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1066" r:id="rId17"/>
    <p:sldId id="1371" r:id="rId18"/>
    <p:sldId id="897" r:id="rId19"/>
    <p:sldId id="1377" r:id="rId20"/>
    <p:sldId id="1369" r:id="rId21"/>
    <p:sldId id="1163" r:id="rId22"/>
    <p:sldId id="1164" r:id="rId23"/>
    <p:sldId id="1370" r:id="rId24"/>
    <p:sldId id="1024" r:id="rId25"/>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6"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832" autoAdjust="0"/>
    <p:restoredTop sz="91622" autoAdjust="0"/>
  </p:normalViewPr>
  <p:slideViewPr>
    <p:cSldViewPr>
      <p:cViewPr varScale="1">
        <p:scale>
          <a:sx n="101" d="100"/>
          <a:sy n="101" d="100"/>
        </p:scale>
        <p:origin x="462" y="102"/>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D3.0 CR Status</a:t>
            </a:r>
          </a:p>
        </c:rich>
      </c:tx>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zh-CN"/>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153</c:v>
                </c:pt>
                <c:pt idx="1">
                  <c:v>15</c:v>
                </c:pt>
                <c:pt idx="2">
                  <c:v>140</c:v>
                </c:pt>
              </c:numCache>
            </c:numRef>
          </c:val>
          <c:extLst>
            <c:ext xmlns:c16="http://schemas.microsoft.com/office/drawing/2014/chart" uri="{C3380CC4-5D6E-409C-BE32-E72D297353CC}">
              <c16:uniqueId val="{00000000-2D8D-4E53-9A33-DB4530137398}"/>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29</c:v>
                </c:pt>
                <c:pt idx="1">
                  <c:v>2</c:v>
                </c:pt>
                <c:pt idx="2">
                  <c:v>23</c:v>
                </c:pt>
              </c:numCache>
            </c:numRef>
          </c:val>
          <c:extLst>
            <c:ext xmlns:c16="http://schemas.microsoft.com/office/drawing/2014/chart" uri="{C3380CC4-5D6E-409C-BE32-E72D297353CC}">
              <c16:uniqueId val="{00000001-2D8D-4E53-9A33-DB4530137398}"/>
            </c:ext>
          </c:extLst>
        </c:ser>
        <c:dLbls>
          <c:dLblPos val="inEnd"/>
          <c:showLegendKey val="0"/>
          <c:showVal val="1"/>
          <c:showCatName val="0"/>
          <c:showSerName val="0"/>
          <c:showPercent val="0"/>
          <c:showBubbleSize val="0"/>
        </c:dLbls>
        <c:gapWidth val="65"/>
        <c:axId val="589562784"/>
        <c:axId val="589561696"/>
      </c:barChart>
      <c:catAx>
        <c:axId val="589562784"/>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zh-CN"/>
          </a:p>
        </c:txPr>
        <c:crossAx val="589561696"/>
        <c:crosses val="autoZero"/>
        <c:auto val="1"/>
        <c:lblAlgn val="ctr"/>
        <c:lblOffset val="100"/>
        <c:noMultiLvlLbl val="0"/>
      </c:catAx>
      <c:valAx>
        <c:axId val="589561696"/>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589562784"/>
        <c:crosses val="autoZero"/>
        <c:crossBetween val="between"/>
      </c:valAx>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zh-CN"/>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234577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5735030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11215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881157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a:p>
          <a:p>
            <a:endParaRPr lang="en-US" altLang="en-US" dirty="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1876504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21</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58488474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22</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46079645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a:highlight>
                  <a:srgbClr val="00FF00"/>
                </a:highlight>
              </a:rPr>
              <a:t>Approved by unanimous consent</a:t>
            </a:r>
            <a:endParaRPr lang="en-US" altLang="zh-CN" kern="0" dirty="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a:highlight>
                  <a:srgbClr val="00FF00"/>
                </a:highlight>
              </a:rPr>
              <a:t>Motion Passes (Y, N, A)</a:t>
            </a:r>
            <a:endParaRPr lang="en-US" altLang="zh-CN" sz="1200" dirty="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a:highlight>
                  <a:srgbClr val="FF0000"/>
                </a:highlight>
              </a:rPr>
              <a:t>Motion Fails (Y, N, A)</a:t>
            </a:r>
          </a:p>
          <a:p>
            <a:endParaRPr lang="zh-CN" altLang="en-US" dirty="0"/>
          </a:p>
        </p:txBody>
      </p:sp>
    </p:spTree>
    <p:extLst>
      <p:ext uri="{BB962C8B-B14F-4D97-AF65-F5344CB8AC3E}">
        <p14:creationId xmlns:p14="http://schemas.microsoft.com/office/powerpoint/2010/main" val="128298693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lvl="0"/>
            <a:r>
              <a:rPr lang="en-US" altLang="zh-CN" sz="1200" kern="1200" dirty="0">
                <a:solidFill>
                  <a:schemeClr val="tx1"/>
                </a:solidFill>
                <a:effectLst/>
                <a:latin typeface="Times New Roman" pitchFamily="18" charset="0"/>
                <a:ea typeface="MS PGothic" pitchFamily="34" charset="-128"/>
                <a:cs typeface="MS PGothic" charset="0"/>
              </a:rPr>
              <a:t>Do you agree to replace the Sensing Measurement Report element with a field?</a:t>
            </a:r>
            <a:endParaRPr lang="zh-CN" altLang="zh-CN" sz="1200" kern="1200" dirty="0">
              <a:solidFill>
                <a:schemeClr val="tx1"/>
              </a:solidFill>
              <a:effectLst/>
              <a:latin typeface="Times New Roman" pitchFamily="18" charset="0"/>
              <a:ea typeface="MS PGothic" pitchFamily="34" charset="-128"/>
              <a:cs typeface="MS PGothic" charset="0"/>
            </a:endParaRPr>
          </a:p>
          <a:p>
            <a:r>
              <a:rPr lang="en-US" altLang="zh-CN" sz="1200" kern="1200" dirty="0">
                <a:solidFill>
                  <a:schemeClr val="tx1"/>
                </a:solidFill>
                <a:effectLst/>
                <a:latin typeface="Times New Roman" pitchFamily="18" charset="0"/>
                <a:ea typeface="MS PGothic" pitchFamily="34" charset="-128"/>
                <a:cs typeface="MS PGothic" charset="0"/>
              </a:rPr>
              <a:t>Note: The content of the field is based on the content of the Sensing Measurement Report element. </a:t>
            </a:r>
            <a:endParaRPr lang="zh-CN" altLang="zh-CN" sz="1200" kern="1200" dirty="0">
              <a:solidFill>
                <a:schemeClr val="tx1"/>
              </a:solidFill>
              <a:effectLst/>
              <a:latin typeface="Times New Roman" pitchFamily="18" charset="0"/>
              <a:ea typeface="MS PGothic" pitchFamily="34" charset="-128"/>
              <a:cs typeface="MS PGothic" charset="0"/>
            </a:endParaRPr>
          </a:p>
          <a:p>
            <a:endParaRPr lang="zh-CN" altLang="en-US" dirty="0"/>
          </a:p>
        </p:txBody>
      </p:sp>
    </p:spTree>
    <p:extLst>
      <p:ext uri="{BB962C8B-B14F-4D97-AF65-F5344CB8AC3E}">
        <p14:creationId xmlns:p14="http://schemas.microsoft.com/office/powerpoint/2010/main" val="26568049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1" name="Rectangle 7"/>
          <p:cNvSpPr>
            <a:spLocks noChangeArrowheads="1"/>
          </p:cNvSpPr>
          <p:nvPr/>
        </p:nvSpPr>
        <p:spPr bwMode="auto">
          <a:xfrm>
            <a:off x="8336369" y="304027"/>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802.11-24/0204r1</a:t>
            </a:r>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11" name="Rectangle 7"/>
          <p:cNvSpPr>
            <a:spLocks noChangeArrowheads="1"/>
          </p:cNvSpPr>
          <p:nvPr userDrawn="1"/>
        </p:nvSpPr>
        <p:spPr bwMode="auto">
          <a:xfrm>
            <a:off x="457200" y="318315"/>
            <a:ext cx="134011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January 2024</a:t>
            </a:r>
            <a:endParaRPr lang="en-US" altLang="en-US" sz="1800" b="1" dirty="0"/>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a:t>Tony Xiao Han (Huawei)</a:t>
            </a:r>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br>
              <a:rPr lang="en-US" altLang="en-US" sz="3600" dirty="0"/>
            </a:br>
            <a:r>
              <a:rPr lang="en-US" altLang="en-US" sz="3600" dirty="0"/>
              <a:t>Meeting agenda, </a:t>
            </a:r>
            <a:r>
              <a:rPr lang="en-US" altLang="zh-CN" sz="3600" dirty="0">
                <a:solidFill>
                  <a:srgbClr val="0000FF"/>
                </a:solidFill>
              </a:rPr>
              <a:t>January teleconference part 2 </a:t>
            </a:r>
            <a:r>
              <a:rPr lang="en-US" altLang="en-US" sz="3600" dirty="0"/>
              <a:t>2024</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b="0" dirty="0"/>
              <a:t> 2024-01-25</a:t>
            </a:r>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extLst>
                    <a:ext uri="{9D8B030D-6E8A-4147-A177-3AD203B41FA5}">
                      <a16:colId xmlns:a16="http://schemas.microsoft.com/office/drawing/2014/main" val="20000"/>
                    </a:ext>
                  </a:extLst>
                </a:gridCol>
                <a:gridCol w="1203158">
                  <a:extLst>
                    <a:ext uri="{9D8B030D-6E8A-4147-A177-3AD203B41FA5}">
                      <a16:colId xmlns:a16="http://schemas.microsoft.com/office/drawing/2014/main" val="20001"/>
                    </a:ext>
                  </a:extLst>
                </a:gridCol>
                <a:gridCol w="2165684">
                  <a:extLst>
                    <a:ext uri="{9D8B030D-6E8A-4147-A177-3AD203B41FA5}">
                      <a16:colId xmlns:a16="http://schemas.microsoft.com/office/drawing/2014/main" val="20002"/>
                    </a:ext>
                  </a:extLst>
                </a:gridCol>
                <a:gridCol w="802105">
                  <a:extLst>
                    <a:ext uri="{9D8B030D-6E8A-4147-A177-3AD203B41FA5}">
                      <a16:colId xmlns:a16="http://schemas.microsoft.com/office/drawing/2014/main" val="20003"/>
                    </a:ext>
                  </a:extLst>
                </a:gridCol>
                <a:gridCol w="1925053">
                  <a:extLst>
                    <a:ext uri="{9D8B030D-6E8A-4147-A177-3AD203B41FA5}">
                      <a16:colId xmlns:a16="http://schemas.microsoft.com/office/drawing/2014/main" val="20004"/>
                    </a:ext>
                  </a:extLst>
                </a:gridCol>
              </a:tblGrid>
              <a:tr h="275273">
                <a:tc>
                  <a:txBody>
                    <a:bodyPr/>
                    <a:lstStyle/>
                    <a:p>
                      <a:pPr algn="ctr"/>
                      <a:r>
                        <a:rPr lang="en-US" sz="1200" dirty="0">
                          <a:solidFill>
                            <a:schemeClr val="tx1"/>
                          </a:solidFill>
                        </a:rPr>
                        <a:t>Name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Affiliation</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Address</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Phone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Email</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a:solidFill>
                            <a:srgbClr val="000000"/>
                          </a:solidFill>
                          <a:latin typeface="+mn-lt"/>
                          <a:ea typeface="Times New Roman"/>
                          <a:cs typeface="Arial"/>
                        </a:rPr>
                        <a:t>Tony Xiao Han</a:t>
                      </a:r>
                      <a:endParaRPr lang="en-US" sz="14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Jan 25</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ext uri="{D42A27DB-BD31-4B8C-83A1-F6EECF244321}">
                <p14:modId xmlns:p14="http://schemas.microsoft.com/office/powerpoint/2010/main" val="550811767"/>
              </p:ext>
            </p:extLst>
          </p:nvPr>
        </p:nvGraphicFramePr>
        <p:xfrm>
          <a:off x="3429000" y="1600200"/>
          <a:ext cx="8305801" cy="2542182"/>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val="20000"/>
                    </a:ext>
                  </a:extLst>
                </a:gridCol>
                <a:gridCol w="2080662">
                  <a:extLst>
                    <a:ext uri="{9D8B030D-6E8A-4147-A177-3AD203B41FA5}">
                      <a16:colId xmlns:a16="http://schemas.microsoft.com/office/drawing/2014/main" val="20001"/>
                    </a:ext>
                  </a:extLst>
                </a:gridCol>
                <a:gridCol w="4267200">
                  <a:extLst>
                    <a:ext uri="{9D8B030D-6E8A-4147-A177-3AD203B41FA5}">
                      <a16:colId xmlns:a16="http://schemas.microsoft.com/office/drawing/2014/main" val="20002"/>
                    </a:ext>
                  </a:extLst>
                </a:gridCol>
                <a:gridCol w="1219201">
                  <a:extLst>
                    <a:ext uri="{9D8B030D-6E8A-4147-A177-3AD203B41FA5}">
                      <a16:colId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val="10000"/>
                  </a:ext>
                </a:extLst>
              </a:tr>
              <a:tr h="89561">
                <a:tc>
                  <a:txBody>
                    <a:bodyPr/>
                    <a:lstStyle/>
                    <a:p>
                      <a:pPr algn="l">
                        <a:spcAft>
                          <a:spcPts val="0"/>
                        </a:spcAft>
                      </a:pPr>
                      <a:r>
                        <a:rPr lang="en-US" altLang="zh-CN" sz="1200" kern="1200" dirty="0">
                          <a:solidFill>
                            <a:schemeClr val="tx1"/>
                          </a:solidFill>
                          <a:latin typeface="+mn-lt"/>
                          <a:ea typeface="+mn-ea"/>
                          <a:cs typeface="+mn-cs"/>
                        </a:rPr>
                        <a:t>24/0193</a:t>
                      </a:r>
                      <a:endParaRPr lang="zh-CN" sz="1200" kern="1200" dirty="0">
                        <a:solidFill>
                          <a:schemeClr val="tx1"/>
                        </a:solidFill>
                        <a:latin typeface="+mn-lt"/>
                        <a:ea typeface="+mn-ea"/>
                        <a:cs typeface="+mn-cs"/>
                      </a:endParaRPr>
                    </a:p>
                  </a:txBody>
                  <a:tcPr marL="36195" marR="36195" marT="17780" marB="17780" anchor="ctr"/>
                </a:tc>
                <a:tc>
                  <a:txBody>
                    <a:bodyPr/>
                    <a:lstStyle/>
                    <a:p>
                      <a:pPr algn="l">
                        <a:spcAft>
                          <a:spcPts val="0"/>
                        </a:spcAft>
                      </a:pPr>
                      <a:r>
                        <a:rPr lang="en-US" altLang="zh-CN" sz="1200" kern="1200" dirty="0">
                          <a:solidFill>
                            <a:schemeClr val="tx1"/>
                          </a:solidFill>
                          <a:latin typeface="+mn-lt"/>
                          <a:ea typeface="+mn-ea"/>
                          <a:cs typeface="+mn-cs"/>
                        </a:rPr>
                        <a:t>Chaoming Luo (OPPO) </a:t>
                      </a:r>
                      <a:endParaRPr lang="pt-BR" altLang="zh-CN" sz="1200" kern="1200" dirty="0">
                        <a:solidFill>
                          <a:schemeClr val="tx1"/>
                        </a:solidFill>
                        <a:latin typeface="+mn-lt"/>
                        <a:ea typeface="+mn-ea"/>
                        <a:cs typeface="+mn-cs"/>
                      </a:endParaRPr>
                    </a:p>
                  </a:txBody>
                  <a:tcPr marL="36195" marR="36195" marT="17780" marB="17780" anchor="ctr"/>
                </a:tc>
                <a:tc>
                  <a:txBody>
                    <a:bodyPr/>
                    <a:lstStyle/>
                    <a:p>
                      <a:pPr algn="l">
                        <a:spcAft>
                          <a:spcPts val="0"/>
                        </a:spcAft>
                      </a:pPr>
                      <a:r>
                        <a:rPr lang="en-US" altLang="zh-CN" sz="1200" kern="1200" dirty="0">
                          <a:solidFill>
                            <a:schemeClr val="tx1"/>
                          </a:solidFill>
                          <a:latin typeface="+mn-lt"/>
                          <a:ea typeface="+mn-ea"/>
                          <a:cs typeface="+mn-cs"/>
                        </a:rPr>
                        <a:t>lb281-ost-part-1</a:t>
                      </a:r>
                    </a:p>
                  </a:txBody>
                  <a:tcPr marL="36195" marR="36195" marT="17780" marB="17780" anchor="ctr"/>
                </a:tc>
                <a:tc>
                  <a:txBody>
                    <a:bodyPr/>
                    <a:lstStyle/>
                    <a:p>
                      <a:pPr algn="l">
                        <a:spcAft>
                          <a:spcPts val="0"/>
                        </a:spcAft>
                      </a:pPr>
                      <a:r>
                        <a:rPr lang="en-US" altLang="zh-CN" sz="1200" kern="1200" dirty="0">
                          <a:solidFill>
                            <a:schemeClr val="tx1"/>
                          </a:solidFill>
                          <a:latin typeface="+mn-lt"/>
                          <a:ea typeface="+mn-ea"/>
                          <a:cs typeface="+mn-cs"/>
                        </a:rPr>
                        <a:t>30 mins</a:t>
                      </a:r>
                      <a:endParaRPr lang="zh-CN" sz="1200" kern="1200" dirty="0">
                        <a:solidFill>
                          <a:schemeClr val="tx1"/>
                        </a:solidFill>
                        <a:latin typeface="+mn-lt"/>
                        <a:ea typeface="+mn-ea"/>
                        <a:cs typeface="+mn-cs"/>
                      </a:endParaRPr>
                    </a:p>
                  </a:txBody>
                  <a:tcPr marL="36195" marR="36195" marT="17780" marB="17780" anchor="ctr"/>
                </a:tc>
                <a:extLst>
                  <a:ext uri="{0D108BD9-81ED-4DB2-BD59-A6C34878D82A}">
                    <a16:rowId xmlns:a16="http://schemas.microsoft.com/office/drawing/2014/main" val="10009"/>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24/0196 </a:t>
                      </a:r>
                      <a:endParaRPr lang="zh-CN" sz="1200" kern="1200" dirty="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Chaoming Luo (OPPO) </a:t>
                      </a:r>
                      <a:endParaRPr lang="zh-CN" sz="1200" kern="1200" dirty="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lb281-ost-part-2</a:t>
                      </a: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20 mins</a:t>
                      </a:r>
                      <a:endParaRPr lang="zh-CN" sz="1200" kern="1200" dirty="0">
                        <a:solidFill>
                          <a:schemeClr val="tx1"/>
                        </a:solidFill>
                        <a:latin typeface="+mn-lt"/>
                        <a:ea typeface="+mn-ea"/>
                        <a:cs typeface="+mn-cs"/>
                      </a:endParaRPr>
                    </a:p>
                  </a:txBody>
                  <a:tcPr marL="36195" marR="36195" marT="17780" marB="17780" anchor="ctr"/>
                </a:tc>
                <a:extLst>
                  <a:ext uri="{0D108BD9-81ED-4DB2-BD59-A6C34878D82A}">
                    <a16:rowId xmlns:a16="http://schemas.microsoft.com/office/drawing/2014/main" val="10010"/>
                  </a:ext>
                </a:extLst>
              </a:tr>
              <a:tr h="7286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24/0203</a:t>
                      </a:r>
                      <a:endParaRPr lang="zh-CN" sz="1200" kern="1200" dirty="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Ning Gao (OPPO) </a:t>
                      </a:r>
                      <a:endParaRPr lang="zh-CN" sz="1200" kern="1200" dirty="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LB281-DMG-CID-4099</a:t>
                      </a:r>
                      <a:endParaRPr lang="zh-CN" sz="1200" kern="1200" dirty="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a:solidFill>
                            <a:schemeClr val="tx1"/>
                          </a:solidFill>
                          <a:latin typeface="+mn-lt"/>
                          <a:ea typeface="+mn-ea"/>
                          <a:cs typeface="+mn-cs"/>
                        </a:rPr>
                        <a:t>20 mins</a:t>
                      </a:r>
                      <a:endParaRPr lang="zh-CN" sz="1200" kern="1200" dirty="0">
                        <a:solidFill>
                          <a:schemeClr val="tx1"/>
                        </a:solidFill>
                        <a:latin typeface="+mn-lt"/>
                        <a:ea typeface="+mn-ea"/>
                        <a:cs typeface="+mn-cs"/>
                      </a:endParaRPr>
                    </a:p>
                  </a:txBody>
                  <a:tcPr marL="36195" marR="36195" marT="17780" marB="17780" anchor="ctr"/>
                </a:tc>
                <a:extLst>
                  <a:ext uri="{0D108BD9-81ED-4DB2-BD59-A6C34878D82A}">
                    <a16:rowId xmlns:a16="http://schemas.microsoft.com/office/drawing/2014/main" val="10011"/>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24/0192 </a:t>
                      </a:r>
                      <a:endParaRPr lang="zh-CN" sz="1200" kern="1200" dirty="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a:solidFill>
                            <a:schemeClr val="tx1"/>
                          </a:solidFill>
                          <a:latin typeface="+mn-lt"/>
                          <a:ea typeface="+mn-ea"/>
                          <a:cs typeface="+mn-cs"/>
                        </a:rPr>
                        <a:t>Xiandong</a:t>
                      </a:r>
                      <a:r>
                        <a:rPr lang="en-US" altLang="zh-CN" sz="1200" kern="1200" dirty="0">
                          <a:solidFill>
                            <a:schemeClr val="tx1"/>
                          </a:solidFill>
                          <a:latin typeface="+mn-lt"/>
                          <a:ea typeface="+mn-ea"/>
                          <a:cs typeface="+mn-cs"/>
                        </a:rPr>
                        <a:t> Dong (Xiaomi)</a:t>
                      </a:r>
                      <a:endParaRPr lang="zh-CN" sz="1200" kern="1200" dirty="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a:solidFill>
                            <a:schemeClr val="tx1"/>
                          </a:solidFill>
                          <a:latin typeface="+mn-lt"/>
                          <a:ea typeface="+mn-ea"/>
                          <a:cs typeface="+mn-cs"/>
                        </a:rPr>
                        <a:t>cr</a:t>
                      </a:r>
                      <a:r>
                        <a:rPr lang="en-US" altLang="zh-CN" sz="1200" kern="1200" dirty="0">
                          <a:solidFill>
                            <a:schemeClr val="tx1"/>
                          </a:solidFill>
                          <a:latin typeface="+mn-lt"/>
                          <a:ea typeface="+mn-ea"/>
                          <a:cs typeface="+mn-cs"/>
                        </a:rPr>
                        <a:t>-for-SBP-part -in-LB-281</a:t>
                      </a:r>
                      <a:endParaRPr lang="zh-CN" sz="1200" kern="1200" dirty="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20 mins</a:t>
                      </a:r>
                      <a:endParaRPr lang="zh-CN" sz="1200" kern="1200" dirty="0">
                        <a:solidFill>
                          <a:schemeClr val="tx1"/>
                        </a:solidFill>
                        <a:latin typeface="+mn-lt"/>
                        <a:ea typeface="+mn-ea"/>
                        <a:cs typeface="+mn-cs"/>
                      </a:endParaRPr>
                    </a:p>
                  </a:txBody>
                  <a:tcPr marL="36195" marR="36195" marT="17780" marB="17780" anchor="ctr"/>
                </a:tc>
                <a:extLst>
                  <a:ext uri="{0D108BD9-81ED-4DB2-BD59-A6C34878D82A}">
                    <a16:rowId xmlns:a16="http://schemas.microsoft.com/office/drawing/2014/main" val="1698885069"/>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24/0195</a:t>
                      </a:r>
                      <a:endParaRPr lang="zh-CN" sz="1200" kern="1200" dirty="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Rui Du (Huawei)</a:t>
                      </a:r>
                      <a:endParaRPr lang="zh-CN" sz="1200" kern="1200" dirty="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LB281 comment resolutions for OST</a:t>
                      </a:r>
                      <a:endParaRPr lang="zh-CN" sz="1200" kern="1200" dirty="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30 mins</a:t>
                      </a:r>
                      <a:endParaRPr lang="zh-CN" sz="1200" kern="1200" dirty="0">
                        <a:solidFill>
                          <a:schemeClr val="tx1"/>
                        </a:solidFill>
                        <a:latin typeface="+mn-lt"/>
                        <a:ea typeface="+mn-ea"/>
                        <a:cs typeface="+mn-cs"/>
                      </a:endParaRPr>
                    </a:p>
                  </a:txBody>
                  <a:tcPr marL="36195" marR="36195" marT="17780" marB="17780" anchor="ctr"/>
                </a:tc>
                <a:extLst>
                  <a:ext uri="{0D108BD9-81ED-4DB2-BD59-A6C34878D82A}">
                    <a16:rowId xmlns:a16="http://schemas.microsoft.com/office/drawing/2014/main" val="1001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a:solidFill>
                            <a:schemeClr val="tx1"/>
                          </a:solidFill>
                          <a:latin typeface="+mn-lt"/>
                          <a:ea typeface="+mn-ea"/>
                          <a:cs typeface="+mn-cs"/>
                        </a:rPr>
                        <a:t>24/0137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a:solidFill>
                            <a:schemeClr val="tx1"/>
                          </a:solidFill>
                          <a:latin typeface="+mn-lt"/>
                          <a:ea typeface="+mn-ea"/>
                          <a:cs typeface="+mn-cs"/>
                        </a:rPr>
                        <a:t>Rui Du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a:solidFill>
                            <a:schemeClr val="tx1"/>
                          </a:solidFill>
                          <a:latin typeface="+mn-lt"/>
                          <a:ea typeface="+mn-ea"/>
                          <a:cs typeface="+mn-cs"/>
                        </a:rPr>
                        <a:t>LB281 comment resolutions for Exchange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a:solidFill>
                            <a:schemeClr val="tx1"/>
                          </a:solidFill>
                          <a:latin typeface="+mn-lt"/>
                          <a:ea typeface="+mn-ea"/>
                          <a:cs typeface="+mn-cs"/>
                        </a:rPr>
                        <a:t>30 mins</a:t>
                      </a: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10013"/>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24/0190</a:t>
                      </a:r>
                      <a:endParaRPr lang="zh-CN" altLang="en-US" sz="1200" kern="1200" dirty="0">
                        <a:solidFill>
                          <a:schemeClr val="tx1"/>
                        </a:solidFill>
                        <a:latin typeface="+mn-lt"/>
                        <a:ea typeface="+mn-ea"/>
                        <a:cs typeface="+mn-cs"/>
                      </a:endParaRPr>
                    </a:p>
                  </a:txBody>
                  <a:tcPr marL="36000" marR="36000" marT="17901" marB="17901" anchor="ctr"/>
                </a:tc>
                <a:tc>
                  <a:txBody>
                    <a:bodyPr/>
                    <a:lstStyle/>
                    <a:p>
                      <a:pPr algn="l"/>
                      <a:r>
                        <a:rPr lang="en-US" sz="1200" kern="1200" dirty="0">
                          <a:solidFill>
                            <a:schemeClr val="tx1"/>
                          </a:solidFill>
                          <a:latin typeface="+mn-lt"/>
                          <a:ea typeface="+mn-ea"/>
                          <a:cs typeface="+mn-cs"/>
                        </a:rPr>
                        <a:t>Alecsander Eitan (Qualcomm)</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lb281-dmg-cid-set1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15 mins</a:t>
                      </a:r>
                    </a:p>
                  </a:txBody>
                  <a:tcPr marL="36000" marR="36000" marT="17901" marB="17901" anchor="ctr"/>
                </a:tc>
                <a:extLst>
                  <a:ext uri="{0D108BD9-81ED-4DB2-BD59-A6C34878D82A}">
                    <a16:rowId xmlns:a16="http://schemas.microsoft.com/office/drawing/2014/main" val="10014"/>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24/0191</a:t>
                      </a:r>
                      <a:endParaRPr lang="zh-CN" altLang="en-US" sz="1200" kern="1200" dirty="0">
                        <a:solidFill>
                          <a:schemeClr val="tx1"/>
                        </a:solidFill>
                        <a:latin typeface="+mn-lt"/>
                        <a:ea typeface="+mn-ea"/>
                        <a:cs typeface="+mn-cs"/>
                      </a:endParaRPr>
                    </a:p>
                  </a:txBody>
                  <a:tcPr marL="36000" marR="36000" marT="17901" marB="17901" anchor="ctr"/>
                </a:tc>
                <a:tc>
                  <a:txBody>
                    <a:bodyPr/>
                    <a:lstStyle/>
                    <a:p>
                      <a:pPr algn="l"/>
                      <a:r>
                        <a:rPr lang="en-US" sz="1200" kern="1200" dirty="0">
                          <a:solidFill>
                            <a:schemeClr val="tx1"/>
                          </a:solidFill>
                          <a:latin typeface="+mn-lt"/>
                          <a:ea typeface="+mn-ea"/>
                          <a:cs typeface="+mn-cs"/>
                        </a:rPr>
                        <a:t>Alecsander Eitan (Qualcomm)</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lb281-dmg-cid-4117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10 mins</a:t>
                      </a:r>
                    </a:p>
                  </a:txBody>
                  <a:tcPr marL="36000" marR="36000" marT="17901" marB="17901" anchor="ctr"/>
                </a:tc>
                <a:extLst>
                  <a:ext uri="{0D108BD9-81ED-4DB2-BD59-A6C34878D82A}">
                    <a16:rowId xmlns:a16="http://schemas.microsoft.com/office/drawing/2014/main" val="1110893529"/>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2543493137"/>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1631310901"/>
                  </a:ext>
                </a:extLst>
              </a:tr>
            </a:tbl>
          </a:graphicData>
        </a:graphic>
      </p:graphicFrame>
    </p:spTree>
    <p:extLst>
      <p:ext uri="{BB962C8B-B14F-4D97-AF65-F5344CB8AC3E}">
        <p14:creationId xmlns:p14="http://schemas.microsoft.com/office/powerpoint/2010/main" val="20352619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圆角 2">
            <a:extLst>
              <a:ext uri="{FF2B5EF4-FFF2-40B4-BE49-F238E27FC236}">
                <a16:creationId xmlns:a16="http://schemas.microsoft.com/office/drawing/2014/main" id="{1862AC4C-4F61-4C2B-A75C-8BCD9FF7D00F}"/>
              </a:ext>
            </a:extLst>
          </p:cNvPr>
          <p:cNvSpPr/>
          <p:nvPr/>
        </p:nvSpPr>
        <p:spPr bwMode="auto">
          <a:xfrm>
            <a:off x="5767445" y="2938633"/>
            <a:ext cx="3605155" cy="642767"/>
          </a:xfrm>
          <a:prstGeom prst="roundRect">
            <a:avLst/>
          </a:prstGeom>
          <a:solidFill>
            <a:schemeClr val="bg1">
              <a:lumMod val="8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a:ln>
                <a:noFill/>
              </a:ln>
              <a:solidFill>
                <a:schemeClr val="tx1"/>
              </a:solidFill>
              <a:effectLst/>
              <a:latin typeface="Times New Roman" pitchFamily="18" charset="0"/>
            </a:endParaRPr>
          </a:p>
        </p:txBody>
      </p:sp>
      <p:sp>
        <p:nvSpPr>
          <p:cNvPr id="2" name="Title 1"/>
          <p:cNvSpPr>
            <a:spLocks noGrp="1"/>
          </p:cNvSpPr>
          <p:nvPr>
            <p:ph type="title"/>
          </p:nvPr>
        </p:nvSpPr>
        <p:spPr>
          <a:xfrm>
            <a:off x="460218" y="853201"/>
            <a:ext cx="4645181" cy="457199"/>
          </a:xfrm>
        </p:spPr>
        <p:txBody>
          <a:bodyPr/>
          <a:lstStyle/>
          <a:p>
            <a:r>
              <a:rPr lang="en-US" altLang="zh-CN" sz="2400" dirty="0" err="1">
                <a:solidFill>
                  <a:schemeClr val="tx1"/>
                </a:solidFill>
              </a:rPr>
              <a:t>TGbf</a:t>
            </a:r>
            <a:r>
              <a:rPr lang="en-US" altLang="zh-CN" sz="2400" dirty="0">
                <a:solidFill>
                  <a:schemeClr val="tx1"/>
                </a:solidFill>
              </a:rPr>
              <a:t> Timeline</a:t>
            </a:r>
          </a:p>
        </p:txBody>
      </p:sp>
      <p:sp>
        <p:nvSpPr>
          <p:cNvPr id="8" name="Rectangle 3"/>
          <p:cNvSpPr txBox="1">
            <a:spLocks noChangeArrowheads="1"/>
          </p:cNvSpPr>
          <p:nvPr/>
        </p:nvSpPr>
        <p:spPr bwMode="auto">
          <a:xfrm>
            <a:off x="457201" y="1409700"/>
            <a:ext cx="7162799"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400" kern="0" dirty="0">
                <a:solidFill>
                  <a:srgbClr val="00B050"/>
                </a:solidFill>
              </a:rPr>
              <a:t>PAR approved				Sep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First TG meeting			Oct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Comment Collection (D0.1)		</a:t>
            </a:r>
            <a:r>
              <a:rPr lang="en-US" altLang="zh-CN" sz="1400" i="1" strike="sngStrike" kern="0" dirty="0">
                <a:solidFill>
                  <a:schemeClr val="bg1">
                    <a:lumMod val="50000"/>
                  </a:schemeClr>
                </a:solidFill>
              </a:rPr>
              <a:t>Jan 2022</a:t>
            </a:r>
            <a:r>
              <a:rPr lang="en-US" altLang="zh-CN" sz="1400" i="1" strike="sngStrike" kern="0" dirty="0">
                <a:solidFill>
                  <a:schemeClr val="bg1">
                    <a:lumMod val="50000"/>
                  </a:schemeClr>
                </a:solidFill>
                <a:sym typeface="Wingdings" panose="05000000000000000000" pitchFamily="2" charset="2"/>
              </a:rPr>
              <a:t>Mar 2022</a:t>
            </a:r>
            <a:r>
              <a:rPr lang="en-US" altLang="zh-CN" sz="1400" i="1" kern="0" dirty="0">
                <a:solidFill>
                  <a:schemeClr val="bg1">
                    <a:lumMod val="50000"/>
                  </a:schemeClr>
                </a:solidFill>
                <a:sym typeface="Wingdings" panose="05000000000000000000" pitchFamily="2" charset="2"/>
              </a:rPr>
              <a:t> </a:t>
            </a:r>
            <a:r>
              <a:rPr lang="en-US" altLang="zh-CN" sz="1400" i="1" kern="0" dirty="0">
                <a:solidFill>
                  <a:srgbClr val="00B050"/>
                </a:solidFill>
                <a:sym typeface="Wingdings" panose="05000000000000000000" pitchFamily="2" charset="2"/>
              </a:rPr>
              <a:t> April 2022</a:t>
            </a:r>
            <a:endParaRPr lang="en-US" altLang="zh-CN" sz="1400" i="1" kern="0" dirty="0">
              <a:solidFill>
                <a:srgbClr val="00B050"/>
              </a:solidFill>
            </a:endParaRPr>
          </a:p>
          <a:p>
            <a:pPr marL="268288" lvl="1" indent="-268288"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Initial Letter Ballot (D1.0)</a:t>
            </a:r>
            <a:r>
              <a:rPr lang="en-US" altLang="zh-CN" sz="1400" kern="0" dirty="0">
                <a:solidFill>
                  <a:srgbClr val="FF0000"/>
                </a:solidFill>
              </a:rPr>
              <a:t>		</a:t>
            </a:r>
            <a:r>
              <a:rPr lang="en-US" altLang="zh-CN" sz="1400" i="1" strike="sngStrike" kern="0" dirty="0">
                <a:solidFill>
                  <a:schemeClr val="bg1">
                    <a:lumMod val="50000"/>
                  </a:schemeClr>
                </a:solidFill>
              </a:rPr>
              <a:t>Jul 2022</a:t>
            </a:r>
            <a:r>
              <a:rPr lang="en-US" altLang="zh-CN" sz="1400" i="1" strike="sngStrike" kern="0" dirty="0">
                <a:solidFill>
                  <a:schemeClr val="bg1">
                    <a:lumMod val="50000"/>
                  </a:schemeClr>
                </a:solidFill>
                <a:sym typeface="Wingdings" panose="05000000000000000000" pitchFamily="2" charset="2"/>
              </a:rPr>
              <a:t> Sep</a:t>
            </a:r>
            <a:r>
              <a:rPr lang="en-US" altLang="zh-CN" sz="1400" i="1" strike="sngStrike" kern="0" dirty="0">
                <a:solidFill>
                  <a:schemeClr val="bg1">
                    <a:lumMod val="50000"/>
                  </a:schemeClr>
                </a:solidFill>
              </a:rPr>
              <a:t> 2022</a:t>
            </a:r>
            <a:r>
              <a:rPr lang="en-US" altLang="zh-CN" sz="1400" i="1" strike="sngStrike" kern="0" dirty="0">
                <a:solidFill>
                  <a:schemeClr val="bg1">
                    <a:lumMod val="50000"/>
                  </a:schemeClr>
                </a:solidFill>
                <a:sym typeface="Wingdings" panose="05000000000000000000" pitchFamily="2" charset="2"/>
              </a:rPr>
              <a:t> Nov</a:t>
            </a:r>
            <a:r>
              <a:rPr lang="en-US" altLang="zh-CN" sz="1400" i="1" strike="sngStrike" kern="0" dirty="0">
                <a:solidFill>
                  <a:schemeClr val="bg1">
                    <a:lumMod val="50000"/>
                  </a:schemeClr>
                </a:solidFill>
              </a:rPr>
              <a:t> 2022</a:t>
            </a:r>
            <a:r>
              <a:rPr lang="en-US" altLang="zh-CN" sz="1400" i="1" kern="0" dirty="0">
                <a:solidFill>
                  <a:srgbClr val="00B050"/>
                </a:solidFill>
                <a:sym typeface="Wingdings" panose="05000000000000000000" pitchFamily="2" charset="2"/>
              </a:rPr>
              <a:t> Jan </a:t>
            </a:r>
            <a:r>
              <a:rPr lang="en-US" altLang="zh-CN" sz="1400" i="1" kern="0" dirty="0">
                <a:solidFill>
                  <a:srgbClr val="00B050"/>
                </a:solidFill>
              </a:rPr>
              <a:t>2023</a:t>
            </a:r>
          </a:p>
          <a:p>
            <a:pPr marL="268288" lvl="1" indent="-268288"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Recirculation LB (D2.0)			</a:t>
            </a:r>
            <a:r>
              <a:rPr lang="en-US" altLang="zh-CN" sz="1400" i="1" strike="sngStrike" kern="0" dirty="0">
                <a:solidFill>
                  <a:schemeClr val="bg1">
                    <a:lumMod val="50000"/>
                  </a:schemeClr>
                </a:solidFill>
              </a:rPr>
              <a:t>Jan 2023</a:t>
            </a:r>
            <a:r>
              <a:rPr lang="en-US" altLang="zh-CN" sz="1400" i="1" strike="sngStrike" kern="0" dirty="0">
                <a:solidFill>
                  <a:schemeClr val="bg1">
                    <a:lumMod val="50000"/>
                  </a:schemeClr>
                </a:solidFill>
                <a:sym typeface="Wingdings" panose="05000000000000000000" pitchFamily="2" charset="2"/>
              </a:rPr>
              <a:t>  Mar 2023</a:t>
            </a:r>
            <a:r>
              <a:rPr lang="en-US" altLang="zh-CN" sz="1400" i="1" kern="0" dirty="0">
                <a:solidFill>
                  <a:srgbClr val="00B050"/>
                </a:solidFill>
                <a:sym typeface="Wingdings" panose="05000000000000000000" pitchFamily="2" charset="2"/>
              </a:rPr>
              <a:t> </a:t>
            </a:r>
            <a:r>
              <a:rPr lang="en-US" altLang="zh-CN" sz="1400" kern="0" dirty="0">
                <a:solidFill>
                  <a:srgbClr val="00B050"/>
                </a:solidFill>
              </a:rPr>
              <a:t> July 2023</a:t>
            </a:r>
          </a:p>
          <a:p>
            <a:pPr marL="285750" lvl="1"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Recirculation LB (D3.0)	</a:t>
            </a:r>
            <a:r>
              <a:rPr lang="en-US" altLang="zh-CN" sz="1400" kern="0" dirty="0">
                <a:solidFill>
                  <a:srgbClr val="FF0000"/>
                </a:solidFill>
              </a:rPr>
              <a:t>		</a:t>
            </a:r>
            <a:r>
              <a:rPr lang="en-US" altLang="zh-CN" sz="1400" i="1" strike="sngStrike" kern="0" dirty="0">
                <a:solidFill>
                  <a:schemeClr val="bg1">
                    <a:lumMod val="50000"/>
                  </a:schemeClr>
                </a:solidFill>
              </a:rPr>
              <a:t>May 2023</a:t>
            </a:r>
            <a:r>
              <a:rPr lang="en-US" altLang="zh-CN" sz="1400" i="1" strike="sngStrike" kern="0" dirty="0">
                <a:solidFill>
                  <a:schemeClr val="bg1">
                    <a:lumMod val="50000"/>
                  </a:schemeClr>
                </a:solidFill>
                <a:sym typeface="Wingdings" panose="05000000000000000000" pitchFamily="2" charset="2"/>
              </a:rPr>
              <a:t> </a:t>
            </a:r>
            <a:r>
              <a:rPr lang="en-US" altLang="zh-CN" sz="1400" kern="0" dirty="0">
                <a:solidFill>
                  <a:srgbClr val="FF0000"/>
                </a:solidFill>
              </a:rPr>
              <a:t> </a:t>
            </a:r>
            <a:r>
              <a:rPr lang="en-US" altLang="zh-CN" sz="1400" kern="0" dirty="0">
                <a:solidFill>
                  <a:srgbClr val="00B050"/>
                </a:solidFill>
              </a:rPr>
              <a:t>Nov 2023</a:t>
            </a:r>
          </a:p>
          <a:p>
            <a:pPr marL="214312" lvl="1"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FF0000"/>
                </a:solidFill>
              </a:rPr>
              <a:t>Conditional EC Approval–SA Ballot	Mar 2024</a:t>
            </a:r>
          </a:p>
          <a:p>
            <a:pPr marL="161925" lvl="1" indent="-233363" algn="just" defTabSz="685800" eaLnBrk="1" fontAlgn="auto" hangingPunct="1">
              <a:spcBef>
                <a:spcPts val="200"/>
              </a:spcBef>
              <a:spcAft>
                <a:spcPts val="600"/>
              </a:spcAft>
              <a:defRPr/>
            </a:pPr>
            <a:r>
              <a:rPr lang="en-US" altLang="zh-CN" sz="1400" kern="0" dirty="0"/>
              <a:t>Recirculation LB (D4.0)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2023 </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Jan 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a:t>
            </a:r>
            <a:r>
              <a:rPr lang="en-US" altLang="zh-CN" sz="1400" i="1" dirty="0">
                <a:solidFill>
                  <a:srgbClr val="00B0F0"/>
                </a:solidFill>
                <a:ea typeface="宋体" panose="02010600030101010101" pitchFamily="2" charset="-122"/>
              </a:rPr>
              <a:t>Apr 2024</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SA  Ballot pool formation      		Apr 2024</a:t>
            </a:r>
          </a:p>
          <a:p>
            <a:pPr marL="161925" lvl="1" indent="-233363" algn="just" defTabSz="685800" eaLnBrk="1" fontAlgn="auto" hangingPunct="1">
              <a:spcBef>
                <a:spcPts val="200"/>
              </a:spcBef>
              <a:spcAft>
                <a:spcPts val="600"/>
              </a:spcAft>
              <a:defRPr/>
            </a:pPr>
            <a:r>
              <a:rPr lang="en-US" altLang="zh-CN" sz="1400" kern="0" dirty="0"/>
              <a:t>Initial SA Ballot (D4.0)			</a:t>
            </a:r>
            <a:r>
              <a:rPr lang="en-US" altLang="zh-CN" sz="1400" i="1" strike="sngStrike" dirty="0">
                <a:solidFill>
                  <a:srgbClr val="7F7F7F"/>
                </a:solidFill>
                <a:ea typeface="宋体" panose="02010600030101010101" pitchFamily="2" charset="-122"/>
              </a:rPr>
              <a:t>Sep </a:t>
            </a:r>
            <a:r>
              <a:rPr lang="en-US" altLang="zh-CN" sz="1400" i="1" strike="sngStrike" dirty="0">
                <a:solidFill>
                  <a:schemeClr val="bg1">
                    <a:lumMod val="50000"/>
                  </a:schemeClr>
                </a:solidFill>
                <a:ea typeface="宋体" panose="02010600030101010101" pitchFamily="2" charset="-122"/>
              </a:rPr>
              <a:t>2023 </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Mar 2024</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May 2024</a:t>
            </a:r>
            <a:endParaRPr lang="en-US" altLang="zh-CN" sz="1400" kern="0" dirty="0"/>
          </a:p>
          <a:p>
            <a:pPr marL="161925" lvl="1" indent="-233363" algn="just" defTabSz="685800" eaLnBrk="1" fontAlgn="auto" hangingPunct="1">
              <a:spcBef>
                <a:spcPts val="200"/>
              </a:spcBef>
              <a:spcAft>
                <a:spcPts val="600"/>
              </a:spcAft>
              <a:defRPr/>
            </a:pPr>
            <a:r>
              <a:rPr lang="en-US" altLang="zh-CN" sz="1400" kern="0" dirty="0"/>
              <a:t>1st SA Ballot Recirculation (D5.0)		Sep 2024</a:t>
            </a:r>
          </a:p>
          <a:p>
            <a:pPr marL="161925" lvl="1" indent="-233363" algn="just" defTabSz="685800" eaLnBrk="1" fontAlgn="auto" hangingPunct="1">
              <a:spcBef>
                <a:spcPts val="200"/>
              </a:spcBef>
              <a:spcAft>
                <a:spcPts val="600"/>
              </a:spcAft>
              <a:defRPr/>
            </a:pPr>
            <a:r>
              <a:rPr lang="en-US" altLang="zh-CN" sz="1400" kern="0" dirty="0"/>
              <a:t>2nd SA Ballot Recirculation (D6.0)	Jan  2025</a:t>
            </a:r>
          </a:p>
          <a:p>
            <a:pPr marL="161925" lvl="1" indent="-233363" algn="just" defTabSz="685800" eaLnBrk="1" fontAlgn="auto" hangingPunct="1">
              <a:spcBef>
                <a:spcPts val="200"/>
              </a:spcBef>
              <a:spcAft>
                <a:spcPts val="600"/>
              </a:spcAft>
              <a:defRPr/>
            </a:pPr>
            <a:r>
              <a:rPr lang="en-US" altLang="zh-CN" sz="1400" kern="0" dirty="0"/>
              <a:t>3rd SA Ballot Recirculation (D7.0)		Mar 2025</a:t>
            </a:r>
          </a:p>
          <a:p>
            <a:pPr marL="161925" lvl="1" indent="-233363" algn="just" defTabSz="685800" eaLnBrk="1" fontAlgn="auto" hangingPunct="1">
              <a:spcBef>
                <a:spcPts val="200"/>
              </a:spcBef>
              <a:spcAft>
                <a:spcPts val="600"/>
              </a:spcAft>
              <a:defRPr/>
            </a:pPr>
            <a:r>
              <a:rPr lang="en-US" altLang="zh-CN" sz="1400" kern="0" dirty="0"/>
              <a:t>Final 802.11 WG approval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2024</a:t>
            </a:r>
            <a:r>
              <a:rPr lang="en-US" altLang="zh-CN" sz="1400" i="1"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chemeClr val="bg1">
                    <a:lumMod val="50000"/>
                  </a:schemeClr>
                </a:solidFill>
                <a:ea typeface="宋体" panose="02010600030101010101" pitchFamily="2" charset="-122"/>
              </a:rPr>
              <a:t> Jan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802 EC approval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Jan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err="1"/>
              <a:t>RevCom</a:t>
            </a:r>
            <a:r>
              <a:rPr lang="en-US" altLang="zh-CN" sz="1400" kern="0" dirty="0"/>
              <a:t> and SASB approval		</a:t>
            </a:r>
            <a:r>
              <a:rPr lang="en-US" altLang="zh-CN" sz="1400" i="1" strike="sngStrike" dirty="0">
                <a:solidFill>
                  <a:srgbClr val="7F7F7F"/>
                </a:solidFill>
                <a:ea typeface="宋体" panose="02010600030101010101" pitchFamily="2" charset="-122"/>
              </a:rPr>
              <a:t>Sep </a:t>
            </a:r>
            <a:r>
              <a:rPr lang="en-US" altLang="zh-CN" sz="1400" i="1" strike="sngStrike" dirty="0">
                <a:solidFill>
                  <a:schemeClr val="bg1">
                    <a:lumMod val="50000"/>
                  </a:schemeClr>
                </a:solidFill>
                <a:ea typeface="宋体" panose="02010600030101010101" pitchFamily="2" charset="-122"/>
              </a:rPr>
              <a:t>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Mar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Jun 2025</a:t>
            </a:r>
            <a:endParaRPr lang="en-US" altLang="zh-CN" sz="1400" kern="0" dirty="0"/>
          </a:p>
        </p:txBody>
      </p:sp>
      <p:sp>
        <p:nvSpPr>
          <p:cNvPr id="7" name="Content Placeholder 4">
            <a:extLst>
              <a:ext uri="{FF2B5EF4-FFF2-40B4-BE49-F238E27FC236}">
                <a16:creationId xmlns:a16="http://schemas.microsoft.com/office/drawing/2014/main" id="{B7680B5C-39D7-41CF-92D5-EF3D1C6C176E}"/>
              </a:ext>
            </a:extLst>
          </p:cNvPr>
          <p:cNvSpPr txBox="1">
            <a:spLocks/>
          </p:cNvSpPr>
          <p:nvPr/>
        </p:nvSpPr>
        <p:spPr>
          <a:xfrm>
            <a:off x="5767445" y="2938633"/>
            <a:ext cx="3528955" cy="64276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lnSpc>
                <a:spcPct val="100000"/>
              </a:lnSpc>
              <a:spcBef>
                <a:spcPts val="0"/>
              </a:spcBef>
              <a:spcAft>
                <a:spcPts val="0"/>
              </a:spcAft>
            </a:pPr>
            <a:r>
              <a:rPr lang="en-US" sz="1200" dirty="0">
                <a:solidFill>
                  <a:prstClr val="black"/>
                </a:solidFill>
                <a:latin typeface="Calibri" panose="020F0502020204030204"/>
              </a:rPr>
              <a:t>PAR modification approved by the WG	Nov 2023</a:t>
            </a:r>
            <a:endParaRPr lang="en-CA" sz="1200" dirty="0">
              <a:solidFill>
                <a:prstClr val="black"/>
              </a:solidFill>
              <a:latin typeface="Calibri" panose="020F0502020204030204"/>
            </a:endParaRPr>
          </a:p>
          <a:p>
            <a:pPr fontAlgn="auto">
              <a:lnSpc>
                <a:spcPct val="100000"/>
              </a:lnSpc>
              <a:spcBef>
                <a:spcPts val="0"/>
              </a:spcBef>
              <a:spcAft>
                <a:spcPts val="0"/>
              </a:spcAft>
            </a:pPr>
            <a:r>
              <a:rPr lang="en-US" sz="1200" dirty="0">
                <a:solidFill>
                  <a:prstClr val="black"/>
                </a:solidFill>
                <a:latin typeface="Calibri" panose="020F0502020204030204"/>
              </a:rPr>
              <a:t>802EC approval 		</a:t>
            </a:r>
            <a:r>
              <a:rPr lang="en-US" altLang="zh-CN" sz="1200" dirty="0">
                <a:solidFill>
                  <a:prstClr val="black"/>
                </a:solidFill>
                <a:latin typeface="Calibri" panose="020F0502020204030204"/>
                <a:ea typeface="等线" panose="02010600030101010101" pitchFamily="2" charset="-122"/>
              </a:rPr>
              <a:t>Mar 2024</a:t>
            </a:r>
            <a:endParaRPr lang="en-US" sz="1200" dirty="0">
              <a:solidFill>
                <a:prstClr val="black"/>
              </a:solidFill>
              <a:latin typeface="Calibri" panose="020F0502020204030204"/>
            </a:endParaRPr>
          </a:p>
          <a:p>
            <a:pPr fontAlgn="auto">
              <a:lnSpc>
                <a:spcPct val="100000"/>
              </a:lnSpc>
              <a:spcBef>
                <a:spcPts val="0"/>
              </a:spcBef>
              <a:spcAft>
                <a:spcPts val="0"/>
              </a:spcAft>
            </a:pPr>
            <a:r>
              <a:rPr lang="en-US" sz="1200" dirty="0" err="1">
                <a:solidFill>
                  <a:prstClr val="black"/>
                </a:solidFill>
                <a:latin typeface="Calibri" panose="020F0502020204030204"/>
              </a:rPr>
              <a:t>NesCom</a:t>
            </a:r>
            <a:r>
              <a:rPr lang="en-US" sz="1200" dirty="0">
                <a:solidFill>
                  <a:prstClr val="black"/>
                </a:solidFill>
                <a:latin typeface="Calibri" panose="020F0502020204030204"/>
              </a:rPr>
              <a:t>/SASB approval</a:t>
            </a:r>
            <a:r>
              <a:rPr lang="en-US" altLang="zh-CN" sz="1200" dirty="0">
                <a:solidFill>
                  <a:prstClr val="black"/>
                </a:solidFill>
                <a:latin typeface="Calibri" panose="020F0502020204030204"/>
                <a:ea typeface="等线" panose="02010600030101010101" pitchFamily="2" charset="-122"/>
              </a:rPr>
              <a:t>		Mar 2024</a:t>
            </a:r>
            <a:endParaRPr lang="en-US" sz="1200" dirty="0">
              <a:solidFill>
                <a:prstClr val="black"/>
              </a:solidFill>
              <a:latin typeface="Calibri" panose="020F0502020204030204"/>
            </a:endParaRPr>
          </a:p>
        </p:txBody>
      </p:sp>
      <p:sp>
        <p:nvSpPr>
          <p:cNvPr id="11" name="左大括号 10">
            <a:extLst>
              <a:ext uri="{FF2B5EF4-FFF2-40B4-BE49-F238E27FC236}">
                <a16:creationId xmlns:a16="http://schemas.microsoft.com/office/drawing/2014/main" id="{A10E825F-8B8D-4663-83AF-13B2DA7A6B3C}"/>
              </a:ext>
            </a:extLst>
          </p:cNvPr>
          <p:cNvSpPr/>
          <p:nvPr/>
        </p:nvSpPr>
        <p:spPr bwMode="auto">
          <a:xfrm>
            <a:off x="5603013" y="2938635"/>
            <a:ext cx="328864" cy="642766"/>
          </a:xfrm>
          <a:prstGeom prst="leftBrace">
            <a:avLst>
              <a:gd name="adj1" fmla="val 8333"/>
              <a:gd name="adj2" fmla="val 61563"/>
            </a:avLst>
          </a:prstGeom>
          <a:noFill/>
          <a:ln w="2857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600" dirty="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162116494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Technology and standardization gaps to support WLAN sensing</a:t>
            </a:r>
          </a:p>
          <a:p>
            <a:pPr lvl="1" algn="just"/>
            <a:r>
              <a:rPr lang="en-US" altLang="zh-CN" sz="2400" dirty="0">
                <a:solidFill>
                  <a:srgbClr val="FF0000"/>
                </a:solidFill>
              </a:rPr>
              <a:t>Proposed Draft Text, comment resolution </a:t>
            </a:r>
          </a:p>
          <a:p>
            <a:pPr lvl="1" algn="just"/>
            <a:r>
              <a:rPr lang="en-US" altLang="zh-CN" sz="2400" dirty="0"/>
              <a:t>Other?</a:t>
            </a:r>
          </a:p>
        </p:txBody>
      </p:sp>
    </p:spTree>
    <p:extLst>
      <p:ext uri="{BB962C8B-B14F-4D97-AF65-F5344CB8AC3E}">
        <p14:creationId xmlns:p14="http://schemas.microsoft.com/office/powerpoint/2010/main" val="40984152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 </a:t>
            </a:r>
            <a:r>
              <a:rPr lang="en-US" altLang="zh-CN" b="0" dirty="0"/>
              <a:t>(plan after </a:t>
            </a:r>
            <a:r>
              <a:rPr lang="en-US" altLang="zh-CN" b="0" dirty="0">
                <a:solidFill>
                  <a:srgbClr val="0000FF"/>
                </a:solidFill>
              </a:rPr>
              <a:t>January Interim</a:t>
            </a:r>
            <a:r>
              <a:rPr lang="en-US" altLang="zh-CN" b="0" dirty="0"/>
              <a:t>)</a:t>
            </a:r>
            <a:endParaRPr lang="en-US" altLang="en-US" b="0" dirty="0">
              <a:solidFill>
                <a:schemeClr val="tx2"/>
              </a:solidFill>
            </a:endParaRPr>
          </a:p>
        </p:txBody>
      </p:sp>
      <p:sp>
        <p:nvSpPr>
          <p:cNvPr id="6" name="Rectangle 3"/>
          <p:cNvSpPr txBox="1">
            <a:spLocks noChangeArrowheads="1"/>
          </p:cNvSpPr>
          <p:nvPr/>
        </p:nvSpPr>
        <p:spPr bwMode="auto">
          <a:xfrm>
            <a:off x="157348" y="1143000"/>
            <a:ext cx="7005452" cy="5260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300"/>
              </a:spcAft>
              <a:buClr>
                <a:srgbClr val="000000"/>
              </a:buClr>
              <a:buFont typeface="Arial" panose="020B0604020202020204" pitchFamily="34" charset="0"/>
              <a:buChar char="•"/>
              <a:defRPr/>
            </a:pPr>
            <a:r>
              <a:rPr lang="en-US" altLang="zh-CN" b="1" dirty="0">
                <a:solidFill>
                  <a:srgbClr val="FF0000"/>
                </a:solidFill>
                <a:cs typeface="Times New Roman" panose="02020603050405020304" pitchFamily="18" charset="0"/>
              </a:rPr>
              <a:t>Confirmed:</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Jan 	  25	(Thursday)	22</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00 - 00:00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0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Jan 	  30	(Tuesday)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Feb 	  1	(Thursday)	22</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00 - 00:00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0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Feb 	  5	(Monday)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Feb 	  6	(Tuesday)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0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000" b="1"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Feb 	  26	(Monday)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Feb 	  27	(Tuesday)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Feb 	  29	(Thursday)	22</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00 - 00:00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000" b="1"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Mar 	  4	(Monday)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Mar 	  5	(Tuesday)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p:txBody>
      </p:sp>
      <p:sp>
        <p:nvSpPr>
          <p:cNvPr id="4" name="矩形 3">
            <a:extLst>
              <a:ext uri="{FF2B5EF4-FFF2-40B4-BE49-F238E27FC236}">
                <a16:creationId xmlns:a16="http://schemas.microsoft.com/office/drawing/2014/main" id="{B3E5154D-77E5-43B4-914D-22E74CC824AD}"/>
              </a:ext>
            </a:extLst>
          </p:cNvPr>
          <p:cNvSpPr/>
          <p:nvPr/>
        </p:nvSpPr>
        <p:spPr>
          <a:xfrm>
            <a:off x="7010400" y="5295458"/>
            <a:ext cx="4121910" cy="1038746"/>
          </a:xfrm>
          <a:prstGeom prst="rect">
            <a:avLst/>
          </a:prstGeom>
        </p:spPr>
        <p:txBody>
          <a:bodyPr wrap="square">
            <a:spAutoFit/>
          </a:bodyPr>
          <a:lstStyle/>
          <a:p>
            <a:pPr marL="0" lvl="1" algn="just">
              <a:spcAft>
                <a:spcPts val="300"/>
              </a:spcAft>
              <a:buClr>
                <a:srgbClr val="000000"/>
              </a:buClr>
              <a:defRPr/>
            </a:pPr>
            <a:r>
              <a:rPr lang="en-US" altLang="zh-CN" sz="900" dirty="0">
                <a:cs typeface="Times New Roman" panose="02020603050405020304" pitchFamily="18" charset="0"/>
              </a:rPr>
              <a:t>** Note: </a:t>
            </a:r>
          </a:p>
          <a:p>
            <a:pPr marL="228600" lvl="1" indent="-228600" algn="just">
              <a:spcAft>
                <a:spcPts val="300"/>
              </a:spcAft>
              <a:buClr>
                <a:srgbClr val="000000"/>
              </a:buClr>
              <a:buFont typeface="+mj-lt"/>
              <a:buAutoNum type="arabicPeriod"/>
              <a:defRPr/>
            </a:pPr>
            <a:r>
              <a:rPr lang="en-US" altLang="zh-CN" sz="900" dirty="0">
                <a:cs typeface="Times New Roman" panose="02020603050405020304" pitchFamily="18" charset="0"/>
              </a:rPr>
              <a:t>When conflict with CAC, the call may be changed. </a:t>
            </a:r>
          </a:p>
          <a:p>
            <a:pPr marL="0" lvl="1" algn="just">
              <a:spcAft>
                <a:spcPts val="300"/>
              </a:spcAft>
              <a:buClr>
                <a:srgbClr val="000000"/>
              </a:buClr>
              <a:defRPr/>
            </a:pPr>
            <a:r>
              <a:rPr lang="en-US" altLang="zh-CN" sz="900" dirty="0">
                <a:cs typeface="Times New Roman" panose="02020603050405020304" pitchFamily="18" charset="0"/>
              </a:rPr>
              <a:t>        (Sept 2023 – Nov 2023 CAC calls: </a:t>
            </a:r>
            <a:r>
              <a:rPr lang="en-US" altLang="zh-CN" sz="900" dirty="0">
                <a:solidFill>
                  <a:srgbClr val="0000FF"/>
                </a:solidFill>
                <a:cs typeface="Times New Roman" panose="02020603050405020304" pitchFamily="18" charset="0"/>
              </a:rPr>
              <a:t>Oct 9, Oct 30</a:t>
            </a:r>
            <a:r>
              <a:rPr lang="en-US" altLang="zh-CN" sz="900" dirty="0">
                <a:cs typeface="Times New Roman" panose="02020603050405020304" pitchFamily="18" charset="0"/>
              </a:rPr>
              <a:t>)</a:t>
            </a:r>
          </a:p>
          <a:p>
            <a:pPr marL="228600" lvl="1" indent="-228600" algn="just">
              <a:spcAft>
                <a:spcPts val="300"/>
              </a:spcAft>
              <a:buClr>
                <a:srgbClr val="000000"/>
              </a:buClr>
              <a:buFont typeface="+mj-lt"/>
              <a:buAutoNum type="arabicPeriod" startAt="2"/>
              <a:defRPr/>
            </a:pPr>
            <a:r>
              <a:rPr lang="en-US" altLang="zh-CN" sz="900" strike="sngStrike" dirty="0">
                <a:cs typeface="MS PGothic" charset="0"/>
              </a:rPr>
              <a:t>Thursday </a:t>
            </a:r>
            <a:r>
              <a:rPr lang="en-US" altLang="zh-CN" sz="900" strike="sngStrike" dirty="0">
                <a:solidFill>
                  <a:srgbClr val="00B0F0"/>
                </a:solidFill>
                <a:cs typeface="Times New Roman" panose="02020603050405020304" pitchFamily="18" charset="0"/>
              </a:rPr>
              <a:t>23:00 - 01:00am ET </a:t>
            </a:r>
            <a:r>
              <a:rPr lang="en-US" altLang="zh-CN" sz="900" strike="sngStrike" dirty="0">
                <a:cs typeface="MS PGothic" charset="0"/>
              </a:rPr>
              <a:t>(Thursday 20</a:t>
            </a:r>
            <a:r>
              <a:rPr lang="zh-CN" altLang="en-US" sz="900" strike="sngStrike" dirty="0">
                <a:cs typeface="MS PGothic" charset="0"/>
              </a:rPr>
              <a:t>：</a:t>
            </a:r>
            <a:r>
              <a:rPr lang="en-US" altLang="zh-CN" sz="900" strike="sngStrike" dirty="0">
                <a:cs typeface="MS PGothic" charset="0"/>
              </a:rPr>
              <a:t>00  – 22:00 PT, Friday 11am-13:00 in China, Friday 6am-8am in Israel, Friday 5am – 7am in Central Europe), and </a:t>
            </a:r>
            <a:r>
              <a:rPr lang="en-US" altLang="zh-CN" sz="900" strike="sngStrike" dirty="0">
                <a:solidFill>
                  <a:srgbClr val="0000FF"/>
                </a:solidFill>
                <a:cs typeface="MS PGothic" charset="0"/>
              </a:rPr>
              <a:t>Sang Kim </a:t>
            </a:r>
            <a:r>
              <a:rPr lang="en-US" altLang="zh-CN" sz="900" strike="sngStrike" dirty="0">
                <a:cs typeface="MS PGothic" charset="0"/>
              </a:rPr>
              <a:t>will help to take the minutes for these slots.</a:t>
            </a:r>
            <a:endParaRPr lang="zh-CN" altLang="en-US" sz="900" strike="sngStrike" dirty="0"/>
          </a:p>
        </p:txBody>
      </p:sp>
      <p:sp>
        <p:nvSpPr>
          <p:cNvPr id="7" name="矩形 6">
            <a:extLst>
              <a:ext uri="{FF2B5EF4-FFF2-40B4-BE49-F238E27FC236}">
                <a16:creationId xmlns:a16="http://schemas.microsoft.com/office/drawing/2014/main" id="{E18A0EAB-8DFF-41A3-A1D0-7C94A68A4C27}"/>
              </a:ext>
            </a:extLst>
          </p:cNvPr>
          <p:cNvSpPr/>
          <p:nvPr/>
        </p:nvSpPr>
        <p:spPr>
          <a:xfrm>
            <a:off x="7010400" y="4495800"/>
            <a:ext cx="4121910" cy="600164"/>
          </a:xfrm>
          <a:prstGeom prst="rect">
            <a:avLst/>
          </a:prstGeom>
          <a:solidFill>
            <a:schemeClr val="bg1"/>
          </a:solidFill>
        </p:spPr>
        <p:txBody>
          <a:bodyPr wrap="square">
            <a:spAutoFit/>
          </a:bodyPr>
          <a:lstStyle/>
          <a:p>
            <a:pPr marL="171450" indent="-171450" algn="just">
              <a:spcBef>
                <a:spcPts val="0"/>
              </a:spcBef>
              <a:buFont typeface="Arial" panose="020B0604020202020204" pitchFamily="34" charset="0"/>
              <a:buChar char="•"/>
            </a:pPr>
            <a:r>
              <a:rPr lang="en-US" altLang="zh-CN" sz="1100" b="1" dirty="0"/>
              <a:t>10 Mar 2024 - </a:t>
            </a:r>
            <a:r>
              <a:rPr lang="en-US" altLang="zh-CN" sz="1100" b="1" dirty="0">
                <a:solidFill>
                  <a:srgbClr val="FF0000"/>
                </a:solidFill>
              </a:rPr>
              <a:t>Daylight Saving Time Starts</a:t>
            </a:r>
          </a:p>
          <a:p>
            <a:pPr marL="171450" indent="-171450" algn="just">
              <a:spcBef>
                <a:spcPts val="0"/>
              </a:spcBef>
              <a:buFont typeface="Arial" panose="020B0604020202020204" pitchFamily="34" charset="0"/>
              <a:buChar char="•"/>
            </a:pPr>
            <a:r>
              <a:rPr lang="en-US" altLang="zh-CN" sz="1100" dirty="0"/>
              <a:t>Sunday, 10 March 2024, 02:00:00 clocks are turned forward 1 hour to Sunday, 10 March 2024, 03:00:00 local daylight time instead.</a:t>
            </a:r>
          </a:p>
        </p:txBody>
      </p:sp>
    </p:spTree>
    <p:extLst>
      <p:ext uri="{BB962C8B-B14F-4D97-AF65-F5344CB8AC3E}">
        <p14:creationId xmlns:p14="http://schemas.microsoft.com/office/powerpoint/2010/main" val="16451443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a:t>		</a:t>
            </a: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(Self)</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Tech</a:t>
            </a:r>
            <a:r>
              <a:rPr lang="en-US" altLang="zh-CN" dirty="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F2F meeting</a:t>
            </a:r>
            <a:endParaRPr lang="en-US" altLang="en-US" b="0" dirty="0">
              <a:solidFill>
                <a:schemeClr val="tx2"/>
              </a:solidFill>
            </a:endParaRPr>
          </a:p>
        </p:txBody>
      </p:sp>
      <p:sp>
        <p:nvSpPr>
          <p:cNvPr id="7" name="Rectangle 3"/>
          <p:cNvSpPr txBox="1">
            <a:spLocks noChangeArrowheads="1"/>
          </p:cNvSpPr>
          <p:nvPr/>
        </p:nvSpPr>
        <p:spPr bwMode="auto">
          <a:xfrm>
            <a:off x="457200" y="1371600"/>
            <a:ext cx="6553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600"/>
              </a:spcAft>
              <a:buClr>
                <a:srgbClr val="000000"/>
              </a:buClr>
              <a:buFont typeface="Arial" panose="020B0604020202020204" pitchFamily="34" charset="0"/>
              <a:buChar char="•"/>
              <a:defRPr/>
            </a:pPr>
            <a:r>
              <a:rPr lang="en-US" altLang="zh-CN" b="1" dirty="0"/>
              <a:t>March Plenary 2024, </a:t>
            </a:r>
            <a:r>
              <a:rPr lang="en-US" altLang="zh-CN" b="1" dirty="0">
                <a:solidFill>
                  <a:srgbClr val="FF0000"/>
                </a:solidFill>
                <a:cs typeface="Times New Roman" panose="02020603050405020304" pitchFamily="18" charset="0"/>
              </a:rPr>
              <a:t>To be Confirmed: </a:t>
            </a:r>
          </a:p>
        </p:txBody>
      </p:sp>
      <p:graphicFrame>
        <p:nvGraphicFramePr>
          <p:cNvPr id="8" name="表格 7"/>
          <p:cNvGraphicFramePr>
            <a:graphicFrameLocks noGrp="1"/>
          </p:cNvGraphicFramePr>
          <p:nvPr>
            <p:extLst>
              <p:ext uri="{D42A27DB-BD31-4B8C-83A1-F6EECF244321}">
                <p14:modId xmlns:p14="http://schemas.microsoft.com/office/powerpoint/2010/main" val="732761045"/>
              </p:ext>
            </p:extLst>
          </p:nvPr>
        </p:nvGraphicFramePr>
        <p:xfrm>
          <a:off x="907860" y="4572000"/>
          <a:ext cx="7016940" cy="1676398"/>
        </p:xfrm>
        <a:graphic>
          <a:graphicData uri="http://schemas.openxmlformats.org/drawingml/2006/table">
            <a:tbl>
              <a:tblPr firstRow="1" firstCol="1" bandRow="1"/>
              <a:tblGrid>
                <a:gridCol w="768540">
                  <a:extLst>
                    <a:ext uri="{9D8B030D-6E8A-4147-A177-3AD203B41FA5}">
                      <a16:colId xmlns:a16="http://schemas.microsoft.com/office/drawing/2014/main" val="20000"/>
                    </a:ext>
                  </a:extLst>
                </a:gridCol>
                <a:gridCol w="907862">
                  <a:extLst>
                    <a:ext uri="{9D8B030D-6E8A-4147-A177-3AD203B41FA5}">
                      <a16:colId xmlns:a16="http://schemas.microsoft.com/office/drawing/2014/main" val="20001"/>
                    </a:ext>
                  </a:extLst>
                </a:gridCol>
                <a:gridCol w="1073338">
                  <a:extLst>
                    <a:ext uri="{9D8B030D-6E8A-4147-A177-3AD203B41FA5}">
                      <a16:colId xmlns:a16="http://schemas.microsoft.com/office/drawing/2014/main" val="20002"/>
                    </a:ext>
                  </a:extLst>
                </a:gridCol>
                <a:gridCol w="1295400">
                  <a:extLst>
                    <a:ext uri="{9D8B030D-6E8A-4147-A177-3AD203B41FA5}">
                      <a16:colId xmlns:a16="http://schemas.microsoft.com/office/drawing/2014/main" val="20003"/>
                    </a:ext>
                  </a:extLst>
                </a:gridCol>
                <a:gridCol w="984062">
                  <a:extLst>
                    <a:ext uri="{9D8B030D-6E8A-4147-A177-3AD203B41FA5}">
                      <a16:colId xmlns:a16="http://schemas.microsoft.com/office/drawing/2014/main" val="20004"/>
                    </a:ext>
                  </a:extLst>
                </a:gridCol>
                <a:gridCol w="990600">
                  <a:extLst>
                    <a:ext uri="{9D8B030D-6E8A-4147-A177-3AD203B41FA5}">
                      <a16:colId xmlns:a16="http://schemas.microsoft.com/office/drawing/2014/main" val="20005"/>
                    </a:ext>
                  </a:extLst>
                </a:gridCol>
                <a:gridCol w="997138">
                  <a:extLst>
                    <a:ext uri="{9D8B030D-6E8A-4147-A177-3AD203B41FA5}">
                      <a16:colId xmlns:a16="http://schemas.microsoft.com/office/drawing/2014/main" val="20006"/>
                    </a:ext>
                  </a:extLst>
                </a:gridCol>
              </a:tblGrid>
              <a:tr h="296231">
                <a:tc>
                  <a:txBody>
                    <a:bodyPr/>
                    <a:lstStyle/>
                    <a:p>
                      <a:pPr marL="0" algn="ctr" defTabSz="914400" rtl="0" eaLnBrk="1" latinLnBrk="0" hangingPunct="1">
                        <a:spcAft>
                          <a:spcPts val="600"/>
                        </a:spcAft>
                      </a:pPr>
                      <a:r>
                        <a:rPr lang="en-US" sz="1600" b="1" kern="1200" dirty="0">
                          <a:solidFill>
                            <a:schemeClr val="tx1"/>
                          </a:solidFill>
                          <a:effectLst/>
                          <a:latin typeface="Calibri" panose="020F0502020204030204" pitchFamily="34" charset="0"/>
                          <a:ea typeface="宋体" panose="02010600030101010101" pitchFamily="2" charset="-122"/>
                          <a:cs typeface="+mn-cs"/>
                        </a:rPr>
                        <a:t> </a:t>
                      </a:r>
                      <a:endParaRPr lang="zh-CN" sz="16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altLang="zh-CN" sz="1200" b="1" kern="1200" dirty="0">
                          <a:solidFill>
                            <a:schemeClr val="tx1"/>
                          </a:solidFill>
                          <a:effectLst/>
                          <a:latin typeface="Calibri" panose="020F0502020204030204" pitchFamily="34" charset="0"/>
                          <a:ea typeface="宋体" panose="02010600030101010101" pitchFamily="2" charset="-122"/>
                          <a:cs typeface="+mn-cs"/>
                        </a:rPr>
                        <a:t>Denver</a:t>
                      </a:r>
                      <a:endParaRPr lang="zh-CN" sz="1200" b="1" kern="1200" dirty="0">
                        <a:solidFill>
                          <a:schemeClr val="tx1"/>
                        </a:solidFill>
                        <a:effectLst/>
                        <a:highlight>
                          <a:srgbClr val="FFFF00"/>
                        </a:highligh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Beijing</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Central Europe</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Israel</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Eastern</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Pacific</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0"/>
                  </a:ext>
                </a:extLst>
              </a:tr>
              <a:tr h="222173">
                <a:tc>
                  <a:txBody>
                    <a:bodyPr/>
                    <a:lstStyle/>
                    <a:p>
                      <a:pPr>
                        <a:spcAft>
                          <a:spcPts val="600"/>
                        </a:spcAft>
                      </a:pPr>
                      <a:r>
                        <a:rPr lang="en-US" sz="1200" b="1" dirty="0">
                          <a:solidFill>
                            <a:srgbClr val="00B050"/>
                          </a:solidFill>
                          <a:effectLst/>
                          <a:latin typeface="Calibri" panose="020F0502020204030204" pitchFamily="34" charset="0"/>
                          <a:ea typeface="宋体" panose="02010600030101010101" pitchFamily="2" charset="-122"/>
                        </a:rPr>
                        <a:t>AM1</a:t>
                      </a:r>
                      <a:endParaRPr lang="zh-CN" sz="1200" b="1"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22:00-00:00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15:00-17:00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16:00-18:00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09:00-11:00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07:00-09:00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22173">
                <a:tc>
                  <a:txBody>
                    <a:bodyPr/>
                    <a:lstStyle/>
                    <a:p>
                      <a:pPr>
                        <a:spcAft>
                          <a:spcPts val="600"/>
                        </a:spcAft>
                      </a:pPr>
                      <a:r>
                        <a:rPr lang="en-US" sz="1200" b="1" dirty="0">
                          <a:solidFill>
                            <a:srgbClr val="00B0F0"/>
                          </a:solidFill>
                          <a:effectLst/>
                          <a:latin typeface="Calibri" panose="020F0502020204030204" pitchFamily="34" charset="0"/>
                          <a:ea typeface="宋体" panose="02010600030101010101" pitchFamily="2" charset="-122"/>
                        </a:rPr>
                        <a:t>AM2</a:t>
                      </a:r>
                      <a:endParaRPr lang="zh-CN" sz="1200" b="1"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00:30-02:30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17:30-19:30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18:30-20:30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11:30-13:30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09:30-11:30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34651">
                <a:tc>
                  <a:txBody>
                    <a:bodyPr/>
                    <a:lstStyle/>
                    <a:p>
                      <a:pPr>
                        <a:spcAft>
                          <a:spcPts val="600"/>
                        </a:spcAft>
                      </a:pPr>
                      <a:r>
                        <a:rPr lang="en-US" sz="800" b="1" dirty="0">
                          <a:solidFill>
                            <a:srgbClr val="1F497D"/>
                          </a:solidFill>
                          <a:effectLst/>
                          <a:latin typeface="Calibri" panose="020F0502020204030204" pitchFamily="34" charset="0"/>
                          <a:ea typeface="宋体" panose="02010600030101010101" pitchFamily="2" charset="-122"/>
                        </a:rPr>
                        <a:t> </a:t>
                      </a:r>
                      <a:endParaRPr lang="zh-CN" sz="800" b="1"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endParaRPr lang="zh-CN" sz="8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22173">
                <a:tc>
                  <a:txBody>
                    <a:bodyPr/>
                    <a:lstStyle/>
                    <a:p>
                      <a:pPr>
                        <a:spcAft>
                          <a:spcPts val="600"/>
                        </a:spcAft>
                      </a:pPr>
                      <a:r>
                        <a:rPr lang="en-US" sz="1200" b="1" dirty="0">
                          <a:solidFill>
                            <a:srgbClr val="7030A0"/>
                          </a:solidFill>
                          <a:effectLst/>
                          <a:latin typeface="Calibri" panose="020F0502020204030204" pitchFamily="34" charset="0"/>
                          <a:ea typeface="宋体" panose="02010600030101010101" pitchFamily="2" charset="-122"/>
                        </a:rPr>
                        <a:t>PM1</a:t>
                      </a:r>
                      <a:endParaRPr lang="zh-CN" sz="1200" b="1"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03:30-05:30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20:30-22:30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21:30-23:30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14:30-16:30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12:30-14:30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PM2</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06:00-08:00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23:00-01:00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00:00-02:00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17:00-19:00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15:00-17:00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134651">
                <a:tc>
                  <a:txBody>
                    <a:bodyPr/>
                    <a:lstStyle/>
                    <a:p>
                      <a:pPr marL="0" algn="l" defTabSz="914400" rtl="0" eaLnBrk="1" latinLnBrk="0" hangingPunct="1">
                        <a:spcAft>
                          <a:spcPts val="600"/>
                        </a:spcAft>
                      </a:pPr>
                      <a:r>
                        <a:rPr lang="en-US" sz="800" b="1" kern="1200" dirty="0">
                          <a:solidFill>
                            <a:srgbClr val="1F497D"/>
                          </a:solidFill>
                          <a:effectLst/>
                          <a:latin typeface="Calibri" panose="020F0502020204030204" pitchFamily="34" charset="0"/>
                          <a:ea typeface="宋体" panose="02010600030101010101" pitchFamily="2" charset="-122"/>
                          <a:cs typeface="+mn-cs"/>
                        </a:rPr>
                        <a:t> </a:t>
                      </a:r>
                      <a:endParaRPr lang="zh-CN" sz="8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endParaRPr lang="zh-CN" sz="8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EVE</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09:30-11:30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02:30-04:30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03:30-05:30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20:30-22:30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18:30-20:30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
        <p:nvSpPr>
          <p:cNvPr id="2" name="矩形 1">
            <a:extLst>
              <a:ext uri="{FF2B5EF4-FFF2-40B4-BE49-F238E27FC236}">
                <a16:creationId xmlns:a16="http://schemas.microsoft.com/office/drawing/2014/main" id="{58FF7B02-5BE2-44E0-B2CE-1F5FF2F26879}"/>
              </a:ext>
            </a:extLst>
          </p:cNvPr>
          <p:cNvSpPr/>
          <p:nvPr/>
        </p:nvSpPr>
        <p:spPr>
          <a:xfrm>
            <a:off x="8070090" y="5638800"/>
            <a:ext cx="4121910" cy="600164"/>
          </a:xfrm>
          <a:prstGeom prst="rect">
            <a:avLst/>
          </a:prstGeom>
          <a:solidFill>
            <a:schemeClr val="bg1"/>
          </a:solidFill>
        </p:spPr>
        <p:txBody>
          <a:bodyPr wrap="square">
            <a:spAutoFit/>
          </a:bodyPr>
          <a:lstStyle/>
          <a:p>
            <a:pPr marL="171450" indent="-171450" algn="just">
              <a:spcBef>
                <a:spcPts val="0"/>
              </a:spcBef>
              <a:buFont typeface="Arial" panose="020B0604020202020204" pitchFamily="34" charset="0"/>
              <a:buChar char="•"/>
            </a:pPr>
            <a:r>
              <a:rPr lang="en-US" altLang="zh-CN" sz="1100" b="1" dirty="0"/>
              <a:t>10 Mar 2024 - </a:t>
            </a:r>
            <a:r>
              <a:rPr lang="en-US" altLang="zh-CN" sz="1100" b="1" dirty="0">
                <a:solidFill>
                  <a:srgbClr val="FF0000"/>
                </a:solidFill>
              </a:rPr>
              <a:t>Daylight Saving Time Starts</a:t>
            </a:r>
          </a:p>
          <a:p>
            <a:pPr marL="171450" indent="-171450" algn="just">
              <a:spcBef>
                <a:spcPts val="0"/>
              </a:spcBef>
              <a:buFont typeface="Arial" panose="020B0604020202020204" pitchFamily="34" charset="0"/>
              <a:buChar char="•"/>
            </a:pPr>
            <a:r>
              <a:rPr lang="en-US" altLang="zh-CN" sz="1100" dirty="0"/>
              <a:t>Sunday, 10 March 2024, 02:00:00 clocks are turned forward 1 hour to Sunday, 10 March 2024, 03:00:00 local daylight time instead.</a:t>
            </a:r>
          </a:p>
        </p:txBody>
      </p:sp>
      <p:graphicFrame>
        <p:nvGraphicFramePr>
          <p:cNvPr id="9" name="Table 6">
            <a:extLst>
              <a:ext uri="{FF2B5EF4-FFF2-40B4-BE49-F238E27FC236}">
                <a16:creationId xmlns:a16="http://schemas.microsoft.com/office/drawing/2014/main" id="{013B73C4-BB88-9383-2DC0-42D8D70F37FE}"/>
              </a:ext>
            </a:extLst>
          </p:cNvPr>
          <p:cNvGraphicFramePr>
            <a:graphicFrameLocks noGrp="1"/>
          </p:cNvGraphicFramePr>
          <p:nvPr>
            <p:extLst>
              <p:ext uri="{D42A27DB-BD31-4B8C-83A1-F6EECF244321}">
                <p14:modId xmlns:p14="http://schemas.microsoft.com/office/powerpoint/2010/main" val="2985569538"/>
              </p:ext>
            </p:extLst>
          </p:nvPr>
        </p:nvGraphicFramePr>
        <p:xfrm>
          <a:off x="907861" y="2069655"/>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a16="http://schemas.microsoft.com/office/drawing/2014/main" val="20000"/>
                    </a:ext>
                  </a:extLst>
                </a:gridCol>
                <a:gridCol w="1622871">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a16="http://schemas.microsoft.com/office/drawing/2014/main"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bg1">
                              <a:lumMod val="50000"/>
                            </a:schemeClr>
                          </a:solidFill>
                        </a:rPr>
                        <a:t>Opening</a:t>
                      </a:r>
                    </a:p>
                  </a:txBody>
                  <a:tcPr/>
                </a:tc>
                <a:tc>
                  <a:txBody>
                    <a:bodyPr/>
                    <a:lstStyle/>
                    <a:p>
                      <a:pPr algn="ctr"/>
                      <a:r>
                        <a:rPr lang="en-US" sz="1800" b="0" dirty="0" err="1">
                          <a:solidFill>
                            <a:schemeClr val="tx1"/>
                          </a:solidFill>
                        </a:rPr>
                        <a:t>TGbf</a:t>
                      </a:r>
                      <a:endParaRPr lang="en-US" sz="1800" b="0" dirty="0">
                        <a:solidFill>
                          <a:schemeClr val="tx1"/>
                        </a:solidFill>
                      </a:endParaRPr>
                    </a:p>
                  </a:txBody>
                  <a:tcPr/>
                </a:tc>
                <a:tc>
                  <a:txBody>
                    <a:bodyPr/>
                    <a:lstStyle/>
                    <a:p>
                      <a:pPr algn="ctr"/>
                      <a:r>
                        <a:rPr lang="en-US" sz="1800" b="0" dirty="0" err="1">
                          <a:solidFill>
                            <a:schemeClr val="tx1"/>
                          </a:solidFill>
                        </a:rPr>
                        <a:t>TGbf</a:t>
                      </a: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extLst>
                  <a:ext uri="{0D108BD9-81ED-4DB2-BD59-A6C34878D82A}">
                    <a16:rowId xmlns:a16="http://schemas.microsoft.com/office/drawing/2014/main"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extLst>
                  <a:ext uri="{0D108BD9-81ED-4DB2-BD59-A6C34878D82A}">
                    <a16:rowId xmlns:a16="http://schemas.microsoft.com/office/drawing/2014/main"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6598724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11201400" cy="533400"/>
          </a:xfrm>
        </p:spPr>
        <p:txBody>
          <a:bodyPr/>
          <a:lstStyle/>
          <a:p>
            <a:r>
              <a:rPr lang="en-US" altLang="zh-CN" dirty="0"/>
              <a:t>D3.0 CR Status</a:t>
            </a:r>
            <a:endParaRPr lang="en-GB" dirty="0"/>
          </a:p>
        </p:txBody>
      </p:sp>
      <p:sp>
        <p:nvSpPr>
          <p:cNvPr id="9218" name="Rectangle 2"/>
          <p:cNvSpPr>
            <a:spLocks noGrp="1" noChangeArrowheads="1"/>
          </p:cNvSpPr>
          <p:nvPr>
            <p:ph idx="1"/>
          </p:nvPr>
        </p:nvSpPr>
        <p:spPr>
          <a:xfrm>
            <a:off x="457200" y="1524000"/>
            <a:ext cx="8229600" cy="1905000"/>
          </a:xfrm>
          <a:ln/>
        </p:spPr>
        <p:txBody>
          <a:bodyPr/>
          <a:lstStyle/>
          <a:p>
            <a:pPr algn="just">
              <a:spcBef>
                <a:spcPts val="0"/>
              </a:spcBef>
              <a:spcAft>
                <a:spcPts val="600"/>
              </a:spcAft>
              <a:buFont typeface="Arial" panose="020B0604020202020204" pitchFamily="34" charset="0"/>
              <a:buChar char="•"/>
            </a:pPr>
            <a:r>
              <a:rPr lang="en-US" sz="2000" dirty="0"/>
              <a:t>Comment resolution for D3.0 (802.11bf LB281 comments)</a:t>
            </a:r>
          </a:p>
          <a:p>
            <a:pPr lvl="1" algn="just">
              <a:spcBef>
                <a:spcPts val="0"/>
              </a:spcBef>
              <a:spcAft>
                <a:spcPts val="600"/>
              </a:spcAft>
              <a:buFont typeface="Arial" panose="020B0604020202020204" pitchFamily="34" charset="0"/>
              <a:buChar char="•"/>
            </a:pPr>
            <a:r>
              <a:rPr lang="en-US" altLang="zh-CN" sz="1600">
                <a:solidFill>
                  <a:srgbClr val="FF0000"/>
                </a:solidFill>
              </a:rPr>
              <a:t>17.53 </a:t>
            </a:r>
            <a:r>
              <a:rPr lang="en-US" altLang="zh-CN" sz="1600" dirty="0"/>
              <a:t>% of all LB281 comments are now resolved or marked as “ready for motion” </a:t>
            </a:r>
          </a:p>
          <a:p>
            <a:pPr lvl="1" algn="just">
              <a:spcBef>
                <a:spcPts val="0"/>
              </a:spcBef>
              <a:spcAft>
                <a:spcPts val="600"/>
              </a:spcAft>
              <a:buFont typeface="Arial" panose="020B0604020202020204" pitchFamily="34" charset="0"/>
              <a:buChar char="•"/>
            </a:pPr>
            <a:r>
              <a:rPr lang="en-US" altLang="zh-CN" sz="1600" dirty="0"/>
              <a:t>(</a:t>
            </a:r>
            <a:r>
              <a:rPr lang="en-US" altLang="zh-CN" sz="1600" dirty="0">
                <a:solidFill>
                  <a:srgbClr val="FF0000"/>
                </a:solidFill>
              </a:rPr>
              <a:t>54 /308,</a:t>
            </a:r>
            <a:r>
              <a:rPr lang="en-US" altLang="zh-CN" sz="1600" dirty="0"/>
              <a:t> Please refer to the figure)</a:t>
            </a:r>
          </a:p>
          <a:p>
            <a:pPr marL="361950" lvl="1" indent="0" algn="just">
              <a:spcBef>
                <a:spcPts val="0"/>
              </a:spcBef>
              <a:spcAft>
                <a:spcPts val="600"/>
              </a:spcAft>
              <a:buNone/>
            </a:pPr>
            <a:endParaRPr lang="en-US" altLang="zh-CN" sz="1600" dirty="0"/>
          </a:p>
        </p:txBody>
      </p:sp>
      <p:graphicFrame>
        <p:nvGraphicFramePr>
          <p:cNvPr id="5" name="表格 4"/>
          <p:cNvGraphicFramePr>
            <a:graphicFrameLocks noGrp="1"/>
          </p:cNvGraphicFramePr>
          <p:nvPr>
            <p:extLst>
              <p:ext uri="{D42A27DB-BD31-4B8C-83A1-F6EECF244321}">
                <p14:modId xmlns:p14="http://schemas.microsoft.com/office/powerpoint/2010/main" val="3894270359"/>
              </p:ext>
            </p:extLst>
          </p:nvPr>
        </p:nvGraphicFramePr>
        <p:xfrm>
          <a:off x="457200" y="4185458"/>
          <a:ext cx="5791202" cy="2194560"/>
        </p:xfrm>
        <a:graphic>
          <a:graphicData uri="http://schemas.openxmlformats.org/drawingml/2006/table">
            <a:tbl>
              <a:tblPr firstRow="1" firstCol="1" bandRow="1"/>
              <a:tblGrid>
                <a:gridCol w="778534">
                  <a:extLst>
                    <a:ext uri="{9D8B030D-6E8A-4147-A177-3AD203B41FA5}">
                      <a16:colId xmlns:a16="http://schemas.microsoft.com/office/drawing/2014/main" val="20000"/>
                    </a:ext>
                  </a:extLst>
                </a:gridCol>
                <a:gridCol w="778534">
                  <a:extLst>
                    <a:ext uri="{9D8B030D-6E8A-4147-A177-3AD203B41FA5}">
                      <a16:colId xmlns:a16="http://schemas.microsoft.com/office/drawing/2014/main" val="20001"/>
                    </a:ext>
                  </a:extLst>
                </a:gridCol>
                <a:gridCol w="1324874">
                  <a:extLst>
                    <a:ext uri="{9D8B030D-6E8A-4147-A177-3AD203B41FA5}">
                      <a16:colId xmlns:a16="http://schemas.microsoft.com/office/drawing/2014/main" val="20002"/>
                    </a:ext>
                  </a:extLst>
                </a:gridCol>
                <a:gridCol w="778534">
                  <a:extLst>
                    <a:ext uri="{9D8B030D-6E8A-4147-A177-3AD203B41FA5}">
                      <a16:colId xmlns:a16="http://schemas.microsoft.com/office/drawing/2014/main" val="20003"/>
                    </a:ext>
                  </a:extLst>
                </a:gridCol>
                <a:gridCol w="682925">
                  <a:extLst>
                    <a:ext uri="{9D8B030D-6E8A-4147-A177-3AD203B41FA5}">
                      <a16:colId xmlns:a16="http://schemas.microsoft.com/office/drawing/2014/main" val="20004"/>
                    </a:ext>
                  </a:extLst>
                </a:gridCol>
                <a:gridCol w="682925">
                  <a:extLst>
                    <a:ext uri="{9D8B030D-6E8A-4147-A177-3AD203B41FA5}">
                      <a16:colId xmlns:a16="http://schemas.microsoft.com/office/drawing/2014/main" val="20005"/>
                    </a:ext>
                  </a:extLst>
                </a:gridCol>
                <a:gridCol w="764876">
                  <a:extLst>
                    <a:ext uri="{9D8B030D-6E8A-4147-A177-3AD203B41FA5}">
                      <a16:colId xmlns:a16="http://schemas.microsoft.com/office/drawing/2014/main" val="20006"/>
                    </a:ext>
                  </a:extLst>
                </a:gridCol>
              </a:tblGrid>
              <a:tr h="182880">
                <a:tc>
                  <a:txBody>
                    <a:bodyPr/>
                    <a:lstStyle/>
                    <a:p>
                      <a:endParaRPr lang="zh-CN" sz="1000" dirty="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Submitted</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Ready for Motion</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Approved</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RfM+A</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PoC</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Annexes</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BFBFBF"/>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Claudio</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DMG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Alecs</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82880">
                <a:tc>
                  <a:txBody>
                    <a:bodyPr/>
                    <a:lstStyle/>
                    <a:p>
                      <a:pPr>
                        <a:spcAft>
                          <a:spcPts val="0"/>
                        </a:spcAft>
                      </a:pPr>
                      <a:r>
                        <a:rPr lang="en-US" sz="1100" b="1">
                          <a:effectLst/>
                          <a:latin typeface="Calibri" panose="020F0502020204030204" pitchFamily="34" charset="0"/>
                          <a:ea typeface="宋体" panose="02010600030101010101" pitchFamily="2" charset="-122"/>
                        </a:rPr>
                        <a:t>Editorial</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BFBFBF"/>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Claudio</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Exchange</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BFBFBF"/>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Cheng</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Misc</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Zinan</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182880">
                <a:tc>
                  <a:txBody>
                    <a:bodyPr/>
                    <a:lstStyle/>
                    <a:p>
                      <a:pPr>
                        <a:spcAft>
                          <a:spcPts val="0"/>
                        </a:spcAft>
                      </a:pPr>
                      <a:r>
                        <a:rPr lang="en-US" sz="1100" b="1">
                          <a:effectLst/>
                          <a:latin typeface="Calibri" panose="020F0502020204030204" pitchFamily="34" charset="0"/>
                          <a:ea typeface="宋体" panose="02010600030101010101" pitchFamily="2" charset="-122"/>
                        </a:rPr>
                        <a:t>OST</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Chaoming</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182880">
                <a:tc>
                  <a:txBody>
                    <a:bodyPr/>
                    <a:lstStyle/>
                    <a:p>
                      <a:pPr>
                        <a:spcAft>
                          <a:spcPts val="0"/>
                        </a:spcAft>
                      </a:pPr>
                      <a:r>
                        <a:rPr lang="en-US" sz="1100" b="1">
                          <a:effectLst/>
                          <a:latin typeface="Calibri" panose="020F0502020204030204" pitchFamily="34" charset="0"/>
                          <a:ea typeface="宋体" panose="02010600030101010101" pitchFamily="2" charset="-122"/>
                        </a:rPr>
                        <a:t>Reporting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Chris</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SBP</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Cheng</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182880">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dirty="0">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All</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182880">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1" i="0" u="none" strike="noStrike">
                        <a:solidFill>
                          <a:srgbClr val="FF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1" i="0" u="none" strike="noStrike">
                        <a:solidFill>
                          <a:srgbClr val="FF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1" i="0" u="none" strike="noStrike" dirty="0">
                        <a:solidFill>
                          <a:srgbClr val="FF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bl>
          </a:graphicData>
        </a:graphic>
      </p:graphicFrame>
      <p:graphicFrame>
        <p:nvGraphicFramePr>
          <p:cNvPr id="8" name="Chart 6">
            <a:extLst>
              <a:ext uri="{FF2B5EF4-FFF2-40B4-BE49-F238E27FC236}">
                <a16:creationId xmlns:a16="http://schemas.microsoft.com/office/drawing/2014/main" id="{5913DE59-0E1E-4D6B-B0B4-4E37CCBA3423}"/>
              </a:ext>
            </a:extLst>
          </p:cNvPr>
          <p:cNvGraphicFramePr/>
          <p:nvPr>
            <p:extLst>
              <p:ext uri="{D42A27DB-BD31-4B8C-83A1-F6EECF244321}">
                <p14:modId xmlns:p14="http://schemas.microsoft.com/office/powerpoint/2010/main" val="2590449936"/>
              </p:ext>
            </p:extLst>
          </p:nvPr>
        </p:nvGraphicFramePr>
        <p:xfrm>
          <a:off x="7696200" y="2286000"/>
          <a:ext cx="3962400" cy="41148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5371309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格 2"/>
          <p:cNvGraphicFramePr>
            <a:graphicFrameLocks noGrp="1"/>
          </p:cNvGraphicFramePr>
          <p:nvPr>
            <p:extLst>
              <p:ext uri="{D42A27DB-BD31-4B8C-83A1-F6EECF244321}">
                <p14:modId xmlns:p14="http://schemas.microsoft.com/office/powerpoint/2010/main" val="563686986"/>
              </p:ext>
            </p:extLst>
          </p:nvPr>
        </p:nvGraphicFramePr>
        <p:xfrm>
          <a:off x="2209800" y="762000"/>
          <a:ext cx="7772401" cy="5501640"/>
        </p:xfrm>
        <a:graphic>
          <a:graphicData uri="http://schemas.openxmlformats.org/drawingml/2006/table">
            <a:tbl>
              <a:tblPr firstRow="1" firstCol="1" bandRow="1"/>
              <a:tblGrid>
                <a:gridCol w="1157592">
                  <a:extLst>
                    <a:ext uri="{9D8B030D-6E8A-4147-A177-3AD203B41FA5}">
                      <a16:colId xmlns:a16="http://schemas.microsoft.com/office/drawing/2014/main" val="20000"/>
                    </a:ext>
                  </a:extLst>
                </a:gridCol>
                <a:gridCol w="826852">
                  <a:extLst>
                    <a:ext uri="{9D8B030D-6E8A-4147-A177-3AD203B41FA5}">
                      <a16:colId xmlns:a16="http://schemas.microsoft.com/office/drawing/2014/main" val="20001"/>
                    </a:ext>
                  </a:extLst>
                </a:gridCol>
                <a:gridCol w="1736386">
                  <a:extLst>
                    <a:ext uri="{9D8B030D-6E8A-4147-A177-3AD203B41FA5}">
                      <a16:colId xmlns:a16="http://schemas.microsoft.com/office/drawing/2014/main" val="20002"/>
                    </a:ext>
                  </a:extLst>
                </a:gridCol>
                <a:gridCol w="1074905">
                  <a:extLst>
                    <a:ext uri="{9D8B030D-6E8A-4147-A177-3AD203B41FA5}">
                      <a16:colId xmlns:a16="http://schemas.microsoft.com/office/drawing/2014/main" val="20003"/>
                    </a:ext>
                  </a:extLst>
                </a:gridCol>
                <a:gridCol w="1147865">
                  <a:extLst>
                    <a:ext uri="{9D8B030D-6E8A-4147-A177-3AD203B41FA5}">
                      <a16:colId xmlns:a16="http://schemas.microsoft.com/office/drawing/2014/main" val="20004"/>
                    </a:ext>
                  </a:extLst>
                </a:gridCol>
                <a:gridCol w="1828801">
                  <a:extLst>
                    <a:ext uri="{9D8B030D-6E8A-4147-A177-3AD203B41FA5}">
                      <a16:colId xmlns:a16="http://schemas.microsoft.com/office/drawing/2014/main" val="20005"/>
                    </a:ext>
                  </a:extLst>
                </a:gridCol>
              </a:tblGrid>
              <a:tr h="122551">
                <a:tc>
                  <a:txBody>
                    <a:bodyPr/>
                    <a:lstStyle/>
                    <a:p>
                      <a:endParaRPr lang="zh-CN" sz="1000" dirty="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a:solidFill>
                            <a:srgbClr val="000000"/>
                          </a:solidFill>
                          <a:effectLst/>
                          <a:latin typeface="Calibri" panose="020F0502020204030204" pitchFamily="34" charset="0"/>
                          <a:ea typeface="宋体" panose="02010600030101010101" pitchFamily="2" charset="-122"/>
                        </a:rPr>
                        <a:t>Assigned</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a:solidFill>
                            <a:srgbClr val="000000"/>
                          </a:solidFill>
                          <a:effectLst/>
                          <a:latin typeface="Calibri" panose="020F0502020204030204" pitchFamily="34" charset="0"/>
                          <a:ea typeface="宋体" panose="02010600030101010101" pitchFamily="2" charset="-122"/>
                        </a:rPr>
                        <a:t>Ready for Motion</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a:solidFill>
                            <a:srgbClr val="000000"/>
                          </a:solidFill>
                          <a:effectLst/>
                          <a:latin typeface="Calibri" panose="020F0502020204030204" pitchFamily="34" charset="0"/>
                          <a:ea typeface="宋体" panose="02010600030101010101" pitchFamily="2" charset="-122"/>
                        </a:rPr>
                        <a:t>Approved</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a:solidFill>
                            <a:srgbClr val="000000"/>
                          </a:solidFill>
                          <a:effectLst/>
                          <a:latin typeface="Calibri" panose="020F0502020204030204" pitchFamily="34" charset="0"/>
                          <a:ea typeface="宋体" panose="02010600030101010101" pitchFamily="2" charset="-122"/>
                        </a:rPr>
                        <a:t>RfM+A</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b="1" dirty="0">
                          <a:solidFill>
                            <a:srgbClr val="0000FF"/>
                          </a:solidFill>
                          <a:effectLst/>
                          <a:latin typeface="Calibri" panose="020F0502020204030204" pitchFamily="34" charset="0"/>
                          <a:ea typeface="宋体" panose="02010600030101010101" pitchFamily="2" charset="-122"/>
                        </a:rPr>
                        <a:t>Confirm to</a:t>
                      </a:r>
                      <a:r>
                        <a:rPr lang="en-US" altLang="zh-CN" sz="1050" b="1" baseline="0" dirty="0">
                          <a:solidFill>
                            <a:srgbClr val="0000FF"/>
                          </a:solidFill>
                          <a:effectLst/>
                          <a:latin typeface="Calibri" panose="020F0502020204030204" pitchFamily="34" charset="0"/>
                          <a:ea typeface="宋体" panose="02010600030101010101" pitchFamily="2" charset="-122"/>
                        </a:rPr>
                        <a:t> resolve all, b</a:t>
                      </a:r>
                      <a:r>
                        <a:rPr lang="en-US" sz="1050" b="1" dirty="0">
                          <a:solidFill>
                            <a:srgbClr val="0000FF"/>
                          </a:solidFill>
                          <a:effectLst/>
                          <a:latin typeface="Calibri" panose="020F0502020204030204" pitchFamily="34" charset="0"/>
                          <a:ea typeface="宋体" panose="02010600030101010101" pitchFamily="2" charset="-122"/>
                        </a:rPr>
                        <a:t>efore/at March</a:t>
                      </a:r>
                      <a:r>
                        <a:rPr lang="en-US" sz="1050" b="1" baseline="0" dirty="0">
                          <a:solidFill>
                            <a:srgbClr val="0000FF"/>
                          </a:solidFill>
                          <a:effectLst/>
                          <a:latin typeface="Calibri" panose="020F0502020204030204" pitchFamily="34" charset="0"/>
                          <a:ea typeface="宋体" panose="02010600030101010101" pitchFamily="2" charset="-122"/>
                        </a:rPr>
                        <a:t> P</a:t>
                      </a:r>
                      <a:r>
                        <a:rPr lang="en-US" sz="1050" b="1" dirty="0">
                          <a:solidFill>
                            <a:srgbClr val="0000FF"/>
                          </a:solidFill>
                          <a:effectLst/>
                          <a:latin typeface="Calibri" panose="020F0502020204030204" pitchFamily="34" charset="0"/>
                          <a:ea typeface="宋体" panose="02010600030101010101" pitchFamily="2" charset="-122"/>
                        </a:rPr>
                        <a:t>lenary</a:t>
                      </a:r>
                      <a:endParaRPr lang="zh-CN" sz="1050" dirty="0">
                        <a:solidFill>
                          <a:srgbClr val="0000FF"/>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22551">
                <a:tc>
                  <a:txBody>
                    <a:bodyPr/>
                    <a:lstStyle/>
                    <a:p>
                      <a:pPr>
                        <a:spcAft>
                          <a:spcPts val="0"/>
                        </a:spcAft>
                      </a:pPr>
                      <a:r>
                        <a:rPr lang="en-US" sz="1100" dirty="0" err="1">
                          <a:solidFill>
                            <a:srgbClr val="000000"/>
                          </a:solidFill>
                          <a:effectLst/>
                          <a:latin typeface="Calibri" panose="020F0502020204030204" pitchFamily="34" charset="0"/>
                          <a:ea typeface="宋体" panose="02010600030101010101" pitchFamily="2" charset="-122"/>
                        </a:rPr>
                        <a:t>Alecs</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1"/>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Ali</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2"/>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Assaf</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22551">
                <a:tc>
                  <a:txBody>
                    <a:bodyPr/>
                    <a:lstStyle/>
                    <a:p>
                      <a:pPr>
                        <a:spcAft>
                          <a:spcPts val="0"/>
                        </a:spcAft>
                      </a:pPr>
                      <a:r>
                        <a:rPr lang="en-US" sz="1100" dirty="0">
                          <a:solidFill>
                            <a:srgbClr val="000000"/>
                          </a:solidFill>
                          <a:effectLst/>
                          <a:latin typeface="Calibri" panose="020F0502020204030204" pitchFamily="34" charset="0"/>
                          <a:ea typeface="宋体" panose="02010600030101010101" pitchFamily="2" charset="-122"/>
                        </a:rPr>
                        <a:t>Atsushi</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Benedikt</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Chaoming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6"/>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Cheng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7"/>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Chris</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8"/>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Claudio (E)</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9"/>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Claudio (T)</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10"/>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Dibakar</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11"/>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Dongguk</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12"/>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Dong </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CN" alt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13"/>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Mahmoud</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14"/>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Mengshi</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15"/>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Mike M.</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16"/>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Naren</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17"/>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Ning </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18"/>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Pei </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19"/>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Rojan</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20"/>
                  </a:ext>
                </a:extLst>
              </a:tr>
              <a:tr h="137160">
                <a:tc>
                  <a:txBody>
                    <a:bodyPr/>
                    <a:lstStyle/>
                    <a:p>
                      <a:pPr>
                        <a:spcAft>
                          <a:spcPts val="0"/>
                        </a:spcAft>
                      </a:pPr>
                      <a:r>
                        <a:rPr lang="en-US" sz="1100">
                          <a:effectLst/>
                          <a:latin typeface="Calibri" panose="020F0502020204030204" pitchFamily="34" charset="0"/>
                          <a:ea typeface="宋体" panose="02010600030101010101" pitchFamily="2" charset="-122"/>
                        </a:rPr>
                        <a:t>Rui Du</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21"/>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Rui Yang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22"/>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Shuling (Julia)</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23"/>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Stephen S.</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CN" alt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24"/>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Xiandong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25"/>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Yan</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ctr" defTabSz="914400" rtl="0" eaLnBrk="1" latinLnBrk="0" hangingPunct="1">
                        <a:spcAft>
                          <a:spcPts val="0"/>
                        </a:spcAft>
                      </a:pPr>
                      <a:endParaRPr lang="zh-CN" sz="1050"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26"/>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Zhanjing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28"/>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Zhuqing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29"/>
                  </a:ext>
                </a:extLst>
              </a:tr>
              <a:tr h="116980">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dirty="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30"/>
                  </a:ext>
                </a:extLst>
              </a:tr>
              <a:tr h="122551">
                <a:tc>
                  <a:txBody>
                    <a:bodyPr/>
                    <a:lstStyle/>
                    <a:p>
                      <a:pPr>
                        <a:spcAft>
                          <a:spcPts val="0"/>
                        </a:spcAft>
                      </a:pPr>
                      <a:r>
                        <a:rPr lang="en-US" sz="1100" b="1">
                          <a:effectLst/>
                          <a:latin typeface="Calibri" panose="020F0502020204030204" pitchFamily="34" charset="0"/>
                          <a:ea typeface="宋体" panose="02010600030101010101" pitchFamily="2" charset="-122"/>
                        </a:rPr>
                        <a:t>All</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31"/>
                  </a:ext>
                </a:extLst>
              </a:tr>
              <a:tr h="122551">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32"/>
                  </a:ext>
                </a:extLst>
              </a:tr>
            </a:tbl>
          </a:graphicData>
        </a:graphic>
      </p:graphicFrame>
    </p:spTree>
    <p:extLst>
      <p:ext uri="{BB962C8B-B14F-4D97-AF65-F5344CB8AC3E}">
        <p14:creationId xmlns:p14="http://schemas.microsoft.com/office/powerpoint/2010/main" val="201667805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solidFill>
                  <a:srgbClr val="FF0000"/>
                </a:solidFill>
              </a:rPr>
              <a:t>Backup</a:t>
            </a:r>
            <a:endParaRPr lang="en-US" altLang="en-US" sz="3600" dirty="0">
              <a:solidFill>
                <a:srgbClr val="FF0000"/>
              </a:solidFill>
            </a:endParaRPr>
          </a:p>
        </p:txBody>
      </p:sp>
    </p:spTree>
    <p:extLst>
      <p:ext uri="{BB962C8B-B14F-4D97-AF65-F5344CB8AC3E}">
        <p14:creationId xmlns:p14="http://schemas.microsoft.com/office/powerpoint/2010/main" val="336219514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SP Motion 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a:t>SP (PDT):</a:t>
            </a:r>
          </a:p>
          <a:p>
            <a:pPr marL="0" lvl="1" indent="0" algn="just">
              <a:buNone/>
              <a:defRPr/>
            </a:pPr>
            <a:r>
              <a:rPr lang="en-US" altLang="zh-CN" sz="1400" b="1" kern="0" dirty="0"/>
              <a:t>Do you support including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Motion (PDT):</a:t>
            </a:r>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SP (CR):</a:t>
            </a:r>
          </a:p>
          <a:p>
            <a:pPr marL="0" lvl="1" indent="0" algn="just">
              <a:buNone/>
              <a:defRPr/>
            </a:pPr>
            <a:r>
              <a:rPr lang="en-US" altLang="zh-CN" sz="1400" b="1" kern="0" dirty="0"/>
              <a:t>Do you agree to resolve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a:p>
            <a:pPr marL="0" lvl="1" indent="0" algn="just">
              <a:buNone/>
              <a:defRPr/>
            </a:pPr>
            <a:r>
              <a:rPr lang="en-US" altLang="zh-CN" sz="1400" b="1" kern="0" dirty="0"/>
              <a:t>Motion (CR):</a:t>
            </a:r>
          </a:p>
          <a:p>
            <a:pPr marL="0" lvl="1" indent="0" algn="just">
              <a:buNone/>
              <a:defRPr/>
            </a:pPr>
            <a:r>
              <a:rPr lang="en-US" altLang="zh-CN" sz="1400" b="1" kern="0" dirty="0"/>
              <a:t>Move to approve resolutions to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p:txBody>
      </p:sp>
    </p:spTree>
    <p:extLst>
      <p:ext uri="{BB962C8B-B14F-4D97-AF65-F5344CB8AC3E}">
        <p14:creationId xmlns:p14="http://schemas.microsoft.com/office/powerpoint/2010/main" val="19632950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a:t>    This presentation contains the IEEE 802.11 Task Group bf agenda items for the teleconference calls on </a:t>
            </a:r>
          </a:p>
          <a:p>
            <a:pPr lvl="1"/>
            <a:endParaRPr lang="en-US" altLang="en-US" dirty="0"/>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Jan 	  25	(Thursday)	22</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00 - 00:00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0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Jan 	  30	(Tuesday)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146498</TotalTime>
  <Words>2840</Words>
  <Application>Microsoft Office PowerPoint</Application>
  <PresentationFormat>宽屏</PresentationFormat>
  <Paragraphs>413</Paragraphs>
  <Slides>24</Slides>
  <Notes>24</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24</vt:i4>
      </vt:variant>
    </vt:vector>
  </HeadingPairs>
  <TitlesOfParts>
    <vt:vector size="36" baseType="lpstr">
      <vt:lpstr>Monotype Sorts</vt:lpstr>
      <vt:lpstr>MS Gothic</vt:lpstr>
      <vt:lpstr>MS PGothic</vt:lpstr>
      <vt:lpstr>等线</vt:lpstr>
      <vt:lpstr>宋体</vt:lpstr>
      <vt:lpstr>微软雅黑</vt:lpstr>
      <vt:lpstr>Arial</vt:lpstr>
      <vt:lpstr>Calibri</vt:lpstr>
      <vt:lpstr>Helvetica</vt:lpstr>
      <vt:lpstr>Times New Roman</vt:lpstr>
      <vt:lpstr>Wingdings</vt:lpstr>
      <vt:lpstr>802-11-Submission</vt:lpstr>
      <vt:lpstr>Task Group bf Meeting agenda, January teleconference part 2 2024</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vt:lpstr>
      <vt:lpstr>PowerPoint 演示文稿</vt:lpstr>
      <vt:lpstr>PowerPoint 演示文稿</vt:lpstr>
      <vt:lpstr>PowerPoint 演示文稿</vt:lpstr>
      <vt:lpstr>D3.0 CR Status</vt:lpstr>
      <vt:lpstr>PowerPoint 演示文稿</vt:lpstr>
      <vt:lpstr>PowerPoint 演示文稿</vt:lpstr>
      <vt:lpstr>PowerPoint 演示文稿</vt:lpstr>
    </vt:vector>
  </TitlesOfParts>
  <Manager/>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 Group bf Meeting agenda, September Interim 2023</dc:title>
  <dc:description/>
  <cp:lastModifiedBy>Hanxiao (Tony, WT Lab)</cp:lastModifiedBy>
  <cp:revision>421</cp:revision>
  <cp:lastPrinted>2014-11-04T15:04:57Z</cp:lastPrinted>
  <dcterms:created xsi:type="dcterms:W3CDTF">2007-04-17T18:10:23Z</dcterms:created>
  <dcterms:modified xsi:type="dcterms:W3CDTF">2024-01-26T02:42:44Z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(3)Z0NTIlAOwJmb12+uogkJndU0pnH1BnyKZTcy2NXNhTRFf/cKhAUeyEj0jvfGhs5vAzpux1Nx
fWsTZaZeR8NDdG4EPiuU3GAa6iQjR9NGYX6+MufgONigMfrFvdtYNoglVfogRwLozqokQGUx
SSJxDFLAlkYkob1vQuXQ1k4K/oiHeK6ywCwGwKU0TFsf8qZ6YbFG2wRPIn29gksMCU/4MwW2
OzmipdjPCyO9pWPEMl</vt:lpwstr>
  </property>
  <property fmtid="{D5CDD505-2E9C-101B-9397-08002B2CF9AE}" pid="27" name="_2015_ms_pID_7253431">
    <vt:lpwstr>lkxRxeSUxRC9FYse23gUjrzHpUs7P1GhkMgy44AWbs6vg+Gb/wMO+T
haI0e5oXLT04Svok2v9CEwSW459Z7AQaXYnun5gZeZN2fkgx7VchC1tbxED1Fzsdi9murWnk
6yxSIwZYFQhcQ6o1hlxMznWlpAgSBshQxb1PiYU+85QQRYgVlKHnzRnzhjiv2pqBmI9cXSCj
ji8kxtwZU8T3LeUfYRJPP+Pgjsb4sVCHEQJN</vt:lpwstr>
  </property>
  <property fmtid="{D5CDD505-2E9C-101B-9397-08002B2CF9AE}" pid="28" name="_2015_ms_pID_7253432">
    <vt:lpwstr>uOzGLckhpQdMa4ZgpnsF0Kw=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