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66" r:id="rId17"/>
    <p:sldId id="1371" r:id="rId18"/>
    <p:sldId id="897" r:id="rId19"/>
    <p:sldId id="1377" r:id="rId20"/>
    <p:sldId id="1369" r:id="rId21"/>
    <p:sldId id="1163" r:id="rId22"/>
    <p:sldId id="1164" r:id="rId23"/>
    <p:sldId id="1370" r:id="rId24"/>
    <p:sldId id="1024" r:id="rId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6"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1622" autoAdjust="0"/>
  </p:normalViewPr>
  <p:slideViewPr>
    <p:cSldViewPr>
      <p:cViewPr varScale="1">
        <p:scale>
          <a:sx n="101" d="100"/>
          <a:sy n="101" d="100"/>
        </p:scale>
        <p:origin x="462" y="10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D3.0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153</c:v>
                </c:pt>
                <c:pt idx="1">
                  <c:v>15</c:v>
                </c:pt>
                <c:pt idx="2">
                  <c:v>140</c:v>
                </c:pt>
              </c:numCache>
            </c:numRef>
          </c:val>
          <c:extLs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29</c:v>
                </c:pt>
                <c:pt idx="1">
                  <c:v>2</c:v>
                </c:pt>
                <c:pt idx="2">
                  <c:v>23</c:v>
                </c:pt>
              </c:numCache>
            </c:numRef>
          </c:val>
          <c:extLs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589562784"/>
        <c:axId val="589561696"/>
      </c:barChart>
      <c:catAx>
        <c:axId val="58956278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589561696"/>
        <c:crosses val="autoZero"/>
        <c:auto val="1"/>
        <c:lblAlgn val="ctr"/>
        <c:lblOffset val="100"/>
        <c:noMultiLvlLbl val="0"/>
      </c:catAx>
      <c:valAx>
        <c:axId val="58956169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589562784"/>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881157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87650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2829869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802.11-24/0204r0</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January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zh-CN" sz="3600" dirty="0">
                <a:solidFill>
                  <a:srgbClr val="0000FF"/>
                </a:solidFill>
              </a:rPr>
              <a:t>January teleconference part 2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2024-01-23</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Jan 25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929010558"/>
              </p:ext>
            </p:extLst>
          </p:nvPr>
        </p:nvGraphicFramePr>
        <p:xfrm>
          <a:off x="3429000" y="1600200"/>
          <a:ext cx="8305801" cy="155642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algn="l">
                        <a:spcAft>
                          <a:spcPts val="0"/>
                        </a:spcAft>
                      </a:pPr>
                      <a:r>
                        <a:rPr lang="en-US" altLang="zh-CN" sz="1200" kern="1200" dirty="0">
                          <a:solidFill>
                            <a:schemeClr val="tx1"/>
                          </a:solidFill>
                          <a:latin typeface="+mn-lt"/>
                          <a:ea typeface="+mn-ea"/>
                          <a:cs typeface="+mn-cs"/>
                        </a:rPr>
                        <a:t>24/0193</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altLang="zh-CN" sz="1200" kern="1200" dirty="0">
                          <a:solidFill>
                            <a:schemeClr val="tx1"/>
                          </a:solidFill>
                          <a:latin typeface="+mn-lt"/>
                          <a:ea typeface="+mn-ea"/>
                          <a:cs typeface="+mn-cs"/>
                        </a:rPr>
                        <a:t>Chaoming Luo (OPPO) </a:t>
                      </a:r>
                      <a:endParaRPr lang="pt-BR" alt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altLang="zh-CN" sz="1200" kern="1200" dirty="0">
                          <a:solidFill>
                            <a:schemeClr val="tx1"/>
                          </a:solidFill>
                          <a:latin typeface="+mn-lt"/>
                          <a:ea typeface="+mn-ea"/>
                          <a:cs typeface="+mn-cs"/>
                        </a:rPr>
                        <a:t>lb281-ost-part-1</a:t>
                      </a:r>
                    </a:p>
                  </a:txBody>
                  <a:tcPr marL="36195" marR="36195" marT="17780" marB="17780" anchor="ctr"/>
                </a:tc>
                <a:tc>
                  <a:txBody>
                    <a:bodyPr/>
                    <a:lstStyle/>
                    <a:p>
                      <a:pPr algn="l">
                        <a:spcAft>
                          <a:spcPts val="0"/>
                        </a:spcAft>
                      </a:pPr>
                      <a:r>
                        <a:rPr lang="en-US" altLang="zh-CN" sz="1200" kern="1200" dirty="0">
                          <a:solidFill>
                            <a:schemeClr val="tx1"/>
                          </a:solidFill>
                          <a:latin typeface="+mn-lt"/>
                          <a:ea typeface="+mn-ea"/>
                          <a:cs typeface="+mn-cs"/>
                        </a:rPr>
                        <a:t>30 mins</a:t>
                      </a: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24/0196 </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Chaoming Luo (OPPO) </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lb281-ost-part-2</a:t>
                      </a: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a:t>
                      </a: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10"/>
                  </a:ext>
                </a:extLst>
              </a:tr>
              <a:tr h="728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24/0203</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Ning Gao (OPPO) </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LB281-DMG-CID-4099</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a:solidFill>
                            <a:schemeClr val="tx1"/>
                          </a:solidFill>
                          <a:latin typeface="+mn-lt"/>
                          <a:ea typeface="+mn-ea"/>
                          <a:cs typeface="+mn-cs"/>
                        </a:rPr>
                        <a:t>20 mins</a:t>
                      </a: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20352619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a:t>
            </a:r>
            <a:r>
              <a:rPr lang="en-US" altLang="zh-CN" sz="1400" i="1" dirty="0">
                <a:solidFill>
                  <a:srgbClr val="00B0F0"/>
                </a:solidFill>
                <a:ea typeface="宋体" panose="02010600030101010101" pitchFamily="2" charset="-122"/>
              </a:rPr>
              <a:t>Apr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SA  Ballot pool formation      		Apr 2024</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May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6211649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January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25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30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5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6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26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29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4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5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a16="http://schemas.microsoft.com/office/drawing/2014/main"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645144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March Plenary 2024,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ext uri="{D42A27DB-BD31-4B8C-83A1-F6EECF244321}">
                <p14:modId xmlns:p14="http://schemas.microsoft.com/office/powerpoint/2010/main" val="732761045"/>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Denver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22:00-00:00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16:00-18:00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00:30-02:30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18:30-20:30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03:30-05:30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21:30-23:30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12:30-14:30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06:00-08:00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00:00-02:00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09:30-11:30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03:30-05:30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18:30-20:30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 name="矩形 1">
            <a:extLst>
              <a:ext uri="{FF2B5EF4-FFF2-40B4-BE49-F238E27FC236}">
                <a16:creationId xmlns:a16="http://schemas.microsoft.com/office/drawing/2014/main" id="{58FF7B02-5BE2-44E0-B2CE-1F5FF2F26879}"/>
              </a:ext>
            </a:extLst>
          </p:cNvPr>
          <p:cNvSpPr/>
          <p:nvPr/>
        </p:nvSpPr>
        <p:spPr>
          <a:xfrm>
            <a:off x="8070090" y="5638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graphicFrame>
        <p:nvGraphicFramePr>
          <p:cNvPr id="9" name="Table 6">
            <a:extLst>
              <a:ext uri="{FF2B5EF4-FFF2-40B4-BE49-F238E27FC236}">
                <a16:creationId xmlns:a16="http://schemas.microsoft.com/office/drawing/2014/main" id="{013B73C4-BB88-9383-2DC0-42D8D70F37FE}"/>
              </a:ext>
            </a:extLst>
          </p:cNvPr>
          <p:cNvGraphicFramePr>
            <a:graphicFrameLocks noGrp="1"/>
          </p:cNvGraphicFramePr>
          <p:nvPr>
            <p:extLst>
              <p:ext uri="{D42A27DB-BD31-4B8C-83A1-F6EECF244321}">
                <p14:modId xmlns:p14="http://schemas.microsoft.com/office/powerpoint/2010/main" val="2985569538"/>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6598724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D3.0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D3.0 (802.11bf LB281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00.00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0 /308,</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5" name="表格 4"/>
          <p:cNvGraphicFramePr>
            <a:graphicFrameLocks noGrp="1"/>
          </p:cNvGraphicFramePr>
          <p:nvPr>
            <p:extLst>
              <p:ext uri="{D42A27DB-BD31-4B8C-83A1-F6EECF244321}">
                <p14:modId xmlns:p14="http://schemas.microsoft.com/office/powerpoint/2010/main" val="3894270359"/>
              </p:ext>
            </p:extLst>
          </p:nvPr>
        </p:nvGraphicFramePr>
        <p:xfrm>
          <a:off x="457200" y="4185458"/>
          <a:ext cx="5791202" cy="2194560"/>
        </p:xfrm>
        <a:graphic>
          <a:graphicData uri="http://schemas.openxmlformats.org/drawingml/2006/table">
            <a:tbl>
              <a:tblPr firstRow="1" firstCol="1" bandRow="1"/>
              <a:tblGrid>
                <a:gridCol w="778534">
                  <a:extLst>
                    <a:ext uri="{9D8B030D-6E8A-4147-A177-3AD203B41FA5}">
                      <a16:colId xmlns:a16="http://schemas.microsoft.com/office/drawing/2014/main" val="20000"/>
                    </a:ext>
                  </a:extLst>
                </a:gridCol>
                <a:gridCol w="778534">
                  <a:extLst>
                    <a:ext uri="{9D8B030D-6E8A-4147-A177-3AD203B41FA5}">
                      <a16:colId xmlns:a16="http://schemas.microsoft.com/office/drawing/2014/main" val="20001"/>
                    </a:ext>
                  </a:extLst>
                </a:gridCol>
                <a:gridCol w="1324874">
                  <a:extLst>
                    <a:ext uri="{9D8B030D-6E8A-4147-A177-3AD203B41FA5}">
                      <a16:colId xmlns:a16="http://schemas.microsoft.com/office/drawing/2014/main" val="20002"/>
                    </a:ext>
                  </a:extLst>
                </a:gridCol>
                <a:gridCol w="778534">
                  <a:extLst>
                    <a:ext uri="{9D8B030D-6E8A-4147-A177-3AD203B41FA5}">
                      <a16:colId xmlns:a16="http://schemas.microsoft.com/office/drawing/2014/main" val="20003"/>
                    </a:ext>
                  </a:extLst>
                </a:gridCol>
                <a:gridCol w="682925">
                  <a:extLst>
                    <a:ext uri="{9D8B030D-6E8A-4147-A177-3AD203B41FA5}">
                      <a16:colId xmlns:a16="http://schemas.microsoft.com/office/drawing/2014/main" val="20004"/>
                    </a:ext>
                  </a:extLst>
                </a:gridCol>
                <a:gridCol w="682925">
                  <a:extLst>
                    <a:ext uri="{9D8B030D-6E8A-4147-A177-3AD203B41FA5}">
                      <a16:colId xmlns:a16="http://schemas.microsoft.com/office/drawing/2014/main" val="20005"/>
                    </a:ext>
                  </a:extLst>
                </a:gridCol>
                <a:gridCol w="764876">
                  <a:extLst>
                    <a:ext uri="{9D8B030D-6E8A-4147-A177-3AD203B41FA5}">
                      <a16:colId xmlns:a16="http://schemas.microsoft.com/office/drawing/2014/main" val="20006"/>
                    </a:ext>
                  </a:extLst>
                </a:gridCol>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dirty="0">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graphicFrame>
        <p:nvGraphicFramePr>
          <p:cNvPr id="8" name="Chart 6">
            <a:extLst>
              <a:ext uri="{FF2B5EF4-FFF2-40B4-BE49-F238E27FC236}">
                <a16:creationId xmlns:a16="http://schemas.microsoft.com/office/drawing/2014/main" id="{5913DE59-0E1E-4D6B-B0B4-4E37CCBA3423}"/>
              </a:ext>
            </a:extLst>
          </p:cNvPr>
          <p:cNvGraphicFramePr/>
          <p:nvPr>
            <p:extLst>
              <p:ext uri="{D42A27DB-BD31-4B8C-83A1-F6EECF244321}">
                <p14:modId xmlns:p14="http://schemas.microsoft.com/office/powerpoint/2010/main" val="2590449936"/>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563686986"/>
              </p:ext>
            </p:extLst>
          </p:nvPr>
        </p:nvGraphicFramePr>
        <p:xfrm>
          <a:off x="2209800" y="762000"/>
          <a:ext cx="7772401" cy="5501640"/>
        </p:xfrm>
        <a:graphic>
          <a:graphicData uri="http://schemas.openxmlformats.org/drawingml/2006/table">
            <a:tbl>
              <a:tblPr firstRow="1" firstCol="1" bandRow="1"/>
              <a:tblGrid>
                <a:gridCol w="1157592">
                  <a:extLst>
                    <a:ext uri="{9D8B030D-6E8A-4147-A177-3AD203B41FA5}">
                      <a16:colId xmlns:a16="http://schemas.microsoft.com/office/drawing/2014/main" val="20000"/>
                    </a:ext>
                  </a:extLst>
                </a:gridCol>
                <a:gridCol w="826852">
                  <a:extLst>
                    <a:ext uri="{9D8B030D-6E8A-4147-A177-3AD203B41FA5}">
                      <a16:colId xmlns:a16="http://schemas.microsoft.com/office/drawing/2014/main" val="20001"/>
                    </a:ext>
                  </a:extLst>
                </a:gridCol>
                <a:gridCol w="1736386">
                  <a:extLst>
                    <a:ext uri="{9D8B030D-6E8A-4147-A177-3AD203B41FA5}">
                      <a16:colId xmlns:a16="http://schemas.microsoft.com/office/drawing/2014/main" val="20002"/>
                    </a:ext>
                  </a:extLst>
                </a:gridCol>
                <a:gridCol w="1074905">
                  <a:extLst>
                    <a:ext uri="{9D8B030D-6E8A-4147-A177-3AD203B41FA5}">
                      <a16:colId xmlns:a16="http://schemas.microsoft.com/office/drawing/2014/main" val="20003"/>
                    </a:ext>
                  </a:extLst>
                </a:gridCol>
                <a:gridCol w="1147865">
                  <a:extLst>
                    <a:ext uri="{9D8B030D-6E8A-4147-A177-3AD203B41FA5}">
                      <a16:colId xmlns:a16="http://schemas.microsoft.com/office/drawing/2014/main" val="20004"/>
                    </a:ext>
                  </a:extLst>
                </a:gridCol>
                <a:gridCol w="1828801">
                  <a:extLst>
                    <a:ext uri="{9D8B030D-6E8A-4147-A177-3AD203B41FA5}">
                      <a16:colId xmlns:a16="http://schemas.microsoft.com/office/drawing/2014/main" val="20005"/>
                    </a:ext>
                  </a:extLst>
                </a:gridCol>
              </a:tblGrid>
              <a:tr h="122551">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b="1" dirty="0">
                          <a:solidFill>
                            <a:srgbClr val="0000FF"/>
                          </a:solidFill>
                          <a:effectLst/>
                          <a:latin typeface="Calibri" panose="020F0502020204030204" pitchFamily="34" charset="0"/>
                          <a:ea typeface="宋体" panose="02010600030101010101" pitchFamily="2" charset="-122"/>
                        </a:rPr>
                        <a:t>Confirm to</a:t>
                      </a:r>
                      <a:r>
                        <a:rPr lang="en-US" altLang="zh-CN" sz="1050" b="1" baseline="0" dirty="0">
                          <a:solidFill>
                            <a:srgbClr val="0000FF"/>
                          </a:solidFill>
                          <a:effectLst/>
                          <a:latin typeface="Calibri" panose="020F0502020204030204" pitchFamily="34" charset="0"/>
                          <a:ea typeface="宋体" panose="02010600030101010101" pitchFamily="2" charset="-122"/>
                        </a:rPr>
                        <a:t> resolve all, b</a:t>
                      </a:r>
                      <a:r>
                        <a:rPr lang="en-US" sz="1050" b="1" dirty="0">
                          <a:solidFill>
                            <a:srgbClr val="0000FF"/>
                          </a:solidFill>
                          <a:effectLst/>
                          <a:latin typeface="Calibri" panose="020F0502020204030204" pitchFamily="34" charset="0"/>
                          <a:ea typeface="宋体" panose="02010600030101010101" pitchFamily="2" charset="-122"/>
                        </a:rPr>
                        <a:t>efore/at March</a:t>
                      </a:r>
                      <a:r>
                        <a:rPr lang="en-US" sz="1050" b="1" baseline="0" dirty="0">
                          <a:solidFill>
                            <a:srgbClr val="0000FF"/>
                          </a:solidFill>
                          <a:effectLst/>
                          <a:latin typeface="Calibri" panose="020F0502020204030204" pitchFamily="34" charset="0"/>
                          <a:ea typeface="宋体" panose="02010600030101010101" pitchFamily="2" charset="-122"/>
                        </a:rPr>
                        <a:t> P</a:t>
                      </a:r>
                      <a:r>
                        <a:rPr lang="en-US" sz="1050" b="1" dirty="0">
                          <a:solidFill>
                            <a:srgbClr val="0000FF"/>
                          </a:solidFill>
                          <a:effectLst/>
                          <a:latin typeface="Calibri" panose="020F0502020204030204" pitchFamily="34" charset="0"/>
                          <a:ea typeface="宋体" panose="02010600030101010101" pitchFamily="2" charset="-122"/>
                        </a:rPr>
                        <a:t>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22551">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Alecs</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Assaf</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Atsushi</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Benedikt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Chaoming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Chris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0"/>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Dibakar</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1"/>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3"/>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Mengshi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Naren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Ning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Pei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Rojan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0"/>
                  </a:ext>
                </a:extLst>
              </a:tr>
              <a:tr h="137160">
                <a:tc>
                  <a:txBody>
                    <a:bodyPr/>
                    <a:lstStyle/>
                    <a:p>
                      <a:pPr>
                        <a:spcAft>
                          <a:spcPts val="0"/>
                        </a:spcAft>
                      </a:pPr>
                      <a:r>
                        <a:rPr lang="en-US" sz="1100">
                          <a:effectLst/>
                          <a:latin typeface="Calibri" panose="020F0502020204030204" pitchFamily="34" charset="0"/>
                          <a:ea typeface="宋体" panose="02010600030101010101" pitchFamily="2" charset="-122"/>
                        </a:rPr>
                        <a:t>Rui Du</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Rui Yang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Shuling (Julia)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3"/>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Stephen 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ctr" defTabSz="914400" rtl="0" eaLnBrk="1" latinLnBrk="0" hangingPunct="1">
                        <a:spcAft>
                          <a:spcPts val="0"/>
                        </a:spcAft>
                      </a:pP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6"/>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Zhanjing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9"/>
                  </a:ext>
                </a:extLst>
              </a:tr>
              <a:tr h="1169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0"/>
                  </a:ext>
                </a:extLst>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1"/>
                  </a:ext>
                </a:extLst>
              </a:tr>
              <a:tr h="122551">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2"/>
                  </a:ext>
                </a:extLst>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3621951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lvl="1"/>
            <a:endParaRPr lang="en-US" altLang="en-US"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25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30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144207</TotalTime>
  <Words>2783</Words>
  <Application>Microsoft Office PowerPoint</Application>
  <PresentationFormat>宽屏</PresentationFormat>
  <Paragraphs>393</Paragraphs>
  <Slides>24</Slides>
  <Notes>24</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24</vt:i4>
      </vt:variant>
    </vt:vector>
  </HeadingPairs>
  <TitlesOfParts>
    <vt:vector size="36"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January teleconference part 2 2024</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PowerPoint 演示文稿</vt:lpstr>
      <vt:lpstr>D3.0 CR Status</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412</cp:revision>
  <cp:lastPrinted>2014-11-04T15:04:57Z</cp:lastPrinted>
  <dcterms:created xsi:type="dcterms:W3CDTF">2007-04-17T18:10:23Z</dcterms:created>
  <dcterms:modified xsi:type="dcterms:W3CDTF">2024-01-24T11:02:10Z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(3)Z0NTIlAOwJmb12+uogkJndU0pnH1BnyKZTcy2NXNhTRFf/cKhAUeyEj0jvfGhs5vAzpux1Nx
fWsTZaZeR8NDdG4EPiuU3GAa6iQjR9NGYX6+MufgONigMfrFvdtYNoglVfogRwLozqokQGUx
SSJxDFLAlkYkob1vQuXQ1k4K/oiHeK6ywCwGwKU0TFsf8qZ6YbFG2wRPIn29gksMCU/4MwW2
OzmipdjPCyO9pWPEMl</vt:lpwstr>
  </property>
  <property fmtid="{D5CDD505-2E9C-101B-9397-08002B2CF9AE}" pid="27" name="_2015_ms_pID_7253431">
    <vt:lpwstr>lkxRxeSUxRC9FYse23gUjrzHpUs7P1GhkMgy44AWbs6vg+Gb/wMO+T
haI0e5oXLT04Svok2v9CEwSW459Z7AQaXYnun5gZeZN2fkgx7VchC1tbxED1Fzsdi9murWnk
6yxSIwZYFQhcQ6o1hlxMznWlpAgSBshQxb1PiYU+85QQRYgVlKHnzRnzhjiv2pqBmI9cXSCj
ji8kxtwZU8T3LeUfYRJPP+Pgjsb4sVCHEQJN</vt:lpwstr>
  </property>
  <property fmtid="{D5CDD505-2E9C-101B-9397-08002B2CF9AE}" pid="28" name="_2015_ms_pID_7253432">
    <vt:lpwstr>uOzGLckhpQdMa4ZgpnsF0Kw=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