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5"/>
  </p:notesMasterIdLst>
  <p:handoutMasterIdLst>
    <p:handoutMasterId r:id="rId66"/>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 id="1062" r:id="rId30"/>
    <p:sldId id="1066" r:id="rId31"/>
    <p:sldId id="1068" r:id="rId32"/>
    <p:sldId id="1069" r:id="rId33"/>
    <p:sldId id="1072" r:id="rId34"/>
    <p:sldId id="1067" r:id="rId35"/>
    <p:sldId id="1063" r:id="rId36"/>
    <p:sldId id="1064" r:id="rId37"/>
    <p:sldId id="1065" r:id="rId38"/>
    <p:sldId id="1070" r:id="rId39"/>
    <p:sldId id="1071" r:id="rId40"/>
    <p:sldId id="1073" r:id="rId41"/>
    <p:sldId id="1074" r:id="rId42"/>
    <p:sldId id="1075" r:id="rId43"/>
    <p:sldId id="1081" r:id="rId44"/>
    <p:sldId id="1080" r:id="rId45"/>
    <p:sldId id="1079" r:id="rId46"/>
    <p:sldId id="1085" r:id="rId47"/>
    <p:sldId id="1087" r:id="rId48"/>
    <p:sldId id="1091" r:id="rId49"/>
    <p:sldId id="1089" r:id="rId50"/>
    <p:sldId id="1095" r:id="rId51"/>
    <p:sldId id="1094" r:id="rId52"/>
    <p:sldId id="1096" r:id="rId53"/>
    <p:sldId id="1098" r:id="rId54"/>
    <p:sldId id="1082" r:id="rId55"/>
    <p:sldId id="1077" r:id="rId56"/>
    <p:sldId id="1076" r:id="rId57"/>
    <p:sldId id="1088" r:id="rId58"/>
    <p:sldId id="1093" r:id="rId59"/>
    <p:sldId id="1097" r:id="rId60"/>
    <p:sldId id="1078" r:id="rId61"/>
    <p:sldId id="1084" r:id="rId62"/>
    <p:sldId id="1099" r:id="rId63"/>
    <p:sldId id="108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E2FB3A-0751-4420-AA69-2341C01F636E}" v="46" dt="2024-09-12T23:09:50.6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09-13T18:13:50.902" v="2267"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09-13T00:54:17.647" v="1346" actId="2057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09-13T00:54:17.647" v="1346" actId="2057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09-13T18:03:03.077" v="2022" actId="2057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09-13T18:03:03.077" v="2022" actId="2057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09-13T18:03:12.150" v="2024" actId="114"/>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09-13T18:03:12.150" v="2024" actId="114"/>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09-13T18:03:09.461" v="2023" actId="114"/>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09-13T18:03:09.461" v="2023" actId="114"/>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MasterChg chg="modSp mod">
        <pc:chgData name="Alfred Asterjadhi" userId="39de57b9-85c0-4fd1-aaac-8ca2b6560ad0" providerId="ADAL" clId="{BFE2FB3A-0751-4420-AA69-2341C01F636E}" dt="2024-09-13T18:13:50.902" v="2267" actId="20577"/>
        <pc:sldMasterMkLst>
          <pc:docMk/>
          <pc:sldMasterMk cId="0" sldId="2147483648"/>
        </pc:sldMasterMkLst>
        <pc:spChg chg="mod">
          <ac:chgData name="Alfred Asterjadhi" userId="39de57b9-85c0-4fd1-aaac-8ca2b6560ad0" providerId="ADAL" clId="{BFE2FB3A-0751-4420-AA69-2341C01F636E}" dt="2024-09-13T18:13:50.902" v="2267" actId="20577"/>
          <ac:spMkLst>
            <pc:docMk/>
            <pc:sldMasterMk cId="0" sldId="2147483648"/>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48"/>
        </pc:sldMasterMkLst>
        <pc:spChg chg="mod">
          <ac:chgData name="Alfred Asterjadhi" userId="39de57b9-85c0-4fd1-aaac-8ca2b6560ad0" providerId="ADAL" clId="{D81544A4-3A38-4468-9CA7-5E97E012240A}" dt="2024-08-01T17:43:35.576" v="1510" actId="20577"/>
          <ac:spMkLst>
            <pc:docMk/>
            <pc:sldMasterMk cId="0" sldId="2147483648"/>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48"/>
            <ac:spMk id="1028"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74-02-00bn-uhr-unequal-modulation-pattern-and-new-mc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73-02-00bn-design-targets-and-considerations-for-enhanced-long-range.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985-05-00bn-longer-ldpc-codeword.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2-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1-00bn-thoughts-on-functionality-and-security-architecture-for-uhr-seamless-roaming.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679-01-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917-00-00bn-coordinated-spatial-reuse.pptx" TargetMode="External"/><Relationship Id="rId13" Type="http://schemas.openxmlformats.org/officeDocument/2006/relationships/hyperlink" Target="https://mentor.ieee.org/802.11/dcn/24/11-24-0839-01-00bn-system-level-evaluation-of-coordinated-spatial-reuse.pptx" TargetMode="External"/><Relationship Id="rId3" Type="http://schemas.openxmlformats.org/officeDocument/2006/relationships/hyperlink" Target="https://mentor.ieee.org/802.11/dcn/23/11-23-0325-00-0uhr-coordinated-spatial-reuse-for-uhr.pptx" TargetMode="External"/><Relationship Id="rId7" Type="http://schemas.openxmlformats.org/officeDocument/2006/relationships/hyperlink" Target="https://mentor.ieee.org/802.11/dcn/23/11-23-1832-00-00bn-multi-ap-coordinated-spatial-reuse.pptx" TargetMode="External"/><Relationship Id="rId12" Type="http://schemas.openxmlformats.org/officeDocument/2006/relationships/hyperlink" Target="https://mentor.ieee.org/802.11/dcn/24/11-24-0639-01-00bn-mac-protocol-aspects-of-multi-ap-coordination.pptx" TargetMode="External"/><Relationship Id="rId2" Type="http://schemas.openxmlformats.org/officeDocument/2006/relationships/hyperlink" Target="https://mentor.ieee.org/802.11/dcn/22/11-22-1822-00-0uhr-recap-on-coordinated-spatial-reuse-operation.pptx" TargetMode="External"/><Relationship Id="rId16" Type="http://schemas.openxmlformats.org/officeDocument/2006/relationships/hyperlink" Target="https://mentor.ieee.org/802.11/dcn/24/11-24-1211-01-00bn-coordinated-bf-goodput-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37-00-0uhr-performance-of-coordinated-spatial-reuse.pptx" TargetMode="External"/><Relationship Id="rId11" Type="http://schemas.openxmlformats.org/officeDocument/2006/relationships/hyperlink" Target="https://mentor.ieee.org/802.11/dcn/24/11-24-0635-00-00bn-coordinated-spatial-re-use-and-coordinated-spatial-nulling-follow-up.pptx" TargetMode="External"/><Relationship Id="rId5" Type="http://schemas.openxmlformats.org/officeDocument/2006/relationships/hyperlink" Target="https://mentor.ieee.org/802.11/dcn/23/11-23-1023-02-0uhr-coordinated-spatial-reuse-in-a-4-ap-topoplogy.pptx" TargetMode="External"/><Relationship Id="rId15" Type="http://schemas.openxmlformats.org/officeDocument/2006/relationships/hyperlink" Target="https://mentor.ieee.org/802.11/dcn/24/11-24-1204-00-00bn-coordinated-beamforming-for-11bn.pptx" TargetMode="External"/><Relationship Id="rId10" Type="http://schemas.openxmlformats.org/officeDocument/2006/relationships/hyperlink" Target="https://mentor.ieee.org/802.11/dcn/24/11-24-0577-00-00bn-thoughts-on-coordinated-spatial-reuse-c-sr.pptx" TargetMode="External"/><Relationship Id="rId4" Type="http://schemas.openxmlformats.org/officeDocument/2006/relationships/hyperlink" Target="https://mentor.ieee.org/802.11/dcn/23/11-23-0776-01-0uhr-performance-of-c-bf-and-c-sr.pptx" TargetMode="External"/><Relationship Id="rId9" Type="http://schemas.openxmlformats.org/officeDocument/2006/relationships/hyperlink" Target="https://mentor.ieee.org/802.11/dcn/24/11-24-0529-01-00bn-coordinated-spatial-reuse-discussion.pptx" TargetMode="External"/><Relationship Id="rId14" Type="http://schemas.openxmlformats.org/officeDocument/2006/relationships/hyperlink" Target="https://mentor.ieee.org/802.11/dcn/24/11-24-0880-00-00bn-cbf-recap-and-way-forward.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1184-01-00bn-considerations-on-elr-transmiss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1410-00-00bn-legacy-preamble-for-elr-ppdu.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1186-01-00bn-new-mcss-for-11bn-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1478-02-00bn-elr-ppdu-design.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510-00-00bn-open-issues-on-dru.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1510-01-00bn-open-issues-on-dru.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1411-00-00bn-signaling-for-uhr-ppdu.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411-00-00bn-signaling-for-uhr-ppdu.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4/11-24-1186-01-00bn-new-mcss-for-11bn-follow-up.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0498-02-00bn-unequal-modulation-in-mimo-txbf-and-new-mcs-for-11bn.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512-00-00bn-considerations-for-coordinated-tdma.pptx" TargetMode="External"/><Relationship Id="rId3" Type="http://schemas.openxmlformats.org/officeDocument/2006/relationships/hyperlink" Target="https://mentor.ieee.org/802.11/dcn/23/11-23-1932-03-00bn-further-considerations-on-coordinated-twt.pptx" TargetMode="External"/><Relationship Id="rId7" Type="http://schemas.openxmlformats.org/officeDocument/2006/relationships/hyperlink" Target="https://mentor.ieee.org/802.11/dcn/24/11-24-0511-01-00bn-requirements-and-functionalities-for-multi-ap-framework.pptx" TargetMode="External"/><Relationship Id="rId12" Type="http://schemas.openxmlformats.org/officeDocument/2006/relationships/hyperlink" Target="https://mentor.ieee.org/802.11/dcn/24/11-24-1220-00-00bn-a-framework-for-coordinated-access-points.pptx" TargetMode="External"/><Relationship Id="rId2" Type="http://schemas.openxmlformats.org/officeDocument/2006/relationships/hyperlink" Target="https://mentor.ieee.org/802.11/dcn/23/11-23-1871-05-00bn-m-ap-coordinated-transmiss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53-00-00bn-multi-ap-coordination-and-roaming.pptx" TargetMode="External"/><Relationship Id="rId11" Type="http://schemas.openxmlformats.org/officeDocument/2006/relationships/hyperlink" Target="https://mentor.ieee.org/802.11/dcn/24/11-24-1217-02-00bn-multi-ap-coordination-setup-scheme.pptx" TargetMode="External"/><Relationship Id="rId5" Type="http://schemas.openxmlformats.org/officeDocument/2006/relationships/hyperlink" Target="https://mentor.ieee.org/802.11/dcn/24/11-24-0072-00-00bn-map-channel-access-procedure.pptx" TargetMode="External"/><Relationship Id="rId10"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3/11-23-2022-01-00bn-r-twt-for-multi-ap-follow-up.pptx" TargetMode="External"/><Relationship Id="rId9" Type="http://schemas.openxmlformats.org/officeDocument/2006/relationships/hyperlink" Target="https://mentor.ieee.org/802.11/dcn/24/11-24-0719-00-00bn-map-set-operation.pptx"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512-00-00bn-considerations-for-coordinated-tdma.pptx" TargetMode="External"/><Relationship Id="rId3" Type="http://schemas.openxmlformats.org/officeDocument/2006/relationships/hyperlink" Target="https://mentor.ieee.org/802.11/dcn/23/11-23-1932-03-00bn-further-considerations-on-coordinated-twt.pptx" TargetMode="External"/><Relationship Id="rId7" Type="http://schemas.openxmlformats.org/officeDocument/2006/relationships/hyperlink" Target="https://mentor.ieee.org/802.11/dcn/24/11-24-0511-01-00bn-requirements-and-functionalities-for-multi-ap-framework.pptx" TargetMode="External"/><Relationship Id="rId12" Type="http://schemas.openxmlformats.org/officeDocument/2006/relationships/hyperlink" Target="https://mentor.ieee.org/802.11/dcn/24/11-24-1220-00-00bn-a-framework-for-coordinated-access-points.pptx" TargetMode="External"/><Relationship Id="rId2" Type="http://schemas.openxmlformats.org/officeDocument/2006/relationships/hyperlink" Target="https://mentor.ieee.org/802.11/dcn/23/11-23-1871-05-00bn-m-ap-coordinated-transmiss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53-00-00bn-multi-ap-coordination-and-roaming.pptx" TargetMode="External"/><Relationship Id="rId11" Type="http://schemas.openxmlformats.org/officeDocument/2006/relationships/hyperlink" Target="https://mentor.ieee.org/802.11/dcn/24/11-24-1217-02-00bn-multi-ap-coordination-setup-scheme.pptx" TargetMode="External"/><Relationship Id="rId5" Type="http://schemas.openxmlformats.org/officeDocument/2006/relationships/hyperlink" Target="https://mentor.ieee.org/802.11/dcn/24/11-24-0072-00-00bn-map-channel-access-procedure.pptx" TargetMode="External"/><Relationship Id="rId10"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3/11-23-2022-01-00bn-r-twt-for-multi-ap-follow-up.pptx" TargetMode="External"/><Relationship Id="rId9" Type="http://schemas.openxmlformats.org/officeDocument/2006/relationships/hyperlink" Target="https://mentor.ieee.org/802.11/dcn/24/11-24-0719-00-00bn-map-set-oper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a:t>
            </a:r>
            <a:r>
              <a:rPr lang="en-US" sz="1600">
                <a:highlight>
                  <a:srgbClr val="00FF00"/>
                </a:highlight>
              </a:rPr>
              <a:t>, 28A </a:t>
            </a:r>
            <a:r>
              <a:rPr lang="en-US" sz="1600" dirty="0">
                <a:highlight>
                  <a:srgbClr val="00FF00"/>
                </a:highlight>
              </a:rPr>
              <a:t>(pass)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011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1957-C865-611D-1A28-4F330F3F07B1}"/>
              </a:ext>
            </a:extLst>
          </p:cNvPr>
          <p:cNvSpPr>
            <a:spLocks noGrp="1"/>
          </p:cNvSpPr>
          <p:nvPr>
            <p:ph type="title"/>
          </p:nvPr>
        </p:nvSpPr>
        <p:spPr/>
        <p:txBody>
          <a:bodyPr/>
          <a:lstStyle/>
          <a:p>
            <a:r>
              <a:rPr lang="en-US" dirty="0"/>
              <a:t>Motion 21 (PHY)</a:t>
            </a:r>
          </a:p>
        </p:txBody>
      </p:sp>
      <p:sp>
        <p:nvSpPr>
          <p:cNvPr id="3" name="Content Placeholder 2">
            <a:extLst>
              <a:ext uri="{FF2B5EF4-FFF2-40B4-BE49-F238E27FC236}">
                <a16:creationId xmlns:a16="http://schemas.microsoft.com/office/drawing/2014/main" id="{F301AA04-CB99-A7E4-7C50-BBF7DBA2BB65}"/>
              </a:ext>
            </a:extLst>
          </p:cNvPr>
          <p:cNvSpPr>
            <a:spLocks noGrp="1"/>
          </p:cNvSpPr>
          <p:nvPr>
            <p:ph idx="1"/>
          </p:nvPr>
        </p:nvSpPr>
        <p:spPr/>
        <p:txBody>
          <a:bodyPr/>
          <a:lstStyle/>
          <a:p>
            <a:r>
              <a:rPr lang="en-US" sz="2000" dirty="0"/>
              <a:t>Move to add the following text to the TGbn SFD:</a:t>
            </a:r>
          </a:p>
          <a:p>
            <a:pPr>
              <a:buFont typeface="Arial" panose="020B0604020202020204" pitchFamily="34" charset="0"/>
              <a:buChar char="•"/>
            </a:pPr>
            <a:r>
              <a:rPr lang="en-US" sz="2000" dirty="0"/>
              <a:t>If a DRU for a PPDU occupies more than one 20 MHz channel, then the L-STF, L-LTF, L-SIG, and RL-SIG fields are duplicated over all the 20 MHz channels which are occupied by the DRU.</a:t>
            </a:r>
          </a:p>
          <a:p>
            <a:pPr>
              <a:buFont typeface="Arial" panose="020B0604020202020204" pitchFamily="34" charset="0"/>
              <a:buChar char="•"/>
            </a:pPr>
            <a:endParaRPr lang="en-US" sz="2000" dirty="0"/>
          </a:p>
          <a:p>
            <a:r>
              <a:rPr lang="en-US" sz="2000" dirty="0"/>
              <a:t>Move: </a:t>
            </a:r>
            <a:r>
              <a:rPr lang="en-US" sz="2000" dirty="0" err="1"/>
              <a:t>Yapu</a:t>
            </a:r>
            <a:r>
              <a:rPr lang="en-US" sz="2000" dirty="0"/>
              <a:t> Li		Second: Ross J. Yu</a:t>
            </a:r>
          </a:p>
          <a:p>
            <a:r>
              <a:rPr lang="en-US" sz="2000" dirty="0"/>
              <a:t>Discussion: None.</a:t>
            </a:r>
          </a:p>
          <a:p>
            <a:pPr marL="0" indent="0"/>
            <a:r>
              <a:rPr lang="en-US" sz="2000" dirty="0">
                <a:highlight>
                  <a:srgbClr val="00FF00"/>
                </a:highlight>
              </a:rPr>
              <a:t>Result: Approved with unanimous consent.</a:t>
            </a:r>
          </a:p>
          <a:p>
            <a:pPr marL="0" indent="0"/>
            <a:endParaRPr lang="en-US" sz="1800" b="0" dirty="0"/>
          </a:p>
          <a:p>
            <a:pPr marL="0" indent="0"/>
            <a:endParaRPr lang="en-US" sz="1800" b="0" dirty="0"/>
          </a:p>
          <a:p>
            <a:pPr marL="0" indent="0"/>
            <a:r>
              <a:rPr lang="en-US" sz="1800" b="0" dirty="0"/>
              <a:t>Reference documents: [</a:t>
            </a:r>
            <a:r>
              <a:rPr lang="en-US" sz="1800" b="0" dirty="0">
                <a:hlinkClick r:id="rId2"/>
              </a:rPr>
              <a:t>24/0736r1</a:t>
            </a:r>
            <a:r>
              <a:rPr lang="en-US" sz="1800" b="0" dirty="0"/>
              <a:t>]. SP result: 51Y, 2N, 15A.</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FEC571D-A37C-9F47-2C4C-FF25BD23DC6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FC9DF38-8CA6-902F-F367-F579C758F0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97CEEB-1384-EBF6-2A52-435296F77AA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704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231D-FE26-01C7-E474-A26F30DA55A5}"/>
              </a:ext>
            </a:extLst>
          </p:cNvPr>
          <p:cNvSpPr>
            <a:spLocks noGrp="1"/>
          </p:cNvSpPr>
          <p:nvPr>
            <p:ph type="title"/>
          </p:nvPr>
        </p:nvSpPr>
        <p:spPr>
          <a:xfrm>
            <a:off x="685800" y="685800"/>
            <a:ext cx="7770813" cy="1065213"/>
          </a:xfrm>
        </p:spPr>
        <p:txBody>
          <a:bodyPr/>
          <a:lstStyle/>
          <a:p>
            <a:r>
              <a:rPr lang="en-US" dirty="0"/>
              <a:t>Motion 22 (PHY)</a:t>
            </a:r>
          </a:p>
        </p:txBody>
      </p:sp>
      <p:sp>
        <p:nvSpPr>
          <p:cNvPr id="3" name="Content Placeholder 2">
            <a:extLst>
              <a:ext uri="{FF2B5EF4-FFF2-40B4-BE49-F238E27FC236}">
                <a16:creationId xmlns:a16="http://schemas.microsoft.com/office/drawing/2014/main" id="{8EC7BE96-1300-8D47-DD5E-86960F861740}"/>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“PHY version identifier” is set to 1 in U-SIG for UHR PPDUs</a:t>
            </a:r>
          </a:p>
          <a:p>
            <a:endParaRPr lang="en-US" sz="2000" dirty="0"/>
          </a:p>
          <a:p>
            <a:r>
              <a:rPr lang="en-US" sz="2000" dirty="0"/>
              <a:t>Move: Jianhan Liu		Second: Ross J. Yu</a:t>
            </a:r>
          </a:p>
          <a:p>
            <a:r>
              <a:rPr lang="en-US" sz="2000" dirty="0"/>
              <a:t>Discussion: Some discussion.</a:t>
            </a:r>
          </a:p>
          <a:p>
            <a:r>
              <a:rPr lang="en-US" sz="2000" dirty="0"/>
              <a:t>Preliminary Result: 169Y (+5), 16N, 64A</a:t>
            </a:r>
          </a:p>
          <a:p>
            <a:pPr marL="0" indent="0"/>
            <a:r>
              <a:rPr lang="en-US" sz="2000" dirty="0">
                <a:highlight>
                  <a:srgbClr val="00FF00"/>
                </a:highlight>
              </a:rPr>
              <a:t>Result: Y:167, N:16, A:59 (passes)</a:t>
            </a:r>
          </a:p>
          <a:p>
            <a:pPr marL="0" indent="0"/>
            <a:endParaRPr lang="en-US" sz="2000" b="0" dirty="0"/>
          </a:p>
          <a:p>
            <a:pPr marL="0" indent="0"/>
            <a:endParaRPr lang="en-US" sz="2000" b="0" dirty="0"/>
          </a:p>
          <a:p>
            <a:pPr marL="0" indent="0"/>
            <a:endParaRPr lang="en-US" sz="2000" b="0" dirty="0"/>
          </a:p>
          <a:p>
            <a:pPr marL="0" indent="0"/>
            <a:r>
              <a:rPr lang="en-US" sz="2000" b="0" dirty="0"/>
              <a:t>Reference documents: [</a:t>
            </a:r>
            <a:r>
              <a:rPr lang="en-US" sz="2000" b="0" dirty="0">
                <a:hlinkClick r:id="rId2"/>
              </a:rPr>
              <a:t>24/0876r0</a:t>
            </a:r>
            <a:r>
              <a:rPr lang="en-US" sz="2000" b="0" dirty="0"/>
              <a:t>]. SP result: 112Y, 4N, 17A.</a:t>
            </a:r>
          </a:p>
        </p:txBody>
      </p:sp>
      <p:sp>
        <p:nvSpPr>
          <p:cNvPr id="4" name="Slide Number Placeholder 3">
            <a:extLst>
              <a:ext uri="{FF2B5EF4-FFF2-40B4-BE49-F238E27FC236}">
                <a16:creationId xmlns:a16="http://schemas.microsoft.com/office/drawing/2014/main" id="{915531BA-146A-1444-9A44-08C6D30A3F9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5ABCA-0F0D-B4BC-E303-B8422814FF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EE80D8-0E99-5572-08EE-502637167E4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9597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DF63-389B-B35C-2C9C-6AF087F95108}"/>
              </a:ext>
            </a:extLst>
          </p:cNvPr>
          <p:cNvSpPr>
            <a:spLocks noGrp="1"/>
          </p:cNvSpPr>
          <p:nvPr>
            <p:ph type="title"/>
          </p:nvPr>
        </p:nvSpPr>
        <p:spPr>
          <a:xfrm>
            <a:off x="685800" y="685800"/>
            <a:ext cx="7770813" cy="1065213"/>
          </a:xfrm>
        </p:spPr>
        <p:txBody>
          <a:bodyPr/>
          <a:lstStyle/>
          <a:p>
            <a:r>
              <a:rPr lang="en-US" dirty="0"/>
              <a:t>Motion 23 (PHY)</a:t>
            </a:r>
          </a:p>
        </p:txBody>
      </p:sp>
      <p:sp>
        <p:nvSpPr>
          <p:cNvPr id="3" name="Content Placeholder 2">
            <a:extLst>
              <a:ext uri="{FF2B5EF4-FFF2-40B4-BE49-F238E27FC236}">
                <a16:creationId xmlns:a16="http://schemas.microsoft.com/office/drawing/2014/main" id="{7F7B2ADB-5FEB-8860-158C-080EF6C370A3}"/>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unequal modulation over different spatial streams</a:t>
            </a:r>
          </a:p>
          <a:p>
            <a:r>
              <a:rPr lang="en-US" sz="2000" dirty="0"/>
              <a:t> </a:t>
            </a:r>
          </a:p>
          <a:p>
            <a:r>
              <a:rPr lang="en-US" sz="2000" dirty="0"/>
              <a:t>Move: Rui Cao		Second: Rethna Pulikkoonattu</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24/0474r2</a:t>
            </a:r>
            <a:r>
              <a:rPr lang="en-US" sz="2000" b="0" dirty="0"/>
              <a:t>]. SP result: 116Y, 4N, 9A.</a:t>
            </a:r>
          </a:p>
        </p:txBody>
      </p:sp>
      <p:sp>
        <p:nvSpPr>
          <p:cNvPr id="4" name="Slide Number Placeholder 3">
            <a:extLst>
              <a:ext uri="{FF2B5EF4-FFF2-40B4-BE49-F238E27FC236}">
                <a16:creationId xmlns:a16="http://schemas.microsoft.com/office/drawing/2014/main" id="{B526699F-5784-F5DB-9D6B-23BB1F1A19D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9892184-EACF-1D51-F040-EE6F0A1CB3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860859-BAB2-1442-BB29-4CF4A13146C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6894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0F90-7BD3-FE42-4639-B7ADD486DC5F}"/>
              </a:ext>
            </a:extLst>
          </p:cNvPr>
          <p:cNvSpPr>
            <a:spLocks noGrp="1"/>
          </p:cNvSpPr>
          <p:nvPr>
            <p:ph type="title"/>
          </p:nvPr>
        </p:nvSpPr>
        <p:spPr>
          <a:xfrm>
            <a:off x="685800" y="685800"/>
            <a:ext cx="7770813" cy="1065213"/>
          </a:xfrm>
        </p:spPr>
        <p:txBody>
          <a:bodyPr/>
          <a:lstStyle/>
          <a:p>
            <a:r>
              <a:rPr lang="en-US" dirty="0"/>
              <a:t>Motion 24 (PHY)</a:t>
            </a:r>
          </a:p>
        </p:txBody>
      </p:sp>
      <p:sp>
        <p:nvSpPr>
          <p:cNvPr id="3" name="Content Placeholder 2">
            <a:extLst>
              <a:ext uri="{FF2B5EF4-FFF2-40B4-BE49-F238E27FC236}">
                <a16:creationId xmlns:a16="http://schemas.microsoft.com/office/drawing/2014/main" id="{CD7994BE-3270-D566-D299-46332DA3D504}"/>
              </a:ext>
            </a:extLst>
          </p:cNvPr>
          <p:cNvSpPr>
            <a:spLocks noGrp="1"/>
          </p:cNvSpPr>
          <p:nvPr>
            <p:ph idx="1"/>
          </p:nvPr>
        </p:nvSpPr>
        <p:spPr>
          <a:xfrm>
            <a:off x="685800" y="1981200"/>
            <a:ext cx="7770813" cy="4113213"/>
          </a:xfrm>
        </p:spPr>
        <p:txBody>
          <a:bodyPr/>
          <a:lstStyle/>
          <a:p>
            <a:r>
              <a:rPr lang="en-US" sz="1800" dirty="0"/>
              <a:t>Move to include the following in the 11bn SFD:</a:t>
            </a:r>
          </a:p>
          <a:p>
            <a:pPr>
              <a:buFont typeface="Arial" panose="020B0604020202020204" pitchFamily="34" charset="0"/>
              <a:buChar char="•"/>
            </a:pPr>
            <a:r>
              <a:rPr lang="en-US" sz="1800" dirty="0"/>
              <a:t>Define Enhanced Long Range (ELR) PPDU and potentially other Range Extension mechanisms.</a:t>
            </a:r>
            <a:br>
              <a:rPr lang="en-US" sz="1800" dirty="0"/>
            </a:br>
            <a:endParaRPr lang="en-US" sz="1800" dirty="0"/>
          </a:p>
          <a:p>
            <a:r>
              <a:rPr lang="en-US" sz="1800" dirty="0"/>
              <a:t>Move: Wook Bong Lee		Second: </a:t>
            </a:r>
            <a:r>
              <a:rPr lang="en-US" sz="1800" dirty="0" err="1"/>
              <a:t>Shengquan</a:t>
            </a:r>
            <a:r>
              <a:rPr lang="en-US" sz="1800" dirty="0"/>
              <a:t> Hu</a:t>
            </a:r>
          </a:p>
          <a:p>
            <a:r>
              <a:rPr lang="en-US" sz="1800" dirty="0"/>
              <a:t>Discussion: None.</a:t>
            </a:r>
          </a:p>
          <a:p>
            <a:r>
              <a:rPr lang="en-US" sz="1800" dirty="0"/>
              <a:t>Preliminary Result: 150Y (+27), 11N (+1), 44A</a:t>
            </a:r>
          </a:p>
          <a:p>
            <a:r>
              <a:rPr lang="en-US" sz="1800" dirty="0">
                <a:highlight>
                  <a:srgbClr val="00FF00"/>
                </a:highlight>
              </a:rPr>
              <a:t>Result: 174Y, 11N, 41A (pass)</a:t>
            </a:r>
          </a:p>
          <a:p>
            <a:endParaRPr lang="en-US" sz="1800" dirty="0"/>
          </a:p>
          <a:p>
            <a:endParaRPr lang="en-US" sz="1800" dirty="0"/>
          </a:p>
          <a:p>
            <a:endParaRPr lang="en-US" sz="1800" dirty="0"/>
          </a:p>
          <a:p>
            <a:r>
              <a:rPr lang="en-US" sz="1800" b="0" dirty="0"/>
              <a:t>Reference documents: [</a:t>
            </a:r>
            <a:r>
              <a:rPr lang="en-US" sz="1800" b="0" dirty="0">
                <a:hlinkClick r:id="rId2"/>
              </a:rPr>
              <a:t>24/0873r2</a:t>
            </a:r>
            <a:r>
              <a:rPr lang="en-US" sz="1800" b="0" dirty="0"/>
              <a:t>]. SP result: 118Y, 7N, 16A.</a:t>
            </a:r>
          </a:p>
          <a:p>
            <a:endParaRPr lang="en-US" sz="1800" dirty="0"/>
          </a:p>
        </p:txBody>
      </p:sp>
      <p:sp>
        <p:nvSpPr>
          <p:cNvPr id="4" name="Slide Number Placeholder 3">
            <a:extLst>
              <a:ext uri="{FF2B5EF4-FFF2-40B4-BE49-F238E27FC236}">
                <a16:creationId xmlns:a16="http://schemas.microsoft.com/office/drawing/2014/main" id="{F874DB2F-7943-E297-7A45-38BF4D52F4B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30DB7E-C041-F62F-FFF7-159D65DFCA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C4309BB-FEC8-3CF3-DBE3-A8A1B87669A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227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BCFB-125E-0CB7-7C85-FDB95EAE86E8}"/>
              </a:ext>
            </a:extLst>
          </p:cNvPr>
          <p:cNvSpPr>
            <a:spLocks noGrp="1"/>
          </p:cNvSpPr>
          <p:nvPr>
            <p:ph type="title"/>
          </p:nvPr>
        </p:nvSpPr>
        <p:spPr>
          <a:xfrm>
            <a:off x="685800" y="685800"/>
            <a:ext cx="7770813" cy="1065213"/>
          </a:xfrm>
        </p:spPr>
        <p:txBody>
          <a:bodyPr/>
          <a:lstStyle/>
          <a:p>
            <a:r>
              <a:rPr lang="en-US" dirty="0"/>
              <a:t>Motion 25 (PHY)</a:t>
            </a:r>
          </a:p>
        </p:txBody>
      </p:sp>
      <p:sp>
        <p:nvSpPr>
          <p:cNvPr id="3" name="Content Placeholder 2">
            <a:extLst>
              <a:ext uri="{FF2B5EF4-FFF2-40B4-BE49-F238E27FC236}">
                <a16:creationId xmlns:a16="http://schemas.microsoft.com/office/drawing/2014/main" id="{A83D9EA5-D797-D894-AD41-DCA5BE4AF806}"/>
              </a:ext>
            </a:extLst>
          </p:cNvPr>
          <p:cNvSpPr>
            <a:spLocks noGrp="1"/>
          </p:cNvSpPr>
          <p:nvPr>
            <p:ph idx="1"/>
          </p:nvPr>
        </p:nvSpPr>
        <p:spPr>
          <a:xfrm>
            <a:off x="685800" y="1981200"/>
            <a:ext cx="7770813" cy="4113213"/>
          </a:xfrm>
        </p:spPr>
        <p:txBody>
          <a:bodyPr/>
          <a:lstStyle/>
          <a:p>
            <a:r>
              <a:rPr lang="en-US" sz="2000" dirty="0"/>
              <a:t>Move to include the following in the 11bn SFD:</a:t>
            </a:r>
          </a:p>
          <a:p>
            <a:pPr>
              <a:buFont typeface="Arial" panose="020B0604020202020204" pitchFamily="34" charset="0"/>
              <a:buChar char="•"/>
            </a:pPr>
            <a:r>
              <a:rPr lang="en-US" sz="2000" dirty="0"/>
              <a:t>Define LDPC codeword length larger than 1944, including 2x1944</a:t>
            </a:r>
          </a:p>
          <a:p>
            <a:endParaRPr lang="en-US" sz="2000" dirty="0"/>
          </a:p>
          <a:p>
            <a:r>
              <a:rPr lang="en-US" sz="2000" dirty="0"/>
              <a:t>Move: Rethna Pulikkoonattu 	Second: Sameer Vermani</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23/1985r5</a:t>
            </a:r>
            <a:r>
              <a:rPr lang="en-US" sz="2000" b="0" dirty="0"/>
              <a:t>]. SP result: 113Y, 3N, 20A.</a:t>
            </a:r>
          </a:p>
          <a:p>
            <a:endParaRPr lang="en-US" sz="2000" dirty="0"/>
          </a:p>
        </p:txBody>
      </p:sp>
      <p:sp>
        <p:nvSpPr>
          <p:cNvPr id="4" name="Slide Number Placeholder 3">
            <a:extLst>
              <a:ext uri="{FF2B5EF4-FFF2-40B4-BE49-F238E27FC236}">
                <a16:creationId xmlns:a16="http://schemas.microsoft.com/office/drawing/2014/main" id="{5C216A40-B676-FBAB-394C-31A63F1E3F4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F1FAA10-969C-8CC5-2CE2-257339F6612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83EFBC-2808-5EBD-2852-8DA71BF942A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66167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26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r>
              <a:rPr lang="en-US" sz="1600" dirty="0"/>
              <a:t>Move to add the following text to the TGbn SFD:</a:t>
            </a:r>
          </a:p>
          <a:p>
            <a:pPr>
              <a:buFont typeface="Arial" panose="020B0604020202020204" pitchFamily="34" charset="0"/>
              <a:buChar char="•"/>
            </a:pPr>
            <a:r>
              <a:rPr lang="en-US"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400" dirty="0"/>
              <a:t>Details on what context can be transferred and what context can be renegotiated are TBD</a:t>
            </a:r>
          </a:p>
          <a:p>
            <a:pPr lvl="1">
              <a:buFont typeface="Arial" panose="020B0604020202020204" pitchFamily="34" charset="0"/>
              <a:buChar char="•"/>
            </a:pPr>
            <a:r>
              <a:rPr lang="en-US" sz="1400" dirty="0"/>
              <a:t>How to transfer the context is TBD.</a:t>
            </a:r>
          </a:p>
          <a:p>
            <a:r>
              <a:rPr lang="en-US" sz="1600" dirty="0"/>
              <a:t>Move: Giovanni Chisci 		Second: Binita Gupta</a:t>
            </a:r>
          </a:p>
          <a:p>
            <a:r>
              <a:rPr lang="en-US" sz="1600" dirty="0"/>
              <a:t>Discussion: None.</a:t>
            </a:r>
          </a:p>
          <a:p>
            <a:r>
              <a:rPr lang="en-US" sz="1600" dirty="0"/>
              <a:t>Preliminary Result: 179Y (+18), 6N, 26A</a:t>
            </a:r>
          </a:p>
          <a:p>
            <a:r>
              <a:rPr lang="en-US" sz="1600" dirty="0">
                <a:highlight>
                  <a:srgbClr val="00FF00"/>
                </a:highlight>
              </a:rPr>
              <a:t>Result: </a:t>
            </a:r>
            <a:r>
              <a:rPr lang="pt-BR" sz="1600" dirty="0">
                <a:highlight>
                  <a:srgbClr val="00FF00"/>
                </a:highlight>
              </a:rPr>
              <a:t>193Y, 6N, 25 (passes)</a:t>
            </a:r>
            <a:endParaRPr lang="en-US" sz="1600" dirty="0">
              <a:highlight>
                <a:srgbClr val="00FF00"/>
              </a:highlight>
            </a:endParaRPr>
          </a:p>
          <a:p>
            <a:endParaRPr lang="en-US" sz="1600" dirty="0"/>
          </a:p>
          <a:p>
            <a:r>
              <a:rPr lang="en-US" sz="1600" b="0" dirty="0"/>
              <a:t>Note: Reference documents:[</a:t>
            </a:r>
            <a:r>
              <a:rPr lang="en-US" sz="1600" b="0" dirty="0">
                <a:hlinkClick r:id="rId2"/>
              </a:rPr>
              <a:t>23/1971</a:t>
            </a:r>
            <a:r>
              <a:rPr lang="en-US" sz="1600" b="0" dirty="0"/>
              <a:t>, </a:t>
            </a:r>
            <a:r>
              <a:rPr lang="en-US" sz="1600" b="0" dirty="0">
                <a:hlinkClick r:id="rId3"/>
              </a:rPr>
              <a:t>23/1996</a:t>
            </a:r>
            <a:r>
              <a:rPr lang="en-US" sz="1600" b="0" dirty="0"/>
              <a:t>, </a:t>
            </a:r>
            <a:r>
              <a:rPr lang="en-US" sz="1600" b="0" dirty="0">
                <a:hlinkClick r:id="rId4"/>
              </a:rPr>
              <a:t>24/0052</a:t>
            </a:r>
            <a:r>
              <a:rPr lang="en-US" sz="1600" b="0" dirty="0"/>
              <a:t>, </a:t>
            </a:r>
            <a:r>
              <a:rPr lang="en-US" sz="1600" b="0" dirty="0">
                <a:hlinkClick r:id="rId5"/>
              </a:rPr>
              <a:t>24/0083</a:t>
            </a:r>
            <a:r>
              <a:rPr lang="en-US" sz="1600" b="0" dirty="0"/>
              <a:t>, </a:t>
            </a:r>
            <a:r>
              <a:rPr lang="en-US" sz="1600" b="0" dirty="0">
                <a:hlinkClick r:id="rId6"/>
              </a:rPr>
              <a:t>24/0101</a:t>
            </a:r>
            <a:r>
              <a:rPr lang="en-US" sz="1600" b="0" dirty="0"/>
              <a:t>, </a:t>
            </a:r>
            <a:r>
              <a:rPr lang="en-US" sz="1600" b="0" dirty="0">
                <a:hlinkClick r:id="rId7"/>
              </a:rPr>
              <a:t>24/0396</a:t>
            </a:r>
            <a:r>
              <a:rPr lang="en-US" sz="1600" b="0" dirty="0"/>
              <a:t>, </a:t>
            </a:r>
            <a:r>
              <a:rPr lang="en-US" sz="1600" b="0" dirty="0">
                <a:hlinkClick r:id="rId8"/>
              </a:rPr>
              <a:t>24/0412</a:t>
            </a:r>
            <a:r>
              <a:rPr lang="en-US" sz="1600" b="0" dirty="0"/>
              <a:t>, </a:t>
            </a:r>
            <a:r>
              <a:rPr lang="en-US" sz="1600" b="0" dirty="0">
                <a:hlinkClick r:id="rId9"/>
              </a:rPr>
              <a:t>24/0679</a:t>
            </a:r>
            <a:r>
              <a:rPr lang="en-US" sz="1600" b="0" dirty="0"/>
              <a:t>]. SP result: 153Y, 22N, 37A.</a:t>
            </a:r>
          </a:p>
          <a:p>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64648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EF1302D-AF1D-69BA-9A7A-CF3125F59DB8}"/>
              </a:ext>
            </a:extLst>
          </p:cNvPr>
          <p:cNvSpPr>
            <a:spLocks noGrp="1"/>
          </p:cNvSpPr>
          <p:nvPr>
            <p:ph type="title"/>
          </p:nvPr>
        </p:nvSpPr>
        <p:spPr/>
        <p:txBody>
          <a:bodyPr/>
          <a:lstStyle/>
          <a:p>
            <a:r>
              <a:rPr lang="en-US" dirty="0"/>
              <a:t>Motion 27 (MAC)</a:t>
            </a:r>
          </a:p>
        </p:txBody>
      </p:sp>
      <p:sp>
        <p:nvSpPr>
          <p:cNvPr id="3" name="Content Placeholder 2">
            <a:extLst>
              <a:ext uri="{FF2B5EF4-FFF2-40B4-BE49-F238E27FC236}">
                <a16:creationId xmlns:a16="http://schemas.microsoft.com/office/drawing/2014/main" id="{08F09288-6E98-C717-1CAF-727DE9C9452A}"/>
              </a:ext>
            </a:extLst>
          </p:cNvPr>
          <p:cNvSpPr>
            <a:spLocks noGrp="1"/>
          </p:cNvSpPr>
          <p:nvPr>
            <p:ph idx="1"/>
          </p:nvPr>
        </p:nvSpPr>
        <p:spPr>
          <a:xfrm>
            <a:off x="685800" y="1981200"/>
            <a:ext cx="7770813" cy="4494213"/>
          </a:xfrm>
        </p:spPr>
        <p:txBody>
          <a:bodyPr/>
          <a:lstStyle/>
          <a:p>
            <a:r>
              <a:rPr lang="en-US" sz="1400" dirty="0"/>
              <a:t>Move to add the following text to the TGbn SFD:</a:t>
            </a:r>
          </a:p>
          <a:p>
            <a:pPr>
              <a:buFont typeface="Arial" panose="020B0604020202020204" pitchFamily="34" charset="0"/>
              <a:buChar char="•"/>
            </a:pPr>
            <a:r>
              <a:rPr lang="en-US" sz="1400" dirty="0"/>
              <a:t> As part of the seamless roaming procedure, during roaming,</a:t>
            </a:r>
          </a:p>
          <a:p>
            <a:pPr marL="800100" lvl="1">
              <a:buFont typeface="Arial" panose="020B0604020202020204" pitchFamily="34" charset="0"/>
              <a:buChar char="•"/>
            </a:pPr>
            <a:r>
              <a:rPr lang="en-US" sz="1200" dirty="0"/>
              <a:t>after the request/response exchange that initiates notification of the DS mapping change from the current AP MLD to the target AP MLD,</a:t>
            </a:r>
          </a:p>
          <a:p>
            <a:pPr marL="1200150" lvl="2" indent="-285750">
              <a:buFont typeface="Arial" panose="020B0604020202020204" pitchFamily="34" charset="0"/>
              <a:buChar char="•"/>
            </a:pPr>
            <a:r>
              <a:rPr lang="en-US" sz="1200" dirty="0"/>
              <a:t>The current AP MLD may deliver buffered DL data frames for a TBD period of time.</a:t>
            </a:r>
          </a:p>
          <a:p>
            <a:pPr marL="1200150" lvl="2" indent="-285750">
              <a:buFont typeface="Arial" panose="020B0604020202020204" pitchFamily="34" charset="0"/>
              <a:buChar char="•"/>
            </a:pPr>
            <a:r>
              <a:rPr lang="en-US" sz="1200" dirty="0"/>
              <a:t>The non-AP MLD may retrieve buffered DL data frames from the current AP MLD</a:t>
            </a:r>
          </a:p>
          <a:p>
            <a:pPr marL="1200150" lvl="2" indent="-285750">
              <a:buFont typeface="Arial" panose="020B0604020202020204" pitchFamily="34" charset="0"/>
              <a:buChar char="•"/>
            </a:pPr>
            <a:r>
              <a:rPr lang="en-US" sz="1200" dirty="0"/>
              <a:t>The non-AP MLD may send UL data to target AP MLD.</a:t>
            </a:r>
          </a:p>
          <a:p>
            <a:pPr marL="1200150" lvl="2" indent="-285750">
              <a:buFont typeface="Arial" panose="020B0604020202020204" pitchFamily="34" charset="0"/>
              <a:buChar char="•"/>
            </a:pPr>
            <a:r>
              <a:rPr lang="en-US" sz="1200" dirty="0"/>
              <a:t>It is assumed that the target AP MLD is able to deliver data frames to non-AP MLD after the DS mapping change</a:t>
            </a:r>
          </a:p>
          <a:p>
            <a:pPr marL="800100" lvl="1">
              <a:buFont typeface="Arial" panose="020B0604020202020204" pitchFamily="34" charset="0"/>
              <a:buChar char="•"/>
            </a:pPr>
            <a:r>
              <a:rPr lang="en-US" sz="1200" dirty="0"/>
              <a:t>The current AP MLD may forward DL data to the target AP MLD.</a:t>
            </a:r>
          </a:p>
          <a:p>
            <a:pPr lvl="2">
              <a:buFont typeface="Arial" panose="020B0604020202020204" pitchFamily="34" charset="0"/>
              <a:buChar char="•"/>
            </a:pPr>
            <a:r>
              <a:rPr lang="en-US" sz="1200" dirty="0"/>
              <a:t>When and how to initiate the forwarding of DL data is TBD</a:t>
            </a:r>
          </a:p>
          <a:p>
            <a:r>
              <a:rPr lang="en-US" sz="1400" dirty="0"/>
              <a:t>Move: Po-Kai Huang		Second: Jay Yang</a:t>
            </a:r>
          </a:p>
          <a:p>
            <a:r>
              <a:rPr lang="en-US" sz="1400" dirty="0"/>
              <a:t>Discussion: None.</a:t>
            </a:r>
          </a:p>
          <a:p>
            <a:pPr marL="0" indent="0"/>
            <a:r>
              <a:rPr lang="en-US" sz="1400" dirty="0">
                <a:highlight>
                  <a:srgbClr val="00FF00"/>
                </a:highlight>
              </a:rPr>
              <a:t>Result: Approved with unanimous consent.</a:t>
            </a:r>
          </a:p>
          <a:p>
            <a:endParaRPr lang="en-US" sz="1400" b="0" dirty="0"/>
          </a:p>
          <a:p>
            <a:r>
              <a:rPr lang="en-US" sz="1400" b="0" dirty="0"/>
              <a:t>Reference documents:[</a:t>
            </a:r>
            <a:r>
              <a:rPr lang="en-US" sz="1400" b="0" i="1" dirty="0">
                <a:solidFill>
                  <a:srgbClr val="64B4FA"/>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9"/>
              </a:rPr>
              <a:t>24/0679</a:t>
            </a:r>
            <a:r>
              <a:rPr lang="en-US" sz="1400" b="0" i="1" dirty="0">
                <a:solidFill>
                  <a:srgbClr val="64B4FA"/>
                </a:solidFill>
                <a:effectLst/>
                <a:highlight>
                  <a:srgbClr val="FFFFFF"/>
                </a:highlight>
              </a:rPr>
              <a:t> , </a:t>
            </a:r>
            <a:r>
              <a:rPr lang="en-US" sz="1400" b="0" i="1" dirty="0">
                <a:solidFill>
                  <a:srgbClr val="FF0000"/>
                </a:solidFill>
                <a:effectLst/>
                <a:highlight>
                  <a:srgbClr val="FFFFFF"/>
                </a:highlight>
              </a:rPr>
              <a:t>23/1884, 24/934</a:t>
            </a:r>
            <a:r>
              <a:rPr lang="en-US" sz="1400" b="0" i="1" dirty="0">
                <a:solidFill>
                  <a:srgbClr val="222222"/>
                </a:solidFill>
                <a:effectLst/>
                <a:highlight>
                  <a:srgbClr val="FFFFFF"/>
                </a:highlight>
              </a:rPr>
              <a:t>]</a:t>
            </a:r>
            <a:r>
              <a:rPr lang="en-US" sz="1400" b="0" dirty="0"/>
              <a:t>]. SP result: Y:136, N:11, and A:32.</a:t>
            </a:r>
          </a:p>
          <a:p>
            <a:endParaRPr lang="en-US" sz="1400" dirty="0"/>
          </a:p>
        </p:txBody>
      </p:sp>
      <p:sp>
        <p:nvSpPr>
          <p:cNvPr id="4" name="Slide Number Placeholder 3">
            <a:extLst>
              <a:ext uri="{FF2B5EF4-FFF2-40B4-BE49-F238E27FC236}">
                <a16:creationId xmlns:a16="http://schemas.microsoft.com/office/drawing/2014/main" id="{5E504FD3-ED8D-FA13-F8E2-632655824D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B559F2-4028-3035-B29B-54F496BBB9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AC397F-3198-AF8F-F97C-F649F0F1251E}"/>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995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3AFB35A-003D-623B-2D8C-4D919D328287}"/>
              </a:ext>
            </a:extLst>
          </p:cNvPr>
          <p:cNvSpPr>
            <a:spLocks noGrp="1"/>
          </p:cNvSpPr>
          <p:nvPr>
            <p:ph type="title"/>
          </p:nvPr>
        </p:nvSpPr>
        <p:spPr/>
        <p:txBody>
          <a:bodyPr/>
          <a:lstStyle/>
          <a:p>
            <a:r>
              <a:rPr lang="en-US" dirty="0"/>
              <a:t>Motion 28 (MAC)</a:t>
            </a:r>
          </a:p>
        </p:txBody>
      </p:sp>
      <p:sp>
        <p:nvSpPr>
          <p:cNvPr id="3" name="Content Placeholder 2">
            <a:extLst>
              <a:ext uri="{FF2B5EF4-FFF2-40B4-BE49-F238E27FC236}">
                <a16:creationId xmlns:a16="http://schemas.microsoft.com/office/drawing/2014/main" id="{590FEE84-82BD-180A-84E8-F2F98016DDFC}"/>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in 11bn that a non-AP MLD can gather information on candidate AP MLD(s) over the DS via the current AP MLD</a:t>
            </a:r>
          </a:p>
          <a:p>
            <a:pPr>
              <a:buFont typeface="Arial" panose="020B0604020202020204" pitchFamily="34" charset="0"/>
              <a:buChar char="•"/>
            </a:pPr>
            <a:endParaRPr lang="en-US" sz="2000" dirty="0"/>
          </a:p>
          <a:p>
            <a:r>
              <a:rPr lang="en-US" sz="2000" dirty="0"/>
              <a:t>Move: Guogang Huang		Second: Jay Yang</a:t>
            </a:r>
          </a:p>
          <a:p>
            <a:r>
              <a:rPr lang="en-US" sz="2000" dirty="0"/>
              <a:t>Discussion: Some discussion.</a:t>
            </a:r>
          </a:p>
          <a:p>
            <a:r>
              <a:rPr lang="en-US" sz="2000" dirty="0"/>
              <a:t>Preliminary Result: 133 (+13)Y, 54 (4)N, 40A</a:t>
            </a:r>
          </a:p>
          <a:p>
            <a:pPr marL="0" indent="0"/>
            <a:r>
              <a:rPr lang="en-US" sz="2000" dirty="0">
                <a:highlight>
                  <a:srgbClr val="00FF00"/>
                </a:highlight>
              </a:rPr>
              <a:t>Result: 143Y, 55N, 39A (fails)</a:t>
            </a:r>
          </a:p>
          <a:p>
            <a:pPr marL="0" indent="0"/>
            <a:endParaRPr lang="en-US" sz="1600" b="0" dirty="0"/>
          </a:p>
          <a:p>
            <a:pPr marL="0" indent="0"/>
            <a:r>
              <a:rPr lang="en-US" sz="1600" b="0" dirty="0"/>
              <a:t>Reference documents:[</a:t>
            </a:r>
            <a:r>
              <a:rPr lang="en-US" sz="1600" b="0" dirty="0">
                <a:hlinkClick r:id="rId2"/>
              </a:rPr>
              <a:t>24/0349r3</a:t>
            </a:r>
            <a:r>
              <a:rPr lang="en-US" sz="1600" b="0" dirty="0"/>
              <a:t>, </a:t>
            </a:r>
            <a:r>
              <a:rPr lang="en-US" sz="1600" b="0" dirty="0">
                <a:hlinkClick r:id="rId3"/>
              </a:rPr>
              <a:t>24/0679r1</a:t>
            </a:r>
            <a:r>
              <a:rPr lang="en-US" sz="1600" b="0" dirty="0"/>
              <a:t>, 24/0934]. SP result: 125Y, 34N, 38A.</a:t>
            </a:r>
          </a:p>
          <a:p>
            <a:pPr marL="0" indent="0"/>
            <a:endParaRPr lang="en-US" sz="2000" dirty="0"/>
          </a:p>
        </p:txBody>
      </p:sp>
      <p:sp>
        <p:nvSpPr>
          <p:cNvPr id="4" name="Slide Number Placeholder 3">
            <a:extLst>
              <a:ext uri="{FF2B5EF4-FFF2-40B4-BE49-F238E27FC236}">
                <a16:creationId xmlns:a16="http://schemas.microsoft.com/office/drawing/2014/main" id="{20458DA6-0B58-D989-7AE7-CAEBD0449D6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631ED9C-4C4D-26BB-5158-385D77E768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29AE8CD-D8A5-43CA-A62C-09EBA1D4ED6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54827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A966-E34D-7D0E-3C4E-BB867C47140D}"/>
              </a:ext>
            </a:extLst>
          </p:cNvPr>
          <p:cNvSpPr>
            <a:spLocks noGrp="1"/>
          </p:cNvSpPr>
          <p:nvPr>
            <p:ph type="title"/>
          </p:nvPr>
        </p:nvSpPr>
        <p:spPr>
          <a:xfrm>
            <a:off x="685800" y="685800"/>
            <a:ext cx="7770813" cy="1065213"/>
          </a:xfrm>
        </p:spPr>
        <p:txBody>
          <a:bodyPr/>
          <a:lstStyle/>
          <a:p>
            <a:r>
              <a:rPr lang="en-US" dirty="0"/>
              <a:t>Motion 29 (MAC)</a:t>
            </a:r>
          </a:p>
        </p:txBody>
      </p:sp>
      <p:sp>
        <p:nvSpPr>
          <p:cNvPr id="3" name="Content Placeholder 2">
            <a:extLst>
              <a:ext uri="{FF2B5EF4-FFF2-40B4-BE49-F238E27FC236}">
                <a16:creationId xmlns:a16="http://schemas.microsoft.com/office/drawing/2014/main" id="{0AFAC86B-A42F-1BE6-9AA0-C22A60006DB3}"/>
              </a:ext>
            </a:extLst>
          </p:cNvPr>
          <p:cNvSpPr>
            <a:spLocks noGrp="1"/>
          </p:cNvSpPr>
          <p:nvPr>
            <p:ph idx="1"/>
          </p:nvPr>
        </p:nvSpPr>
        <p:spPr>
          <a:xfrm>
            <a:off x="685800" y="1981200"/>
            <a:ext cx="7770813" cy="4113213"/>
          </a:xfrm>
        </p:spPr>
        <p:txBody>
          <a:bodyPr/>
          <a:lstStyle/>
          <a:p>
            <a:r>
              <a:rPr lang="en-US" sz="1400" dirty="0"/>
              <a:t>Move to add the following text to the TGbn SFD:</a:t>
            </a:r>
          </a:p>
          <a:p>
            <a:r>
              <a:rPr lang="en-US" sz="1400" dirty="0"/>
              <a:t>•      Define a multi-AP Coordinated Spatial Reuse at </a:t>
            </a:r>
            <a:r>
              <a:rPr lang="en-US" sz="1400" dirty="0" err="1"/>
              <a:t>TxOP</a:t>
            </a:r>
            <a:r>
              <a:rPr lang="en-US" sz="1400" dirty="0"/>
              <a:t>-level with power control</a:t>
            </a:r>
          </a:p>
          <a:p>
            <a:r>
              <a:rPr lang="en-US" sz="1400" dirty="0"/>
              <a:t>•      Define multi-AP Coordinated Beamforming</a:t>
            </a:r>
          </a:p>
          <a:p>
            <a:r>
              <a:rPr lang="en-US" sz="1400" dirty="0"/>
              <a:t>•      Other multi-AP coordination modes are TBD</a:t>
            </a:r>
          </a:p>
          <a:p>
            <a:endParaRPr lang="en-US" sz="1400" dirty="0"/>
          </a:p>
          <a:p>
            <a:r>
              <a:rPr lang="en-US" sz="1400" dirty="0"/>
              <a:t>Move: Jason Y. Guo		Second: Okan </a:t>
            </a:r>
            <a:r>
              <a:rPr lang="en-US" sz="1400" dirty="0" err="1"/>
              <a:t>Mutgan</a:t>
            </a:r>
            <a:endParaRPr lang="en-US" sz="1400" dirty="0"/>
          </a:p>
          <a:p>
            <a:r>
              <a:rPr lang="en-US" sz="1400" dirty="0"/>
              <a:t>Discussion: None. Recorded Requested (granted if possible).</a:t>
            </a:r>
          </a:p>
          <a:p>
            <a:r>
              <a:rPr lang="en-US" sz="1400" dirty="0"/>
              <a:t>Preliminary Result: 185 (+14)Y, 17N, 23 (+1)A</a:t>
            </a:r>
          </a:p>
          <a:p>
            <a:r>
              <a:rPr lang="en-US" sz="1400" dirty="0">
                <a:highlight>
                  <a:srgbClr val="00FF00"/>
                </a:highlight>
              </a:rPr>
              <a:t>Result: 195Y, 17N, 22A (passes)</a:t>
            </a:r>
          </a:p>
          <a:p>
            <a:endParaRPr lang="en-US" sz="1400" dirty="0"/>
          </a:p>
          <a:p>
            <a:r>
              <a:rPr lang="en-US" sz="1400" b="0" dirty="0"/>
              <a:t>Reference documents:[</a:t>
            </a:r>
            <a:r>
              <a:rPr lang="en-US" sz="1400" b="0" dirty="0">
                <a:hlinkClick r:id="rId2"/>
              </a:rPr>
              <a:t>22/1822r0</a:t>
            </a:r>
            <a:r>
              <a:rPr lang="en-US" sz="1400" b="0" dirty="0"/>
              <a:t>, </a:t>
            </a:r>
            <a:r>
              <a:rPr lang="en-US" sz="1400" b="0" dirty="0">
                <a:hlinkClick r:id="rId3"/>
              </a:rPr>
              <a:t>23/0325r0</a:t>
            </a:r>
            <a:r>
              <a:rPr lang="en-US" sz="1400" b="0" dirty="0"/>
              <a:t>, </a:t>
            </a:r>
            <a:r>
              <a:rPr lang="en-US" sz="1400" b="0" dirty="0">
                <a:hlinkClick r:id="rId4"/>
              </a:rPr>
              <a:t>23/0776r1</a:t>
            </a:r>
            <a:r>
              <a:rPr lang="en-US" sz="1400" b="0" dirty="0"/>
              <a:t>, </a:t>
            </a:r>
            <a:r>
              <a:rPr lang="en-US" sz="1400" b="0" dirty="0">
                <a:hlinkClick r:id="rId5"/>
              </a:rPr>
              <a:t>23/1023r2</a:t>
            </a:r>
            <a:r>
              <a:rPr lang="en-US" sz="1400" b="0" dirty="0"/>
              <a:t>, </a:t>
            </a:r>
            <a:r>
              <a:rPr lang="en-US" sz="1400" b="0" dirty="0">
                <a:hlinkClick r:id="rId6"/>
              </a:rPr>
              <a:t>23/1037r0</a:t>
            </a:r>
            <a:r>
              <a:rPr lang="en-US" sz="1400" b="0" dirty="0"/>
              <a:t>, </a:t>
            </a:r>
            <a:r>
              <a:rPr lang="en-US" sz="1400" b="0" dirty="0">
                <a:hlinkClick r:id="rId7"/>
              </a:rPr>
              <a:t>23/1832r0</a:t>
            </a:r>
            <a:r>
              <a:rPr lang="en-US" sz="1400" b="0" dirty="0"/>
              <a:t>,  </a:t>
            </a:r>
            <a:r>
              <a:rPr lang="en-US" sz="1400" b="0" dirty="0">
                <a:hlinkClick r:id="rId8"/>
              </a:rPr>
              <a:t>23/1917r0</a:t>
            </a:r>
            <a:r>
              <a:rPr lang="en-US" sz="1400" b="0" dirty="0"/>
              <a:t>, 24/0095r0, </a:t>
            </a:r>
            <a:r>
              <a:rPr lang="en-US" sz="1400" b="0" dirty="0">
                <a:hlinkClick r:id="rId9"/>
              </a:rPr>
              <a:t>24/0529r0</a:t>
            </a:r>
            <a:r>
              <a:rPr lang="en-US" sz="1400" b="0" dirty="0"/>
              <a:t>, </a:t>
            </a:r>
            <a:r>
              <a:rPr lang="en-US" sz="1400" b="0" dirty="0">
                <a:hlinkClick r:id="rId10"/>
              </a:rPr>
              <a:t>24/0577r0</a:t>
            </a:r>
            <a:r>
              <a:rPr lang="en-US" sz="1400" b="0" dirty="0"/>
              <a:t>, </a:t>
            </a:r>
            <a:r>
              <a:rPr lang="en-US" sz="1400" b="0" dirty="0">
                <a:hlinkClick r:id="rId11"/>
              </a:rPr>
              <a:t>24/0635r0</a:t>
            </a:r>
            <a:r>
              <a:rPr lang="en-US" sz="1400" b="0" dirty="0"/>
              <a:t>, </a:t>
            </a:r>
            <a:r>
              <a:rPr lang="en-US" sz="1400" b="0" dirty="0">
                <a:hlinkClick r:id="rId12"/>
              </a:rPr>
              <a:t>24/0639r0</a:t>
            </a:r>
            <a:r>
              <a:rPr lang="en-US" sz="1400" b="0" dirty="0"/>
              <a:t>, </a:t>
            </a:r>
            <a:r>
              <a:rPr lang="en-US" sz="1400" b="0" dirty="0">
                <a:solidFill>
                  <a:srgbClr val="FF0000"/>
                </a:solidFill>
              </a:rPr>
              <a:t>24/0640, </a:t>
            </a:r>
            <a:r>
              <a:rPr lang="en-US" sz="1400" b="0" dirty="0">
                <a:hlinkClick r:id="rId13"/>
              </a:rPr>
              <a:t>24/0839r1</a:t>
            </a:r>
            <a:r>
              <a:rPr lang="en-US" sz="1400" b="0" dirty="0"/>
              <a:t>, </a:t>
            </a:r>
            <a:r>
              <a:rPr lang="en-US" sz="1400" b="0" dirty="0">
                <a:hlinkClick r:id="rId14"/>
              </a:rPr>
              <a:t>24/0880r0</a:t>
            </a:r>
            <a:r>
              <a:rPr lang="en-US" sz="1400" b="0" dirty="0"/>
              <a:t>, </a:t>
            </a:r>
            <a:r>
              <a:rPr lang="en-US" sz="1400" b="0" dirty="0">
                <a:hlinkClick r:id="rId15"/>
              </a:rPr>
              <a:t>24/1204r0</a:t>
            </a:r>
            <a:r>
              <a:rPr lang="en-US" sz="1400" b="0" dirty="0"/>
              <a:t>, </a:t>
            </a:r>
            <a:r>
              <a:rPr lang="en-US" sz="1400" b="0" dirty="0">
                <a:hlinkClick r:id="rId16"/>
              </a:rPr>
              <a:t>24/1211r1</a:t>
            </a:r>
            <a:r>
              <a:rPr lang="en-US" sz="1400" b="0" dirty="0"/>
              <a:t>,]. SP result: 173Y, 27N, 28A.</a:t>
            </a:r>
          </a:p>
          <a:p>
            <a:endParaRPr lang="en-US" sz="1400" dirty="0"/>
          </a:p>
        </p:txBody>
      </p:sp>
      <p:sp>
        <p:nvSpPr>
          <p:cNvPr id="4" name="Slide Number Placeholder 3">
            <a:extLst>
              <a:ext uri="{FF2B5EF4-FFF2-40B4-BE49-F238E27FC236}">
                <a16:creationId xmlns:a16="http://schemas.microsoft.com/office/drawing/2014/main" id="{88104E73-5B44-131C-C552-90703728363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636D6C2-9895-A414-6B86-1ECB7720ED0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B6B37D5-DF42-75B6-2025-2AAF6176C11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0098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800" dirty="0"/>
              <a:t>Move to include in the 11bn SFD:</a:t>
            </a:r>
          </a:p>
          <a:p>
            <a:pPr>
              <a:buFont typeface="Arial" panose="020B0604020202020204" pitchFamily="34" charset="0"/>
              <a:buChar char="•"/>
            </a:pPr>
            <a:r>
              <a:rPr lang="en-US" sz="1600" b="0" dirty="0"/>
              <a:t>define a mechanism for a non-AP STA to report unavailability at </a:t>
            </a:r>
            <a:r>
              <a:rPr lang="en-US" sz="1600" b="0" dirty="0" err="1"/>
              <a:t>TxOP</a:t>
            </a:r>
            <a:r>
              <a:rPr lang="en-US" sz="1600" b="0" dirty="0"/>
              <a:t> level and define or reuse/update existing mechanism for a non-AP STA to report long term (periodic) unavailability</a:t>
            </a:r>
          </a:p>
          <a:p>
            <a:pPr marL="0" indent="0"/>
            <a:endParaRPr lang="en-US" sz="1600" b="0" dirty="0"/>
          </a:p>
          <a:p>
            <a:r>
              <a:rPr lang="en-US" sz="1800" dirty="0"/>
              <a:t>Move Abdel K. Ajami: 		Second: Yong Liu</a:t>
            </a:r>
          </a:p>
          <a:p>
            <a:r>
              <a:rPr lang="en-US" sz="1800" dirty="0"/>
              <a:t>Discussion: None.</a:t>
            </a:r>
          </a:p>
          <a:p>
            <a:pPr marL="0" indent="0"/>
            <a:r>
              <a:rPr lang="en-US" sz="1800" dirty="0">
                <a:highlight>
                  <a:srgbClr val="00FF00"/>
                </a:highlight>
              </a:rPr>
              <a:t>Result: Approved with unanimous consent.</a:t>
            </a:r>
          </a:p>
          <a:p>
            <a:endParaRPr lang="en-US" sz="1800" dirty="0"/>
          </a:p>
          <a:p>
            <a:r>
              <a:rPr lang="en-US" sz="1600" b="0" dirty="0"/>
              <a:t>Reference documents: [23/0816, 23/1934, 23/1964, 23/2002, 23/2078, 24/0094, 24/0420, 24/509, 24/0543, 24/0675, 24/0676, 24/0831, 24/0834, 24/0856, 24/1109, 24/1170, 24/1247]. SP result: 164Y, 24N, 33A.</a:t>
            </a:r>
          </a:p>
          <a:p>
            <a:r>
              <a:rPr lang="en-US" sz="18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135535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defines a mechanism that enables a non-AP STA to indicate that it does not have pending traffic to deliver during the current ongoing TWT SP.</a:t>
            </a:r>
          </a:p>
          <a:p>
            <a:pPr lvl="1">
              <a:buFont typeface="Arial" panose="020B0604020202020204" pitchFamily="34" charset="0"/>
              <a:buChar char="•"/>
            </a:pPr>
            <a:r>
              <a:rPr lang="en-US" sz="1400" dirty="0"/>
              <a:t>NOTE 1 – The exact signaling mechanism is TBD</a:t>
            </a:r>
          </a:p>
          <a:p>
            <a:pPr lvl="1">
              <a:buFont typeface="Arial" panose="020B0604020202020204" pitchFamily="34" charset="0"/>
              <a:buChar char="•"/>
            </a:pPr>
            <a:r>
              <a:rPr lang="en-US" sz="1400" dirty="0"/>
              <a:t>NOTE 2 – This does not propose changing the SP termination mechanism/signaling itself. As per current spec, a TWT SP may be terminated by an AP as specified in 26.8.5</a:t>
            </a:r>
          </a:p>
          <a:p>
            <a:pPr lvl="1">
              <a:buFont typeface="Arial" panose="020B0604020202020204" pitchFamily="34" charset="0"/>
              <a:buChar char="•"/>
            </a:pPr>
            <a:r>
              <a:rPr lang="en-US" sz="1400" dirty="0"/>
              <a:t>NOTE 3 – It is optional for the non-AP STA to provide such an indication</a:t>
            </a:r>
          </a:p>
          <a:p>
            <a:endParaRPr lang="en-US" sz="1600" dirty="0"/>
          </a:p>
          <a:p>
            <a:r>
              <a:rPr lang="en-US" sz="1600" dirty="0"/>
              <a:t>Move: Kumail Haider		Second: George Cherian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dirty="0"/>
              <a:t>Reference documents:[</a:t>
            </a:r>
            <a:r>
              <a:rPr lang="en-US" sz="1600" b="0" i="0" dirty="0">
                <a:solidFill>
                  <a:srgbClr val="1155CC"/>
                </a:solidFill>
                <a:effectLst/>
                <a:highlight>
                  <a:srgbClr val="FFFFFF"/>
                </a:highlight>
                <a:hlinkClick r:id="rId2"/>
              </a:rPr>
              <a:t>24/408r0</a:t>
            </a:r>
            <a:r>
              <a:rPr lang="en-US" sz="1600" b="0" dirty="0"/>
              <a:t>]. SP result: 147Y, 46N, 67A.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32850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September 12</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21126731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 PPDU starts with a legacy preamble in the PPDU for the ELR transmission</a:t>
            </a:r>
          </a:p>
          <a:p>
            <a:pPr lvl="1">
              <a:buFont typeface="Arial" panose="020B0604020202020204" pitchFamily="34" charset="0"/>
              <a:buChar char="•"/>
            </a:pPr>
            <a:r>
              <a:rPr lang="en-US" sz="1200" dirty="0"/>
              <a:t>The legacy preamble contains the L-STF, L-LTF, L-SIG, RL-SIG, and U-SIG</a:t>
            </a:r>
          </a:p>
          <a:p>
            <a:endParaRPr lang="en-US" sz="1600" dirty="0"/>
          </a:p>
          <a:p>
            <a:r>
              <a:rPr lang="en-US" sz="1600" dirty="0"/>
              <a:t>Move: Dongguk Lim		Second: Ross J. Yu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24/1184r1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31381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endParaRPr lang="en-US" sz="1600" dirty="0"/>
          </a:p>
          <a:p>
            <a:r>
              <a:rPr lang="en-US" sz="1600" dirty="0"/>
              <a:t>Move: Ross J. Yu		Second: Dongguk Lim</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24/1410r0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009406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Introduce new MCSs which are applicable to single spatial stream transmissions, as well as to equal modulation and unequal modulation cases in multiple spatial stream transmissions.</a:t>
            </a:r>
          </a:p>
          <a:p>
            <a:pPr>
              <a:buFont typeface="Arial" panose="020B0604020202020204" pitchFamily="34" charset="0"/>
              <a:buChar char="•"/>
            </a:pPr>
            <a:endParaRPr lang="en-US" sz="1600" dirty="0"/>
          </a:p>
          <a:p>
            <a:r>
              <a:rPr lang="en-US" sz="1600" dirty="0"/>
              <a:t>Move: Shengquan Hu		Second: Stephen McCann</a:t>
            </a:r>
          </a:p>
          <a:p>
            <a:r>
              <a:rPr lang="en-US" sz="1600" dirty="0"/>
              <a:t>Discussion: Some minor clarification.</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solidFill>
                  <a:srgbClr val="6B9F25"/>
                </a:solidFill>
                <a:hlinkClick r:id="rId2">
                  <a:extLst>
                    <a:ext uri="{A12FA001-AC4F-418D-AE19-62706E023703}">
                      <ahyp:hlinkClr xmlns:ahyp="http://schemas.microsoft.com/office/drawing/2018/hyperlinkcolor" val="tx"/>
                    </a:ext>
                  </a:extLst>
                </a:hlinkClick>
              </a:rPr>
              <a:t>24/1186r1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407824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Define a mode with additional pilots, located within the data portion of the PPDU, which are used for interference estimation &amp; mitigation</a:t>
            </a:r>
          </a:p>
          <a:p>
            <a:pPr lvl="1">
              <a:buFont typeface="Arial" panose="020B0604020202020204" pitchFamily="34" charset="0"/>
              <a:buChar char="•"/>
            </a:pPr>
            <a:r>
              <a:rPr lang="en-US" sz="1400" dirty="0"/>
              <a:t>Note: zero-energy pilots alternative to be considered as well</a:t>
            </a:r>
          </a:p>
          <a:p>
            <a:endParaRPr lang="en-US" sz="1600" dirty="0"/>
          </a:p>
          <a:p>
            <a:r>
              <a:rPr lang="en-US" sz="1600" dirty="0"/>
              <a:t>Move: Shimi Shilo		Second: Genadiy Tsodik</a:t>
            </a:r>
          </a:p>
          <a:p>
            <a:r>
              <a:rPr lang="en-US" sz="1600" dirty="0"/>
              <a:t>Discussion: Some discussion. Recorded vote requested.</a:t>
            </a:r>
          </a:p>
          <a:p>
            <a:pPr marL="0" indent="0"/>
            <a:r>
              <a:rPr lang="en-US" sz="1600" dirty="0"/>
              <a:t>Preliminary Result: 148Y, 39N, 81A (passes). </a:t>
            </a:r>
          </a:p>
          <a:p>
            <a:endParaRPr lang="en-US" sz="1600" dirty="0"/>
          </a:p>
          <a:p>
            <a:pPr algn="l"/>
            <a:r>
              <a:rPr lang="en-US" sz="1600" b="0" i="1" dirty="0"/>
              <a:t>Reference documents:[</a:t>
            </a:r>
            <a:r>
              <a:rPr lang="en-US" sz="1600" b="0" i="1" dirty="0">
                <a:hlinkClick r:id="rId2"/>
              </a:rPr>
              <a:t>24/1264r0</a:t>
            </a:r>
            <a:r>
              <a:rPr lang="en-US" sz="1600" b="0" i="1" dirty="0"/>
              <a:t>]. SP result: 60Y, 17N, 34A.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66060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ELR-SIG is located right after ELR-LTF in ELR PPDU</a:t>
            </a:r>
          </a:p>
          <a:p>
            <a:pPr marL="685800" lvl="1">
              <a:buFont typeface="Arial" panose="020B0604020202020204" pitchFamily="34" charset="0"/>
              <a:buChar char="•"/>
            </a:pPr>
            <a:r>
              <a:rPr lang="en-US" sz="1200" dirty="0"/>
              <a:t>Note that ELR-LTF is the short name of UHR-LTF for ELR PPDU</a:t>
            </a:r>
          </a:p>
          <a:p>
            <a:endParaRPr lang="en-US" sz="1600" dirty="0"/>
          </a:p>
          <a:p>
            <a:r>
              <a:rPr lang="en-US" sz="1600" dirty="0"/>
              <a:t>Move: Lin Yang		Second: Rethna Pulikkoonattu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24/1478r2</a:t>
            </a:r>
            <a:r>
              <a:rPr lang="en-US" sz="1600" b="0" i="1" dirty="0"/>
              <a:t>]. SP result: 64Y, 3N, 15A.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091365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UL MU-MIMO is not applicable to DRU </a:t>
            </a:r>
          </a:p>
          <a:p>
            <a:pPr marL="0" indent="0"/>
            <a:endParaRPr lang="en-US" sz="1600" dirty="0"/>
          </a:p>
          <a:p>
            <a:r>
              <a:rPr lang="en-US" sz="1600" dirty="0"/>
              <a:t>Move: Lin Yang		Second: Bin Tian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24/1510r0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75194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DRU only supports up to 2ss</a:t>
            </a:r>
          </a:p>
          <a:p>
            <a:endParaRPr lang="en-US" sz="1600" dirty="0"/>
          </a:p>
          <a:p>
            <a:r>
              <a:rPr lang="en-US" sz="1600" dirty="0"/>
              <a:t>Move: Lin Yang		Second: Bin Tian</a:t>
            </a:r>
          </a:p>
          <a:p>
            <a:r>
              <a:rPr lang="en-US" sz="1600" dirty="0"/>
              <a:t>Discussion: None.</a:t>
            </a:r>
          </a:p>
          <a:p>
            <a:pPr marL="0" indent="0"/>
            <a:r>
              <a:rPr lang="en-US" sz="1600" dirty="0">
                <a:highlight>
                  <a:srgbClr val="00FF00"/>
                </a:highlight>
              </a:rPr>
              <a:t>Result: Approved with unanimous consent.</a:t>
            </a:r>
          </a:p>
          <a:p>
            <a:pPr marL="0" indent="0"/>
            <a:endParaRPr lang="en-US" sz="1600" dirty="0"/>
          </a:p>
          <a:p>
            <a:endParaRPr lang="en-US" sz="1600" dirty="0"/>
          </a:p>
          <a:p>
            <a:pPr algn="l"/>
            <a:r>
              <a:rPr lang="en-US" sz="1600" b="0" i="1" dirty="0"/>
              <a:t>Reference documents:[</a:t>
            </a:r>
            <a:r>
              <a:rPr lang="en-US" sz="1600" b="0" i="1" dirty="0">
                <a:hlinkClick r:id="rId2"/>
              </a:rPr>
              <a:t>24/1510r1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4902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343400"/>
          </a:xfrm>
        </p:spPr>
        <p:txBody>
          <a:bodyPr/>
          <a:lstStyle/>
          <a:p>
            <a:r>
              <a:rPr lang="en-US" sz="1600" dirty="0"/>
              <a:t>Move to add to the TGbn SFD the following: </a:t>
            </a:r>
          </a:p>
          <a:p>
            <a:pPr>
              <a:buFont typeface="Arial" panose="020B0604020202020204" pitchFamily="34" charset="0"/>
              <a:buChar char="•"/>
            </a:pPr>
            <a:r>
              <a:rPr lang="en-US" sz="1600" dirty="0"/>
              <a:t>	For 4 SS, the UEQM patterns only include:</a:t>
            </a:r>
          </a:p>
          <a:p>
            <a:pPr lvl="1">
              <a:buFont typeface="Arial" panose="020B0604020202020204" pitchFamily="34" charset="0"/>
              <a:buChar char="•"/>
            </a:pPr>
            <a:r>
              <a:rPr lang="en-US" sz="1200" dirty="0"/>
              <a:t>1st ss, 2nd ss, 3rd ss, 4th ss, </a:t>
            </a:r>
          </a:p>
          <a:p>
            <a:pPr lvl="1">
              <a:buFont typeface="Arial" panose="020B0604020202020204" pitchFamily="34" charset="0"/>
              <a:buChar char="•"/>
            </a:pPr>
            <a:r>
              <a:rPr lang="en-US" sz="1200" dirty="0"/>
              <a:t>[M, M, M, M-1]</a:t>
            </a:r>
          </a:p>
          <a:p>
            <a:pPr lvl="1">
              <a:buFont typeface="Arial" panose="020B0604020202020204" pitchFamily="34" charset="0"/>
              <a:buChar char="•"/>
            </a:pPr>
            <a:r>
              <a:rPr lang="en-US" sz="1200" dirty="0"/>
              <a:t>[M,M,M,M-2]</a:t>
            </a:r>
          </a:p>
          <a:p>
            <a:pPr lvl="1">
              <a:buFont typeface="Arial" panose="020B0604020202020204" pitchFamily="34" charset="0"/>
              <a:buChar char="•"/>
            </a:pPr>
            <a:r>
              <a:rPr lang="en-US" sz="1200" dirty="0"/>
              <a:t>[M,M,M-1,M-2]</a:t>
            </a:r>
          </a:p>
          <a:p>
            <a:pPr lvl="1">
              <a:buFont typeface="Arial" panose="020B0604020202020204" pitchFamily="34" charset="0"/>
              <a:buChar char="•"/>
            </a:pPr>
            <a:r>
              <a:rPr lang="en-US" sz="1200" dirty="0"/>
              <a:t>[M,M-1,M-1,M-2]</a:t>
            </a:r>
          </a:p>
          <a:p>
            <a:r>
              <a:rPr lang="en-US" sz="1600" b="0" dirty="0"/>
              <a:t>Note: M is the </a:t>
            </a:r>
            <a:r>
              <a:rPr lang="en-US" sz="1600" b="0" u="sng" dirty="0"/>
              <a:t>constellation</a:t>
            </a:r>
            <a:r>
              <a:rPr lang="en-US" sz="1600" b="0" dirty="0"/>
              <a:t> index; M-1 refers to the </a:t>
            </a:r>
            <a:r>
              <a:rPr lang="en-US" sz="1600" b="0" u="sng" dirty="0"/>
              <a:t>constellation</a:t>
            </a:r>
            <a:r>
              <a:rPr lang="en-US" sz="1600" b="0" dirty="0"/>
              <a:t> that is one order lower than M; M-2 refers to the </a:t>
            </a:r>
            <a:r>
              <a:rPr lang="en-US" sz="1600" b="0" u="sng" dirty="0"/>
              <a:t>constellation</a:t>
            </a:r>
            <a:r>
              <a:rPr lang="en-US" sz="1600" b="0" dirty="0"/>
              <a:t> that is two orders lower than M.</a:t>
            </a:r>
          </a:p>
          <a:p>
            <a:endParaRPr lang="en-US" sz="1600" dirty="0"/>
          </a:p>
          <a:p>
            <a:r>
              <a:rPr lang="en-US" sz="1600" dirty="0"/>
              <a:t>Move: Ross J. Yu		Second: Rui Cao</a:t>
            </a:r>
          </a:p>
          <a:p>
            <a:r>
              <a:rPr lang="en-US" sz="1600" dirty="0"/>
              <a:t>Discussion: No discussion but count.</a:t>
            </a:r>
          </a:p>
          <a:p>
            <a:pPr marL="0" indent="0"/>
            <a:r>
              <a:rPr lang="en-US" sz="1600" dirty="0"/>
              <a:t>Preliminary Result: 175Y, 8N, 69A (passes)</a:t>
            </a:r>
          </a:p>
          <a:p>
            <a:pPr algn="l"/>
            <a:endParaRPr lang="en-US" sz="1600" b="0" i="1" dirty="0"/>
          </a:p>
          <a:p>
            <a:pPr algn="l"/>
            <a:r>
              <a:rPr lang="en-US" sz="1600" b="0" i="1" dirty="0"/>
              <a:t>Reference documents:[</a:t>
            </a:r>
            <a:r>
              <a:rPr lang="en-US" sz="1600" b="0" i="1" dirty="0">
                <a:hlinkClick r:id="rId2"/>
              </a:rPr>
              <a:t>24/1409r0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393076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a (non-ELR) UHR MU PPDU, there exists a 1-bit EQM/UEQM indication in a User field for non-MU-MIMO in the UHR-SIG field.</a:t>
            </a:r>
          </a:p>
          <a:p>
            <a:endParaRPr lang="en-US" sz="1600" dirty="0"/>
          </a:p>
          <a:p>
            <a:r>
              <a:rPr lang="en-US" sz="1600" dirty="0"/>
              <a:t>Move: Ross J. Yu		Second: Shengquan Hu</a:t>
            </a:r>
          </a:p>
          <a:p>
            <a:r>
              <a:rPr lang="en-US" sz="1600" dirty="0"/>
              <a:t>Discussion: Some discussion.</a:t>
            </a:r>
          </a:p>
          <a:p>
            <a:pPr marL="0" indent="0"/>
            <a:r>
              <a:rPr lang="en-US" sz="1600" dirty="0"/>
              <a:t>Preliminary Result: 176Y, 37N, 53A (passes)</a:t>
            </a:r>
          </a:p>
          <a:p>
            <a:endParaRPr lang="en-US" sz="1600" dirty="0"/>
          </a:p>
          <a:p>
            <a:pPr algn="l"/>
            <a:r>
              <a:rPr lang="en-US" sz="1600" b="0" i="1" dirty="0"/>
              <a:t>Reference documents:[</a:t>
            </a:r>
            <a:r>
              <a:rPr lang="en-US" sz="1600" b="0" i="1" dirty="0">
                <a:hlinkClick r:id="rId2"/>
              </a:rPr>
              <a:t>24/1411r0</a:t>
            </a:r>
            <a:r>
              <a:rPr lang="en-US" sz="1600" b="0" i="1" dirty="0"/>
              <a:t>]. SP result: 88Y, 6N,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00287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For a (non-ELR) UHR MU PPDU, when EQM/UEQM indicates UEQM in a User field for non-MU-MIMO, there exists a MCS field, a NSS field and a 2 bit field indicating UEQM patterns.</a:t>
            </a:r>
          </a:p>
          <a:p>
            <a:pPr marL="0" indent="0"/>
            <a:endParaRPr lang="en-US" sz="1600" dirty="0"/>
          </a:p>
          <a:p>
            <a:r>
              <a:rPr lang="en-US" sz="1600" dirty="0"/>
              <a:t>Move: Ross J. Yu		Second: Hongyuan Zhang</a:t>
            </a:r>
          </a:p>
          <a:p>
            <a:r>
              <a:rPr lang="en-US" sz="1600" dirty="0"/>
              <a:t>Discussion: Some discussion.</a:t>
            </a:r>
          </a:p>
          <a:p>
            <a:pPr marL="0" indent="0"/>
            <a:r>
              <a:rPr lang="en-US" sz="1600" dirty="0"/>
              <a:t>Preliminary Result: 151Y, 57N, 56A (fails)</a:t>
            </a:r>
          </a:p>
          <a:p>
            <a:endParaRPr lang="en-US" sz="1600" dirty="0"/>
          </a:p>
          <a:p>
            <a:pPr algn="l"/>
            <a:r>
              <a:rPr lang="en-US" sz="1600" b="0" i="1" dirty="0"/>
              <a:t>Reference documents:[</a:t>
            </a:r>
            <a:r>
              <a:rPr lang="en-US" sz="1600" b="0" i="1" dirty="0">
                <a:hlinkClick r:id="rId2"/>
              </a:rPr>
              <a:t>24/1411r0</a:t>
            </a:r>
            <a:r>
              <a:rPr lang="en-US" sz="1600" b="0" i="1" dirty="0"/>
              <a:t>]. SP result: 64Y, 10N,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3914124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Add the following modulation and code rate combinations as the new MCSs for 11bn:</a:t>
            </a:r>
          </a:p>
          <a:p>
            <a:pPr lvl="1">
              <a:buFont typeface="Arial" panose="020B0604020202020204" pitchFamily="34" charset="0"/>
              <a:buChar char="•"/>
            </a:pPr>
            <a:r>
              <a:rPr lang="en-US" sz="1200" b="0" dirty="0"/>
              <a:t>Modulations of {QPSK, 16QAM, 256QAM} with code rate R=2/3</a:t>
            </a:r>
          </a:p>
          <a:p>
            <a:pPr lvl="1">
              <a:buFont typeface="Arial" panose="020B0604020202020204" pitchFamily="34" charset="0"/>
              <a:buChar char="•"/>
            </a:pPr>
            <a:r>
              <a:rPr lang="en-US" sz="1200" b="0" dirty="0"/>
              <a:t>Modulation of 16QAM with code rate R=5/6</a:t>
            </a:r>
            <a:endParaRPr lang="en-US" sz="1200" dirty="0"/>
          </a:p>
          <a:p>
            <a:endParaRPr lang="en-US" sz="1600" dirty="0"/>
          </a:p>
          <a:p>
            <a:r>
              <a:rPr lang="en-US" sz="1600" dirty="0"/>
              <a:t>Move: Shengquan Hu		Second: Jianhan Liu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solidFill>
                  <a:srgbClr val="6B9F25"/>
                </a:solidFill>
                <a:hlinkClick r:id="rId2">
                  <a:extLst>
                    <a:ext uri="{A12FA001-AC4F-418D-AE19-62706E023703}">
                      <ahyp:hlinkClr xmlns:ahyp="http://schemas.microsoft.com/office/drawing/2018/hyperlinkcolor" val="tx"/>
                    </a:ext>
                  </a:extLst>
                </a:hlinkClick>
              </a:rPr>
              <a:t>24/1186r1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8646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UEQM patterns for </a:t>
            </a:r>
            <a:r>
              <a:rPr lang="en-US" sz="1600" b="0" dirty="0" err="1"/>
              <a:t>Nss</a:t>
            </a:r>
            <a:r>
              <a:rPr lang="en-US" sz="1600" b="0" dirty="0"/>
              <a:t>=3 are limited to three:</a:t>
            </a:r>
          </a:p>
          <a:p>
            <a:pPr lvl="1">
              <a:buFont typeface="Arial" panose="020B0604020202020204" pitchFamily="34" charset="0"/>
              <a:buChar char="•"/>
            </a:pPr>
            <a:r>
              <a:rPr lang="en-US" sz="1200" b="0" dirty="0"/>
              <a:t>[M, M, M-1]</a:t>
            </a:r>
          </a:p>
          <a:p>
            <a:pPr lvl="1">
              <a:buFont typeface="Arial" panose="020B0604020202020204" pitchFamily="34" charset="0"/>
              <a:buChar char="•"/>
            </a:pPr>
            <a:r>
              <a:rPr lang="en-US" sz="1200" dirty="0"/>
              <a:t>[M, M, M-2]</a:t>
            </a:r>
          </a:p>
          <a:p>
            <a:pPr lvl="1">
              <a:buFont typeface="Arial" panose="020B0604020202020204" pitchFamily="34" charset="0"/>
              <a:buChar char="•"/>
            </a:pPr>
            <a:r>
              <a:rPr lang="en-US" sz="1200" dirty="0"/>
              <a:t>[M, M-1, M-2]</a:t>
            </a:r>
          </a:p>
          <a:p>
            <a:r>
              <a:rPr lang="en-US" sz="1400" b="0" dirty="0"/>
              <a:t>Note: M is the </a:t>
            </a:r>
            <a:r>
              <a:rPr lang="en-US" sz="1400" b="0" u="sng" dirty="0"/>
              <a:t>constellation</a:t>
            </a:r>
            <a:r>
              <a:rPr lang="en-US" sz="1400" b="0" dirty="0"/>
              <a:t> index; M-1 refers to the </a:t>
            </a:r>
            <a:r>
              <a:rPr lang="en-US" sz="1400" b="0" u="sng" dirty="0"/>
              <a:t>constellation</a:t>
            </a:r>
            <a:r>
              <a:rPr lang="en-US" sz="1400" b="0" dirty="0"/>
              <a:t> that is one order lower than M; M-2 refers to the </a:t>
            </a:r>
            <a:r>
              <a:rPr lang="en-US" sz="1400" b="0" u="sng" dirty="0"/>
              <a:t>constellation</a:t>
            </a:r>
            <a:r>
              <a:rPr lang="en-US" sz="1400" b="0" dirty="0"/>
              <a:t> that is two orders lower than M.</a:t>
            </a:r>
          </a:p>
          <a:p>
            <a:endParaRPr lang="en-US" sz="1600" dirty="0"/>
          </a:p>
          <a:p>
            <a:r>
              <a:rPr lang="en-US" sz="1600" dirty="0"/>
              <a:t>Move: Alice Chen		Second: Sameer Vermani</a:t>
            </a:r>
          </a:p>
          <a:p>
            <a:r>
              <a:rPr lang="en-US" sz="1600" dirty="0"/>
              <a:t>Discussion: None.</a:t>
            </a:r>
          </a:p>
          <a:p>
            <a:pPr marL="0" indent="0"/>
            <a:r>
              <a:rPr lang="en-US" sz="1600" dirty="0">
                <a:highlight>
                  <a:srgbClr val="00FF00"/>
                </a:highlight>
              </a:rPr>
              <a:t>Result: Approved with unanimous consent.</a:t>
            </a:r>
          </a:p>
          <a:p>
            <a:endParaRPr lang="en-US" sz="1600" dirty="0"/>
          </a:p>
          <a:p>
            <a:endParaRPr lang="en-US" sz="1600" dirty="0"/>
          </a:p>
          <a:p>
            <a:pPr algn="l"/>
            <a:r>
              <a:rPr lang="en-US" sz="1600" b="0" i="1" dirty="0"/>
              <a:t>Reference documents:[</a:t>
            </a:r>
            <a:r>
              <a:rPr lang="en-US" sz="1600" b="0" i="1" dirty="0">
                <a:hlinkClick r:id="rId2"/>
              </a:rPr>
              <a:t>24/498</a:t>
            </a:r>
            <a:r>
              <a:rPr lang="en-US" sz="1600" b="0" i="1" dirty="0"/>
              <a:t>]. SP result: 77Y, 3N, 14A.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692424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44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200" dirty="0"/>
              <a:t>Move to add to the TGbn SFD the following: </a:t>
            </a:r>
          </a:p>
          <a:p>
            <a:pPr>
              <a:buFont typeface="Arial" panose="020B0604020202020204" pitchFamily="34" charset="0"/>
              <a:buChar char="•"/>
            </a:pPr>
            <a:r>
              <a:rPr lang="en-US" sz="1200" b="0" dirty="0"/>
              <a:t>Define a request frame sent by a non-AP MLD in state 4 to initiate the roaming procedure</a:t>
            </a:r>
          </a:p>
          <a:p>
            <a:pPr>
              <a:buFont typeface="Arial" panose="020B0604020202020204" pitchFamily="34" charset="0"/>
              <a:buChar char="•"/>
            </a:pPr>
            <a:r>
              <a:rPr lang="en-US" sz="1200" b="0" dirty="0"/>
              <a:t>The roaming procedure performs context transfer to the target AP MLD and </a:t>
            </a:r>
            <a:r>
              <a:rPr lang="en-US" sz="1200" b="0" u="sng" dirty="0"/>
              <a:t>perform the necessary</a:t>
            </a:r>
            <a:r>
              <a:rPr lang="en-US" sz="1200" b="0" dirty="0"/>
              <a:t> changes </a:t>
            </a:r>
            <a:r>
              <a:rPr lang="en-US" sz="1200" b="0" u="sng" dirty="0"/>
              <a:t>of </a:t>
            </a:r>
            <a:r>
              <a:rPr lang="en-US" sz="1200" b="0" dirty="0"/>
              <a:t>the DS mapping from the current AP MLD to the target AP MLD</a:t>
            </a:r>
          </a:p>
          <a:p>
            <a:pPr>
              <a:buFont typeface="Arial" panose="020B0604020202020204" pitchFamily="34" charset="0"/>
              <a:buChar char="•"/>
            </a:pPr>
            <a:r>
              <a:rPr lang="en-US" sz="1200" b="0" dirty="0"/>
              <a:t>Define a response frame sent to the non-AP MLD to indicate readiness for the non-AP MLD to send class 3 frames to the target AP MLD</a:t>
            </a:r>
          </a:p>
          <a:p>
            <a:pPr>
              <a:buFont typeface="Arial" panose="020B0604020202020204" pitchFamily="34" charset="0"/>
              <a:buChar char="•"/>
            </a:pPr>
            <a:r>
              <a:rPr lang="en-US" sz="1200" b="0" dirty="0"/>
              <a:t>TBD on data transmission from non-AP MLD to current AP MLD during the request/response frame exchange</a:t>
            </a:r>
          </a:p>
          <a:p>
            <a:pPr>
              <a:buFont typeface="Arial" panose="020B0604020202020204" pitchFamily="34" charset="0"/>
              <a:buChar char="•"/>
            </a:pPr>
            <a:r>
              <a:rPr lang="en-US" sz="1200" b="0" dirty="0"/>
              <a:t>NOTE – What context is transferred is TBD.     </a:t>
            </a:r>
          </a:p>
          <a:p>
            <a:pPr>
              <a:buFont typeface="Arial" panose="020B0604020202020204" pitchFamily="34" charset="0"/>
              <a:buChar char="•"/>
            </a:pPr>
            <a:r>
              <a:rPr lang="en-US" sz="1200" b="0" dirty="0"/>
              <a:t>NOTE – TBD on which request/response frame to use</a:t>
            </a:r>
          </a:p>
          <a:p>
            <a:endParaRPr lang="en-US" sz="1200" dirty="0"/>
          </a:p>
          <a:p>
            <a:r>
              <a:rPr lang="en-US" sz="1200" dirty="0"/>
              <a:t>Move: Po-kai Huang		Second: Giovanni Chisci</a:t>
            </a:r>
          </a:p>
          <a:p>
            <a:r>
              <a:rPr lang="en-US" sz="1200" dirty="0"/>
              <a:t>Discussion: None.</a:t>
            </a:r>
          </a:p>
          <a:p>
            <a:pPr marL="0" indent="0"/>
            <a:r>
              <a:rPr lang="en-US" sz="1200" dirty="0">
                <a:highlight>
                  <a:srgbClr val="00FF00"/>
                </a:highlight>
              </a:rPr>
              <a:t>Result: Approved with unanimous consent.</a:t>
            </a:r>
          </a:p>
          <a:p>
            <a:endParaRPr lang="en-US" sz="1200" dirty="0"/>
          </a:p>
          <a:p>
            <a:r>
              <a:rPr lang="en-US" sz="1200" b="0" i="1" dirty="0"/>
              <a:t>Reference documents:[23/1884, 23/1971, 23/1996, 24/0052, 24/0083, 24/0101, 24/0396, 24/0412, 24/0679, 24/0830]. SP result: 77Y, 19N, 42A.</a:t>
            </a:r>
          </a:p>
          <a:p>
            <a:r>
              <a:rPr lang="en-US" sz="12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51600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45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An UHR STA that uses the power save mode to transition from lower capability (LC) mode to higher capability (HC) mode, advertises the amount of padding it needs in a received initial control frame</a:t>
            </a:r>
          </a:p>
          <a:p>
            <a:pPr lvl="1">
              <a:buFont typeface="Arial" panose="020B0604020202020204" pitchFamily="34" charset="0"/>
              <a:buChar char="•"/>
            </a:pPr>
            <a:r>
              <a:rPr lang="en-US" sz="1400" dirty="0"/>
              <a:t>Padding values range between 0 and a maximum value that is TBD with a TBD resolution .</a:t>
            </a:r>
          </a:p>
          <a:p>
            <a:endParaRPr lang="en-US" sz="1600" dirty="0"/>
          </a:p>
          <a:p>
            <a:r>
              <a:rPr lang="en-US" sz="1600" dirty="0"/>
              <a:t>Move: Sherief Helwa		Second: Abhishek Patil</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documents:[23/1873, 23/1875, 24/450, 24/451, 24/503, 24/544, 24/671, 24/1129, 24/1227, 24/1261]. SP result: 130Y, 35N, 26A.</a:t>
            </a:r>
          </a:p>
          <a:p>
            <a:pPr algn="l"/>
            <a:endParaRPr lang="en-US" sz="1600" b="0" dirty="0"/>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657830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46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TGbn shall define a Coordinated TDMA (C-TDMA) procedure for an AP to share its time resources of an obtained TXOP with a set of APs.</a:t>
            </a:r>
          </a:p>
          <a:p>
            <a:pPr lvl="1">
              <a:buFont typeface="Arial" panose="020B0604020202020204" pitchFamily="34" charset="0"/>
              <a:buChar char="•"/>
            </a:pPr>
            <a:r>
              <a:rPr lang="en-US" sz="1400" dirty="0"/>
              <a:t>Set of APs is TBD.</a:t>
            </a:r>
          </a:p>
          <a:p>
            <a:pPr lvl="1">
              <a:buFont typeface="Arial" panose="020B0604020202020204" pitchFamily="34" charset="0"/>
              <a:buChar char="•"/>
            </a:pPr>
            <a:r>
              <a:rPr lang="en-US" sz="1400" dirty="0"/>
              <a:t>The set can consist of one AP.</a:t>
            </a:r>
          </a:p>
          <a:p>
            <a:endParaRPr lang="en-US" sz="1600" dirty="0"/>
          </a:p>
          <a:p>
            <a:r>
              <a:rPr lang="en-US" sz="1600" dirty="0"/>
              <a:t>Move: Abhishek Patil 		Second: Binita Gupta</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documents:[23/0041, 23/249, 23/0261, 23/739, 23/1085, 23/1692, 23/1895,  23/1910, 23/1912, 24/93, 24/227, 24/382, 24/411, 24/423, 24/462, 24/842, 24/843, 24/866, 24/887, 24/941, 24/1016, 24/1017, 24/1225, 24/1250 ].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8835814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47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If an initial control frame includes an intermediate FCS for UHR STA(s) that precedes padding and the FCS field, the intermediate FCS has the size of 32 bits.	</a:t>
            </a:r>
          </a:p>
          <a:p>
            <a:r>
              <a:rPr lang="en-US" sz="1600" dirty="0"/>
              <a:t>Move: </a:t>
            </a:r>
            <a:r>
              <a:rPr lang="en-US" sz="1600" dirty="0" err="1"/>
              <a:t>SunHee</a:t>
            </a:r>
            <a:r>
              <a:rPr lang="en-US" sz="1600" dirty="0"/>
              <a:t> Baek		Second: Insun Jang</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 [24/1129, 23/1873, 24/485, 24/497, 24/544, 24/1227, 24/1246, 24/1256].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3513158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48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mechanisms that enable APs to coordinate their rTWT schedule(s) and/or to ensure that one AP provides the protection of the rTWT schedule(s) of the other AP.</a:t>
            </a:r>
          </a:p>
          <a:p>
            <a:pPr>
              <a:buFont typeface="Arial" panose="020B0604020202020204" pitchFamily="34" charset="0"/>
              <a:buChar char="•"/>
            </a:pPr>
            <a:r>
              <a:rPr lang="en-US" sz="1400" dirty="0"/>
              <a:t>NOTE – TBD mechanisms including negotiation between 2 APs and advertisement.</a:t>
            </a:r>
          </a:p>
          <a:p>
            <a:endParaRPr lang="en-US" sz="1600" dirty="0"/>
          </a:p>
          <a:p>
            <a:r>
              <a:rPr lang="en-US" sz="1600" dirty="0"/>
              <a:t>Move: Giovanni Chisci		Second: Liuming Lu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documents:[22/1530, 23/0250, 23/860, 23/1871, 23/1887, 23/1916, 23/1932, 23/1952, 23/1962, 23/2212, 23/2022, 23/2084, 24/0160, 24/0161, 24/0388, 24/0407, 24/0678, 24/827]. SP result: 134Y, 19N, 26A.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896738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49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a new mechanism and/or enhance existing mechanism for AP power save</a:t>
            </a:r>
          </a:p>
          <a:p>
            <a:pPr>
              <a:buFont typeface="Arial" panose="020B0604020202020204" pitchFamily="34" charset="0"/>
              <a:buChar char="•"/>
            </a:pPr>
            <a:endParaRPr lang="en-US" sz="1600" dirty="0"/>
          </a:p>
          <a:p>
            <a:r>
              <a:rPr lang="en-US" sz="1600" dirty="0"/>
              <a:t>Move: Laurent Cariou		Second: Binita Gupta</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documents:[11-23/10, 11-23/2002, 11-23/2040, 11-24/659, 11-24/450, 24/544, 24/671, 24/451]. SP result: 133Y, 8N, 26A.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5681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50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11bn defines a common framework of a M-AP Coordination for various coordination schemes.</a:t>
            </a:r>
          </a:p>
          <a:p>
            <a:pPr lvl="1">
              <a:buFont typeface="Arial" panose="020B0604020202020204" pitchFamily="34" charset="0"/>
              <a:buChar char="•"/>
            </a:pPr>
            <a:r>
              <a:rPr lang="en-US" sz="1200" dirty="0"/>
              <a:t>Note - Coordination schemes such as (but not limited to): Co-SR (TXOP-based with power control), Co-BF, </a:t>
            </a:r>
            <a:r>
              <a:rPr lang="en-US" sz="1200" strike="sngStrike" dirty="0">
                <a:solidFill>
                  <a:srgbClr val="FF0000"/>
                </a:solidFill>
              </a:rPr>
              <a:t>TBD</a:t>
            </a:r>
            <a:r>
              <a:rPr lang="en-US" sz="1200" dirty="0"/>
              <a:t> Co-TDMA , </a:t>
            </a:r>
            <a:r>
              <a:rPr lang="en-US" sz="1200" strike="sngStrike" dirty="0">
                <a:solidFill>
                  <a:srgbClr val="FF0000"/>
                </a:solidFill>
              </a:rPr>
              <a:t>TBD</a:t>
            </a:r>
            <a:r>
              <a:rPr lang="en-US" sz="1200" dirty="0"/>
              <a:t> C-RTWT, etc.</a:t>
            </a:r>
          </a:p>
          <a:p>
            <a:endParaRPr lang="en-US" sz="1600" dirty="0"/>
          </a:p>
          <a:p>
            <a:r>
              <a:rPr lang="en-US" sz="1600" dirty="0"/>
              <a:t>Move: Arik Klein		Second: Genadiy Tsodik</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pt-BR" sz="1600" b="0" i="1" dirty="0"/>
              <a:t>22/1530r1, 23/293r0, </a:t>
            </a:r>
            <a:r>
              <a:rPr lang="pt-BR" sz="1600" b="0" i="1" dirty="0">
                <a:hlinkClick r:id="rId2"/>
              </a:rPr>
              <a:t>23/1871r5</a:t>
            </a:r>
            <a:r>
              <a:rPr lang="pt-BR" sz="1600" b="0" i="1" dirty="0"/>
              <a:t>, </a:t>
            </a:r>
            <a:r>
              <a:rPr lang="pt-BR" sz="1600" b="0" i="1" dirty="0">
                <a:hlinkClick r:id="rId3"/>
              </a:rPr>
              <a:t>23/1932r3</a:t>
            </a:r>
            <a:r>
              <a:rPr lang="pt-BR" sz="1600" b="0" i="1" dirty="0"/>
              <a:t>, </a:t>
            </a:r>
            <a:r>
              <a:rPr lang="pt-BR" sz="1600" b="0" i="1" dirty="0">
                <a:hlinkClick r:id="rId4"/>
              </a:rPr>
              <a:t>23/2022r1</a:t>
            </a:r>
            <a:r>
              <a:rPr lang="pt-BR" sz="1600" b="0" i="1" dirty="0"/>
              <a:t>, </a:t>
            </a:r>
            <a:r>
              <a:rPr lang="pt-BR" sz="1600" b="0" i="1" dirty="0">
                <a:hlinkClick r:id="rId5"/>
              </a:rPr>
              <a:t>24/0072r0</a:t>
            </a:r>
            <a:r>
              <a:rPr lang="pt-BR" sz="1600" b="0" i="1" dirty="0"/>
              <a:t>, </a:t>
            </a:r>
            <a:r>
              <a:rPr lang="pt-BR" sz="1600" b="0" i="1" dirty="0">
                <a:hlinkClick r:id="rId6"/>
              </a:rPr>
              <a:t>24/453r0</a:t>
            </a:r>
            <a:r>
              <a:rPr lang="pt-BR" sz="1600" b="0" i="1" dirty="0"/>
              <a:t>, </a:t>
            </a:r>
            <a:r>
              <a:rPr lang="pt-BR" sz="1600" b="0" i="1" dirty="0">
                <a:hlinkClick r:id="rId7"/>
              </a:rPr>
              <a:t>24/511r1</a:t>
            </a:r>
            <a:r>
              <a:rPr lang="pt-BR" sz="1600" b="0" i="1" dirty="0"/>
              <a:t>, </a:t>
            </a:r>
            <a:r>
              <a:rPr lang="pt-BR" sz="1600" b="0" i="1" dirty="0">
                <a:hlinkClick r:id="rId8"/>
              </a:rPr>
              <a:t>24/512r0</a:t>
            </a:r>
            <a:r>
              <a:rPr lang="pt-BR" sz="1600" b="0" i="1" dirty="0"/>
              <a:t>, </a:t>
            </a:r>
            <a:r>
              <a:rPr lang="pt-BR" sz="1600" b="0" i="1" dirty="0">
                <a:hlinkClick r:id="rId9"/>
              </a:rPr>
              <a:t>24/719r0</a:t>
            </a:r>
            <a:r>
              <a:rPr lang="pt-BR" sz="1600" b="0" i="1" dirty="0"/>
              <a:t>, </a:t>
            </a:r>
            <a:r>
              <a:rPr lang="pt-BR" sz="1600" b="0" i="1" dirty="0">
                <a:hlinkClick r:id="rId10"/>
              </a:rPr>
              <a:t>24/842r0</a:t>
            </a:r>
            <a:r>
              <a:rPr lang="pt-BR" sz="1600" b="0" i="1" dirty="0"/>
              <a:t>, </a:t>
            </a:r>
            <a:r>
              <a:rPr lang="pt-BR" sz="1600" b="0" i="1" dirty="0">
                <a:hlinkClick r:id="rId11"/>
              </a:rPr>
              <a:t>24/1217r2</a:t>
            </a:r>
            <a:r>
              <a:rPr lang="pt-BR" sz="1600" b="0" i="1" dirty="0"/>
              <a:t>, </a:t>
            </a:r>
            <a:r>
              <a:rPr lang="pt-BR" sz="1600" b="0" i="1" dirty="0">
                <a:hlinkClick r:id="rId12"/>
              </a:rPr>
              <a:t>24/1220r0</a:t>
            </a:r>
            <a:r>
              <a:rPr lang="en-US" sz="1600" b="0" i="1" dirty="0"/>
              <a:t>]. SP result: 170Y, 30N, 42A.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0520530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51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11bn defines  a common framework of a M-AP Coordination that can enable the following procedures:</a:t>
            </a:r>
          </a:p>
          <a:p>
            <a:pPr lvl="1">
              <a:buFont typeface="Arial" panose="020B0604020202020204" pitchFamily="34" charset="0"/>
              <a:buChar char="•"/>
            </a:pPr>
            <a:r>
              <a:rPr lang="en-US" sz="1200" dirty="0"/>
              <a:t>M-AP Coordination Discovery procedure</a:t>
            </a:r>
          </a:p>
          <a:p>
            <a:pPr lvl="1">
              <a:buFont typeface="Arial" panose="020B0604020202020204" pitchFamily="34" charset="0"/>
              <a:buChar char="•"/>
            </a:pPr>
            <a:r>
              <a:rPr lang="en-US" sz="1200" dirty="0"/>
              <a:t>M-AP Coordination agreement negotiation procedure</a:t>
            </a:r>
            <a:endParaRPr lang="en-US" sz="1600" dirty="0"/>
          </a:p>
          <a:p>
            <a:pPr marL="285750" indent="-285750">
              <a:buFont typeface="Arial" panose="020B0604020202020204" pitchFamily="34" charset="0"/>
              <a:buChar char="•"/>
            </a:pPr>
            <a:r>
              <a:rPr lang="en-US" sz="1600" dirty="0"/>
              <a:t>	Note: Details of the procedures and whether the above procedures are mandatory/optional - TBD</a:t>
            </a:r>
          </a:p>
          <a:p>
            <a:endParaRPr lang="en-US" sz="1600" dirty="0"/>
          </a:p>
          <a:p>
            <a:r>
              <a:rPr lang="en-US" sz="1600" dirty="0"/>
              <a:t>Move: Arik Klein		Second: Shimi Shilo</a:t>
            </a:r>
          </a:p>
          <a:p>
            <a:r>
              <a:rPr lang="en-US" sz="1600" dirty="0"/>
              <a:t>Discussion: None.</a:t>
            </a:r>
          </a:p>
          <a:p>
            <a:pPr marL="0" indent="0"/>
            <a:r>
              <a:rPr lang="en-US" sz="1600" dirty="0">
                <a:highlight>
                  <a:srgbClr val="00FF00"/>
                </a:highlight>
              </a:rPr>
              <a:t>Result: Approved with unanimous consent.</a:t>
            </a:r>
          </a:p>
          <a:p>
            <a:pPr marL="0" indent="0"/>
            <a:endParaRPr lang="en-US" sz="1600" dirty="0"/>
          </a:p>
          <a:p>
            <a:r>
              <a:rPr lang="en-US" sz="1600" b="0" i="1" dirty="0"/>
              <a:t>Reference documents:[</a:t>
            </a:r>
            <a:r>
              <a:rPr lang="pt-BR" sz="1600" b="0" i="1" dirty="0"/>
              <a:t>22/1530r1, 23/293r0, </a:t>
            </a:r>
            <a:r>
              <a:rPr lang="pt-BR" sz="1600" b="0" i="1" dirty="0">
                <a:hlinkClick r:id="rId2"/>
              </a:rPr>
              <a:t>23/1871r5</a:t>
            </a:r>
            <a:r>
              <a:rPr lang="pt-BR" sz="1600" b="0" i="1" dirty="0"/>
              <a:t>, </a:t>
            </a:r>
            <a:r>
              <a:rPr lang="pt-BR" sz="1600" b="0" i="1" dirty="0">
                <a:hlinkClick r:id="rId3"/>
              </a:rPr>
              <a:t>23/1932r3</a:t>
            </a:r>
            <a:r>
              <a:rPr lang="pt-BR" sz="1600" b="0" i="1" dirty="0"/>
              <a:t>, </a:t>
            </a:r>
            <a:r>
              <a:rPr lang="pt-BR" sz="1600" b="0" i="1" dirty="0">
                <a:hlinkClick r:id="rId4"/>
              </a:rPr>
              <a:t>23/2022r1</a:t>
            </a:r>
            <a:r>
              <a:rPr lang="pt-BR" sz="1600" b="0" i="1" dirty="0"/>
              <a:t>, </a:t>
            </a:r>
            <a:r>
              <a:rPr lang="pt-BR" sz="1600" b="0" i="1" dirty="0">
                <a:hlinkClick r:id="rId5"/>
              </a:rPr>
              <a:t>24/0072r0</a:t>
            </a:r>
            <a:r>
              <a:rPr lang="pt-BR" sz="1600" b="0" i="1" dirty="0"/>
              <a:t>, </a:t>
            </a:r>
            <a:r>
              <a:rPr lang="pt-BR" sz="1600" b="0" i="1" dirty="0">
                <a:hlinkClick r:id="rId6"/>
              </a:rPr>
              <a:t>24/453r0</a:t>
            </a:r>
            <a:r>
              <a:rPr lang="pt-BR" sz="1600" b="0" i="1" dirty="0"/>
              <a:t>, </a:t>
            </a:r>
            <a:r>
              <a:rPr lang="pt-BR" sz="1600" b="0" i="1" dirty="0">
                <a:hlinkClick r:id="rId7"/>
              </a:rPr>
              <a:t>24/511r1</a:t>
            </a:r>
            <a:r>
              <a:rPr lang="pt-BR" sz="1600" b="0" i="1" dirty="0"/>
              <a:t>, </a:t>
            </a:r>
            <a:r>
              <a:rPr lang="pt-BR" sz="1600" b="0" i="1" dirty="0">
                <a:hlinkClick r:id="rId8"/>
              </a:rPr>
              <a:t>24/512r0</a:t>
            </a:r>
            <a:r>
              <a:rPr lang="pt-BR" sz="1600" b="0" i="1" dirty="0"/>
              <a:t>, </a:t>
            </a:r>
            <a:r>
              <a:rPr lang="pt-BR" sz="1600" b="0" i="1" dirty="0">
                <a:hlinkClick r:id="rId9"/>
              </a:rPr>
              <a:t>24/719r0</a:t>
            </a:r>
            <a:r>
              <a:rPr lang="pt-BR" sz="1600" b="0" i="1" dirty="0"/>
              <a:t>, </a:t>
            </a:r>
            <a:r>
              <a:rPr lang="pt-BR" sz="1600" b="0" i="1" dirty="0">
                <a:hlinkClick r:id="rId10"/>
              </a:rPr>
              <a:t>24/842r0</a:t>
            </a:r>
            <a:r>
              <a:rPr lang="pt-BR" sz="1600" b="0" i="1" dirty="0"/>
              <a:t>, </a:t>
            </a:r>
            <a:r>
              <a:rPr lang="pt-BR" sz="1600" b="0" i="1" dirty="0">
                <a:hlinkClick r:id="rId11"/>
              </a:rPr>
              <a:t>24/1217r2</a:t>
            </a:r>
            <a:r>
              <a:rPr lang="pt-BR" sz="1600" b="0" i="1" dirty="0"/>
              <a:t>, </a:t>
            </a:r>
            <a:r>
              <a:rPr lang="pt-BR" sz="1600" b="0" i="1" dirty="0">
                <a:hlinkClick r:id="rId12"/>
              </a:rPr>
              <a:t>24/1220r0</a:t>
            </a:r>
            <a:r>
              <a:rPr lang="en-US" sz="1600" b="0" i="1" dirty="0"/>
              <a:t>]. SP result: 199Y, 8N, 46A.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226763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UEQM patterns for </a:t>
            </a:r>
            <a:r>
              <a:rPr lang="en-US" sz="1600" dirty="0" err="1"/>
              <a:t>Nss</a:t>
            </a:r>
            <a:r>
              <a:rPr lang="en-US" sz="1600" dirty="0"/>
              <a:t>=2 are limited to two as:</a:t>
            </a:r>
          </a:p>
          <a:p>
            <a:pPr lvl="1">
              <a:buFont typeface="Arial" panose="020B0604020202020204" pitchFamily="34" charset="0"/>
              <a:buChar char="•"/>
            </a:pPr>
            <a:r>
              <a:rPr lang="en-US" sz="1200" dirty="0"/>
              <a:t>[M, M-1]</a:t>
            </a:r>
          </a:p>
          <a:p>
            <a:pPr lvl="1">
              <a:buFont typeface="Arial" panose="020B0604020202020204" pitchFamily="34" charset="0"/>
              <a:buChar char="•"/>
            </a:pPr>
            <a:r>
              <a:rPr lang="en-US" sz="1200" dirty="0"/>
              <a:t>[M, M-2]</a:t>
            </a:r>
          </a:p>
          <a:p>
            <a:r>
              <a:rPr lang="en-US" sz="1600" b="0" dirty="0"/>
              <a:t>Note: M is the </a:t>
            </a:r>
            <a:r>
              <a:rPr lang="en-US" sz="1600" b="0" u="sng" dirty="0"/>
              <a:t>constellation</a:t>
            </a:r>
            <a:r>
              <a:rPr lang="en-US" sz="1600" b="0" dirty="0"/>
              <a:t> index; M-1 refers to the </a:t>
            </a:r>
            <a:r>
              <a:rPr lang="en-US" sz="1600" b="0" u="sng" dirty="0"/>
              <a:t>constellation</a:t>
            </a:r>
            <a:r>
              <a:rPr lang="en-US" sz="1600" b="0" dirty="0"/>
              <a:t> that is one order lower than M; M-2 refers to the </a:t>
            </a:r>
            <a:r>
              <a:rPr lang="en-US" sz="1600" b="0" u="sng" dirty="0"/>
              <a:t>constellation</a:t>
            </a:r>
            <a:r>
              <a:rPr lang="en-US" sz="1600" b="0" dirty="0"/>
              <a:t> that is two orders lower than M.</a:t>
            </a:r>
          </a:p>
          <a:p>
            <a:endParaRPr lang="en-US" sz="1600" dirty="0"/>
          </a:p>
          <a:p>
            <a:r>
              <a:rPr lang="en-US" sz="1600" dirty="0"/>
              <a:t>Move: Rui Cao		Second: </a:t>
            </a:r>
            <a:r>
              <a:rPr lang="en-US" sz="1600" dirty="0" err="1"/>
              <a:t>Wookbong</a:t>
            </a:r>
            <a:r>
              <a:rPr lang="en-US" sz="1600" dirty="0"/>
              <a:t> Lee</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documents:[24/474r3].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034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UHR defines unequal modulation only for LDPC</a:t>
            </a:r>
          </a:p>
          <a:p>
            <a:r>
              <a:rPr lang="en-US" sz="1600" dirty="0"/>
              <a:t>Move: Rui Cao		Second: Hongyuan Zhang</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documents:[24/474r3].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31063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286219</TotalTime>
  <Words>6405</Words>
  <Application>Microsoft Office PowerPoint</Application>
  <PresentationFormat>On-screen Show (4:3)</PresentationFormat>
  <Paragraphs>795</Paragraphs>
  <Slides>60</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6"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lpstr>Motions on July 18th</vt:lpstr>
      <vt:lpstr>Motion 21 (PHY)</vt:lpstr>
      <vt:lpstr>Motion 22 (PHY)</vt:lpstr>
      <vt:lpstr>Motion 23 (PHY)</vt:lpstr>
      <vt:lpstr>Motion 24 (PHY)</vt:lpstr>
      <vt:lpstr>Motion 25 (PHY)</vt:lpstr>
      <vt:lpstr>Motion 26 (MAC)</vt:lpstr>
      <vt:lpstr>Motion 27 (MAC)</vt:lpstr>
      <vt:lpstr>Motion 28 (MAC)</vt:lpstr>
      <vt:lpstr>Motion 29 (MAC)</vt:lpstr>
      <vt:lpstr>Motion 30 (MAC)</vt:lpstr>
      <vt:lpstr>Motion 31 (MAC)</vt:lpstr>
      <vt:lpstr>Motions on September 12th</vt:lpstr>
      <vt:lpstr>Motion 32 (PHY)</vt:lpstr>
      <vt:lpstr>Motion 33 (PHY)</vt:lpstr>
      <vt:lpstr>Motion 34 (PHY)</vt:lpstr>
      <vt:lpstr>Motion 35 (PHY)</vt:lpstr>
      <vt:lpstr>Motion 36 (PHY)</vt:lpstr>
      <vt:lpstr>Motion 37 (PHY)</vt:lpstr>
      <vt:lpstr>Motion 38 (PHY)</vt:lpstr>
      <vt:lpstr>Motion 39 (PHY)</vt:lpstr>
      <vt:lpstr>Motion 40 (PHY)</vt:lpstr>
      <vt:lpstr>Motion 41 (PHY)</vt:lpstr>
      <vt:lpstr>Motion 42 (PHY)</vt:lpstr>
      <vt:lpstr>Motion 43 (PHY)</vt:lpstr>
      <vt:lpstr>Motion 44 (MAC)</vt:lpstr>
      <vt:lpstr>Motion 45 (MAC)</vt:lpstr>
      <vt:lpstr>Motion 46 (MAC)</vt:lpstr>
      <vt:lpstr>Motion 47 (MAC)</vt:lpstr>
      <vt:lpstr>Motion 48 (MAC)</vt:lpstr>
      <vt:lpstr>Motion 49 (MAC)</vt:lpstr>
      <vt:lpstr>Motion 50 (Joint)</vt:lpstr>
      <vt:lpstr>Motion 51 (Joint)</vt:lpstr>
      <vt:lpstr>Motion 52 (PHY)</vt:lpstr>
      <vt:lpstr>Motion 53 (PHY)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2024-09-13T18:13:53Z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