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4"/>
  </p:notesMasterIdLst>
  <p:handoutMasterIdLst>
    <p:handoutMasterId r:id="rId65"/>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 id="1074" r:id="rId42"/>
    <p:sldId id="1075" r:id="rId43"/>
    <p:sldId id="1081" r:id="rId44"/>
    <p:sldId id="1080" r:id="rId45"/>
    <p:sldId id="1079" r:id="rId46"/>
    <p:sldId id="1085" r:id="rId47"/>
    <p:sldId id="1087" r:id="rId48"/>
    <p:sldId id="1091" r:id="rId49"/>
    <p:sldId id="1089" r:id="rId50"/>
    <p:sldId id="1095" r:id="rId51"/>
    <p:sldId id="1094" r:id="rId52"/>
    <p:sldId id="1096" r:id="rId53"/>
    <p:sldId id="1098" r:id="rId54"/>
    <p:sldId id="1082" r:id="rId55"/>
    <p:sldId id="1077" r:id="rId56"/>
    <p:sldId id="1076" r:id="rId57"/>
    <p:sldId id="1088" r:id="rId58"/>
    <p:sldId id="1093" r:id="rId59"/>
    <p:sldId id="1097" r:id="rId60"/>
    <p:sldId id="1078" r:id="rId61"/>
    <p:sldId id="1084" r:id="rId62"/>
    <p:sldId id="108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2FB3A-0751-4420-AA69-2341C01F636E}" v="46" dt="2024-09-12T23:09:50.6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71"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FE2FB3A-0751-4420-AA69-2341C01F636E}"/>
    <pc:docChg chg="undo redo custSel addSld delSld modSld modMainMaster">
      <pc:chgData name="Alfred Asterjadhi" userId="39de57b9-85c0-4fd1-aaac-8ca2b6560ad0" providerId="ADAL" clId="{BFE2FB3A-0751-4420-AA69-2341C01F636E}" dt="2024-09-12T23:10:47.291" v="1139" actId="20577"/>
      <pc:docMkLst>
        <pc:docMk/>
      </pc:docMkLst>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2T19:54:16.125" v="415" actId="114"/>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2T19:54:16.125" v="415" actId="114"/>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2T23:10:46.237" v="1138" actId="20577"/>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2T23:10:46.237" v="1138" actId="20577"/>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2T23:10:47.291" v="1139" actId="20577"/>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2T23:10:47.291" v="1139" actId="20577"/>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2T23:10:15.978" v="1135" actId="20577"/>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ldChg>
      <pc:sldChg chg="addSp modSp add mod">
        <pc:chgData name="Alfred Asterjadhi" userId="39de57b9-85c0-4fd1-aaac-8ca2b6560ad0" providerId="ADAL" clId="{BFE2FB3A-0751-4420-AA69-2341C01F636E}" dt="2024-09-12T19:55:29.075" v="417" actId="114"/>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09-12T19:55:29.075" v="417" actId="114"/>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2T19:54:42.857" v="416" actId="207"/>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2T19:54:42.857" v="416" actId="207"/>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2T19:54:13.811" v="414" actId="114"/>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2T19:54:13.811" v="414" actId="114"/>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2T23:09:57.650" v="1125" actId="20577"/>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2T22:57:49.616" v="966"/>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add">
        <pc:chgData name="Alfred Asterjadhi" userId="39de57b9-85c0-4fd1-aaac-8ca2b6560ad0" providerId="ADAL" clId="{BFE2FB3A-0751-4420-AA69-2341C01F636E}" dt="2024-09-12T23:09:50.615" v="1124"/>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2T23:10:18.694" v="1136" actId="20577"/>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ldChg>
      <pc:sldChg chg="modSp add mod">
        <pc:chgData name="Alfred Asterjadhi" userId="39de57b9-85c0-4fd1-aaac-8ca2b6560ad0" providerId="ADAL" clId="{BFE2FB3A-0751-4420-AA69-2341C01F636E}" dt="2024-09-12T19:55:47.099" v="418" actId="114"/>
        <pc:sldMkLst>
          <pc:docMk/>
          <pc:sldMk cId="3091365197" sldId="1085"/>
        </pc:sldMkLst>
        <pc:spChg chg="mod">
          <ac:chgData name="Alfred Asterjadhi" userId="39de57b9-85c0-4fd1-aaac-8ca2b6560ad0" providerId="ADAL" clId="{BFE2FB3A-0751-4420-AA69-2341C01F636E}" dt="2024-09-12T19:55:47.099" v="418" actId="11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2T21:38:39.511" v="648" actId="5793"/>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2T21:38:39.511" v="648" actId="5793"/>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2T23:10:04.151" v="1128" actId="20577"/>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2T21:34:53.079" v="602" actId="114"/>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09-12T23:08:29.347" v="1117"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09-12T23:07:20.413" v="1115" actId="6549"/>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2T21:38:47.669" v="650" actId="20577"/>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2T21:38:47.669" v="650" actId="20577"/>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2T23:10:07.825" v="1130" actId="207"/>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2T22:48:05.685" v="706"/>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09-12T23:08:54.850" v="1119" actId="20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09-12T22:56:06.451" v="932"/>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09-12T23:08:49.598" v="1118" actId="20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09-12T22:56:04.364" v="931"/>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2T23:09:13.953" v="1121" actId="207"/>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2T23:09:13.953" v="1121" actId="207"/>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2T23:10:13.016" v="1133" actId="207"/>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2T23:01:11.603" v="1026" actId="20577"/>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2T23:09:20.990" v="1122" actId="20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2T23:04:17.963" v="1089" actId="20577"/>
          <ac:spMkLst>
            <pc:docMk/>
            <pc:sldMk cId="1069242441" sldId="1098"/>
            <ac:spMk id="3" creationId="{980980E1-DDDE-51AD-6471-D55C09D4516C}"/>
          </ac:spMkLst>
        </pc:spChg>
      </pc:sldChg>
      <pc:sldMasterChg chg="modSp mod">
        <pc:chgData name="Alfred Asterjadhi" userId="39de57b9-85c0-4fd1-aaac-8ca2b6560ad0" providerId="ADAL" clId="{BFE2FB3A-0751-4420-AA69-2341C01F636E}" dt="2024-09-12T19:25:31.763" v="36" actId="20577"/>
        <pc:sldMasterMkLst>
          <pc:docMk/>
          <pc:sldMasterMk cId="0" sldId="2147483648"/>
        </pc:sldMasterMkLst>
        <pc:spChg chg="mod">
          <ac:chgData name="Alfred Asterjadhi" userId="39de57b9-85c0-4fd1-aaac-8ca2b6560ad0" providerId="ADAL" clId="{BFE2FB3A-0751-4420-AA69-2341C01F636E}" dt="2024-09-12T19:25:31.763" v="36"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48"/>
        </pc:sldMasterMkLst>
        <pc:spChg chg="mod">
          <ac:chgData name="Alfred Asterjadhi" userId="39de57b9-85c0-4fd1-aaac-8ca2b6560ad0" providerId="ADAL" clId="{D81544A4-3A38-4468-9CA7-5E97E012240A}" dt="2024-08-01T17:43:35.576" v="1510" actId="20577"/>
          <ac:spMkLst>
            <pc:docMk/>
            <pc:sldMasterMk cId="0" sldId="2147483648"/>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48"/>
            <ac:spMk id="1028"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1184-01-00bn-considerations-on-elr-transmiss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1410-00-00bn-legacy-preamble-for-elr-ppdu.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1478-02-00bn-elr-ppdu-design.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510-00-00bn-open-issues-on-dru.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1510-01-00bn-open-issues-on-dru.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411-00-00bn-signaling-for-uhr-ppdu.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4/11-24-1186-01-00bn-new-mcss-for-11bn-follow-up.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0498-02-00bn-unequal-modulation-in-mimo-txbf-and-new-mcs-for-11bn.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512-00-00bn-considerations-for-coordinated-tdma.pptx" TargetMode="External"/><Relationship Id="rId3" Type="http://schemas.openxmlformats.org/officeDocument/2006/relationships/hyperlink" Target="https://mentor.ieee.org/802.11/dcn/23/11-23-1932-03-00bn-further-considerations-on-coordinated-twt.pptx" TargetMode="External"/><Relationship Id="rId7" Type="http://schemas.openxmlformats.org/officeDocument/2006/relationships/hyperlink" Target="https://mentor.ieee.org/802.11/dcn/24/11-24-0511-01-00bn-requirements-and-functionalities-for-multi-ap-framework.pptx" TargetMode="External"/><Relationship Id="rId12" Type="http://schemas.openxmlformats.org/officeDocument/2006/relationships/hyperlink" Target="https://mentor.ieee.org/802.11/dcn/24/11-24-1220-00-00bn-a-framework-for-coordinated-access-points.pptx" TargetMode="External"/><Relationship Id="rId2" Type="http://schemas.openxmlformats.org/officeDocument/2006/relationships/hyperlink" Target="https://mentor.ieee.org/802.11/dcn/23/11-23-1871-05-00bn-m-ap-coordinated-transmiss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53-00-00bn-multi-ap-coordination-and-roaming.pptx" TargetMode="External"/><Relationship Id="rId11" Type="http://schemas.openxmlformats.org/officeDocument/2006/relationships/hyperlink" Target="https://mentor.ieee.org/802.11/dcn/24/11-24-1217-02-00bn-multi-ap-coordination-setup-scheme.pptx" TargetMode="External"/><Relationship Id="rId5" Type="http://schemas.openxmlformats.org/officeDocument/2006/relationships/hyperlink" Target="https://mentor.ieee.org/802.11/dcn/24/11-24-0072-00-00bn-map-channel-access-procedure.pptx" TargetMode="External"/><Relationship Id="rId10"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3/11-23-2022-01-00bn-r-twt-for-multi-ap-follow-up.pptx" TargetMode="External"/><Relationship Id="rId9" Type="http://schemas.openxmlformats.org/officeDocument/2006/relationships/hyperlink" Target="https://mentor.ieee.org/802.11/dcn/24/11-24-0719-00-00bn-map-set-oper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a:t>
            </a:r>
            <a:r>
              <a:rPr lang="en-US" sz="2000" dirty="0" err="1"/>
              <a:t>Yapu</a:t>
            </a:r>
            <a:r>
              <a:rPr lang="en-US" sz="2000" dirty="0"/>
              <a:t> Li		Second: Ross J. Yu</a:t>
            </a:r>
          </a:p>
          <a:p>
            <a:r>
              <a:rPr lang="en-US" sz="2000" dirty="0"/>
              <a:t>Discussion: None.</a:t>
            </a:r>
          </a:p>
          <a:p>
            <a:pPr marL="0" indent="0"/>
            <a:r>
              <a:rPr lang="en-US" sz="2000" dirty="0">
                <a:highlight>
                  <a:srgbClr val="00FF00"/>
                </a:highlight>
              </a:rPr>
              <a:t>Result: Approved with unanimous consent.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Jianhan Liu		Second: Ross J. Yu</a:t>
            </a:r>
          </a:p>
          <a:p>
            <a:r>
              <a:rPr lang="en-US" sz="2000" dirty="0"/>
              <a:t>Discussion: Some discussion.</a:t>
            </a:r>
          </a:p>
          <a:p>
            <a:r>
              <a:rPr lang="en-US" sz="2000" dirty="0"/>
              <a:t>Preliminary Result: 169Y (+5), 16N, 64A (pass)</a:t>
            </a:r>
          </a:p>
          <a:p>
            <a:pPr marL="0" indent="0"/>
            <a:endParaRPr lang="en-US" sz="2000" b="0" dirty="0"/>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Rui Cao		Second: Rethna Pulikkoonattu</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Wook Bong Lee		Second: </a:t>
            </a:r>
            <a:r>
              <a:rPr lang="en-US" sz="1800" dirty="0" err="1"/>
              <a:t>Shengquan</a:t>
            </a:r>
            <a:r>
              <a:rPr lang="en-US" sz="1800" dirty="0"/>
              <a:t> Hu</a:t>
            </a:r>
          </a:p>
          <a:p>
            <a:r>
              <a:rPr lang="en-US" sz="1800" dirty="0"/>
              <a:t>Discussion: None.</a:t>
            </a:r>
          </a:p>
          <a:p>
            <a:r>
              <a:rPr lang="en-US" sz="1800" dirty="0"/>
              <a:t>Preliminary Result: 150Y (+27), 11N (+1), 44A (pass)</a:t>
            </a:r>
          </a:p>
          <a:p>
            <a:endParaRPr lang="en-US" sz="1800" dirty="0"/>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Rethna Pulikkoonattu 	Second: Sameer Vermani</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23/1985r5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Giovanni Chisci 		Second: Binita Gupta</a:t>
            </a:r>
          </a:p>
          <a:p>
            <a:r>
              <a:rPr lang="en-US" sz="1600" dirty="0"/>
              <a:t>Discussion: None.</a:t>
            </a:r>
          </a:p>
          <a:p>
            <a:r>
              <a:rPr lang="en-US" sz="1600" dirty="0"/>
              <a:t>Preliminary Result: 179Y (+18), 6N, 26A (pass)</a:t>
            </a: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Po-Kai Huang		Second: Jay Yang</a:t>
            </a:r>
          </a:p>
          <a:p>
            <a:r>
              <a:rPr lang="en-US" sz="1400" dirty="0"/>
              <a:t>Discussion: None.</a:t>
            </a:r>
          </a:p>
          <a:p>
            <a:pPr marL="0" indent="0"/>
            <a:r>
              <a:rPr lang="en-US" sz="1400" dirty="0">
                <a:highlight>
                  <a:srgbClr val="00FF00"/>
                </a:highlight>
              </a:rPr>
              <a:t>Result: Approved with unanimous consent.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64B4FA"/>
                </a:solidFill>
                <a:effectLst/>
                <a:highlight>
                  <a:srgbClr val="FFFFFF"/>
                </a:highlight>
              </a:rPr>
              <a:t> , </a:t>
            </a:r>
            <a:r>
              <a:rPr lang="en-US" sz="1400" b="0" i="1" dirty="0">
                <a:solidFill>
                  <a:srgbClr val="FF0000"/>
                </a:solidFill>
                <a:effectLst/>
                <a:highlight>
                  <a:srgbClr val="FFFFFF"/>
                </a:highlight>
              </a:rPr>
              <a:t>23/1884, 24/934</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Guogang Huang		Second: Jay Yang</a:t>
            </a:r>
          </a:p>
          <a:p>
            <a:r>
              <a:rPr lang="en-US" sz="2000" dirty="0"/>
              <a:t>Discussion: Some discussion.</a:t>
            </a:r>
          </a:p>
          <a:p>
            <a:r>
              <a:rPr lang="en-US" sz="2000" dirty="0"/>
              <a:t>Preliminary Result: 133 (+13)Y, 54 (4)N, 40A (fail)</a:t>
            </a:r>
          </a:p>
          <a:p>
            <a:pPr marL="0" indent="0"/>
            <a:endParaRPr lang="en-US" sz="2000" dirty="0"/>
          </a:p>
          <a:p>
            <a:pPr marL="0" indent="0"/>
            <a:r>
              <a:rPr lang="en-US" sz="1600" b="0" dirty="0"/>
              <a:t>Reference documents:[</a:t>
            </a:r>
            <a:r>
              <a:rPr lang="en-US" sz="1600" b="0" dirty="0">
                <a:hlinkClick r:id="rId2"/>
              </a:rPr>
              <a:t>24/0349r3</a:t>
            </a:r>
            <a:r>
              <a:rPr lang="en-US" sz="1600" b="0" dirty="0"/>
              <a:t>, </a:t>
            </a:r>
            <a:r>
              <a:rPr lang="en-US" sz="1600" b="0" dirty="0">
                <a:hlinkClick r:id="rId3"/>
              </a:rPr>
              <a:t>24/0679r1</a:t>
            </a:r>
            <a:r>
              <a:rPr lang="en-US" sz="1600" b="0" dirty="0"/>
              <a:t>, 24/0934].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Jason Y. Guo		Second: Okan </a:t>
            </a:r>
            <a:r>
              <a:rPr lang="en-US" sz="1400" dirty="0" err="1"/>
              <a:t>Mutgan</a:t>
            </a:r>
            <a:endParaRPr lang="en-US" sz="1400" dirty="0"/>
          </a:p>
          <a:p>
            <a:r>
              <a:rPr lang="en-US" sz="1400" dirty="0"/>
              <a:t>Discussion: None. Recorded Requested (granted if possible).</a:t>
            </a:r>
          </a:p>
          <a:p>
            <a:r>
              <a:rPr lang="en-US" sz="1400" dirty="0"/>
              <a:t>Preliminary Result: 185 (+14)Y, 17N, 23 (+1)A (pass) </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solidFill>
                  <a:srgbClr val="FF0000"/>
                </a:solidFill>
              </a:rPr>
              <a:t>24/0640,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a:buFont typeface="Arial" panose="020B0604020202020204" pitchFamily="34" charset="0"/>
              <a:buChar char="•"/>
            </a:pPr>
            <a:r>
              <a:rPr lang="en-US" sz="1600" b="0" dirty="0"/>
              <a:t>define a mechanism for a non-AP STA to report unavailability at </a:t>
            </a:r>
            <a:r>
              <a:rPr lang="en-US" sz="1600" b="0" dirty="0" err="1"/>
              <a:t>TxOP</a:t>
            </a:r>
            <a:r>
              <a:rPr lang="en-US" sz="1600" b="0" dirty="0"/>
              <a:t> level and define or reuse/update existing mechanism for a non-AP STA to report long term (periodic) unavailability</a:t>
            </a:r>
          </a:p>
          <a:p>
            <a:pPr marL="0" indent="0"/>
            <a:endParaRPr lang="en-US" sz="1600" b="0" dirty="0"/>
          </a:p>
          <a:p>
            <a:r>
              <a:rPr lang="en-US" sz="1800" dirty="0"/>
              <a:t>Move Abdel K. Ajami: 		Second: Yong Liu</a:t>
            </a:r>
          </a:p>
          <a:p>
            <a:r>
              <a:rPr lang="en-US" sz="1800" dirty="0"/>
              <a:t>Discussion: None.</a:t>
            </a:r>
          </a:p>
          <a:p>
            <a:pPr marL="0" indent="0"/>
            <a:r>
              <a:rPr lang="en-US" sz="1800" dirty="0">
                <a:highlight>
                  <a:srgbClr val="00FF00"/>
                </a:highlight>
              </a:rPr>
              <a:t>Result: Approved with unanimous consent.</a:t>
            </a:r>
          </a:p>
          <a:p>
            <a:endParaRPr lang="en-US" sz="1800" dirty="0"/>
          </a:p>
          <a:p>
            <a:r>
              <a:rPr lang="en-US" sz="1600" b="0" dirty="0"/>
              <a:t>Reference documents: [23/0816, 23/1934, 23/1964, 23/2002, 23/2078, 24/0094, 24/0420, 24/509, 24/0543, 24/0675, 24/0676, 24/0831, 24/0834, 24/0856, 24/1109, 24/1170, 24/1247].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a mechanism that enables a non-AP STA to indicate that it does not have pending traffic to deliver during the current ongoing TWT SP.</a:t>
            </a:r>
          </a:p>
          <a:p>
            <a:pPr lvl="1">
              <a:buFont typeface="Arial" panose="020B0604020202020204" pitchFamily="34" charset="0"/>
              <a:buChar char="•"/>
            </a:pPr>
            <a:r>
              <a:rPr lang="en-US" sz="1400" dirty="0"/>
              <a:t>NOTE 1 – The exact signaling mechanism is TBD</a:t>
            </a:r>
          </a:p>
          <a:p>
            <a:pPr lvl="1">
              <a:buFont typeface="Arial" panose="020B0604020202020204" pitchFamily="34" charset="0"/>
              <a:buChar char="•"/>
            </a:pPr>
            <a:r>
              <a:rPr lang="en-US" sz="1400" dirty="0"/>
              <a:t>NOTE 2 – This does not propose changing the SP termination mechanism/signaling itself. As per current spec, a TWT SP may be terminated by an AP as specified in 26.8.5</a:t>
            </a:r>
          </a:p>
          <a:p>
            <a:pPr lvl="1">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Kumail Haider		Second: George Cherian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dirty="0"/>
              <a:t>Reference documents:[</a:t>
            </a:r>
            <a:r>
              <a:rPr lang="en-US" sz="1600" b="0" i="0" dirty="0">
                <a:solidFill>
                  <a:srgbClr val="1155CC"/>
                </a:solidFill>
                <a:effectLst/>
                <a:highlight>
                  <a:srgbClr val="FFFFFF"/>
                </a:highlight>
                <a:hlinkClick r:id="rId2"/>
              </a:rPr>
              <a:t>24/408r0</a:t>
            </a:r>
            <a:r>
              <a:rPr lang="en-US" sz="1600" b="0" dirty="0"/>
              <a:t>]. SP result: 147Y, 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September 12</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21126731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 PPDU starts with a legacy preamble in the PPDU for the ELR transmission</a:t>
            </a:r>
          </a:p>
          <a:p>
            <a:pPr lvl="1">
              <a:buFont typeface="Arial" panose="020B0604020202020204" pitchFamily="34" charset="0"/>
              <a:buChar char="•"/>
            </a:pPr>
            <a:r>
              <a:rPr lang="en-US" sz="1200" dirty="0"/>
              <a:t>The legacy preamble contains the L-STF, L-LTF, L-SIG, RL-SIG, and U-SIG</a:t>
            </a:r>
          </a:p>
          <a:p>
            <a:endParaRPr lang="en-US" sz="1600" dirty="0"/>
          </a:p>
          <a:p>
            <a:r>
              <a:rPr lang="en-US" sz="1600" dirty="0"/>
              <a:t>Move: Dongguk Lim		Second:</a:t>
            </a:r>
          </a:p>
          <a:p>
            <a:r>
              <a:rPr lang="en-US" sz="1600" dirty="0"/>
              <a:t>Discussion:</a:t>
            </a:r>
          </a:p>
          <a:p>
            <a:pPr marL="0" indent="0"/>
            <a:r>
              <a:rPr lang="en-US" sz="1600" dirty="0"/>
              <a:t>Result:</a:t>
            </a:r>
          </a:p>
          <a:p>
            <a:endParaRPr lang="en-US" sz="1600" dirty="0"/>
          </a:p>
          <a:p>
            <a:pPr algn="l"/>
            <a:r>
              <a:rPr lang="en-US" sz="1600" b="0" i="1" dirty="0"/>
              <a:t>Reference documents:[</a:t>
            </a:r>
            <a:r>
              <a:rPr lang="en-US" sz="1600" b="0" i="1" dirty="0">
                <a:hlinkClick r:id="rId2"/>
              </a:rPr>
              <a:t>24/1184r1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381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endParaRPr lang="en-US" sz="1600" dirty="0"/>
          </a:p>
          <a:p>
            <a:r>
              <a:rPr lang="en-US" sz="1600" dirty="0"/>
              <a:t>Move: Ross J. Yu		Second:</a:t>
            </a:r>
          </a:p>
          <a:p>
            <a:r>
              <a:rPr lang="en-US" sz="1600" dirty="0"/>
              <a:t>Discussion:</a:t>
            </a:r>
          </a:p>
          <a:p>
            <a:pPr marL="0" indent="0"/>
            <a:r>
              <a:rPr lang="en-US" sz="1600" dirty="0"/>
              <a:t>Result:</a:t>
            </a:r>
          </a:p>
          <a:p>
            <a:endParaRPr lang="en-US" sz="1600" dirty="0"/>
          </a:p>
          <a:p>
            <a:pPr algn="l"/>
            <a:r>
              <a:rPr lang="en-US" sz="1600" b="0" i="1" dirty="0"/>
              <a:t>Reference documents:[</a:t>
            </a:r>
            <a:r>
              <a:rPr lang="en-US" sz="1600" b="0" i="1" dirty="0">
                <a:hlinkClick r:id="rId2"/>
              </a:rPr>
              <a:t>24/1410r0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09406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34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Introduce new MCSs which are applicable to single spatial stream transmissions, as well as to equal modulation and unequal modulation cases in multiple spatial stream transmissions.</a:t>
            </a:r>
          </a:p>
          <a:p>
            <a:pPr>
              <a:buFont typeface="Arial" panose="020B0604020202020204" pitchFamily="34" charset="0"/>
              <a:buChar char="•"/>
            </a:pPr>
            <a:endParaRPr lang="en-US" sz="1600" dirty="0"/>
          </a:p>
          <a:p>
            <a:r>
              <a:rPr lang="en-US" sz="1600" dirty="0"/>
              <a:t>Move: Shengquan Hu		Second:</a:t>
            </a:r>
          </a:p>
          <a:p>
            <a:r>
              <a:rPr lang="en-US" sz="1600" dirty="0"/>
              <a:t>Discussion:</a:t>
            </a:r>
          </a:p>
          <a:p>
            <a:pPr marL="0" indent="0"/>
            <a:r>
              <a:rPr lang="en-US" sz="1600" dirty="0"/>
              <a:t>Result:</a:t>
            </a:r>
          </a:p>
          <a:p>
            <a:endParaRPr lang="en-US" sz="1600" dirty="0"/>
          </a:p>
          <a:p>
            <a:pPr algn="l"/>
            <a:r>
              <a:rPr lang="en-US" sz="1600" b="0" dirty="0"/>
              <a:t>Reference documents:[</a:t>
            </a:r>
            <a:r>
              <a:rPr lang="en-US" sz="1600" b="0" dirty="0">
                <a:solidFill>
                  <a:srgbClr val="6B9F25"/>
                </a:solidFill>
                <a:hlinkClick r:id="rId2">
                  <a:extLst>
                    <a:ext uri="{A12FA001-AC4F-418D-AE19-62706E023703}">
                      <ahyp:hlinkClr xmlns:ahyp="http://schemas.microsoft.com/office/drawing/2018/hyperlinkcolor" val="tx"/>
                    </a:ext>
                  </a:extLst>
                </a:hlinkClick>
              </a:rPr>
              <a:t>24/1186</a:t>
            </a:r>
            <a:r>
              <a:rPr lang="en-US" sz="1600" b="0" dirty="0">
                <a:solidFill>
                  <a:srgbClr val="FF0000"/>
                </a:solidFill>
                <a:hlinkClick r:id="rId2">
                  <a:extLst>
                    <a:ext uri="{A12FA001-AC4F-418D-AE19-62706E023703}">
                      <ahyp:hlinkClr xmlns:ahyp="http://schemas.microsoft.com/office/drawing/2018/hyperlinkcolor" val="tx"/>
                    </a:ext>
                  </a:extLst>
                </a:hlinkClick>
              </a:rPr>
              <a:t>r2</a:t>
            </a:r>
            <a:r>
              <a:rPr lang="en-US" sz="1600" b="0"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407824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35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Define a mode with additional pilots, located within the data portion of the PPDU, which are used for interference estimation &amp; mitigation</a:t>
            </a:r>
          </a:p>
          <a:p>
            <a:pPr lvl="1">
              <a:buFont typeface="Arial" panose="020B0604020202020204" pitchFamily="34" charset="0"/>
              <a:buChar char="•"/>
            </a:pPr>
            <a:r>
              <a:rPr lang="en-US" sz="1400" dirty="0"/>
              <a:t>Note: zero-energy pilots alternative to be considered as well</a:t>
            </a:r>
          </a:p>
          <a:p>
            <a:endParaRPr lang="en-US" sz="1600" dirty="0"/>
          </a:p>
          <a:p>
            <a:r>
              <a:rPr lang="en-US" sz="1600" dirty="0"/>
              <a:t>Move: Shimi Shilo		Second:</a:t>
            </a:r>
          </a:p>
          <a:p>
            <a:r>
              <a:rPr lang="en-US" sz="1600" dirty="0"/>
              <a:t>Discussion:</a:t>
            </a:r>
          </a:p>
          <a:p>
            <a:pPr marL="0" indent="0"/>
            <a:r>
              <a:rPr lang="en-US" sz="1600" dirty="0"/>
              <a:t>Result:</a:t>
            </a:r>
          </a:p>
          <a:p>
            <a:endParaRPr lang="en-US" sz="1600" dirty="0"/>
          </a:p>
          <a:p>
            <a:pPr algn="l"/>
            <a:r>
              <a:rPr lang="en-US" sz="1600" b="0" i="1" dirty="0"/>
              <a:t>Reference documents:[</a:t>
            </a:r>
            <a:r>
              <a:rPr lang="en-US" sz="1600" b="0" i="1" dirty="0">
                <a:hlinkClick r:id="rId2"/>
              </a:rPr>
              <a:t>24/1264r0</a:t>
            </a:r>
            <a:r>
              <a:rPr lang="en-US" sz="1600" b="0" i="1" dirty="0"/>
              <a:t>]. SP result: 60Y, 17N, 34A.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66060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36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ELR-SIG is located right after ELR-LTF in ELR PPDU</a:t>
            </a:r>
          </a:p>
          <a:p>
            <a:pPr marL="685800" lvl="1">
              <a:buFont typeface="Arial" panose="020B0604020202020204" pitchFamily="34" charset="0"/>
              <a:buChar char="•"/>
            </a:pPr>
            <a:r>
              <a:rPr lang="en-US" sz="1200" dirty="0"/>
              <a:t>Note that ELR-LTF is the short name of UHR-LTF for ELR PPDU</a:t>
            </a:r>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a:t>
            </a:r>
            <a:r>
              <a:rPr lang="en-US" sz="1600" b="0" i="1" dirty="0">
                <a:hlinkClick r:id="rId2"/>
              </a:rPr>
              <a:t>24/1478r2</a:t>
            </a:r>
            <a:r>
              <a:rPr lang="en-US" sz="1600" b="0" i="1" dirty="0"/>
              <a:t>]. SP result: 64Y, 3N, 15A.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091365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37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UL MU-MIMO is not applicable to DRU </a:t>
            </a:r>
          </a:p>
          <a:p>
            <a:pPr marL="0" indent="0"/>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a:t>
            </a:r>
            <a:r>
              <a:rPr lang="en-US" sz="1600" b="0" i="1" dirty="0">
                <a:hlinkClick r:id="rId2"/>
              </a:rPr>
              <a:t>24/1510r0</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751942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38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DRU only supports up to 2ss</a:t>
            </a:r>
          </a:p>
          <a:p>
            <a:endParaRPr lang="en-US" sz="1600" dirty="0"/>
          </a:p>
          <a:p>
            <a:r>
              <a:rPr lang="en-US" sz="1600" dirty="0"/>
              <a:t>Move: Lin Yang		Second:</a:t>
            </a:r>
          </a:p>
          <a:p>
            <a:r>
              <a:rPr lang="en-US" sz="1600" dirty="0"/>
              <a:t>Discussion:</a:t>
            </a:r>
          </a:p>
          <a:p>
            <a:pPr marL="0" indent="0"/>
            <a:r>
              <a:rPr lang="en-US" sz="1600" dirty="0"/>
              <a:t>Result:</a:t>
            </a:r>
          </a:p>
          <a:p>
            <a:endParaRPr lang="en-US" sz="1600" dirty="0"/>
          </a:p>
          <a:p>
            <a:pPr algn="l"/>
            <a:r>
              <a:rPr lang="en-US" sz="1600" b="0" i="1" dirty="0"/>
              <a:t>Reference documents:[</a:t>
            </a:r>
            <a:r>
              <a:rPr lang="en-US" sz="1600" b="0" i="1" dirty="0">
                <a:hlinkClick r:id="rId2"/>
              </a:rPr>
              <a:t>24/1510r1</a:t>
            </a:r>
            <a:r>
              <a:rPr lang="en-US" sz="1600" b="0" i="1"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4902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39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343400"/>
          </a:xfrm>
        </p:spPr>
        <p:txBody>
          <a:bodyPr/>
          <a:lstStyle/>
          <a:p>
            <a:r>
              <a:rPr lang="en-US" sz="1600" dirty="0"/>
              <a:t>Move to add to the TGbn SFD the following: </a:t>
            </a:r>
          </a:p>
          <a:p>
            <a:pPr>
              <a:buFont typeface="Arial" panose="020B0604020202020204" pitchFamily="34" charset="0"/>
              <a:buChar char="•"/>
            </a:pPr>
            <a:r>
              <a:rPr lang="en-US" sz="1600" dirty="0"/>
              <a:t>	For 4 SS, the UEQM patterns only include:</a:t>
            </a:r>
          </a:p>
          <a:p>
            <a:pPr lvl="1">
              <a:buFont typeface="Arial" panose="020B0604020202020204" pitchFamily="34" charset="0"/>
              <a:buChar char="•"/>
            </a:pPr>
            <a:r>
              <a:rPr lang="en-US" sz="1200" dirty="0"/>
              <a:t>1st ss, 2nd ss, 3rd ss, 4th ss, </a:t>
            </a:r>
          </a:p>
          <a:p>
            <a:pPr lvl="1">
              <a:buFont typeface="Arial" panose="020B0604020202020204" pitchFamily="34" charset="0"/>
              <a:buChar char="•"/>
            </a:pPr>
            <a:r>
              <a:rPr lang="en-US" sz="1200" dirty="0"/>
              <a:t>[M, M, M, M-1]</a:t>
            </a:r>
          </a:p>
          <a:p>
            <a:pPr lvl="1">
              <a:buFont typeface="Arial" panose="020B0604020202020204" pitchFamily="34" charset="0"/>
              <a:buChar char="•"/>
            </a:pPr>
            <a:r>
              <a:rPr lang="en-US" sz="1200" dirty="0"/>
              <a:t>[M,M,M,M-2]</a:t>
            </a:r>
          </a:p>
          <a:p>
            <a:pPr lvl="1">
              <a:buFont typeface="Arial" panose="020B0604020202020204" pitchFamily="34" charset="0"/>
              <a:buChar char="•"/>
            </a:pPr>
            <a:r>
              <a:rPr lang="en-US" sz="1200" dirty="0"/>
              <a:t>[M,M,M-1,M-2]</a:t>
            </a:r>
          </a:p>
          <a:p>
            <a:pPr lvl="1">
              <a:buFont typeface="Arial" panose="020B0604020202020204" pitchFamily="34" charset="0"/>
              <a:buChar char="•"/>
            </a:pPr>
            <a:r>
              <a:rPr lang="en-US" sz="1200" dirty="0"/>
              <a:t>[M,M-1,M-1,M-2]</a:t>
            </a:r>
          </a:p>
          <a:p>
            <a:r>
              <a:rPr lang="en-US" sz="1600" b="0" dirty="0"/>
              <a:t>Note: M is the </a:t>
            </a:r>
            <a:r>
              <a:rPr lang="en-US" sz="1600" b="0" strike="sngStrike" dirty="0"/>
              <a:t>modulation order  </a:t>
            </a:r>
            <a:r>
              <a:rPr lang="en-US" sz="1600" b="0" u="sng" dirty="0"/>
              <a:t>constellation</a:t>
            </a:r>
            <a:r>
              <a:rPr lang="en-US" sz="1600" b="0" dirty="0"/>
              <a:t> index; M-1 refers to the </a:t>
            </a:r>
            <a:r>
              <a:rPr lang="en-US" sz="1600" b="0" strike="sngStrike" dirty="0"/>
              <a:t>modulation</a:t>
            </a:r>
            <a:r>
              <a:rPr lang="en-US" sz="1600" b="0" dirty="0"/>
              <a:t> </a:t>
            </a:r>
            <a:r>
              <a:rPr lang="en-US" sz="1600" b="0" u="sng" dirty="0"/>
              <a:t>constellation</a:t>
            </a:r>
            <a:r>
              <a:rPr lang="en-US" sz="1600" b="0" dirty="0"/>
              <a:t> that is one order lower than M; M-2 refers to the </a:t>
            </a:r>
            <a:r>
              <a:rPr lang="en-US" sz="1600" b="0" strike="sngStrike" dirty="0"/>
              <a:t>modulation</a:t>
            </a:r>
            <a:r>
              <a:rPr lang="en-US" sz="1600" b="0" dirty="0"/>
              <a:t> </a:t>
            </a:r>
            <a:r>
              <a:rPr lang="en-US" sz="1600" b="0" u="sng" dirty="0"/>
              <a:t>constellation</a:t>
            </a:r>
            <a:r>
              <a:rPr lang="en-US" sz="1600" b="0" dirty="0"/>
              <a:t> that is two orders lower than M.</a:t>
            </a:r>
          </a:p>
          <a:p>
            <a:endParaRPr lang="en-US" sz="1600" dirty="0"/>
          </a:p>
          <a:p>
            <a:r>
              <a:rPr lang="en-US" sz="1600" dirty="0"/>
              <a:t>Move: Ross J. Yu		Second:</a:t>
            </a:r>
          </a:p>
          <a:p>
            <a:r>
              <a:rPr lang="en-US" sz="1600" dirty="0"/>
              <a:t>Discussion:</a:t>
            </a:r>
          </a:p>
          <a:p>
            <a:pPr marL="0" indent="0"/>
            <a:r>
              <a:rPr lang="en-US" sz="1600" dirty="0"/>
              <a:t>Result:</a:t>
            </a:r>
          </a:p>
          <a:p>
            <a:pPr algn="l"/>
            <a:r>
              <a:rPr lang="en-US" sz="1600" b="0" dirty="0"/>
              <a:t>Reference documents:[</a:t>
            </a:r>
            <a:r>
              <a:rPr lang="en-US" sz="1600" b="0" dirty="0">
                <a:hlinkClick r:id="rId2"/>
              </a:rPr>
              <a:t>24/1409r0</a:t>
            </a:r>
            <a:r>
              <a:rPr lang="en-US" sz="1600" b="0"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393076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40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For a (non-ELR) UHR MU PPDU, there exists a 1-bit EQM/UEQM indication in a User field for non-MU-MIMO in the UHR-SIG field.</a:t>
            </a:r>
          </a:p>
          <a:p>
            <a:endParaRPr lang="en-US" sz="1600" dirty="0"/>
          </a:p>
          <a:p>
            <a:r>
              <a:rPr lang="en-US" sz="1600" dirty="0"/>
              <a:t>Move: Ross J. Yu		Second:</a:t>
            </a:r>
          </a:p>
          <a:p>
            <a:r>
              <a:rPr lang="en-US" sz="1600" dirty="0"/>
              <a:t>Discussion:</a:t>
            </a:r>
          </a:p>
          <a:p>
            <a:pPr marL="0" indent="0"/>
            <a:r>
              <a:rPr lang="en-US" sz="1600" dirty="0"/>
              <a:t>Result:</a:t>
            </a:r>
          </a:p>
          <a:p>
            <a:endParaRPr lang="en-US" sz="1600" dirty="0"/>
          </a:p>
          <a:p>
            <a:pPr algn="l"/>
            <a:r>
              <a:rPr lang="en-US" sz="1600" b="0" dirty="0"/>
              <a:t>Reference documents:[</a:t>
            </a:r>
            <a:r>
              <a:rPr lang="en-US" sz="1600" b="0" dirty="0">
                <a:hlinkClick r:id="rId2"/>
              </a:rPr>
              <a:t>24/1411r0</a:t>
            </a:r>
            <a:r>
              <a:rPr lang="en-US" sz="1600" b="0" dirty="0"/>
              <a:t>]. SP result: 88Y, 6N,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00287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41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For a (non-ELR) UHR MU PPDU, when EQM/UEQM indicates UEQM in a User field for non-MU-MIMO, there exists a MCS field, a NSS field and a 2 bit field indicating UEQM patterns.</a:t>
            </a:r>
          </a:p>
          <a:p>
            <a:pPr marL="0" indent="0"/>
            <a:endParaRPr lang="en-US" sz="1600" dirty="0"/>
          </a:p>
          <a:p>
            <a:r>
              <a:rPr lang="en-US" sz="1600" dirty="0"/>
              <a:t>Move: Ross J. Yu		Second:</a:t>
            </a:r>
          </a:p>
          <a:p>
            <a:r>
              <a:rPr lang="en-US" sz="1600" dirty="0"/>
              <a:t>Discussion:</a:t>
            </a:r>
          </a:p>
          <a:p>
            <a:pPr marL="0" indent="0"/>
            <a:r>
              <a:rPr lang="en-US" sz="1600" dirty="0"/>
              <a:t>Result:</a:t>
            </a:r>
          </a:p>
          <a:p>
            <a:endParaRPr lang="en-US" sz="1600" dirty="0"/>
          </a:p>
          <a:p>
            <a:pPr algn="l"/>
            <a:r>
              <a:rPr lang="en-US" sz="1600" b="0" dirty="0"/>
              <a:t>Reference documents:[</a:t>
            </a:r>
            <a:r>
              <a:rPr lang="en-US" sz="1600" b="0" dirty="0">
                <a:hlinkClick r:id="rId2"/>
              </a:rPr>
              <a:t>24/1411r0</a:t>
            </a:r>
            <a:r>
              <a:rPr lang="en-US" sz="1600" b="0" dirty="0"/>
              <a:t>]. SP result: 64Y, 10N, 12A.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914124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42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Add the following modulation and code rate combinations as the new MCSs for 11bn:</a:t>
            </a:r>
          </a:p>
          <a:p>
            <a:pPr lvl="1">
              <a:buFont typeface="Arial" panose="020B0604020202020204" pitchFamily="34" charset="0"/>
              <a:buChar char="•"/>
            </a:pPr>
            <a:r>
              <a:rPr lang="en-US" sz="1200" b="0" dirty="0"/>
              <a:t>Modulations of {QPSK, 16QAM, 256QAM} with code rate R=2/3</a:t>
            </a:r>
          </a:p>
          <a:p>
            <a:pPr lvl="1">
              <a:buFont typeface="Arial" panose="020B0604020202020204" pitchFamily="34" charset="0"/>
              <a:buChar char="•"/>
            </a:pPr>
            <a:r>
              <a:rPr lang="en-US" sz="1200" b="0" dirty="0"/>
              <a:t>Modulation of 16QAM with code rate R=5/6</a:t>
            </a:r>
            <a:endParaRPr lang="en-US" sz="1200" dirty="0"/>
          </a:p>
          <a:p>
            <a:endParaRPr lang="en-US" sz="1600" dirty="0"/>
          </a:p>
          <a:p>
            <a:r>
              <a:rPr lang="en-US" sz="1600" dirty="0"/>
              <a:t>Move: Shengquan Hu		Second:</a:t>
            </a:r>
          </a:p>
          <a:p>
            <a:r>
              <a:rPr lang="en-US" sz="1600" dirty="0"/>
              <a:t>Discussion:</a:t>
            </a:r>
          </a:p>
          <a:p>
            <a:pPr marL="0" indent="0"/>
            <a:r>
              <a:rPr lang="en-US" sz="1600" dirty="0"/>
              <a:t>Result:</a:t>
            </a:r>
          </a:p>
          <a:p>
            <a:endParaRPr lang="en-US" sz="1600" dirty="0"/>
          </a:p>
          <a:p>
            <a:pPr algn="l"/>
            <a:r>
              <a:rPr lang="en-US" sz="1600" b="0" dirty="0"/>
              <a:t>Reference documents:[</a:t>
            </a:r>
            <a:r>
              <a:rPr lang="en-US" sz="1600" b="0" dirty="0">
                <a:solidFill>
                  <a:srgbClr val="6B9F25"/>
                </a:solidFill>
                <a:hlinkClick r:id="rId2">
                  <a:extLst>
                    <a:ext uri="{A12FA001-AC4F-418D-AE19-62706E023703}">
                      <ahyp:hlinkClr xmlns:ahyp="http://schemas.microsoft.com/office/drawing/2018/hyperlinkcolor" val="tx"/>
                    </a:ext>
                  </a:extLst>
                </a:hlinkClick>
              </a:rPr>
              <a:t>24/1186</a:t>
            </a:r>
            <a:r>
              <a:rPr lang="en-US" sz="1600" b="0" dirty="0">
                <a:solidFill>
                  <a:srgbClr val="FF0000"/>
                </a:solidFill>
                <a:hlinkClick r:id="rId2">
                  <a:extLst>
                    <a:ext uri="{A12FA001-AC4F-418D-AE19-62706E023703}">
                      <ahyp:hlinkClr xmlns:ahyp="http://schemas.microsoft.com/office/drawing/2018/hyperlinkcolor" val="tx"/>
                    </a:ext>
                  </a:extLst>
                </a:hlinkClick>
              </a:rPr>
              <a:t>r2</a:t>
            </a:r>
            <a:r>
              <a:rPr lang="en-US" sz="1600" b="0" dirty="0"/>
              <a:t>].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8646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43 (PHY)</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b="0" dirty="0"/>
              <a:t>UEQM patterns for </a:t>
            </a:r>
            <a:r>
              <a:rPr lang="en-US" sz="1600" b="0" dirty="0" err="1"/>
              <a:t>Nss</a:t>
            </a:r>
            <a:r>
              <a:rPr lang="en-US" sz="1600" b="0" dirty="0"/>
              <a:t>=3 are limited to three:</a:t>
            </a:r>
          </a:p>
          <a:p>
            <a:pPr lvl="1">
              <a:buFont typeface="Arial" panose="020B0604020202020204" pitchFamily="34" charset="0"/>
              <a:buChar char="•"/>
            </a:pPr>
            <a:r>
              <a:rPr lang="en-US" sz="1200" b="0" dirty="0"/>
              <a:t>[M, M, M-1]</a:t>
            </a:r>
          </a:p>
          <a:p>
            <a:pPr lvl="1">
              <a:buFont typeface="Arial" panose="020B0604020202020204" pitchFamily="34" charset="0"/>
              <a:buChar char="•"/>
            </a:pPr>
            <a:r>
              <a:rPr lang="en-US" sz="1200" dirty="0"/>
              <a:t>[M, M, M-2]</a:t>
            </a:r>
          </a:p>
          <a:p>
            <a:pPr lvl="1">
              <a:buFont typeface="Arial" panose="020B0604020202020204" pitchFamily="34" charset="0"/>
              <a:buChar char="•"/>
            </a:pPr>
            <a:r>
              <a:rPr lang="en-US" sz="1200" dirty="0"/>
              <a:t>[M, M-1, M-2]</a:t>
            </a:r>
          </a:p>
          <a:p>
            <a:pPr marL="0" indent="0"/>
            <a:r>
              <a:rPr lang="en-US" sz="1400" b="0" dirty="0"/>
              <a:t>Note: M is the modulation order index; M-1 refers to the modulation that is one order lower than M; M-2 refers to the modulation that is two orders lower than M</a:t>
            </a:r>
            <a:endParaRPr lang="en-US" sz="1600" dirty="0"/>
          </a:p>
          <a:p>
            <a:endParaRPr lang="en-US" sz="1600" dirty="0"/>
          </a:p>
          <a:p>
            <a:r>
              <a:rPr lang="en-US" sz="1600" dirty="0"/>
              <a:t>Move: Alice Chen		Second:</a:t>
            </a:r>
          </a:p>
          <a:p>
            <a:r>
              <a:rPr lang="en-US" sz="1600" dirty="0"/>
              <a:t>Discussion:</a:t>
            </a:r>
          </a:p>
          <a:p>
            <a:pPr marL="0" indent="0"/>
            <a:r>
              <a:rPr lang="en-US" sz="1600" dirty="0"/>
              <a:t>Result:</a:t>
            </a:r>
          </a:p>
          <a:p>
            <a:endParaRPr lang="en-US" sz="1600" dirty="0"/>
          </a:p>
          <a:p>
            <a:pPr algn="l"/>
            <a:r>
              <a:rPr lang="en-US" sz="1600" b="0" dirty="0"/>
              <a:t>Reference documents:[</a:t>
            </a:r>
            <a:r>
              <a:rPr lang="en-US" sz="1600" b="0" dirty="0">
                <a:hlinkClick r:id="rId2"/>
              </a:rPr>
              <a:t>24/498</a:t>
            </a:r>
            <a:r>
              <a:rPr lang="en-US" sz="1600" b="0" dirty="0"/>
              <a:t>]. SP result: 77Y, 3N, 14A.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692424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44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200" dirty="0"/>
              <a:t>Move to add to the TGbn SFD the following: </a:t>
            </a:r>
          </a:p>
          <a:p>
            <a:pPr>
              <a:buFont typeface="Arial" panose="020B0604020202020204" pitchFamily="34" charset="0"/>
              <a:buChar char="•"/>
            </a:pPr>
            <a:r>
              <a:rPr lang="en-US" sz="1200" b="0" dirty="0"/>
              <a:t>Define a request frame sent by a non-AP MLD in state 4 to initiate the roaming procedure</a:t>
            </a:r>
          </a:p>
          <a:p>
            <a:pPr>
              <a:buFont typeface="Arial" panose="020B0604020202020204" pitchFamily="34" charset="0"/>
              <a:buChar char="•"/>
            </a:pPr>
            <a:r>
              <a:rPr lang="en-US" sz="1200" b="0" dirty="0"/>
              <a:t>The roaming procedure performs context transfer to the target AP MLD and </a:t>
            </a:r>
            <a:r>
              <a:rPr lang="en-US" sz="1200" b="0" u="sng" dirty="0"/>
              <a:t>perform the necessary</a:t>
            </a:r>
            <a:r>
              <a:rPr lang="en-US" sz="1200" b="0" dirty="0"/>
              <a:t> changes </a:t>
            </a:r>
            <a:r>
              <a:rPr lang="en-US" sz="1200" b="0" u="sng" dirty="0"/>
              <a:t>of </a:t>
            </a:r>
            <a:r>
              <a:rPr lang="en-US" sz="1200" b="0" dirty="0"/>
              <a:t>the DS mapping from the current AP MLD to the target AP MLD</a:t>
            </a:r>
          </a:p>
          <a:p>
            <a:pPr>
              <a:buFont typeface="Arial" panose="020B0604020202020204" pitchFamily="34" charset="0"/>
              <a:buChar char="•"/>
            </a:pPr>
            <a:r>
              <a:rPr lang="en-US" sz="1200" b="0" dirty="0"/>
              <a:t>Define a response frame sent to the non-AP MLD to indicate readiness for the non-AP MLD to send class 3 frames to the target AP MLD</a:t>
            </a:r>
          </a:p>
          <a:p>
            <a:pPr>
              <a:buFont typeface="Arial" panose="020B0604020202020204" pitchFamily="34" charset="0"/>
              <a:buChar char="•"/>
            </a:pPr>
            <a:r>
              <a:rPr lang="en-US" sz="1200" b="0" dirty="0"/>
              <a:t>TBD on data transmission from non-AP MLD to current AP MLD during the request/response frame exchange</a:t>
            </a:r>
          </a:p>
          <a:p>
            <a:pPr>
              <a:buFont typeface="Arial" panose="020B0604020202020204" pitchFamily="34" charset="0"/>
              <a:buChar char="•"/>
            </a:pPr>
            <a:r>
              <a:rPr lang="en-US" sz="1200" b="0" dirty="0"/>
              <a:t>NOTE – What context is transferred is TBD.     </a:t>
            </a:r>
          </a:p>
          <a:p>
            <a:pPr>
              <a:buFont typeface="Arial" panose="020B0604020202020204" pitchFamily="34" charset="0"/>
              <a:buChar char="•"/>
            </a:pPr>
            <a:r>
              <a:rPr lang="en-US" sz="1200" b="0" dirty="0"/>
              <a:t>NOTE – TBD on which request/response frame to use</a:t>
            </a:r>
          </a:p>
          <a:p>
            <a:endParaRPr lang="en-US" sz="1200" dirty="0"/>
          </a:p>
          <a:p>
            <a:r>
              <a:rPr lang="en-US" sz="1200" dirty="0"/>
              <a:t>Move: Po-kai Huang		Second:</a:t>
            </a:r>
          </a:p>
          <a:p>
            <a:r>
              <a:rPr lang="en-US" sz="1200" dirty="0"/>
              <a:t>Discussion:</a:t>
            </a:r>
          </a:p>
          <a:p>
            <a:r>
              <a:rPr lang="en-US" sz="1200" dirty="0"/>
              <a:t>Result:</a:t>
            </a:r>
          </a:p>
          <a:p>
            <a:endParaRPr lang="en-US" sz="1200" dirty="0"/>
          </a:p>
          <a:p>
            <a:r>
              <a:rPr lang="en-US" sz="1200" b="0" i="1" dirty="0"/>
              <a:t>Reference documents:[23/1884, 23/1971, 23/1996, 24/0052, 24/0083, 24/0101, 24/0396, 24/0412, 24/0679, 24/0830]. SP result: 77Y, 19N, 42A.</a:t>
            </a:r>
          </a:p>
          <a:p>
            <a:r>
              <a:rPr lang="en-US" sz="12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51600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45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An UHR STA that uses the power save mode to transition from lower capability (LC) mode to higher capability (HC) mode, advertises the amount of padding it needs in a received initial control frame?</a:t>
            </a:r>
          </a:p>
          <a:p>
            <a:pPr lvl="1">
              <a:buFont typeface="Arial" panose="020B0604020202020204" pitchFamily="34" charset="0"/>
              <a:buChar char="•"/>
            </a:pPr>
            <a:r>
              <a:rPr lang="en-US" sz="1400" dirty="0"/>
              <a:t>Padding values range between 0 and a maximum value that is TBD with a TBD resolution .</a:t>
            </a:r>
          </a:p>
          <a:p>
            <a:endParaRPr lang="en-US" sz="1600" dirty="0"/>
          </a:p>
          <a:p>
            <a:r>
              <a:rPr lang="en-US" sz="1600" dirty="0"/>
              <a:t>Move: Sherief Helwa		Second:</a:t>
            </a:r>
          </a:p>
          <a:p>
            <a:r>
              <a:rPr lang="en-US" sz="1600" dirty="0"/>
              <a:t>Discussion:</a:t>
            </a:r>
          </a:p>
          <a:p>
            <a:pPr marL="0" indent="0"/>
            <a:r>
              <a:rPr lang="en-US" sz="1600" dirty="0"/>
              <a:t>Result:</a:t>
            </a:r>
          </a:p>
          <a:p>
            <a:endParaRPr lang="en-US" sz="1600" dirty="0"/>
          </a:p>
          <a:p>
            <a:pPr algn="l"/>
            <a:r>
              <a:rPr lang="en-US" sz="1600" b="0" i="1" dirty="0"/>
              <a:t>Reference documents:[23/1873, 23/1875, 24/450, 24/451, 24/503, 24/544, 24/671, 24/1129, 24/1227, 24/1261]. SP result: 130Y, 35N, 26A.</a:t>
            </a:r>
          </a:p>
          <a:p>
            <a:pPr algn="l"/>
            <a:endParaRPr lang="en-US" sz="1600" b="0" dirty="0"/>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657830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46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TGbn shall define a Coordinated TDMA (C-TDMA) procedure for an AP to share its time resources of an obtained TXOP with a set of APs.</a:t>
            </a:r>
          </a:p>
          <a:p>
            <a:pPr lvl="1">
              <a:buFont typeface="Arial" panose="020B0604020202020204" pitchFamily="34" charset="0"/>
              <a:buChar char="•"/>
            </a:pPr>
            <a:r>
              <a:rPr lang="en-US" sz="1400" dirty="0"/>
              <a:t>Set of APs is TBD.</a:t>
            </a:r>
          </a:p>
          <a:p>
            <a:pPr lvl="1">
              <a:buFont typeface="Arial" panose="020B0604020202020204" pitchFamily="34" charset="0"/>
              <a:buChar char="•"/>
            </a:pPr>
            <a:r>
              <a:rPr lang="en-US" sz="1400" dirty="0"/>
              <a:t>The set can consist of one AP.</a:t>
            </a:r>
          </a:p>
          <a:p>
            <a:endParaRPr lang="en-US" sz="1600" dirty="0"/>
          </a:p>
          <a:p>
            <a:r>
              <a:rPr lang="en-US" sz="1600" dirty="0"/>
              <a:t>Move: Abhishek Patil 		Second:</a:t>
            </a:r>
          </a:p>
          <a:p>
            <a:r>
              <a:rPr lang="en-US" sz="1600" dirty="0"/>
              <a:t>Discussion:</a:t>
            </a:r>
          </a:p>
          <a:p>
            <a:pPr marL="0" indent="0"/>
            <a:r>
              <a:rPr lang="en-US" sz="1600" dirty="0"/>
              <a:t>Result:</a:t>
            </a:r>
          </a:p>
          <a:p>
            <a:endParaRPr lang="en-US" sz="1600" dirty="0"/>
          </a:p>
          <a:p>
            <a:pPr algn="l"/>
            <a:r>
              <a:rPr lang="en-US" sz="1600" b="0" i="1" dirty="0"/>
              <a:t>Reference documents:[23/0041, 23/249, 23/0261, 23/739, 23/1085, 23/1692, 23/1895,  23/1910, 23/1912, 24/93, 24/227, 24/382, 24/411, 24/423, 24/462, 24/842, 24/843, 24/866, 24/887, 24/941, 24/1016, 24/1017, 24/1225, 24/1250 ].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8835814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47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If an initial control frame includes an intermediate FCS for UHR STA(s) that precedes padding and the FCS field, the intermediate FCS has the size of 32 bits.	</a:t>
            </a:r>
          </a:p>
          <a:p>
            <a:r>
              <a:rPr lang="en-US" sz="1600" dirty="0"/>
              <a:t>Move: </a:t>
            </a:r>
            <a:r>
              <a:rPr lang="en-US" sz="1600" dirty="0" err="1"/>
              <a:t>SunHee</a:t>
            </a:r>
            <a:r>
              <a:rPr lang="en-US" sz="1600" dirty="0"/>
              <a:t> Baek		Second:</a:t>
            </a:r>
          </a:p>
          <a:p>
            <a:r>
              <a:rPr lang="en-US" sz="1600" dirty="0"/>
              <a:t>Discussion:</a:t>
            </a:r>
          </a:p>
          <a:p>
            <a:pPr marL="0" indent="0"/>
            <a:r>
              <a:rPr lang="en-US" sz="1600" dirty="0"/>
              <a:t>Result:</a:t>
            </a:r>
          </a:p>
          <a:p>
            <a:endParaRPr lang="en-US" sz="1600" dirty="0"/>
          </a:p>
          <a:p>
            <a:pPr algn="l"/>
            <a:r>
              <a:rPr lang="en-US" sz="1600" b="0" i="1" dirty="0"/>
              <a:t>Reference documents: [24/1129, 23/1873, 24/485, 24/497, 24/544, 24/1227, 24/1246, 24/1256]. SP result: No objection.</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3513158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48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mechanisms that enable APs to coordinate their rTWT schedule(s) and/or to ensure that one AP provides the protection of the rTWT schedule(s) of the other AP.</a:t>
            </a:r>
          </a:p>
          <a:p>
            <a:pPr>
              <a:buFont typeface="Arial" panose="020B0604020202020204" pitchFamily="34" charset="0"/>
              <a:buChar char="•"/>
            </a:pPr>
            <a:r>
              <a:rPr lang="en-US" sz="1400" dirty="0"/>
              <a:t>NOTE – TBD mechanisms including negotiation between 2 APs and advertisement.</a:t>
            </a:r>
          </a:p>
          <a:p>
            <a:endParaRPr lang="en-US" sz="1600" dirty="0"/>
          </a:p>
          <a:p>
            <a:r>
              <a:rPr lang="en-US" sz="1600" dirty="0"/>
              <a:t>Move: 		Second:</a:t>
            </a:r>
          </a:p>
          <a:p>
            <a:r>
              <a:rPr lang="en-US" sz="1600" dirty="0"/>
              <a:t>Discussion:</a:t>
            </a:r>
          </a:p>
          <a:p>
            <a:pPr marL="0" indent="0"/>
            <a:r>
              <a:rPr lang="en-US" sz="1600" dirty="0"/>
              <a:t>Result:</a:t>
            </a:r>
          </a:p>
          <a:p>
            <a:endParaRPr lang="en-US" sz="1600" dirty="0"/>
          </a:p>
          <a:p>
            <a:pPr algn="l"/>
            <a:r>
              <a:rPr lang="en-US" sz="1600" b="0" dirty="0"/>
              <a:t>Reference documents:[22/1530, 23/0250, 23/860, 23/1871, 23/1887, 23/1916, 23/1932, 23/1952, 23/1962, 23/2212, 23/2022, 23/2084, 24/0160, 24/0161, 24/0388, 24/0407, 24/0678, 24/827]. SP result: 134Y, 19N,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896738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49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400" dirty="0"/>
              <a:t>Define a new mechanism and/or enhance existing mechanism for AP power save</a:t>
            </a:r>
          </a:p>
          <a:p>
            <a:pPr>
              <a:buFont typeface="Arial" panose="020B0604020202020204" pitchFamily="34" charset="0"/>
              <a:buChar char="•"/>
            </a:pPr>
            <a:endParaRPr lang="en-US" sz="1600" dirty="0"/>
          </a:p>
          <a:p>
            <a:r>
              <a:rPr lang="en-US" sz="1600" dirty="0"/>
              <a:t>Move: Laurent Cariou		Second:</a:t>
            </a:r>
          </a:p>
          <a:p>
            <a:r>
              <a:rPr lang="en-US" sz="1600" dirty="0"/>
              <a:t>Discussion:</a:t>
            </a:r>
          </a:p>
          <a:p>
            <a:pPr marL="0" indent="0"/>
            <a:r>
              <a:rPr lang="en-US" sz="1600" dirty="0"/>
              <a:t>Result:</a:t>
            </a:r>
          </a:p>
          <a:p>
            <a:endParaRPr lang="en-US" sz="1600" dirty="0"/>
          </a:p>
          <a:p>
            <a:pPr algn="l"/>
            <a:r>
              <a:rPr lang="en-US" sz="1600" b="0" dirty="0"/>
              <a:t>Reference documents:[11-23/10, 11-23/2002, 11-23/2040, 11-24/659, 11-24/450, 24/544, 24/671, 24/451]. SP result: 133Y, 8N, 26A.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5681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chemeClr val="tx1"/>
                </a:solidFill>
              </a:rPr>
              <a:t>Motion 50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for various coordination schemes.</a:t>
            </a:r>
          </a:p>
          <a:p>
            <a:pPr lvl="1">
              <a:buFont typeface="Arial" panose="020B0604020202020204" pitchFamily="34" charset="0"/>
              <a:buChar char="•"/>
            </a:pPr>
            <a:r>
              <a:rPr lang="en-US" sz="1200" dirty="0"/>
              <a:t>Note - Coordination schemes such as (but not limited to): Co-SR (TXOP-based with power control), Co-BF, </a:t>
            </a:r>
            <a:r>
              <a:rPr lang="en-US" sz="1200" strike="sngStrike" dirty="0">
                <a:solidFill>
                  <a:srgbClr val="FF0000"/>
                </a:solidFill>
              </a:rPr>
              <a:t>TBD</a:t>
            </a:r>
            <a:r>
              <a:rPr lang="en-US" sz="1200" dirty="0"/>
              <a:t> Co-TDMA , </a:t>
            </a:r>
            <a:r>
              <a:rPr lang="en-US" sz="1200" strike="sngStrike" dirty="0">
                <a:solidFill>
                  <a:srgbClr val="FF0000"/>
                </a:solidFill>
              </a:rPr>
              <a:t>TBD</a:t>
            </a:r>
            <a:r>
              <a:rPr lang="en-US" sz="1200" dirty="0"/>
              <a:t> C-RTWT, etc.</a:t>
            </a:r>
          </a:p>
          <a:p>
            <a:endParaRPr lang="en-US" sz="1600" dirty="0"/>
          </a:p>
          <a:p>
            <a:r>
              <a:rPr lang="en-US" sz="1600" dirty="0"/>
              <a:t>Move: Arik Klein		Second:</a:t>
            </a:r>
          </a:p>
          <a:p>
            <a:r>
              <a:rPr lang="en-US" sz="1600" dirty="0"/>
              <a:t>Discussion:</a:t>
            </a:r>
          </a:p>
          <a:p>
            <a:pPr marL="0" indent="0"/>
            <a:r>
              <a:rPr lang="en-US" sz="1600" dirty="0"/>
              <a:t>Result:</a:t>
            </a:r>
          </a:p>
          <a:p>
            <a:endParaRPr lang="en-US" sz="1600" dirty="0"/>
          </a:p>
          <a:p>
            <a:pPr algn="l"/>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170Y, 30N, 42A.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0520530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51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494213"/>
          </a:xfrm>
        </p:spPr>
        <p:txBody>
          <a:bodyPr/>
          <a:lstStyle/>
          <a:p>
            <a:r>
              <a:rPr lang="en-US" sz="1600" dirty="0"/>
              <a:t>Move to add to the TGbn SFD the following: </a:t>
            </a:r>
          </a:p>
          <a:p>
            <a:pPr>
              <a:buFont typeface="Arial" panose="020B0604020202020204" pitchFamily="34" charset="0"/>
              <a:buChar char="•"/>
            </a:pPr>
            <a:r>
              <a:rPr lang="en-US" sz="1600" dirty="0"/>
              <a:t>11bn defines  a common framework of a M-AP Coordination that can enable the following procedures:</a:t>
            </a:r>
          </a:p>
          <a:p>
            <a:pPr lvl="1">
              <a:buFont typeface="Arial" panose="020B0604020202020204" pitchFamily="34" charset="0"/>
              <a:buChar char="•"/>
            </a:pPr>
            <a:r>
              <a:rPr lang="en-US" sz="1200" dirty="0"/>
              <a:t>M-AP Coordination Discovery procedure</a:t>
            </a:r>
          </a:p>
          <a:p>
            <a:pPr lvl="1">
              <a:buFont typeface="Arial" panose="020B0604020202020204" pitchFamily="34" charset="0"/>
              <a:buChar char="•"/>
            </a:pPr>
            <a:r>
              <a:rPr lang="en-US" sz="1200" dirty="0"/>
              <a:t>M-AP Coordination agreement negotiation procedure</a:t>
            </a:r>
            <a:endParaRPr lang="en-US" sz="1600" dirty="0"/>
          </a:p>
          <a:p>
            <a:pPr marL="285750" indent="-285750">
              <a:buFont typeface="Arial" panose="020B0604020202020204" pitchFamily="34" charset="0"/>
              <a:buChar char="•"/>
            </a:pPr>
            <a:r>
              <a:rPr lang="en-US" sz="1600" dirty="0"/>
              <a:t>	Note: Details of the procedures and whether the above procedures are mandatory/optional - TBD</a:t>
            </a:r>
          </a:p>
          <a:p>
            <a:endParaRPr lang="en-US" sz="1600" dirty="0"/>
          </a:p>
          <a:p>
            <a:r>
              <a:rPr lang="en-US" sz="1600" dirty="0"/>
              <a:t>Move: Arik Klein		Second:</a:t>
            </a:r>
          </a:p>
          <a:p>
            <a:r>
              <a:rPr lang="en-US" sz="1600" dirty="0"/>
              <a:t>Discussion:</a:t>
            </a:r>
          </a:p>
          <a:p>
            <a:pPr marL="0" indent="0"/>
            <a:r>
              <a:rPr lang="en-US" sz="1600" dirty="0"/>
              <a:t>Result:</a:t>
            </a:r>
          </a:p>
          <a:p>
            <a:pPr marL="0" indent="0"/>
            <a:endParaRPr lang="en-US" sz="1600" dirty="0"/>
          </a:p>
          <a:p>
            <a:r>
              <a:rPr lang="en-US" sz="1600" b="0" i="1" dirty="0"/>
              <a:t>Reference documents:[</a:t>
            </a:r>
            <a:r>
              <a:rPr lang="pt-BR" sz="1600" b="0" i="1" dirty="0"/>
              <a:t>22/1530r1, 23/293r0, </a:t>
            </a:r>
            <a:r>
              <a:rPr lang="pt-BR" sz="1600" b="0" i="1" dirty="0">
                <a:hlinkClick r:id="rId2"/>
              </a:rPr>
              <a:t>23/1871r5</a:t>
            </a:r>
            <a:r>
              <a:rPr lang="pt-BR" sz="1600" b="0" i="1" dirty="0"/>
              <a:t>, </a:t>
            </a:r>
            <a:r>
              <a:rPr lang="pt-BR" sz="1600" b="0" i="1" dirty="0">
                <a:hlinkClick r:id="rId3"/>
              </a:rPr>
              <a:t>23/1932r3</a:t>
            </a:r>
            <a:r>
              <a:rPr lang="pt-BR" sz="1600" b="0" i="1" dirty="0"/>
              <a:t>, </a:t>
            </a:r>
            <a:r>
              <a:rPr lang="pt-BR" sz="1600" b="0" i="1" dirty="0">
                <a:hlinkClick r:id="rId4"/>
              </a:rPr>
              <a:t>23/2022r1</a:t>
            </a:r>
            <a:r>
              <a:rPr lang="pt-BR" sz="1600" b="0" i="1" dirty="0"/>
              <a:t>, </a:t>
            </a:r>
            <a:r>
              <a:rPr lang="pt-BR" sz="1600" b="0" i="1" dirty="0">
                <a:hlinkClick r:id="rId5"/>
              </a:rPr>
              <a:t>24/0072r0</a:t>
            </a:r>
            <a:r>
              <a:rPr lang="pt-BR" sz="1600" b="0" i="1" dirty="0"/>
              <a:t>, </a:t>
            </a:r>
            <a:r>
              <a:rPr lang="pt-BR" sz="1600" b="0" i="1" dirty="0">
                <a:hlinkClick r:id="rId6"/>
              </a:rPr>
              <a:t>24/453r0</a:t>
            </a:r>
            <a:r>
              <a:rPr lang="pt-BR" sz="1600" b="0" i="1" dirty="0"/>
              <a:t>, </a:t>
            </a:r>
            <a:r>
              <a:rPr lang="pt-BR" sz="1600" b="0" i="1" dirty="0">
                <a:hlinkClick r:id="rId7"/>
              </a:rPr>
              <a:t>24/511r1</a:t>
            </a:r>
            <a:r>
              <a:rPr lang="pt-BR" sz="1600" b="0" i="1" dirty="0"/>
              <a:t>, </a:t>
            </a:r>
            <a:r>
              <a:rPr lang="pt-BR" sz="1600" b="0" i="1" dirty="0">
                <a:hlinkClick r:id="rId8"/>
              </a:rPr>
              <a:t>24/512r0</a:t>
            </a:r>
            <a:r>
              <a:rPr lang="pt-BR" sz="1600" b="0" i="1" dirty="0"/>
              <a:t>, </a:t>
            </a:r>
            <a:r>
              <a:rPr lang="pt-BR" sz="1600" b="0" i="1" dirty="0">
                <a:hlinkClick r:id="rId9"/>
              </a:rPr>
              <a:t>24/719r0</a:t>
            </a:r>
            <a:r>
              <a:rPr lang="pt-BR" sz="1600" b="0" i="1" dirty="0"/>
              <a:t>, </a:t>
            </a:r>
            <a:r>
              <a:rPr lang="pt-BR" sz="1600" b="0" i="1" dirty="0">
                <a:hlinkClick r:id="rId10"/>
              </a:rPr>
              <a:t>24/842r0</a:t>
            </a:r>
            <a:r>
              <a:rPr lang="pt-BR" sz="1600" b="0" i="1" dirty="0"/>
              <a:t>, </a:t>
            </a:r>
            <a:r>
              <a:rPr lang="pt-BR" sz="1600" b="0" i="1" dirty="0">
                <a:hlinkClick r:id="rId11"/>
              </a:rPr>
              <a:t>24/1217r2</a:t>
            </a:r>
            <a:r>
              <a:rPr lang="pt-BR" sz="1600" b="0" i="1" dirty="0"/>
              <a:t>, </a:t>
            </a:r>
            <a:r>
              <a:rPr lang="pt-BR" sz="1600" b="0" i="1" dirty="0">
                <a:hlinkClick r:id="rId12"/>
              </a:rPr>
              <a:t>24/1220r0</a:t>
            </a:r>
            <a:r>
              <a:rPr lang="en-US" sz="1600" b="0" i="1" dirty="0"/>
              <a:t>]. SP result: 199Y, 8N, 46A.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22676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solidFill>
                  <a:srgbClr val="FF0000"/>
                </a:solidFill>
              </a:rPr>
              <a:t>Motion 42 (Joint)</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a:t>
            </a:r>
          </a:p>
          <a:p>
            <a:r>
              <a:rPr lang="en-US" sz="1600" dirty="0"/>
              <a:t>Move: 		Second:</a:t>
            </a:r>
          </a:p>
          <a:p>
            <a:r>
              <a:rPr lang="en-US" sz="1600" dirty="0"/>
              <a:t>Discussion:</a:t>
            </a:r>
          </a:p>
          <a:p>
            <a:pPr marL="0" indent="0"/>
            <a:r>
              <a:rPr lang="en-US" sz="1600" dirty="0"/>
              <a:t>Result:</a:t>
            </a:r>
          </a:p>
          <a:p>
            <a:endParaRPr lang="en-US" sz="1600" dirty="0"/>
          </a:p>
          <a:p>
            <a:pPr algn="l"/>
            <a:r>
              <a:rPr lang="en-US" sz="1600" b="0" dirty="0"/>
              <a:t>Reference documents:[ ]. SP result: Y, N, 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310632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285189</TotalTime>
  <Words>6029</Words>
  <Application>Microsoft Office PowerPoint</Application>
  <PresentationFormat>On-screen Show (4:3)</PresentationFormat>
  <Paragraphs>773</Paragraphs>
  <Slides>59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5"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lpstr>Motions on September 12th</vt:lpstr>
      <vt:lpstr>Motion 32 (PHY)</vt:lpstr>
      <vt:lpstr>Motion 33 (PHY)</vt:lpstr>
      <vt:lpstr>Motion 34 (PHY)</vt:lpstr>
      <vt:lpstr>Motion 35 (PHY)</vt:lpstr>
      <vt:lpstr>Motion 36 (PHY)</vt:lpstr>
      <vt:lpstr>Motion 37 (PHY)</vt:lpstr>
      <vt:lpstr>Motion 38 (PHY)</vt:lpstr>
      <vt:lpstr>Motion 39 (PHY)</vt:lpstr>
      <vt:lpstr>Motion 40 (PHY)</vt:lpstr>
      <vt:lpstr>Motion 41 (PHY)</vt:lpstr>
      <vt:lpstr>Motion 42 (PHY)</vt:lpstr>
      <vt:lpstr>Motion 43 (PHY)</vt:lpstr>
      <vt:lpstr>Motion 44 (MAC)</vt:lpstr>
      <vt:lpstr>Motion 45 (MAC)</vt:lpstr>
      <vt:lpstr>Motion 46 (MAC)</vt:lpstr>
      <vt:lpstr>Motion 47 (MAC)</vt:lpstr>
      <vt:lpstr>Motion 48 (MAC)</vt:lpstr>
      <vt:lpstr>Motion 49 (MAC)</vt:lpstr>
      <vt:lpstr>Motion 50 (Joint)</vt:lpstr>
      <vt:lpstr>Motion 51 (Joint)</vt:lpstr>
      <vt:lpstr>Motion 42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2024-09-12T23:10:49Z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