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
  </p:notesMasterIdLst>
  <p:handoutMasterIdLst>
    <p:handoutMasterId r:id="rId31"/>
  </p:handoutMasterIdLst>
  <p:sldIdLst>
    <p:sldId id="256" r:id="rId5"/>
    <p:sldId id="257" r:id="rId6"/>
    <p:sldId id="552" r:id="rId7"/>
    <p:sldId id="1039" r:id="rId8"/>
    <p:sldId id="1041" r:id="rId9"/>
    <p:sldId id="1042" r:id="rId10"/>
    <p:sldId id="1040" r:id="rId11"/>
    <p:sldId id="1044" r:id="rId12"/>
    <p:sldId id="1045" r:id="rId13"/>
    <p:sldId id="1046" r:id="rId14"/>
    <p:sldId id="1047" r:id="rId15"/>
    <p:sldId id="1043" r:id="rId16"/>
    <p:sldId id="1048" r:id="rId17"/>
    <p:sldId id="1049" r:id="rId18"/>
    <p:sldId id="1050" r:id="rId19"/>
    <p:sldId id="1054" r:id="rId20"/>
    <p:sldId id="1059" r:id="rId21"/>
    <p:sldId id="1060" r:id="rId22"/>
    <p:sldId id="1052" r:id="rId23"/>
    <p:sldId id="1053" r:id="rId24"/>
    <p:sldId id="1061" r:id="rId25"/>
    <p:sldId id="1055" r:id="rId26"/>
    <p:sldId id="1056" r:id="rId27"/>
    <p:sldId id="1058" r:id="rId28"/>
    <p:sldId id="1057"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DB2A5B-9FA9-479F-8128-39ADE0B134BB}" v="15" dt="2024-05-16T13:09:34.7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08" d="100"/>
          <a:sy n="108" d="100"/>
        </p:scale>
        <p:origin x="1416"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48"/>
        </pc:sldMasterMkLst>
        <pc:spChg chg="mod">
          <ac:chgData name="Alfred Asterjadhi" userId="39de57b9-85c0-4fd1-aaac-8ca2b6560ad0" providerId="ADAL" clId="{E8D6695F-77A2-463F-A064-D19B78EB17DB}" dt="2024-03-25T21:00:47.265" v="1271" actId="20577"/>
          <ac:spMkLst>
            <pc:docMk/>
            <pc:sldMasterMk cId="0" sldId="2147483648"/>
            <ac:spMk id="10" creationId="{00000000-0000-0000-0000-000000000000}"/>
          </ac:spMkLst>
        </pc:sp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6T13:16:18.072" v="636" actId="6549"/>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3:14:48.580" v="634" actId="113"/>
        <pc:sldMkLst>
          <pc:docMk/>
          <pc:sldMk cId="946175086" sldId="1052"/>
        </pc:sldMkLst>
        <pc:spChg chg="mod">
          <ac:chgData name="Alfred Asterjadhi" userId="39de57b9-85c0-4fd1-aaac-8ca2b6560ad0" providerId="ADAL" clId="{BCDB2A5B-9FA9-479F-8128-39ADE0B134BB}" dt="2024-05-16T13:14:48.580" v="634" actId="113"/>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3:14:41.352" v="633" actId="1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3:14:41.352" v="633" actId="1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3:10:36.865" v="584" actId="403"/>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3:10:36.865" v="584" actId="403"/>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3:11:45.011" v="597"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2:49:54.463" v="317"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3:14:24.738" v="628" actId="14"/>
        <pc:sldMkLst>
          <pc:docMk/>
          <pc:sldMk cId="2749762055" sldId="1056"/>
        </pc:sldMkLst>
        <pc:spChg chg="mod">
          <ac:chgData name="Alfred Asterjadhi" userId="39de57b9-85c0-4fd1-aaac-8ca2b6560ad0" providerId="ADAL" clId="{BCDB2A5B-9FA9-479F-8128-39ADE0B134BB}" dt="2024-05-16T13:14:24.738" v="628" actId="14"/>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3:14:17.532" v="626" actId="113"/>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3:14:17.532" v="626" actId="113"/>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3:11:48.987" v="599" actId="20577"/>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2:53:17.431" v="432" actId="403"/>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3:13:48.748" v="619" actId="20577"/>
        <pc:sldMkLst>
          <pc:docMk/>
          <pc:sldMk cId="3951275379" sldId="1059"/>
        </pc:sldMkLst>
        <pc:spChg chg="mod">
          <ac:chgData name="Alfred Asterjadhi" userId="39de57b9-85c0-4fd1-aaac-8ca2b6560ad0" providerId="ADAL" clId="{BCDB2A5B-9FA9-479F-8128-39ADE0B134BB}" dt="2024-05-16T13:13:48.748" v="619" actId="20577"/>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3:11:32.116" v="593" actId="6549"/>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3:11:17.927" v="592" actId="5793"/>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3:14:34.148" v="630" actId="14"/>
        <pc:sldMkLst>
          <pc:docMk/>
          <pc:sldMk cId="841343217" sldId="1061"/>
        </pc:sldMkLst>
        <pc:spChg chg="mod">
          <ac:chgData name="Alfred Asterjadhi" userId="39de57b9-85c0-4fd1-aaac-8ca2b6560ad0" providerId="ADAL" clId="{BCDB2A5B-9FA9-479F-8128-39ADE0B134BB}" dt="2024-05-16T13:14:34.148" v="630" actId="14"/>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6T13:16:18.072" v="636" actId="6549"/>
        <pc:sldMasterMkLst>
          <pc:docMk/>
          <pc:sldMasterMk cId="0" sldId="2147483648"/>
        </pc:sldMasterMkLst>
        <pc:spChg chg="mod">
          <ac:chgData name="Alfred Asterjadhi" userId="39de57b9-85c0-4fd1-aaac-8ca2b6560ad0" providerId="ADAL" clId="{BCDB2A5B-9FA9-479F-8128-39ADE0B134BB}" dt="2024-05-16T13:16:18.072" v="636" actId="6549"/>
          <ac:spMkLst>
            <pc:docMk/>
            <pc:sldMasterMk cId="0" sldId="2147483648"/>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48"/>
        </pc:sldMasterMkLst>
        <pc:spChg chg="mod">
          <ac:chgData name="Alfred Asterjadhi" userId="39de57b9-85c0-4fd1-aaac-8ca2b6560ad0" providerId="ADAL" clId="{8C82B7A8-7AAE-438E-B90E-B789749714EF}" dt="2024-01-24T17:37:33.710" v="1033" actId="20577"/>
          <ac:spMkLst>
            <pc:docMk/>
            <pc:sldMasterMk cId="0" sldId="2147483648"/>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48"/>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802.11-24/171r7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0477-02-00bn-high-level-perspective-on-dru-follow-up.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1996-00-00bn-improve-roaming-between-mlds.pptx" TargetMode="External"/><Relationship Id="rId3" Type="http://schemas.openxmlformats.org/officeDocument/2006/relationships/hyperlink" Target="https://mentor.ieee.org/802.11/dcn/23/11-23-1884-02-00bn-seamless-roaming.pptx" TargetMode="External"/><Relationship Id="rId7" Type="http://schemas.openxmlformats.org/officeDocument/2006/relationships/hyperlink" Target="https://mentor.ieee.org/802.11/dcn/23/11-23-1971-02-00bn-further-thoughts-on-seamless-roaming.pptx" TargetMode="External"/><Relationship Id="rId2" Type="http://schemas.openxmlformats.org/officeDocument/2006/relationships/hyperlink" Target="https://mentor.ieee.org/802.11/dcn/23/11-23-0322-00-0uhr-improve-roaming-between-mld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7-01-00bn-smooth-roaming-follow-up-1.pptx" TargetMode="External"/><Relationship Id="rId5" Type="http://schemas.openxmlformats.org/officeDocument/2006/relationships/hyperlink" Target="https://mentor.ieee.org/802.11/dcn/23/11-23-1908-02-00bn-seamless-roaming-procedure.pptx" TargetMode="External"/><Relationship Id="rId4" Type="http://schemas.openxmlformats.org/officeDocument/2006/relationships/hyperlink" Target="https://mentor.ieee.org/802.11/dcn/23/11-23-1897-00-00bn-thoughts-on-improving-roaming-under-existing-architecture.pptx" TargetMode="External"/><Relationship Id="rId9" Type="http://schemas.openxmlformats.org/officeDocument/2006/relationships/hyperlink" Target="https://mentor.ieee.org/802.11/dcn/23/11-23-2157-02-00bn-seamless-roaming-within-a-mobility-domai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1875-01-00bn-power-save-proposal-for-non-ap-mobile-ap.pptx" TargetMode="External"/><Relationship Id="rId2" Type="http://schemas.openxmlformats.org/officeDocument/2006/relationships/hyperlink" Target="https://mentor.ieee.org/802.11/dcn/23/11-23-0010-00-0uhr-considerations-for-enabling-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1-00bn-client-power-save.pptx" TargetMode="External"/><Relationship Id="rId5" Type="http://schemas.openxmlformats.org/officeDocument/2006/relationships/hyperlink" Target="https://mentor.ieee.org/802.11/dcn/23/11-23-1965-02-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0602-00-00bn-multi-link-power-management-for-mlo.pptx" TargetMode="External"/><Relationship Id="rId2" Type="http://schemas.openxmlformats.org/officeDocument/2006/relationships/hyperlink" Target="https://mentor.ieee.org/802.11/dcn/23/11-23-2003-01-00bn-client-power-save.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458-01-00bn-considerations-on-non-primary-channel-access.pptx" TargetMode="External"/><Relationship Id="rId3" Type="http://schemas.openxmlformats.org/officeDocument/2006/relationships/hyperlink" Target="https://mentor.ieee.org/802.11/dcn/23/11-23-1913-02-00bn-secondary-channel-access-operation.pptx" TargetMode="External"/><Relationship Id="rId7" Type="http://schemas.openxmlformats.org/officeDocument/2006/relationships/hyperlink" Target="https://mentor.ieee.org/802.11/dcn/24/11-24-0070-01-00bn-some-details-about-non-primary-channel-access.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3-01-00bn-further-discussion-on-non-primary-channel-access.pptx" TargetMode="External"/><Relationship Id="rId11" Type="http://schemas.openxmlformats.org/officeDocument/2006/relationships/hyperlink" Target="https://mentor.ieee.org/802.11/dcn/24/11-24-0670-00-00bn-different-view-problems-of-npca.pptx" TargetMode="External"/><Relationship Id="rId5" Type="http://schemas.openxmlformats.org/officeDocument/2006/relationships/hyperlink" Target="https://mentor.ieee.org/802.11/dcn/23/11-23-2005-01-00bn-non-primary-channel-access-npca.pptx" TargetMode="External"/><Relationship Id="rId10" Type="http://schemas.openxmlformats.org/officeDocument/2006/relationships/hyperlink" Target="https://mentor.ieee.org/802.11/dcn/24/11-24-0538-00-00bn-sp-based-non-primary-channel-access.pptx" TargetMode="External"/><Relationship Id="rId4" Type="http://schemas.openxmlformats.org/officeDocument/2006/relationships/hyperlink" Target="https://mentor.ieee.org/802.11/dcn/23/11-23-1935-01-00bn-secondary-channel-usage-follow-up.pptx" TargetMode="External"/><Relationship Id="rId9" Type="http://schemas.openxmlformats.org/officeDocument/2006/relationships/hyperlink" Target="https://mentor.ieee.org/802.11/dcn/24/11-24-0486-00-00bn-some-considerations-on-non-primary-channel-acces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03-01-00bn-client-power-save.pptx" TargetMode="External"/><Relationship Id="rId2" Type="http://schemas.openxmlformats.org/officeDocument/2006/relationships/hyperlink" Target="https://mentor.ieee.org/802.11/dcn/23/11-23-1873-01-00bn-post-fcs-mac-padding.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0468-02-00bn-dru-tone-plan-for-11b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0224-02-00bn-discussion-on-a-ppdu-follow-up.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0766-02-00bn-distribution-bandwidth-within-80-mhz-for-dru.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3/11-23-1919-01-00bn-dru-proposal.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3/11-23-2157-02-00bn-seamless-roaming-within-a-mobility-domain.pptx" TargetMode="External"/><Relationship Id="rId3" Type="http://schemas.openxmlformats.org/officeDocument/2006/relationships/hyperlink" Target="https://mentor.ieee.org/802.11/dcn/23/11-23-1898-01-00bn-signaling-details-for-non-colocated-ap-mld.pptx" TargetMode="External"/><Relationship Id="rId7"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884-02-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2-00bn-further-thoughts-on-seamless-roaming.pptx" TargetMode="External"/><Relationship Id="rId5" Type="http://schemas.openxmlformats.org/officeDocument/2006/relationships/hyperlink" Target="https://mentor.ieee.org/802.11/dcn/23/11-23-1937-01-00bn-smooth-roaming-follow-up-1.pptx" TargetMode="External"/><Relationship Id="rId4" Type="http://schemas.openxmlformats.org/officeDocument/2006/relationships/hyperlink" Target="https://mentor.ieee.org/802.11/dcn/23/11-23-1908-02-00bn-seamless-roaming-procedure.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988-02-00bn-considerations-on-dru-design-and-application.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2200-03-00bn-distribution-bandwidth-of-dru.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B476-EFB1-B4AF-D552-C911A16E39CA}"/>
              </a:ext>
            </a:extLst>
          </p:cNvPr>
          <p:cNvSpPr>
            <a:spLocks noGrp="1"/>
          </p:cNvSpPr>
          <p:nvPr>
            <p:ph type="title"/>
          </p:nvPr>
        </p:nvSpPr>
        <p:spPr>
          <a:xfrm>
            <a:off x="685800" y="685800"/>
            <a:ext cx="7770813" cy="1065213"/>
          </a:xfrm>
        </p:spPr>
        <p:txBody>
          <a:bodyPr/>
          <a:lstStyle/>
          <a:p>
            <a:r>
              <a:rPr lang="en-US" dirty="0"/>
              <a:t>Motion 6 (PHY)</a:t>
            </a:r>
          </a:p>
        </p:txBody>
      </p:sp>
      <p:sp>
        <p:nvSpPr>
          <p:cNvPr id="3" name="Content Placeholder 2">
            <a:extLst>
              <a:ext uri="{FF2B5EF4-FFF2-40B4-BE49-F238E27FC236}">
                <a16:creationId xmlns:a16="http://schemas.microsoft.com/office/drawing/2014/main" id="{AA30300E-6E0D-80E7-3F2E-3B27B601D3FC}"/>
              </a:ext>
            </a:extLst>
          </p:cNvPr>
          <p:cNvSpPr>
            <a:spLocks noGrp="1"/>
          </p:cNvSpPr>
          <p:nvPr>
            <p:ph idx="1"/>
          </p:nvPr>
        </p:nvSpPr>
        <p:spPr>
          <a:xfrm>
            <a:off x="685800" y="1981200"/>
            <a:ext cx="7770813" cy="4113213"/>
          </a:xfrm>
        </p:spPr>
        <p:txBody>
          <a:bodyPr/>
          <a:lstStyle/>
          <a:p>
            <a:r>
              <a:rPr lang="en-US" sz="2000" dirty="0"/>
              <a:t> Move to add the following text to the TGbn SFD</a:t>
            </a:r>
          </a:p>
          <a:p>
            <a:pPr>
              <a:buFont typeface="Arial" panose="020B0604020202020204" pitchFamily="34" charset="0"/>
              <a:buChar char="•"/>
            </a:pPr>
            <a:r>
              <a:rPr lang="en-US" sz="2000" dirty="0"/>
              <a:t>The number of pilot tones for the same size DRU and RRU (regular RU) is the same</a:t>
            </a:r>
          </a:p>
          <a:p>
            <a:pPr lvl="1">
              <a:buFont typeface="Arial" panose="020B0604020202020204" pitchFamily="34" charset="0"/>
              <a:buChar char="•"/>
            </a:pPr>
            <a:r>
              <a:rPr lang="en-US" sz="1600" dirty="0"/>
              <a:t>The RRU means the existing RU defined in 11ax and 11be</a:t>
            </a:r>
          </a:p>
          <a:p>
            <a:endParaRPr lang="en-US" sz="2000" dirty="0"/>
          </a:p>
          <a:p>
            <a:r>
              <a:rPr lang="en-US" sz="2000" dirty="0"/>
              <a:t>Move: Eunsung Park			Second: Stephen Palm</a:t>
            </a:r>
          </a:p>
          <a:p>
            <a:r>
              <a:rPr lang="en-US" sz="2000" dirty="0"/>
              <a:t>Discussion: Some.</a:t>
            </a:r>
          </a:p>
          <a:p>
            <a:r>
              <a:rPr lang="en-US" sz="2000" dirty="0"/>
              <a:t>Preliminary Result: 133Y, 23N, 49A</a:t>
            </a:r>
          </a:p>
          <a:p>
            <a:r>
              <a:rPr lang="en-US" sz="2000" dirty="0">
                <a:highlight>
                  <a:srgbClr val="00FF00"/>
                </a:highlight>
              </a:rPr>
              <a:t>Result: 129Y, 23N, 47A (pass)</a:t>
            </a:r>
          </a:p>
          <a:p>
            <a:endParaRPr lang="en-US" sz="2000" dirty="0"/>
          </a:p>
          <a:p>
            <a:r>
              <a:rPr lang="en-US" sz="1400" b="0" dirty="0"/>
              <a:t>Note: Discussed in one of the PHY ad-hoc sessions of the March plenary, (ref: </a:t>
            </a:r>
            <a:r>
              <a:rPr lang="en-US" sz="1400" b="0" dirty="0">
                <a:hlinkClick r:id="rId2"/>
              </a:rPr>
              <a:t>11-24/0402r1</a:t>
            </a:r>
            <a:r>
              <a:rPr lang="en-US" sz="1400" b="0" dirty="0"/>
              <a:t>) during which a similar SP was run. The SP did not receive any objection.</a:t>
            </a:r>
          </a:p>
        </p:txBody>
      </p:sp>
      <p:sp>
        <p:nvSpPr>
          <p:cNvPr id="4" name="Slide Number Placeholder 3">
            <a:extLst>
              <a:ext uri="{FF2B5EF4-FFF2-40B4-BE49-F238E27FC236}">
                <a16:creationId xmlns:a16="http://schemas.microsoft.com/office/drawing/2014/main" id="{27D1E212-BB5C-461E-C08D-29CA632865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502709A-D20F-968E-D041-920EBB64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10D002C-DEFE-F59A-16C7-5CBDA1C75BF5}"/>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06694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3353-0955-A368-29B7-92959441C57F}"/>
              </a:ext>
            </a:extLst>
          </p:cNvPr>
          <p:cNvSpPr>
            <a:spLocks noGrp="1"/>
          </p:cNvSpPr>
          <p:nvPr>
            <p:ph type="title"/>
          </p:nvPr>
        </p:nvSpPr>
        <p:spPr>
          <a:xfrm>
            <a:off x="685800" y="685800"/>
            <a:ext cx="7770813" cy="1065213"/>
          </a:xfrm>
        </p:spPr>
        <p:txBody>
          <a:bodyPr/>
          <a:lstStyle/>
          <a:p>
            <a:r>
              <a:rPr lang="en-US" dirty="0"/>
              <a:t>Motion 7 (PHY)</a:t>
            </a:r>
          </a:p>
        </p:txBody>
      </p:sp>
      <p:sp>
        <p:nvSpPr>
          <p:cNvPr id="3" name="Content Placeholder 2">
            <a:extLst>
              <a:ext uri="{FF2B5EF4-FFF2-40B4-BE49-F238E27FC236}">
                <a16:creationId xmlns:a16="http://schemas.microsoft.com/office/drawing/2014/main" id="{8A18FF9F-E1C0-D4D3-7BA8-C2244377E2C5}"/>
              </a:ext>
            </a:extLst>
          </p:cNvPr>
          <p:cNvSpPr>
            <a:spLocks noGrp="1"/>
          </p:cNvSpPr>
          <p:nvPr>
            <p:ph idx="1"/>
          </p:nvPr>
        </p:nvSpPr>
        <p:spPr>
          <a:xfrm>
            <a:off x="685800" y="1981200"/>
            <a:ext cx="7770813" cy="4494213"/>
          </a:xfrm>
        </p:spPr>
        <p:txBody>
          <a:bodyPr/>
          <a:lstStyle/>
          <a:p>
            <a:r>
              <a:rPr lang="en-US" sz="2000" dirty="0"/>
              <a:t>Move to add the following text to the 11bn SFD:</a:t>
            </a:r>
          </a:p>
          <a:p>
            <a:pPr>
              <a:buFont typeface="Arial" panose="020B0604020202020204" pitchFamily="34" charset="0"/>
              <a:buChar char="•"/>
            </a:pPr>
            <a:r>
              <a:rPr lang="en-US" sz="2000" dirty="0"/>
              <a:t>11bn supports the hybrid mode with DRUs (Distributed tone RU) and RRUs (Regular RU as existing RU defined in 11ax/be) in UHR UL TB OFDMA transmissions</a:t>
            </a:r>
          </a:p>
          <a:p>
            <a:pPr lvl="1">
              <a:buFont typeface="Arial" panose="020B0604020202020204" pitchFamily="34" charset="0"/>
              <a:buChar char="•"/>
            </a:pPr>
            <a:r>
              <a:rPr lang="en-US" sz="1600" dirty="0"/>
              <a:t>Minimum PPDU BW for hybrid mode is TBD</a:t>
            </a:r>
          </a:p>
          <a:p>
            <a:pPr lvl="1">
              <a:buFont typeface="Arial" panose="020B0604020202020204" pitchFamily="34" charset="0"/>
              <a:buChar char="•"/>
            </a:pPr>
            <a:endParaRPr lang="en-US" sz="1600" dirty="0"/>
          </a:p>
          <a:p>
            <a:r>
              <a:rPr lang="en-US" sz="2000" dirty="0"/>
              <a:t>Move: </a:t>
            </a:r>
            <a:r>
              <a:rPr lang="en-US" sz="2000" dirty="0" err="1"/>
              <a:t>Shengquan</a:t>
            </a:r>
            <a:r>
              <a:rPr lang="en-US" sz="2000" dirty="0"/>
              <a:t> Hu			Second: Ross J. Yu</a:t>
            </a:r>
          </a:p>
          <a:p>
            <a:r>
              <a:rPr lang="en-US" sz="2000" dirty="0"/>
              <a:t>Discussion: None.</a:t>
            </a:r>
          </a:p>
          <a:p>
            <a:r>
              <a:rPr lang="en-US" sz="2000" dirty="0">
                <a:highlight>
                  <a:srgbClr val="00FF00"/>
                </a:highlight>
              </a:rPr>
              <a:t>Result: Approved with unanimous consent.</a:t>
            </a:r>
          </a:p>
          <a:p>
            <a:endParaRPr lang="en-US" sz="2000" dirty="0"/>
          </a:p>
          <a:p>
            <a:endParaRPr lang="en-US" sz="1400" dirty="0"/>
          </a:p>
          <a:p>
            <a:r>
              <a:rPr lang="en-US" sz="1400" b="0" dirty="0"/>
              <a:t>Note: Discussed in one of the PHY ad-hoc sessions of the March plenary, (ref: </a:t>
            </a:r>
            <a:r>
              <a:rPr lang="en-US" sz="1400" b="0" dirty="0">
                <a:hlinkClick r:id="rId2"/>
              </a:rPr>
              <a:t>11-24/477r2</a:t>
            </a:r>
            <a:r>
              <a:rPr lang="en-US" sz="1400" b="0" dirty="0"/>
              <a:t>) during which a similar SP was run. The SP did not receive any objection.</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6EC37ED-F81A-F29F-D036-46EE732859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F66D8FE-B18A-71B2-BFDA-9DD09AB509A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7B0A76E-F6D6-3B10-1F73-C240085DEEB4}"/>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87222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5EAFD68-F190-B166-58F1-54A9DE489FEF}"/>
              </a:ext>
            </a:extLst>
          </p:cNvPr>
          <p:cNvSpPr>
            <a:spLocks noGrp="1"/>
          </p:cNvSpPr>
          <p:nvPr>
            <p:ph type="title"/>
          </p:nvPr>
        </p:nvSpPr>
        <p:spPr/>
        <p:txBody>
          <a:bodyPr/>
          <a:lstStyle/>
          <a:p>
            <a:r>
              <a:rPr lang="en-US" dirty="0">
                <a:solidFill>
                  <a:schemeClr val="tx1"/>
                </a:solidFill>
              </a:rPr>
              <a:t>Motion 8 (MAC)</a:t>
            </a:r>
            <a:endParaRPr lang="en-US" dirty="0"/>
          </a:p>
        </p:txBody>
      </p:sp>
      <p:sp>
        <p:nvSpPr>
          <p:cNvPr id="3" name="Content Placeholder 2">
            <a:extLst>
              <a:ext uri="{FF2B5EF4-FFF2-40B4-BE49-F238E27FC236}">
                <a16:creationId xmlns:a16="http://schemas.microsoft.com/office/drawing/2014/main" id="{CF44AB6B-40B6-FDAE-0931-80359FC06C77}"/>
              </a:ext>
            </a:extLst>
          </p:cNvPr>
          <p:cNvSpPr>
            <a:spLocks noGrp="1"/>
          </p:cNvSpPr>
          <p:nvPr>
            <p:ph idx="1"/>
          </p:nvPr>
        </p:nvSpPr>
        <p:spPr>
          <a:xfrm>
            <a:off x="685800" y="1981200"/>
            <a:ext cx="7770813" cy="4419600"/>
          </a:xfrm>
        </p:spPr>
        <p:txBody>
          <a:bodyPr/>
          <a:lstStyle/>
          <a:p>
            <a:r>
              <a:rPr lang="en-US" sz="1800" dirty="0"/>
              <a:t>Move to add the following text to the TGbn SFD</a:t>
            </a:r>
          </a:p>
          <a:p>
            <a:pPr>
              <a:buFont typeface="Arial" panose="020B0604020202020204" pitchFamily="34" charset="0"/>
              <a:buChar char="•"/>
            </a:pPr>
            <a:r>
              <a:rPr lang="en-US" sz="1600" dirty="0"/>
              <a:t> 11bn defines a mechanism that when a non-AP MLD roams from one AP MLD to another AP MLD, the context related to the non-AP MLD is transferred from the one AP MLD to the other AP MLD such that it preserves the data exchange context for the non-AP MLD.</a:t>
            </a:r>
          </a:p>
          <a:p>
            <a:pPr lvl="1">
              <a:buFont typeface="Arial" panose="020B0604020202020204" pitchFamily="34" charset="0"/>
              <a:buChar char="•"/>
            </a:pPr>
            <a:r>
              <a:rPr lang="en-US" sz="1200" dirty="0"/>
              <a:t>Details of the context (e.g., security association context) that can be transferred are TBD</a:t>
            </a:r>
          </a:p>
          <a:p>
            <a:pPr lvl="1">
              <a:buFont typeface="Arial" panose="020B0604020202020204" pitchFamily="34" charset="0"/>
              <a:buChar char="•"/>
            </a:pPr>
            <a:r>
              <a:rPr lang="en-US" sz="1200" dirty="0"/>
              <a:t>Framework to transfer the context is TBD.</a:t>
            </a:r>
          </a:p>
          <a:p>
            <a:r>
              <a:rPr lang="en-US" sz="1800" dirty="0"/>
              <a:t>Move: Po-Kai Huang			Second: Gaurav Patwardhan</a:t>
            </a:r>
          </a:p>
          <a:p>
            <a:r>
              <a:rPr lang="en-US" sz="1800" dirty="0"/>
              <a:t>Discussion: Some.</a:t>
            </a:r>
          </a:p>
          <a:p>
            <a:pPr marL="0" indent="0"/>
            <a:r>
              <a:rPr lang="en-US" sz="1800" dirty="0"/>
              <a:t>Preliminary Result: 122Y, 71N, 34A</a:t>
            </a:r>
          </a:p>
          <a:p>
            <a:pPr marL="0" indent="0"/>
            <a:r>
              <a:rPr lang="en-US" sz="1800" dirty="0">
                <a:highlight>
                  <a:srgbClr val="FF0000"/>
                </a:highlight>
              </a:rPr>
              <a:t>Result: 121Y, 71N, 34A (fails)</a:t>
            </a:r>
          </a:p>
          <a:p>
            <a:endParaRPr lang="en-US" sz="1200" b="0" dirty="0"/>
          </a:p>
          <a:p>
            <a:r>
              <a:rPr lang="en-US" sz="1200" b="0" dirty="0"/>
              <a:t>Note: Discussed in one of the MAC ad-hoc sessions (several submissions were discussing similar concept, ref: </a:t>
            </a:r>
            <a:r>
              <a:rPr lang="pt-BR" sz="1200" b="0" i="0" dirty="0">
                <a:solidFill>
                  <a:srgbClr val="1155CC"/>
                </a:solidFill>
                <a:effectLst/>
                <a:hlinkClick r:id="rId2"/>
              </a:rPr>
              <a:t>23/0322r0</a:t>
            </a:r>
            <a:r>
              <a:rPr lang="pt-BR" sz="1200" b="0" i="0" dirty="0">
                <a:solidFill>
                  <a:srgbClr val="222222"/>
                </a:solidFill>
                <a:effectLst/>
              </a:rPr>
              <a:t>,</a:t>
            </a:r>
            <a:r>
              <a:rPr lang="en-US" sz="1200" b="0" dirty="0"/>
              <a:t> </a:t>
            </a:r>
            <a:r>
              <a:rPr lang="pt-BR" sz="1200" b="0" dirty="0">
                <a:solidFill>
                  <a:srgbClr val="1155CC"/>
                </a:solidFill>
                <a:hlinkClick r:id="rId3"/>
              </a:rPr>
              <a:t>23/1884r2</a:t>
            </a:r>
            <a:r>
              <a:rPr lang="pt-BR" sz="1200" b="0" dirty="0">
                <a:solidFill>
                  <a:schemeClr val="tx1"/>
                </a:solidFill>
              </a:rPr>
              <a:t>,</a:t>
            </a:r>
            <a:r>
              <a:rPr lang="pt-BR" sz="1200" b="0" dirty="0">
                <a:solidFill>
                  <a:srgbClr val="1155CC"/>
                </a:solidFill>
              </a:rPr>
              <a:t> </a:t>
            </a:r>
            <a:r>
              <a:rPr lang="pt-BR" sz="1200" b="0" i="0" dirty="0">
                <a:solidFill>
                  <a:srgbClr val="1155CC"/>
                </a:solidFill>
                <a:effectLst/>
                <a:hlinkClick r:id="rId4"/>
              </a:rPr>
              <a:t>23/1897r0</a:t>
            </a:r>
            <a:r>
              <a:rPr lang="pt-BR" sz="1200" b="0" i="0" dirty="0">
                <a:solidFill>
                  <a:srgbClr val="222222"/>
                </a:solidFill>
                <a:effectLst/>
              </a:rPr>
              <a:t>, </a:t>
            </a:r>
            <a:r>
              <a:rPr lang="pt-BR" sz="1200" b="0" i="0" dirty="0">
                <a:solidFill>
                  <a:srgbClr val="1155CC"/>
                </a:solidFill>
                <a:effectLst/>
                <a:hlinkClick r:id="rId5"/>
              </a:rPr>
              <a:t>23/1908r2</a:t>
            </a:r>
            <a:r>
              <a:rPr lang="pt-BR" sz="1200" b="0" i="0" dirty="0">
                <a:solidFill>
                  <a:srgbClr val="222222"/>
                </a:solidFill>
                <a:effectLst/>
              </a:rPr>
              <a:t>, </a:t>
            </a:r>
            <a:r>
              <a:rPr lang="pt-BR" sz="1200" b="0" i="0" dirty="0">
                <a:solidFill>
                  <a:srgbClr val="1155CC"/>
                </a:solidFill>
                <a:effectLst/>
                <a:hlinkClick r:id="rId6"/>
              </a:rPr>
              <a:t>23/1937r1</a:t>
            </a:r>
            <a:r>
              <a:rPr lang="pt-BR" sz="1200" b="0" i="0" dirty="0">
                <a:solidFill>
                  <a:srgbClr val="222222"/>
                </a:solidFill>
                <a:effectLst/>
              </a:rPr>
              <a:t>, </a:t>
            </a:r>
            <a:r>
              <a:rPr lang="pt-BR" sz="1200" b="0" dirty="0">
                <a:solidFill>
                  <a:srgbClr val="1155CC"/>
                </a:solidFill>
                <a:hlinkClick r:id="rId7"/>
              </a:rPr>
              <a:t>23/1971r2</a:t>
            </a:r>
            <a:r>
              <a:rPr lang="pt-BR" sz="1200" b="0" i="0" dirty="0">
                <a:solidFill>
                  <a:srgbClr val="1155CC"/>
                </a:solidFill>
                <a:effectLst/>
              </a:rPr>
              <a:t>, </a:t>
            </a:r>
            <a:r>
              <a:rPr lang="pt-BR" sz="1200" b="0" i="0" dirty="0">
                <a:solidFill>
                  <a:srgbClr val="1155CC"/>
                </a:solidFill>
                <a:effectLst/>
                <a:hlinkClick r:id="rId8"/>
              </a:rPr>
              <a:t>23/1996r0</a:t>
            </a:r>
            <a:r>
              <a:rPr lang="pt-BR" sz="1200" b="0" i="0" dirty="0">
                <a:solidFill>
                  <a:srgbClr val="1155CC"/>
                </a:solidFill>
                <a:effectLst/>
              </a:rPr>
              <a:t>,</a:t>
            </a:r>
            <a:r>
              <a:rPr lang="pt-BR" sz="1200" b="0" i="0" dirty="0">
                <a:solidFill>
                  <a:srgbClr val="222222"/>
                </a:solidFill>
                <a:effectLst/>
              </a:rPr>
              <a:t> </a:t>
            </a:r>
            <a:r>
              <a:rPr lang="pt-BR" sz="1200" b="0" i="0" dirty="0">
                <a:solidFill>
                  <a:srgbClr val="1155CC"/>
                </a:solidFill>
                <a:effectLst/>
                <a:hlinkClick r:id="rId9"/>
              </a:rPr>
              <a:t>23/2157r2</a:t>
            </a:r>
            <a:r>
              <a:rPr lang="en-US" sz="1200" b="0" dirty="0"/>
              <a:t>) during which a similar SP was run. SP result was 100Y, 28N, 18A.</a:t>
            </a:r>
            <a:endParaRPr lang="en-US" sz="1600" dirty="0"/>
          </a:p>
          <a:p>
            <a:pPr algn="l"/>
            <a:r>
              <a:rPr lang="pt-BR" sz="1200" b="0" i="0" dirty="0">
                <a:solidFill>
                  <a:srgbClr val="222222"/>
                </a:solidFill>
                <a:effectLst/>
                <a:latin typeface="Arial" panose="020B0604020202020204" pitchFamily="34" charset="0"/>
              </a:rPr>
              <a:t> </a:t>
            </a:r>
          </a:p>
          <a:p>
            <a:endParaRPr lang="en-US" sz="1600" dirty="0"/>
          </a:p>
          <a:p>
            <a:endParaRPr lang="en-US" sz="1600" dirty="0"/>
          </a:p>
        </p:txBody>
      </p:sp>
      <p:sp>
        <p:nvSpPr>
          <p:cNvPr id="4" name="Slide Number Placeholder 3">
            <a:extLst>
              <a:ext uri="{FF2B5EF4-FFF2-40B4-BE49-F238E27FC236}">
                <a16:creationId xmlns:a16="http://schemas.microsoft.com/office/drawing/2014/main" id="{6BD4BCF9-F321-394C-72E8-877A04CC486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3A938C5-2509-6861-4E28-B996224DF4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42583C-3785-7CB2-3B32-ACDC1F4F8D6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566617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43B2640-974D-F213-CD65-5C964A335910}"/>
              </a:ext>
            </a:extLst>
          </p:cNvPr>
          <p:cNvSpPr>
            <a:spLocks noGrp="1"/>
          </p:cNvSpPr>
          <p:nvPr>
            <p:ph type="title"/>
          </p:nvPr>
        </p:nvSpPr>
        <p:spPr>
          <a:xfrm>
            <a:off x="685800" y="685800"/>
            <a:ext cx="7770813" cy="1065213"/>
          </a:xfrm>
        </p:spPr>
        <p:txBody>
          <a:bodyPr/>
          <a:lstStyle/>
          <a:p>
            <a:r>
              <a:rPr lang="en-US" dirty="0"/>
              <a:t>Motion 9 (MAC)</a:t>
            </a:r>
          </a:p>
        </p:txBody>
      </p:sp>
      <p:sp>
        <p:nvSpPr>
          <p:cNvPr id="3" name="Content Placeholder 2">
            <a:extLst>
              <a:ext uri="{FF2B5EF4-FFF2-40B4-BE49-F238E27FC236}">
                <a16:creationId xmlns:a16="http://schemas.microsoft.com/office/drawing/2014/main" id="{EF815B64-0740-8123-E258-849654719FF3}"/>
              </a:ext>
            </a:extLst>
          </p:cNvPr>
          <p:cNvSpPr>
            <a:spLocks noGrp="1"/>
          </p:cNvSpPr>
          <p:nvPr>
            <p:ph idx="1"/>
          </p:nvPr>
        </p:nvSpPr>
        <p:spPr>
          <a:xfrm>
            <a:off x="685800" y="1981200"/>
            <a:ext cx="7770813" cy="4494213"/>
          </a:xfrm>
        </p:spPr>
        <p:txBody>
          <a:bodyPr/>
          <a:lstStyle/>
          <a:p>
            <a:r>
              <a:rPr lang="en-US" sz="1600" dirty="0"/>
              <a:t>Move to add to the TGbn SFD:</a:t>
            </a:r>
          </a:p>
          <a:p>
            <a:pPr>
              <a:buFont typeface="Arial" panose="020B0604020202020204" pitchFamily="34" charset="0"/>
              <a:buChar char="•"/>
            </a:pPr>
            <a:r>
              <a:rPr lang="en-US" sz="1600" dirty="0"/>
              <a:t>	TGbn defines a power save mode for a STA that is a UHR Mobile AP or a UHR non-AP STA wherein the STA may transition from a lower capability mode to a higher capability mode upon reception of an initial control frame</a:t>
            </a:r>
          </a:p>
          <a:p>
            <a:pPr lvl="1">
              <a:buFont typeface="Arial" panose="020B0604020202020204" pitchFamily="34" charset="0"/>
              <a:buChar char="•"/>
            </a:pPr>
            <a:r>
              <a:rPr lang="en-US" sz="1400" dirty="0"/>
              <a:t>Lower capability mode (e.g., 20 MHz BW, one SS, limited data rates, PPDU format)</a:t>
            </a:r>
          </a:p>
          <a:p>
            <a:pPr lvl="1">
              <a:buFont typeface="Arial" panose="020B0604020202020204" pitchFamily="34" charset="0"/>
              <a:buChar char="•"/>
            </a:pPr>
            <a:r>
              <a:rPr lang="en-US" sz="1400" dirty="0"/>
              <a:t>Higher capability mode (e.g., operating BW, NSS and MCSs, with at least one higher capability than that in the lower power capability mode)</a:t>
            </a:r>
          </a:p>
          <a:p>
            <a:pPr lvl="1">
              <a:buFont typeface="Arial" panose="020B0604020202020204" pitchFamily="34" charset="0"/>
              <a:buChar char="•"/>
            </a:pPr>
            <a:r>
              <a:rPr lang="en-US" sz="1400" dirty="0"/>
              <a:t>Initial Control frame is TBD</a:t>
            </a:r>
          </a:p>
          <a:p>
            <a:pPr lvl="1">
              <a:buFont typeface="Arial" panose="020B0604020202020204" pitchFamily="34" charset="0"/>
              <a:buChar char="•"/>
            </a:pPr>
            <a:r>
              <a:rPr lang="en-US" sz="1400" dirty="0"/>
              <a:t>Whether that applies for a non-mobile AP is TBD</a:t>
            </a:r>
          </a:p>
          <a:p>
            <a:r>
              <a:rPr lang="en-US" sz="1600" dirty="0"/>
              <a:t>Move: Laurent Cariou			Second: Ming Gan</a:t>
            </a:r>
          </a:p>
          <a:p>
            <a:r>
              <a:rPr lang="en-US" sz="1600" dirty="0"/>
              <a:t>Discussion: None.</a:t>
            </a:r>
          </a:p>
          <a:p>
            <a:r>
              <a:rPr lang="en-US" sz="1600" dirty="0">
                <a:highlight>
                  <a:srgbClr val="00FF00"/>
                </a:highlight>
              </a:rPr>
              <a:t>Result: Approved with unanimous consent.</a:t>
            </a:r>
          </a:p>
          <a:p>
            <a:pPr marL="0" indent="0"/>
            <a:endParaRPr lang="en-US" sz="1600" dirty="0"/>
          </a:p>
          <a:p>
            <a:r>
              <a:rPr lang="en-US" sz="1400" b="0" dirty="0"/>
              <a:t>Note: Discussed in one of the MAC ad-hoc sessions (several submissions were discussing similar concept, ref: </a:t>
            </a:r>
            <a:r>
              <a:rPr lang="en-US" sz="1400" b="0" dirty="0">
                <a:hlinkClick r:id="rId2"/>
              </a:rPr>
              <a:t>23/10</a:t>
            </a:r>
            <a:r>
              <a:rPr lang="en-US" sz="1400" b="0" dirty="0"/>
              <a:t>, </a:t>
            </a:r>
            <a:r>
              <a:rPr lang="en-US" sz="1400" b="0" dirty="0">
                <a:hlinkClick r:id="rId3"/>
              </a:rPr>
              <a:t>23/1875</a:t>
            </a:r>
            <a:r>
              <a:rPr lang="en-US" sz="1400" b="0" dirty="0"/>
              <a:t>, </a:t>
            </a:r>
            <a:r>
              <a:rPr lang="en-US" sz="1400" b="0" dirty="0">
                <a:hlinkClick r:id="rId4"/>
              </a:rPr>
              <a:t>23/1936</a:t>
            </a:r>
            <a:r>
              <a:rPr lang="en-US" sz="1400" b="0" dirty="0"/>
              <a:t>, </a:t>
            </a:r>
            <a:r>
              <a:rPr lang="en-US" sz="1400" b="0" dirty="0">
                <a:hlinkClick r:id="rId5"/>
              </a:rPr>
              <a:t>23/1965</a:t>
            </a:r>
            <a:r>
              <a:rPr lang="en-US" sz="1400" b="0" dirty="0"/>
              <a:t>, </a:t>
            </a:r>
            <a:r>
              <a:rPr lang="en-US" sz="1400" b="0" dirty="0">
                <a:hlinkClick r:id="rId6"/>
              </a:rPr>
              <a:t>23/2003</a:t>
            </a:r>
            <a:r>
              <a:rPr lang="en-US" sz="1400" b="0" dirty="0"/>
              <a:t>). SP result was: 101Y/11N/23A.</a:t>
            </a:r>
          </a:p>
          <a:p>
            <a:endParaRPr lang="en-US" sz="1600" dirty="0"/>
          </a:p>
        </p:txBody>
      </p:sp>
      <p:sp>
        <p:nvSpPr>
          <p:cNvPr id="4" name="Slide Number Placeholder 3">
            <a:extLst>
              <a:ext uri="{FF2B5EF4-FFF2-40B4-BE49-F238E27FC236}">
                <a16:creationId xmlns:a16="http://schemas.microsoft.com/office/drawing/2014/main" id="{78D70477-8971-86B5-505B-C34F19FF36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9509607-AA5F-0A55-2AD7-E3E5665E4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4F2073-7BF7-0B0D-721A-615B77537F6F}"/>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48902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10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to the TGbn SFD:</a:t>
            </a:r>
          </a:p>
          <a:p>
            <a:pPr>
              <a:buFont typeface="Arial" panose="020B0604020202020204" pitchFamily="34" charset="0"/>
              <a:buChar char="•"/>
            </a:pPr>
            <a:r>
              <a:rPr lang="en-US" sz="2000" dirty="0"/>
              <a:t>TGbn defines cross link power save signaling mechanism</a:t>
            </a:r>
          </a:p>
          <a:p>
            <a:pPr lvl="1">
              <a:buFont typeface="Arial" panose="020B0604020202020204" pitchFamily="34" charset="0"/>
              <a:buChar char="•"/>
            </a:pPr>
            <a:r>
              <a:rPr lang="en-US" sz="1600"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sz="1600" dirty="0"/>
              <a:t>Whether support for the mechanism is mandatory or optional is TBD</a:t>
            </a:r>
          </a:p>
          <a:p>
            <a:endParaRPr lang="en-US" sz="2000" b="0" dirty="0"/>
          </a:p>
          <a:p>
            <a:r>
              <a:rPr lang="en-US" sz="2000" dirty="0"/>
              <a:t>Move: Laurent Cariou		Second: Rakesh </a:t>
            </a:r>
            <a:r>
              <a:rPr lang="en-US" sz="2000" dirty="0" err="1"/>
              <a:t>Taori</a:t>
            </a:r>
            <a:endParaRPr lang="en-US" sz="2000" dirty="0"/>
          </a:p>
          <a:p>
            <a:r>
              <a:rPr lang="en-US" sz="2000" dirty="0"/>
              <a:t>Discussion: None.</a:t>
            </a:r>
          </a:p>
          <a:p>
            <a:r>
              <a:rPr lang="en-US" sz="2000" dirty="0">
                <a:highlight>
                  <a:srgbClr val="00FF00"/>
                </a:highlight>
              </a:rPr>
              <a:t>Result: Approved with unanimous consent.</a:t>
            </a:r>
          </a:p>
          <a:p>
            <a:endParaRPr lang="en-US" sz="2000" b="0" dirty="0"/>
          </a:p>
          <a:p>
            <a:r>
              <a:rPr lang="en-US" sz="1400" b="0" dirty="0"/>
              <a:t>Note: Discussed in one of the MAC ad-hoc sessions (several submissions were discussing similar concept, ref:</a:t>
            </a:r>
            <a:r>
              <a:rPr lang="en-US" sz="1400" b="0" dirty="0">
                <a:hlinkClick r:id="rId2"/>
              </a:rPr>
              <a:t>11-23/2003</a:t>
            </a:r>
            <a:r>
              <a:rPr lang="en-US" sz="1400" b="0" dirty="0"/>
              <a:t>, </a:t>
            </a:r>
            <a:r>
              <a:rPr lang="en-US" sz="1400" b="0" dirty="0">
                <a:hlinkClick r:id="rId3"/>
              </a:rPr>
              <a:t>11-24/0602</a:t>
            </a:r>
            <a:r>
              <a:rPr lang="en-US" sz="1400" b="0" dirty="0"/>
              <a:t>). SP result was: 122Y/23N/32A</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70288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04405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11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1800" dirty="0"/>
              <a:t>Move to add the following text to the TGbn SFD: </a:t>
            </a:r>
          </a:p>
          <a:p>
            <a:pPr>
              <a:buFont typeface="Arial" panose="020B0604020202020204" pitchFamily="34" charset="0"/>
              <a:buChar char="•"/>
            </a:pPr>
            <a:r>
              <a:rPr lang="en-US" sz="1600" dirty="0"/>
              <a:t>TGbn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sz="1400" dirty="0"/>
              <a:t>A BSS shall only have a single NPCA primary channel (name TBD) on which the STA contends while the primary channel of the BSS is known to be busy due to OBSS traffic or other TBD conditions.</a:t>
            </a:r>
          </a:p>
          <a:p>
            <a:pPr marL="800100" lvl="1" indent="-342900">
              <a:buFont typeface="Arial" panose="020B0604020202020204" pitchFamily="34" charset="0"/>
              <a:buChar char="•"/>
            </a:pPr>
            <a:endParaRPr lang="en-US" sz="1400" dirty="0"/>
          </a:p>
          <a:p>
            <a:pPr marL="0" indent="0"/>
            <a:r>
              <a:rPr lang="en-US" sz="1600" dirty="0"/>
              <a:t>Move: 		Second:</a:t>
            </a:r>
          </a:p>
          <a:p>
            <a:pPr marL="0" indent="0"/>
            <a:r>
              <a:rPr lang="en-US" sz="1600" dirty="0"/>
              <a:t>Discussion:.</a:t>
            </a:r>
          </a:p>
          <a:p>
            <a:pPr marL="0" indent="0"/>
            <a:r>
              <a:rPr lang="en-US" sz="1600" dirty="0"/>
              <a:t>Result:.</a:t>
            </a:r>
          </a:p>
          <a:p>
            <a:r>
              <a:rPr lang="pt-BR" sz="1400" b="0" i="0" dirty="0">
                <a:solidFill>
                  <a:srgbClr val="000000"/>
                </a:solidFill>
                <a:effectLst/>
              </a:rPr>
              <a:t>Note: Discussed in several sessions and several submissions discuss similar concept, ref: [</a:t>
            </a:r>
            <a:r>
              <a:rPr lang="pt-BR" sz="1400" b="0" i="0" dirty="0">
                <a:solidFill>
                  <a:srgbClr val="1155CC"/>
                </a:solidFill>
                <a:effectLst/>
                <a:hlinkClick r:id="rId2"/>
              </a:rPr>
              <a:t>23/1911r0</a:t>
            </a:r>
            <a:r>
              <a:rPr lang="pt-BR" sz="1400" b="0" i="0" dirty="0">
                <a:solidFill>
                  <a:srgbClr val="000000"/>
                </a:solidFill>
                <a:effectLst/>
              </a:rPr>
              <a:t>, </a:t>
            </a:r>
            <a:r>
              <a:rPr lang="pt-BR" sz="1400" b="0" i="0" dirty="0">
                <a:solidFill>
                  <a:srgbClr val="1155CC"/>
                </a:solidFill>
                <a:effectLst/>
                <a:hlinkClick r:id="rId3"/>
              </a:rPr>
              <a:t>23/1913r2</a:t>
            </a:r>
            <a:r>
              <a:rPr lang="pt-BR" sz="1400" b="0" i="0" dirty="0">
                <a:solidFill>
                  <a:srgbClr val="000000"/>
                </a:solidFill>
                <a:effectLst/>
              </a:rPr>
              <a:t>, </a:t>
            </a:r>
            <a:r>
              <a:rPr lang="pt-BR" sz="1400" b="0" i="0" dirty="0">
                <a:solidFill>
                  <a:srgbClr val="1155CC"/>
                </a:solidFill>
                <a:effectLst/>
                <a:hlinkClick r:id="rId4"/>
              </a:rPr>
              <a:t>23/1935r1</a:t>
            </a:r>
            <a:r>
              <a:rPr lang="pt-BR" sz="1400" b="0" i="0" dirty="0">
                <a:solidFill>
                  <a:srgbClr val="000000"/>
                </a:solidFill>
                <a:effectLst/>
              </a:rPr>
              <a:t>, </a:t>
            </a:r>
            <a:r>
              <a:rPr lang="pt-BR" sz="1400" b="0" i="0" dirty="0">
                <a:solidFill>
                  <a:srgbClr val="1155CC"/>
                </a:solidFill>
                <a:effectLst/>
                <a:hlinkClick r:id="rId5"/>
              </a:rPr>
              <a:t>23/2005r1</a:t>
            </a:r>
            <a:r>
              <a:rPr lang="pt-BR" sz="1400" b="0" i="0" dirty="0">
                <a:solidFill>
                  <a:srgbClr val="000000"/>
                </a:solidFill>
                <a:effectLst/>
              </a:rPr>
              <a:t>, </a:t>
            </a:r>
            <a:r>
              <a:rPr lang="pt-BR" sz="1400" b="0" i="0" dirty="0">
                <a:solidFill>
                  <a:srgbClr val="1155CC"/>
                </a:solidFill>
                <a:effectLst/>
                <a:hlinkClick r:id="rId6"/>
              </a:rPr>
              <a:t>23/2023r1</a:t>
            </a:r>
            <a:r>
              <a:rPr lang="pt-BR" sz="1400" b="0" i="0" dirty="0">
                <a:solidFill>
                  <a:srgbClr val="000000"/>
                </a:solidFill>
                <a:effectLst/>
              </a:rPr>
              <a:t>, </a:t>
            </a:r>
            <a:r>
              <a:rPr lang="pt-BR" sz="1400" b="0" i="0" dirty="0">
                <a:solidFill>
                  <a:srgbClr val="1155CC"/>
                </a:solidFill>
                <a:effectLst/>
                <a:hlinkClick r:id="rId7"/>
              </a:rPr>
              <a:t>24/0070r1</a:t>
            </a:r>
            <a:r>
              <a:rPr lang="pt-BR" sz="1400" b="0" i="0" dirty="0">
                <a:solidFill>
                  <a:srgbClr val="000000"/>
                </a:solidFill>
                <a:effectLst/>
              </a:rPr>
              <a:t>, </a:t>
            </a:r>
            <a:r>
              <a:rPr lang="pt-BR" sz="1400" b="0" i="0" dirty="0">
                <a:solidFill>
                  <a:srgbClr val="1155CC"/>
                </a:solidFill>
                <a:effectLst/>
                <a:hlinkClick r:id="rId8"/>
              </a:rPr>
              <a:t>24/458r0</a:t>
            </a:r>
            <a:r>
              <a:rPr lang="pt-BR" sz="1400" b="0" i="0" dirty="0">
                <a:solidFill>
                  <a:srgbClr val="000000"/>
                </a:solidFill>
                <a:effectLst/>
              </a:rPr>
              <a:t>, </a:t>
            </a:r>
            <a:r>
              <a:rPr lang="pt-BR" sz="1400" b="0" i="0" dirty="0">
                <a:solidFill>
                  <a:srgbClr val="1155CC"/>
                </a:solidFill>
                <a:effectLst/>
                <a:hlinkClick r:id="rId9"/>
              </a:rPr>
              <a:t>24/486r0</a:t>
            </a:r>
            <a:r>
              <a:rPr lang="pt-BR" sz="1400" b="0" i="0" dirty="0">
                <a:solidFill>
                  <a:srgbClr val="000000"/>
                </a:solidFill>
                <a:effectLst/>
              </a:rPr>
              <a:t>, </a:t>
            </a:r>
            <a:r>
              <a:rPr lang="pt-BR" sz="1400" b="0" i="0" dirty="0">
                <a:solidFill>
                  <a:srgbClr val="1155CC"/>
                </a:solidFill>
                <a:effectLst/>
                <a:hlinkClick r:id="rId10"/>
              </a:rPr>
              <a:t>24/538r0</a:t>
            </a:r>
            <a:r>
              <a:rPr lang="pt-BR" sz="1400" b="0" i="0" dirty="0">
                <a:solidFill>
                  <a:srgbClr val="000000"/>
                </a:solidFill>
                <a:effectLst/>
              </a:rPr>
              <a:t>, </a:t>
            </a:r>
            <a:r>
              <a:rPr lang="pt-BR" sz="1400" b="0" i="0" dirty="0">
                <a:solidFill>
                  <a:srgbClr val="1155CC"/>
                </a:solidFill>
                <a:effectLst/>
                <a:hlinkClick r:id="rId11"/>
              </a:rPr>
              <a:t>24/670</a:t>
            </a:r>
            <a:r>
              <a:rPr lang="pt-BR" sz="1400" b="0" i="0" dirty="0">
                <a:solidFill>
                  <a:srgbClr val="000000"/>
                </a:solidFill>
                <a:effectLst/>
              </a:rPr>
              <a:t>]. </a:t>
            </a:r>
            <a:r>
              <a:rPr lang="en-US" sz="1400" b="0" dirty="0"/>
              <a:t>No objection to the SP.</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075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12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Define a way in 11bn to include in an initial control frame an intermediate FCS for UHR STA(s) that precedes padding and the FCS field</a:t>
            </a:r>
            <a:endParaRPr lang="en-US" sz="1600" dirty="0"/>
          </a:p>
          <a:p>
            <a:pPr marL="0" indent="0"/>
            <a:endParaRPr lang="en-US" sz="2000" dirty="0"/>
          </a:p>
          <a:p>
            <a:pPr marL="0" indent="0"/>
            <a:r>
              <a:rPr lang="en-US" sz="2000" dirty="0"/>
              <a:t>Move: 		Second:</a:t>
            </a:r>
          </a:p>
          <a:p>
            <a:pPr marL="0" indent="0"/>
            <a:r>
              <a:rPr lang="en-US" sz="2000" dirty="0"/>
              <a:t>Discussion:.</a:t>
            </a:r>
          </a:p>
          <a:p>
            <a:pPr marL="0" indent="0"/>
            <a:r>
              <a:rPr lang="en-US" sz="2000" dirty="0"/>
              <a:t>Result:.</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1800" b="0" dirty="0"/>
              <a:t>Note: Reference documents are [</a:t>
            </a:r>
            <a:r>
              <a:rPr lang="en-US" sz="1800" b="0" dirty="0">
                <a:hlinkClick r:id="rId2"/>
              </a:rPr>
              <a:t>11-23/1873</a:t>
            </a:r>
            <a:r>
              <a:rPr lang="en-US" sz="1800" b="0" dirty="0"/>
              <a:t>, </a:t>
            </a:r>
            <a:r>
              <a:rPr lang="en-US" sz="1800" b="0" dirty="0">
                <a:hlinkClick r:id="rId3"/>
              </a:rPr>
              <a:t>11-23/2003</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51275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13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TGbn enables per-TID buffer size reporting of a larger queue in UHR</a:t>
            </a:r>
          </a:p>
          <a:p>
            <a:pPr lvl="1">
              <a:buFont typeface="Arial" panose="020B0604020202020204" pitchFamily="34" charset="0"/>
              <a:buChar char="•"/>
            </a:pPr>
            <a:r>
              <a:rPr lang="en-US" sz="1600" dirty="0"/>
              <a:t>Note: It is an optional feature.</a:t>
            </a:r>
          </a:p>
          <a:p>
            <a:pPr lvl="1">
              <a:buFont typeface="Arial" panose="020B0604020202020204" pitchFamily="34" charset="0"/>
              <a:buChar char="•"/>
            </a:pPr>
            <a:r>
              <a:rPr lang="en-US" sz="1600" dirty="0"/>
              <a:t>Note: In the baseline, the maximum approximate per-TID queue size to report is 2,147,328 octets</a:t>
            </a:r>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a:buFont typeface="Arial" panose="020B0604020202020204" pitchFamily="34" charset="0"/>
              <a:buChar char="•"/>
            </a:pPr>
            <a:endParaRPr lang="en-US" sz="1800" dirty="0"/>
          </a:p>
          <a:p>
            <a:pPr marL="0" indent="0"/>
            <a:r>
              <a:rPr lang="en-US" sz="1600" b="0" dirty="0"/>
              <a:t>Note: Reference document is </a:t>
            </a:r>
            <a:r>
              <a:rPr lang="en-US" sz="1600" b="0" dirty="0">
                <a:hlinkClick r:id="rId2"/>
              </a:rPr>
              <a:t>11-23/2007r2</a:t>
            </a:r>
            <a:r>
              <a:rPr lang="en-US" sz="1600" b="0" dirty="0"/>
              <a:t>. No objection to the SP.</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74620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14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the following text to the TGbn SFD:</a:t>
            </a:r>
          </a:p>
          <a:p>
            <a:pPr>
              <a:buFont typeface="Arial" panose="020B0604020202020204" pitchFamily="34" charset="0"/>
              <a:buChar char="•"/>
            </a:pPr>
            <a:r>
              <a:rPr lang="en-US" sz="1800" dirty="0"/>
              <a:t>DRUs tone plan design on distribution BW 20MHz and 40MHz is 26-tone RU based DRU method (using 26-tone DRUs as basic building blocks).</a:t>
            </a:r>
          </a:p>
          <a:p>
            <a:pPr lvl="1">
              <a:buFont typeface="Arial" panose="020B0604020202020204" pitchFamily="34" charset="0"/>
              <a:buChar char="•"/>
            </a:pPr>
            <a:r>
              <a:rPr lang="en-US" sz="1800" b="0" dirty="0"/>
              <a:t>DRUs tone plan design on other distribution BWs is TBD.</a:t>
            </a:r>
          </a:p>
          <a:p>
            <a:endParaRPr lang="en-US" sz="2000" dirty="0"/>
          </a:p>
          <a:p>
            <a:r>
              <a:rPr lang="en-US" sz="2000" dirty="0"/>
              <a:t>Move: 					Second:</a:t>
            </a:r>
          </a:p>
          <a:p>
            <a:r>
              <a:rPr lang="en-US" sz="2000" dirty="0"/>
              <a:t>Discussion:.</a:t>
            </a:r>
          </a:p>
          <a:p>
            <a:r>
              <a:rPr lang="en-US" sz="2000" dirty="0"/>
              <a:t>Result:.</a:t>
            </a:r>
          </a:p>
          <a:p>
            <a:endParaRPr lang="en-US" sz="2000" b="0" dirty="0"/>
          </a:p>
          <a:p>
            <a:r>
              <a:rPr lang="en-US" sz="1600" b="0" dirty="0"/>
              <a:t>Note: Reference document is </a:t>
            </a:r>
            <a:r>
              <a:rPr lang="en-US" sz="1600" b="0" dirty="0">
                <a:hlinkClick r:id="rId2"/>
              </a:rPr>
              <a:t>11-24/468r2</a:t>
            </a:r>
            <a:r>
              <a:rPr lang="en-US" sz="1600" b="0" dirty="0"/>
              <a:t>. No objection to the SP.</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4617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15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Global CSD is used for DRU UHR-STF transmission to solve unintentional beamforming issue</a:t>
            </a:r>
          </a:p>
          <a:p>
            <a:pPr>
              <a:buFont typeface="Arial" panose="020B0604020202020204" pitchFamily="34" charset="0"/>
              <a:buChar char="•"/>
            </a:pPr>
            <a:r>
              <a:rPr lang="en-US" sz="2200" dirty="0"/>
              <a:t>Global CSD is applied in each distribution BW</a:t>
            </a:r>
          </a:p>
          <a:p>
            <a:pPr marL="0" indent="0"/>
            <a:endParaRPr lang="en-US" dirty="0"/>
          </a:p>
          <a:p>
            <a:pPr marL="0" indent="0"/>
            <a:r>
              <a:rPr lang="en-US" dirty="0"/>
              <a:t>Move: 		Second:</a:t>
            </a:r>
          </a:p>
          <a:p>
            <a:pPr marL="0" indent="0"/>
            <a:r>
              <a:rPr lang="en-US" dirty="0"/>
              <a:t>Discussion:.</a:t>
            </a:r>
          </a:p>
          <a:p>
            <a:pPr marL="0" indent="0"/>
            <a:r>
              <a:rPr lang="en-US" dirty="0"/>
              <a:t>Result:.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88760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16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DRU transmission reuses the 8 CSD table/values in 11ax/be for global CSD allocation</a:t>
            </a:r>
          </a:p>
          <a:p>
            <a:pPr marL="0" indent="0"/>
            <a:endParaRPr lang="en-US" dirty="0"/>
          </a:p>
          <a:p>
            <a:pPr marL="0" indent="0"/>
            <a:r>
              <a:rPr lang="en-US" dirty="0"/>
              <a:t>Move: 		Second:</a:t>
            </a:r>
          </a:p>
          <a:p>
            <a:pPr marL="0" indent="0"/>
            <a:r>
              <a:rPr lang="en-US" dirty="0"/>
              <a:t>Discussion:.</a:t>
            </a:r>
          </a:p>
          <a:p>
            <a:pPr marL="0" indent="0"/>
            <a:r>
              <a:rPr lang="en-US" dirty="0"/>
              <a:t>Result:.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4134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17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a:buFont typeface="Arial" panose="020B0604020202020204" pitchFamily="34" charset="0"/>
              <a:buChar char="•"/>
            </a:pPr>
            <a:r>
              <a:rPr lang="en-US" sz="2000" dirty="0"/>
              <a:t>11bn defines frequency domain aggregation of PPDUs. A frequency domain aggregated PPDU consists of multiple PPDUs.</a:t>
            </a:r>
          </a:p>
          <a:p>
            <a:pPr marL="800100" lvl="1" indent="-342900">
              <a:buFont typeface="Arial" panose="020B0604020202020204" pitchFamily="34" charset="0"/>
              <a:buChar char="•"/>
            </a:pPr>
            <a:r>
              <a:rPr lang="en-US" sz="1800" dirty="0"/>
              <a:t>The PPDU format combinations are TBD.</a:t>
            </a:r>
          </a:p>
          <a:p>
            <a:pPr marL="800100" lvl="1" indent="-342900">
              <a:buFont typeface="Arial" panose="020B0604020202020204" pitchFamily="34" charset="0"/>
              <a:buChar char="•"/>
            </a:pPr>
            <a:r>
              <a:rPr lang="en-US" sz="1800" dirty="0"/>
              <a:t>The number of PPDUs is TBD.</a:t>
            </a:r>
          </a:p>
          <a:p>
            <a:pPr>
              <a:buFont typeface="Arial" panose="020B0604020202020204" pitchFamily="34" charset="0"/>
              <a:buChar char="•"/>
            </a:pPr>
            <a:endParaRPr lang="en-US" sz="2000" dirty="0"/>
          </a:p>
          <a:p>
            <a:pPr>
              <a:buFont typeface="Arial" panose="020B0604020202020204" pitchFamily="34" charset="0"/>
              <a:buChar char="•"/>
            </a:pPr>
            <a:r>
              <a:rPr lang="en-US" sz="2000" dirty="0"/>
              <a:t>Move: 		Second:</a:t>
            </a:r>
          </a:p>
          <a:p>
            <a:pPr>
              <a:buFont typeface="Arial" panose="020B0604020202020204" pitchFamily="34" charset="0"/>
              <a:buChar char="•"/>
            </a:pPr>
            <a:r>
              <a:rPr lang="en-US" sz="2000" dirty="0"/>
              <a:t>Discussion:.</a:t>
            </a:r>
          </a:p>
          <a:p>
            <a:pPr>
              <a:buFont typeface="Arial" panose="020B0604020202020204" pitchFamily="34" charset="0"/>
              <a:buChar char="•"/>
            </a:pPr>
            <a:r>
              <a:rPr lang="en-US" sz="2000" dirty="0"/>
              <a:t>Result:.</a:t>
            </a:r>
          </a:p>
          <a:p>
            <a:pPr>
              <a:buFont typeface="Arial" panose="020B0604020202020204" pitchFamily="34" charset="0"/>
              <a:buChar char="•"/>
            </a:pPr>
            <a:endParaRPr lang="en-US" sz="2000" dirty="0"/>
          </a:p>
          <a:p>
            <a:pPr marL="0" indent="0"/>
            <a:r>
              <a:rPr lang="en-US" sz="1800" b="0" dirty="0"/>
              <a:t>Note: Reference document is </a:t>
            </a:r>
            <a:r>
              <a:rPr lang="en-US" sz="1800" b="0" dirty="0">
                <a:hlinkClick r:id="rId2"/>
              </a:rPr>
              <a:t>11-24/224r2</a:t>
            </a:r>
            <a:r>
              <a:rPr lang="en-US" sz="1800" b="0" dirty="0"/>
              <a:t>. </a:t>
            </a:r>
            <a:r>
              <a:rPr lang="es-ES" sz="1800" b="0" dirty="0"/>
              <a:t>SP </a:t>
            </a:r>
            <a:r>
              <a:rPr lang="es-ES" sz="1800" b="0" dirty="0" err="1"/>
              <a:t>result</a:t>
            </a:r>
            <a:r>
              <a:rPr lang="es-ES" sz="1800" b="0" dirty="0"/>
              <a:t>: 68Y/20N/8A.</a:t>
            </a:r>
            <a:endParaRPr lang="en-US" sz="1800" b="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82683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18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The UHR-STF for DRU in a TB PPDU uses 11ax/11be trigger based STF sequences.</a:t>
            </a:r>
          </a:p>
          <a:p>
            <a:pPr lvl="1">
              <a:buFont typeface="Arial" panose="020B0604020202020204" pitchFamily="34" charset="0"/>
              <a:buChar char="•"/>
            </a:pPr>
            <a:endParaRPr lang="en-US" sz="1800" dirty="0"/>
          </a:p>
          <a:p>
            <a:pPr marL="0" indent="0"/>
            <a:r>
              <a:rPr lang="en-US" dirty="0"/>
              <a:t>Move: 		Second:</a:t>
            </a:r>
          </a:p>
          <a:p>
            <a:pPr marL="0" indent="0"/>
            <a:r>
              <a:rPr lang="en-US" dirty="0"/>
              <a:t>Discussion:.</a:t>
            </a:r>
          </a:p>
          <a:p>
            <a:pPr marL="0" indent="0"/>
            <a:r>
              <a:rPr lang="en-US" dirty="0"/>
              <a:t>Result:.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4976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19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2000" dirty="0"/>
              <a:t>For UHR-STF corresponding to distribution bandwidth for DRU,</a:t>
            </a:r>
          </a:p>
          <a:p>
            <a:pPr marL="800100" lvl="1">
              <a:buFont typeface="Arial" panose="020B0604020202020204" pitchFamily="34" charset="0"/>
              <a:buChar char="•"/>
            </a:pPr>
            <a:r>
              <a:rPr lang="en-US" sz="1800" dirty="0"/>
              <a:t>STF sequence depends on PPDU BW.</a:t>
            </a:r>
          </a:p>
          <a:p>
            <a:pPr marL="800100" lvl="1">
              <a:buFont typeface="Arial" panose="020B0604020202020204" pitchFamily="34" charset="0"/>
              <a:buChar char="•"/>
            </a:pPr>
            <a:r>
              <a:rPr lang="en-US" sz="1800" dirty="0"/>
              <a:t>Occupied STF tones are the same as that of the largest RRU corresponding to the distribution BW within PPDU BW.</a:t>
            </a:r>
          </a:p>
          <a:p>
            <a:pPr marL="1200150" lvl="2" indent="-285750">
              <a:buFont typeface="Arial" panose="020B0604020202020204" pitchFamily="34" charset="0"/>
              <a:buChar char="•"/>
            </a:pPr>
            <a:endParaRPr lang="en-US" sz="1600" dirty="0"/>
          </a:p>
          <a:p>
            <a:pPr marL="0" indent="0"/>
            <a:r>
              <a:rPr lang="en-US" sz="2000" dirty="0"/>
              <a:t>Move: 		Second:</a:t>
            </a:r>
          </a:p>
          <a:p>
            <a:pPr marL="0" indent="0"/>
            <a:r>
              <a:rPr lang="en-US" sz="2000" dirty="0"/>
              <a:t>Discussion:.</a:t>
            </a:r>
          </a:p>
          <a:p>
            <a:pPr marL="0" indent="0"/>
            <a:r>
              <a:rPr lang="en-US" sz="2000" dirty="0"/>
              <a:t>Result:.</a:t>
            </a:r>
          </a:p>
          <a:p>
            <a:pPr>
              <a:buFont typeface="Arial" panose="020B0604020202020204" pitchFamily="34" charset="0"/>
              <a:buChar char="•"/>
            </a:pPr>
            <a:endParaRPr lang="en-US" sz="2000"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789659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20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1800" dirty="0"/>
              <a:t>In a non-punctured 80 MHz PPDU, the following distribution bandwidth modes are allowed for DRU</a:t>
            </a:r>
          </a:p>
          <a:p>
            <a:pPr marL="400050">
              <a:buFont typeface="Arial" panose="020B0604020202020204" pitchFamily="34" charset="0"/>
              <a:buChar char="•"/>
            </a:pPr>
            <a:r>
              <a:rPr lang="en-US" sz="1800" dirty="0"/>
              <a:t>80 MHz</a:t>
            </a:r>
          </a:p>
          <a:p>
            <a:pPr marL="400050">
              <a:buFont typeface="Arial" panose="020B0604020202020204" pitchFamily="34" charset="0"/>
              <a:buChar char="•"/>
            </a:pPr>
            <a:r>
              <a:rPr lang="en-US" sz="1800" dirty="0"/>
              <a:t>20 MHz + 20 MHz + 40 MHz (or 40 MHz + 20 MHz + 20 MHz)</a:t>
            </a:r>
          </a:p>
          <a:p>
            <a:pPr marL="457200" lvl="1" indent="0"/>
            <a:endParaRPr lang="en-US" sz="1800" dirty="0"/>
          </a:p>
          <a:p>
            <a:pPr marL="0" indent="0"/>
            <a:r>
              <a:rPr lang="en-US" sz="2000" dirty="0"/>
              <a:t>Move: 		Second:</a:t>
            </a:r>
          </a:p>
          <a:p>
            <a:pPr marL="0" indent="0"/>
            <a:r>
              <a:rPr lang="en-US" sz="2000" dirty="0"/>
              <a:t>Discussion:.</a:t>
            </a:r>
          </a:p>
          <a:p>
            <a:pPr marL="0" indent="0"/>
            <a:r>
              <a:rPr lang="en-US" sz="2000" dirty="0"/>
              <a:t>Result:.</a:t>
            </a:r>
          </a:p>
          <a:p>
            <a:pPr marL="0" indent="0"/>
            <a:endParaRPr lang="en-US" sz="2000" dirty="0"/>
          </a:p>
          <a:p>
            <a:pPr marL="0" indent="0"/>
            <a:r>
              <a:rPr lang="en-US" sz="1800" b="0" dirty="0"/>
              <a:t>Note: Reference document is </a:t>
            </a:r>
            <a:r>
              <a:rPr lang="en-US" sz="1800" b="0" dirty="0">
                <a:hlinkClick r:id="rId2"/>
              </a:rPr>
              <a:t>11-24/766r2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95735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1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a:buFont typeface="Arial" panose="020B0604020202020204" pitchFamily="34" charset="0"/>
              <a:buChar char="•"/>
            </a:pPr>
            <a:r>
              <a:rPr lang="en-US" sz="1800" dirty="0"/>
              <a:t>11bn supports a distributed-tone RU (DRU) for a TB PPDU transmission</a:t>
            </a:r>
          </a:p>
          <a:p>
            <a:pPr lvl="1">
              <a:buFont typeface="Arial" panose="020B0604020202020204" pitchFamily="34" charset="0"/>
              <a:buChar char="•"/>
            </a:pPr>
            <a:r>
              <a:rPr lang="en-US" sz="1600" dirty="0"/>
              <a:t>The DRU means an RU which consists of subcarriers spreading across a certain bandwidth</a:t>
            </a:r>
          </a:p>
          <a:p>
            <a:pPr lvl="1">
              <a:buFont typeface="Arial" panose="020B0604020202020204" pitchFamily="34" charset="0"/>
              <a:buChar char="•"/>
            </a:pPr>
            <a:endParaRPr lang="en-US" sz="1600" dirty="0"/>
          </a:p>
          <a:p>
            <a:pPr marL="457200" lvl="1" indent="0"/>
            <a:endParaRPr lang="en-US" sz="1600" dirty="0"/>
          </a:p>
          <a:p>
            <a:r>
              <a:rPr lang="en-US" sz="2000" dirty="0"/>
              <a:t>Move: Eunsung Park			Second: Jianhan Liu</a:t>
            </a:r>
          </a:p>
          <a:p>
            <a:r>
              <a:rPr lang="en-US" sz="2000" dirty="0"/>
              <a:t>Discussion: Some discussion. </a:t>
            </a:r>
          </a:p>
          <a:p>
            <a:pPr marL="0" indent="0"/>
            <a:r>
              <a:rPr lang="en-US" sz="2000" dirty="0"/>
              <a:t>Preliminary Result: 116Y, 6N, 48A (pass)</a:t>
            </a:r>
          </a:p>
          <a:p>
            <a:r>
              <a:rPr lang="en-US" sz="2000" dirty="0"/>
              <a:t>Result: </a:t>
            </a:r>
            <a:r>
              <a:rPr lang="en-US" sz="2000" dirty="0">
                <a:highlight>
                  <a:srgbClr val="00FF00"/>
                </a:highlight>
              </a:rPr>
              <a:t>113Y, 6N, 47A (pass)</a:t>
            </a:r>
          </a:p>
          <a:p>
            <a:endParaRPr lang="en-US" sz="2000" dirty="0"/>
          </a:p>
          <a:p>
            <a:r>
              <a:rPr lang="en-US" sz="1600" b="0" dirty="0"/>
              <a:t>Note: Discussed in one of the PHY ad-hoc sessions (ref: </a:t>
            </a:r>
            <a:r>
              <a:rPr lang="en-US" sz="1600" b="0" dirty="0">
                <a:hlinkClick r:id="rId2"/>
              </a:rPr>
              <a:t>11-23/1919r1</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2 (MAC)</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endParaRPr lang="en-US" sz="1800" dirty="0"/>
          </a:p>
          <a:p>
            <a:pPr lvl="1">
              <a:buFont typeface="Arial" panose="020B0604020202020204" pitchFamily="34" charset="0"/>
              <a:buChar char="•"/>
            </a:pPr>
            <a:r>
              <a:rPr lang="en-US" sz="1800" dirty="0"/>
              <a:t>11bn defines a mechanism that enables a non-AP MLD to roam from one AP MLD to another AP MLD and the non-AP MLD remains in state 4 (see 11.3) during and after roaming to the other AP MLD</a:t>
            </a:r>
          </a:p>
          <a:p>
            <a:pPr lvl="2">
              <a:buFont typeface="Arial" panose="020B0604020202020204" pitchFamily="34" charset="0"/>
              <a:buChar char="•"/>
            </a:pPr>
            <a:endParaRPr lang="en-US" sz="1400" dirty="0"/>
          </a:p>
          <a:p>
            <a:r>
              <a:rPr lang="en-US" sz="2000" dirty="0"/>
              <a:t>Move: Po-Kai Huang			Second: Binita Gupta</a:t>
            </a:r>
          </a:p>
          <a:p>
            <a:r>
              <a:rPr lang="en-US" sz="2000" dirty="0"/>
              <a:t>Discussion: None.</a:t>
            </a:r>
          </a:p>
          <a:p>
            <a:pPr marL="0" indent="0"/>
            <a:r>
              <a:rPr lang="en-US" sz="2000" dirty="0">
                <a:highlight>
                  <a:srgbClr val="00FF00"/>
                </a:highlight>
              </a:rPr>
              <a:t>Result: Approved with unanimous consent.</a:t>
            </a:r>
          </a:p>
          <a:p>
            <a:endParaRPr lang="en-US" sz="2000" dirty="0"/>
          </a:p>
          <a:p>
            <a:r>
              <a:rPr lang="en-US" sz="1600" b="0" dirty="0"/>
              <a:t>Note: Discussed in one of the MAC ad-hoc sessions (several submissions were discussing similar concept, ref: </a:t>
            </a:r>
            <a:r>
              <a:rPr lang="pt-BR" sz="1600" b="0" dirty="0">
                <a:hlinkClick r:id="rId2"/>
              </a:rPr>
              <a:t>23/1884r2</a:t>
            </a:r>
            <a:r>
              <a:rPr lang="pt-BR" sz="1600" b="0" dirty="0"/>
              <a:t>, </a:t>
            </a:r>
            <a:r>
              <a:rPr lang="pt-BR" sz="1600" b="0" dirty="0">
                <a:hlinkClick r:id="rId3"/>
              </a:rPr>
              <a:t>23/1898r1</a:t>
            </a:r>
            <a:r>
              <a:rPr lang="pt-BR" sz="1600" b="0" dirty="0"/>
              <a:t>, </a:t>
            </a:r>
            <a:r>
              <a:rPr lang="pt-BR" sz="1600" b="0" dirty="0">
                <a:hlinkClick r:id="rId4"/>
              </a:rPr>
              <a:t>23/1908r2</a:t>
            </a:r>
            <a:r>
              <a:rPr lang="pt-BR" sz="1600" b="0" dirty="0"/>
              <a:t>, </a:t>
            </a:r>
            <a:r>
              <a:rPr lang="pt-BR" sz="1600" b="0" dirty="0">
                <a:hlinkClick r:id="rId5"/>
              </a:rPr>
              <a:t>23/1937r1</a:t>
            </a:r>
            <a:r>
              <a:rPr lang="pt-BR" sz="1600" b="0" dirty="0"/>
              <a:t>, </a:t>
            </a:r>
            <a:r>
              <a:rPr lang="pt-BR" sz="1600" b="0" dirty="0">
                <a:hlinkClick r:id="rId6"/>
              </a:rPr>
              <a:t>23/1971r2,</a:t>
            </a:r>
            <a:r>
              <a:rPr lang="pt-BR" sz="1600" b="0" dirty="0"/>
              <a:t> </a:t>
            </a:r>
            <a:r>
              <a:rPr lang="pt-BR" sz="1600" b="0" dirty="0">
                <a:hlinkClick r:id="rId7"/>
              </a:rPr>
              <a:t>23/1996r0</a:t>
            </a:r>
            <a:r>
              <a:rPr lang="pt-BR" sz="1600" b="0" dirty="0"/>
              <a:t>, </a:t>
            </a:r>
            <a:r>
              <a:rPr lang="pt-BR" sz="1600" b="0" dirty="0">
                <a:hlinkClick r:id="rId8"/>
              </a:rPr>
              <a:t>23/2157r2</a:t>
            </a:r>
            <a:r>
              <a:rPr lang="en-US" sz="1600" b="0" dirty="0"/>
              <a:t>) during which a similar SP was run. The SP result was 83Y, 22N, 22A.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160492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17987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lvl="1">
              <a:buFont typeface="Arial" panose="020B0604020202020204" pitchFamily="34" charset="0"/>
              <a:buChar char="•"/>
            </a:pPr>
            <a:r>
              <a:rPr lang="en-US" sz="1800" dirty="0"/>
              <a:t>11bn will define distributed tone RU (“DRU”) transmission</a:t>
            </a:r>
          </a:p>
          <a:p>
            <a:pPr marL="457200" lvl="1" indent="0"/>
            <a:endParaRPr lang="en-US" sz="1600" dirty="0"/>
          </a:p>
          <a:p>
            <a:r>
              <a:rPr lang="en-US" sz="2000" dirty="0"/>
              <a:t>Move: Bin Tian			Second: Lin Yang</a:t>
            </a:r>
          </a:p>
          <a:p>
            <a:r>
              <a:rPr lang="en-US" sz="2000" dirty="0"/>
              <a:t>Discussion: Some.</a:t>
            </a:r>
          </a:p>
          <a:p>
            <a:pPr marL="0" indent="0"/>
            <a:r>
              <a:rPr lang="en-US" sz="2000" dirty="0"/>
              <a:t>Preliminary Result: 136Y, 37N, 46A.</a:t>
            </a:r>
          </a:p>
          <a:p>
            <a:pPr marL="0" indent="0"/>
            <a:r>
              <a:rPr lang="en-US" sz="2000" dirty="0">
                <a:highlight>
                  <a:srgbClr val="00FF00"/>
                </a:highlight>
              </a:rPr>
              <a:t>Result: 133Y, 36N, 43A (pass).</a:t>
            </a:r>
          </a:p>
          <a:p>
            <a:endParaRPr lang="en-US" sz="1600" b="0" dirty="0"/>
          </a:p>
          <a:p>
            <a:r>
              <a:rPr lang="en-US" sz="1600" b="0" dirty="0"/>
              <a:t>Note: Discussed in one of the PHY ad-hoc sessions of the January Interim, (ref: </a:t>
            </a:r>
            <a:r>
              <a:rPr lang="en-US" sz="1600" b="0" dirty="0">
                <a:hlinkClick r:id="rId2"/>
              </a:rPr>
              <a:t>11-23/1988r2</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1501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FC49-5D5A-1F10-3C56-EBD1E6ADBFEC}"/>
              </a:ext>
            </a:extLst>
          </p:cNvPr>
          <p:cNvSpPr>
            <a:spLocks noGrp="1"/>
          </p:cNvSpPr>
          <p:nvPr>
            <p:ph type="title"/>
          </p:nvPr>
        </p:nvSpPr>
        <p:spPr>
          <a:xfrm>
            <a:off x="685800" y="685800"/>
            <a:ext cx="7770813" cy="1065213"/>
          </a:xfrm>
        </p:spPr>
        <p:txBody>
          <a:bodyPr/>
          <a:lstStyle/>
          <a:p>
            <a:r>
              <a:rPr lang="en-US" dirty="0"/>
              <a:t>Motion 4 (PHY)</a:t>
            </a:r>
          </a:p>
        </p:txBody>
      </p:sp>
      <p:sp>
        <p:nvSpPr>
          <p:cNvPr id="3" name="Content Placeholder 2">
            <a:extLst>
              <a:ext uri="{FF2B5EF4-FFF2-40B4-BE49-F238E27FC236}">
                <a16:creationId xmlns:a16="http://schemas.microsoft.com/office/drawing/2014/main" id="{C4DE4DF7-0DCD-2163-160B-BCC873E03F03}"/>
              </a:ext>
            </a:extLst>
          </p:cNvPr>
          <p:cNvSpPr>
            <a:spLocks noGrp="1"/>
          </p:cNvSpPr>
          <p:nvPr>
            <p:ph idx="1"/>
          </p:nvPr>
        </p:nvSpPr>
        <p:spPr>
          <a:xfrm>
            <a:off x="685800" y="1981200"/>
            <a:ext cx="7770813" cy="4113213"/>
          </a:xfrm>
        </p:spPr>
        <p:txBody>
          <a:bodyPr/>
          <a:lstStyle/>
          <a:p>
            <a:r>
              <a:rPr lang="en-US" sz="2000" dirty="0"/>
              <a:t>Move to include the following into the 11bn SFD</a:t>
            </a:r>
          </a:p>
          <a:p>
            <a:pPr>
              <a:buFont typeface="Arial" panose="020B0604020202020204" pitchFamily="34" charset="0"/>
              <a:buChar char="•"/>
            </a:pPr>
            <a:r>
              <a:rPr lang="en-US" sz="2000" dirty="0"/>
              <a:t>DRU is allowed in a punctured UHR TB transmission.</a:t>
            </a:r>
          </a:p>
          <a:p>
            <a:endParaRPr lang="en-US" sz="2000" dirty="0"/>
          </a:p>
          <a:p>
            <a:r>
              <a:rPr lang="en-US" sz="2000" dirty="0"/>
              <a:t>Move: Ross J. Yu			Second: </a:t>
            </a:r>
            <a:r>
              <a:rPr lang="en-US" sz="2000" dirty="0" err="1"/>
              <a:t>Eunsung</a:t>
            </a:r>
            <a:r>
              <a:rPr lang="en-US" sz="2000" dirty="0"/>
              <a:t> Park</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r>
              <a:rPr lang="en-US" sz="1600" b="0" dirty="0"/>
              <a:t>Note: Discussed in one of the PHY ad-hoc sessions of the March plenary, (ref: </a:t>
            </a:r>
            <a:r>
              <a:rPr lang="en-US" sz="1600" b="0" dirty="0">
                <a:hlinkClick r:id="rId2"/>
              </a:rPr>
              <a:t>11-23/2200r3</a:t>
            </a:r>
            <a:r>
              <a:rPr lang="en-US" sz="1600" b="0" dirty="0"/>
              <a:t>) during which a similar SP was run. The SP did not receive </a:t>
            </a:r>
            <a:r>
              <a:rPr lang="en-US" sz="1600" b="0"/>
              <a:t>any objections.</a:t>
            </a:r>
            <a:endParaRPr lang="en-US" sz="16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EE784E42-1BC4-9487-48DF-883486FA426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A93EB38-318C-9B75-0149-84C940C745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B6E1C6-3932-E859-E8F7-4D6D76A8324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72271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3823-6AC1-418A-85F3-DEB4AEDE69AD}"/>
              </a:ext>
            </a:extLst>
          </p:cNvPr>
          <p:cNvSpPr>
            <a:spLocks noGrp="1"/>
          </p:cNvSpPr>
          <p:nvPr>
            <p:ph type="title"/>
          </p:nvPr>
        </p:nvSpPr>
        <p:spPr>
          <a:xfrm>
            <a:off x="685800" y="685800"/>
            <a:ext cx="7770813" cy="1065213"/>
          </a:xfrm>
        </p:spPr>
        <p:txBody>
          <a:bodyPr/>
          <a:lstStyle/>
          <a:p>
            <a:r>
              <a:rPr lang="en-US" dirty="0"/>
              <a:t>Motion 5 (PHY)</a:t>
            </a:r>
          </a:p>
        </p:txBody>
      </p:sp>
      <p:sp>
        <p:nvSpPr>
          <p:cNvPr id="3" name="Content Placeholder 2">
            <a:extLst>
              <a:ext uri="{FF2B5EF4-FFF2-40B4-BE49-F238E27FC236}">
                <a16:creationId xmlns:a16="http://schemas.microsoft.com/office/drawing/2014/main" id="{7C8345AC-1C26-2FA2-68F2-3810ECAD9EC6}"/>
              </a:ext>
            </a:extLst>
          </p:cNvPr>
          <p:cNvSpPr>
            <a:spLocks noGrp="1"/>
          </p:cNvSpPr>
          <p:nvPr>
            <p:ph idx="1"/>
          </p:nvPr>
        </p:nvSpPr>
        <p:spPr>
          <a:xfrm>
            <a:off x="685800" y="1981200"/>
            <a:ext cx="7770813" cy="4113213"/>
          </a:xfrm>
        </p:spPr>
        <p:txBody>
          <a:bodyPr/>
          <a:lstStyle/>
          <a:p>
            <a:r>
              <a:rPr lang="en-US" sz="2000" dirty="0"/>
              <a:t>Move to add the following text to the TGbn SFD:  </a:t>
            </a:r>
          </a:p>
          <a:p>
            <a:pPr>
              <a:buFont typeface="Arial" panose="020B0604020202020204" pitchFamily="34" charset="0"/>
              <a:buChar char="•"/>
            </a:pPr>
            <a:r>
              <a:rPr lang="en-US" sz="2000" dirty="0"/>
              <a:t>11bn supports hierarchical pilot structure for DRU</a:t>
            </a:r>
          </a:p>
          <a:p>
            <a:pPr lvl="1">
              <a:buFont typeface="Arial" panose="020B0604020202020204" pitchFamily="34" charset="0"/>
              <a:buChar char="•"/>
            </a:pPr>
            <a:r>
              <a:rPr lang="en-US" sz="1800" dirty="0"/>
              <a:t>Pilot locations of a larger DRU is a subset of pilot locations of smaller component DRUs within the same PPDU BW</a:t>
            </a:r>
          </a:p>
          <a:p>
            <a:r>
              <a:rPr lang="en-US" sz="2000" dirty="0"/>
              <a:t> </a:t>
            </a:r>
          </a:p>
          <a:p>
            <a:r>
              <a:rPr lang="en-US" sz="2000" dirty="0"/>
              <a:t>Move: Lin Yang			Second: Eunsung Park</a:t>
            </a:r>
          </a:p>
          <a:p>
            <a:r>
              <a:rPr lang="en-US" sz="2000" dirty="0"/>
              <a:t>Discussion: None.</a:t>
            </a:r>
          </a:p>
          <a:p>
            <a:r>
              <a:rPr lang="en-US" sz="2000" dirty="0">
                <a:highlight>
                  <a:srgbClr val="00FF00"/>
                </a:highlight>
              </a:rPr>
              <a:t>Result: Approved with unanimous consent.</a:t>
            </a:r>
          </a:p>
          <a:p>
            <a:endParaRPr lang="en-US" sz="2000" dirty="0"/>
          </a:p>
          <a:p>
            <a:r>
              <a:rPr lang="en-US" sz="1600" b="0" dirty="0"/>
              <a:t>Note: Discussed in one of the PHY ad-hoc sessions of the March plenary, (ref: </a:t>
            </a:r>
            <a:r>
              <a:rPr lang="en-US" sz="1600" b="0" dirty="0">
                <a:hlinkClick r:id="rId2"/>
              </a:rPr>
              <a:t>11-24/0501r2</a:t>
            </a:r>
            <a:r>
              <a:rPr lang="en-US" sz="1600" b="0" dirty="0"/>
              <a:t>) during which a similar SP was run. The SP did not receive any objection.</a:t>
            </a:r>
          </a:p>
          <a:p>
            <a:endParaRPr lang="en-US" sz="2000" dirty="0"/>
          </a:p>
        </p:txBody>
      </p:sp>
      <p:sp>
        <p:nvSpPr>
          <p:cNvPr id="4" name="Slide Number Placeholder 3">
            <a:extLst>
              <a:ext uri="{FF2B5EF4-FFF2-40B4-BE49-F238E27FC236}">
                <a16:creationId xmlns:a16="http://schemas.microsoft.com/office/drawing/2014/main" id="{71865A15-D87A-1090-0494-35C0CAD91E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23FB66F-211F-C0F6-E29E-E5164FA4FB8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AEABF7-4CC9-5361-159D-6F27A53C50AC}"/>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15734148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275698</TotalTime>
  <Words>2442</Words>
  <Application>Microsoft Office PowerPoint</Application>
  <PresentationFormat>On-screen Show (4:3)</PresentationFormat>
  <Paragraphs>309</Paragraphs>
  <Slides>25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Arial Black</vt:lpstr>
      <vt:lpstr>Arial Unicode MS</vt:lpstr>
      <vt:lpstr>Times New Roman</vt:lpstr>
      <vt:lpstr>Office Theme</vt:lpstr>
      <vt:lpstr>Document</vt:lpstr>
      <vt:lpstr>TGbn Motions List - Part 1</vt:lpstr>
      <vt:lpstr>IEEE 802.11 TGbn: Enhancements for Ultra High Reliability (UHR) WLAN Task Group</vt:lpstr>
      <vt:lpstr>Motions on January 18th</vt:lpstr>
      <vt:lpstr>Motion 1 (PHY)</vt:lpstr>
      <vt:lpstr>Motion 2 (MAC)</vt:lpstr>
      <vt:lpstr>Motions on March 14th</vt:lpstr>
      <vt:lpstr>Motion 3 (PHY)</vt:lpstr>
      <vt:lpstr>Motion 4 (PHY)</vt:lpstr>
      <vt:lpstr>Motion 5 (PHY)</vt:lpstr>
      <vt:lpstr>Motion 6 (PHY)</vt:lpstr>
      <vt:lpstr>Motion 7 (PHY)</vt:lpstr>
      <vt:lpstr>Motion 8 (MAC)</vt:lpstr>
      <vt:lpstr>Motion 9 (MAC)</vt:lpstr>
      <vt:lpstr>Motion 10 (MAC)</vt:lpstr>
      <vt:lpstr>Motions on May 16th</vt:lpstr>
      <vt:lpstr>Motion 11 (MAC)</vt:lpstr>
      <vt:lpstr>Motion 12 (MAC)</vt:lpstr>
      <vt:lpstr>Motion 13 (MAC)</vt:lpstr>
      <vt:lpstr>Motion 14 (PHY)</vt:lpstr>
      <vt:lpstr>Motion 15 (PHY)</vt:lpstr>
      <vt:lpstr>Motion 16 (PHY)</vt:lpstr>
      <vt:lpstr>Motion 17 (PHY)</vt:lpstr>
      <vt:lpstr>Motion 18 (PHY)</vt:lpstr>
      <vt:lpstr>Motion 19 (PHY)</vt:lpstr>
      <vt:lpstr>Motion 20 (PHY)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2024-05-16T13:16:21Z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