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324" r:id="rId2"/>
    <p:sldId id="257" r:id="rId3"/>
    <p:sldId id="325" r:id="rId4"/>
    <p:sldId id="341" r:id="rId5"/>
    <p:sldId id="344" r:id="rId6"/>
    <p:sldId id="266" r:id="rId7"/>
    <p:sldId id="264" r:id="rId8"/>
    <p:sldId id="345"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en McCann" initials="SM" lastIdx="10" clrIdx="0">
    <p:extLst>
      <p:ext uri="{19B8F6BF-5375-455C-9EA6-DF929625EA0E}">
        <p15:presenceInfo xmlns:p15="http://schemas.microsoft.com/office/powerpoint/2012/main" userId="S-1-5-21-147214757-305610072-1517763936-7933830" providerId="AD"/>
      </p:ext>
    </p:extLst>
  </p:cmAuthor>
  <p:cmAuthor id="2" name="xuyue (I)" initials="x(" lastIdx="8" clrIdx="1">
    <p:extLst>
      <p:ext uri="{19B8F6BF-5375-455C-9EA6-DF929625EA0E}">
        <p15:presenceInfo xmlns:p15="http://schemas.microsoft.com/office/powerpoint/2012/main" userId="S-1-5-21-147214757-305610072-1517763936-96108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中度样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中度样式 1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浅色样式 2 - 强调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主题样式 2 - 强调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度样式 1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中度样式 3 - 强调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中度样式 1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浅色样式 3 - 强调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EC20E35-A176-4012-BC5E-935CFFF8708E}" styleName="中度样式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460" autoAdjust="0"/>
    <p:restoredTop sz="95256" autoAdjust="0"/>
  </p:normalViewPr>
  <p:slideViewPr>
    <p:cSldViewPr>
      <p:cViewPr varScale="1">
        <p:scale>
          <a:sx n="107" d="100"/>
          <a:sy n="107" d="100"/>
        </p:scale>
        <p:origin x="548" y="64"/>
      </p:cViewPr>
      <p:guideLst>
        <p:guide orient="horz" pos="2160"/>
        <p:guide pos="3840"/>
      </p:guideLst>
    </p:cSldViewPr>
  </p:slideViewPr>
  <p:outlineViewPr>
    <p:cViewPr varScale="1">
      <p:scale>
        <a:sx n="170" d="200"/>
        <a:sy n="170" d="200"/>
      </p:scale>
      <p:origin x="0" y="-52613"/>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28356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414190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187778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94807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John Doe, Some Company</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t>
            </a:r>
            <a:r>
              <a:rPr lang="en-US" altLang="zh-CN" dirty="0"/>
              <a:t>anuary</a:t>
            </a:r>
            <a:r>
              <a:rPr lang="en-US" dirty="0"/>
              <a:t>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John Doe, Some Company</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802.11-17/0167r0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a:t>Discussion on Bandwidth Issue in IMMW</a:t>
            </a:r>
            <a:endParaRPr lang="en-GB" sz="2800"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2024-01-XX</a:t>
            </a:r>
          </a:p>
        </p:txBody>
      </p:sp>
      <p:sp>
        <p:nvSpPr>
          <p:cNvPr id="6" name="Date Placeholder 3"/>
          <p:cNvSpPr>
            <a:spLocks noGrp="1"/>
          </p:cNvSpPr>
          <p:nvPr>
            <p:ph type="dt" idx="10"/>
          </p:nvPr>
        </p:nvSpPr>
        <p:spPr/>
        <p:txBody>
          <a:bodyPr/>
          <a:lstStyle/>
          <a:p>
            <a:r>
              <a:rPr lang="en-US" altLang="zh-CN" dirty="0"/>
              <a:t>January 2024</a:t>
            </a:r>
            <a:endParaRPr lang="en-GB" altLang="zh-CN" dirty="0"/>
          </a:p>
        </p:txBody>
      </p:sp>
      <p:sp>
        <p:nvSpPr>
          <p:cNvPr id="7" name="Footer Placeholder 4"/>
          <p:cNvSpPr>
            <a:spLocks noGrp="1"/>
          </p:cNvSpPr>
          <p:nvPr>
            <p:ph type="ftr" idx="11"/>
          </p:nvPr>
        </p:nvSpPr>
        <p:spPr/>
        <p:txBody>
          <a:bodyPr/>
          <a:lstStyle/>
          <a:p>
            <a:r>
              <a:rPr lang="en-GB" dirty="0"/>
              <a:t>Yue Xu</a:t>
            </a:r>
            <a:r>
              <a:rPr lang="en-US" altLang="zh-CN" dirty="0"/>
              <a:t>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3778498485"/>
              </p:ext>
            </p:extLst>
          </p:nvPr>
        </p:nvGraphicFramePr>
        <p:xfrm>
          <a:off x="1087839" y="2492896"/>
          <a:ext cx="10115805" cy="2927882"/>
        </p:xfrm>
        <a:graphic>
          <a:graphicData uri="http://schemas.openxmlformats.org/drawingml/2006/table">
            <a:tbl>
              <a:tblPr>
                <a:tableStyleId>{5C22544A-7EE6-4342-B048-85BDC9FD1C3A}</a:tableStyleId>
              </a:tblPr>
              <a:tblGrid>
                <a:gridCol w="1983825">
                  <a:extLst>
                    <a:ext uri="{9D8B030D-6E8A-4147-A177-3AD203B41FA5}">
                      <a16:colId xmlns:a16="http://schemas.microsoft.com/office/drawing/2014/main" val="1982600515"/>
                    </a:ext>
                  </a:extLst>
                </a:gridCol>
                <a:gridCol w="1368152">
                  <a:extLst>
                    <a:ext uri="{9D8B030D-6E8A-4147-A177-3AD203B41FA5}">
                      <a16:colId xmlns:a16="http://schemas.microsoft.com/office/drawing/2014/main" val="2703258511"/>
                    </a:ext>
                  </a:extLst>
                </a:gridCol>
                <a:gridCol w="2440656">
                  <a:extLst>
                    <a:ext uri="{9D8B030D-6E8A-4147-A177-3AD203B41FA5}">
                      <a16:colId xmlns:a16="http://schemas.microsoft.com/office/drawing/2014/main" val="20002"/>
                    </a:ext>
                  </a:extLst>
                </a:gridCol>
                <a:gridCol w="1134957">
                  <a:extLst>
                    <a:ext uri="{9D8B030D-6E8A-4147-A177-3AD203B41FA5}">
                      <a16:colId xmlns:a16="http://schemas.microsoft.com/office/drawing/2014/main" val="20003"/>
                    </a:ext>
                  </a:extLst>
                </a:gridCol>
                <a:gridCol w="3188215">
                  <a:extLst>
                    <a:ext uri="{9D8B030D-6E8A-4147-A177-3AD203B41FA5}">
                      <a16:colId xmlns:a16="http://schemas.microsoft.com/office/drawing/2014/main" val="2006092477"/>
                    </a:ext>
                  </a:extLst>
                </a:gridCol>
              </a:tblGrid>
              <a:tr h="230973">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Address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Phone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554325">
                <a:tc rowSpan="2">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Yue Xu</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8">
                  <a:txBody>
                    <a:bodyPr/>
                    <a:lstStyle/>
                    <a:p>
                      <a:pPr marL="0" marR="0" algn="l">
                        <a:lnSpc>
                          <a:spcPct val="110000"/>
                        </a:lnSpc>
                        <a:spcBef>
                          <a:spcPts val="0"/>
                        </a:spcBef>
                        <a:spcAft>
                          <a:spcPts val="0"/>
                        </a:spcAft>
                      </a:pPr>
                      <a:r>
                        <a:rPr lang="en-US" sz="1800" dirty="0">
                          <a:effectLst/>
                          <a:latin typeface="Calibri" panose="020F0502020204030204" pitchFamily="34" charset="0"/>
                          <a:ea typeface="+mn-ea"/>
                          <a:cs typeface="Calibri" panose="020F0502020204030204" pitchFamily="34" charset="0"/>
                        </a:rPr>
                        <a:t>Huawei</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8">
                  <a:txBody>
                    <a:bodyPr/>
                    <a:lstStyle/>
                    <a:p>
                      <a:pPr marL="0" marR="0" algn="l">
                        <a:lnSpc>
                          <a:spcPct val="110000"/>
                        </a:lnSpc>
                        <a:spcBef>
                          <a:spcPts val="0"/>
                        </a:spcBef>
                        <a:spcAft>
                          <a:spcPts val="0"/>
                        </a:spcAft>
                      </a:pPr>
                      <a:r>
                        <a:rPr lang="en-US" sz="1800" kern="1200" baseline="0" dirty="0">
                          <a:solidFill>
                            <a:schemeClr val="dk1"/>
                          </a:solidFill>
                          <a:effectLst/>
                          <a:latin typeface="Calibri" panose="020F0502020204030204" pitchFamily="34" charset="0"/>
                          <a:ea typeface="Times New Roman" panose="02020603050405020304" pitchFamily="18" charset="0"/>
                          <a:cs typeface="Calibri" panose="020F0502020204030204" pitchFamily="34" charset="0"/>
                        </a:rPr>
                        <a:t>Huawei Nanjing R&amp;D Institute, Nanjing, Jiangsu, China, 210012</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xuyue57@Huawei.com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rowSpan="2">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92028704"/>
                  </a:ext>
                </a:extLst>
              </a:tr>
              <a:tr h="531193">
                <a:tc rowSpan="2">
                  <a:txBody>
                    <a:bodyPr/>
                    <a:lstStyle/>
                    <a:p>
                      <a:r>
                        <a:rPr lang="en-US" sz="1800" dirty="0" err="1">
                          <a:effectLst/>
                          <a:latin typeface="Calibri" panose="020F0502020204030204" pitchFamily="34" charset="0"/>
                          <a:ea typeface="Times New Roman" panose="02020603050405020304" pitchFamily="18" charset="0"/>
                          <a:cs typeface="Calibri" panose="020F0502020204030204" pitchFamily="34" charset="0"/>
                        </a:rPr>
                        <a:t>Chenhe</a:t>
                      </a:r>
                      <a:r>
                        <a:rPr lang="en-US" sz="1800" dirty="0">
                          <a:effectLst/>
                          <a:latin typeface="Calibri" panose="020F0502020204030204" pitchFamily="34" charset="0"/>
                          <a:ea typeface="Times New Roman" panose="02020603050405020304" pitchFamily="18" charset="0"/>
                          <a:cs typeface="Calibri" panose="020F0502020204030204" pitchFamily="34" charset="0"/>
                        </a:rPr>
                        <a:t> Ji</a:t>
                      </a:r>
                      <a:endParaRPr lang="zh-CN"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a:p>
                  </a:txBody>
                  <a:tcPr/>
                </a:tc>
                <a:tc vMerge="1">
                  <a:txBody>
                    <a:bodyPr/>
                    <a:lstStyle/>
                    <a:p>
                      <a:endParaRPr lang="zh-CN" altLang="en-US"/>
                    </a:p>
                  </a:txBody>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31734574"/>
                  </a:ext>
                </a:extLst>
              </a:tr>
              <a:tr h="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rowSpan="2">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73577444"/>
                  </a:ext>
                </a:extLst>
              </a:tr>
              <a:tr h="509453">
                <a:tc rowSpan="2">
                  <a:txBody>
                    <a:bodyPr/>
                    <a:lstStyle/>
                    <a:p>
                      <a:r>
                        <a:rPr lang="en-US" altLang="zh-CN" sz="1800" dirty="0">
                          <a:effectLst/>
                          <a:latin typeface="Calibri" panose="020F0502020204030204" pitchFamily="34" charset="0"/>
                          <a:ea typeface="+mn-ea"/>
                          <a:cs typeface="Calibri" panose="020F0502020204030204" pitchFamily="34" charset="0"/>
                        </a:rPr>
                        <a:t>Chun Pan</a:t>
                      </a:r>
                      <a:endParaRPr lang="zh-CN"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a:p>
                  </a:txBody>
                  <a:tcPr/>
                </a:tc>
                <a:tc vMerge="1">
                  <a:txBody>
                    <a:bodyPr/>
                    <a:lstStyle/>
                    <a:p>
                      <a:endParaRPr lang="zh-CN" altLang="en-US"/>
                    </a:p>
                  </a:txBody>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2153344"/>
                  </a:ext>
                </a:extLst>
              </a:tr>
              <a:tr h="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rowSpan="2">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7100247"/>
                  </a:ext>
                </a:extLst>
              </a:tr>
              <a:tr h="485036">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Xiaofei Bai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lang="zh-CN" altLang="en-US"/>
                    </a:p>
                  </a:txBody>
                  <a:tcPr>
                    <a:lnT w="12700" cap="flat" cmpd="sng" algn="ctr">
                      <a:solidFill>
                        <a:schemeClr val="tx1"/>
                      </a:solidFill>
                      <a:prstDash val="solid"/>
                      <a:round/>
                      <a:headEnd type="none" w="med" len="med"/>
                      <a:tailEnd type="none" w="med" len="med"/>
                    </a:lnT>
                  </a:tcPr>
                </a:tc>
                <a:tc vMerge="1">
                  <a:txBody>
                    <a:bodyPr/>
                    <a:lstStyle/>
                    <a:p>
                      <a:endParaRPr lang="zh-CN" altLang="en-US" dirty="0"/>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85036">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ea typeface="Times New Roman" panose="02020603050405020304" pitchFamily="18" charset="0"/>
                          <a:cs typeface="Calibri" panose="020F0502020204030204" pitchFamily="34" charset="0"/>
                        </a:rPr>
                        <a:t>Yizhan</a:t>
                      </a:r>
                      <a:r>
                        <a:rPr lang="en-US" sz="1800" dirty="0">
                          <a:effectLst/>
                          <a:latin typeface="Calibri" panose="020F0502020204030204" pitchFamily="34" charset="0"/>
                          <a:ea typeface="Times New Roman" panose="02020603050405020304" pitchFamily="18" charset="0"/>
                          <a:cs typeface="Calibri" panose="020F0502020204030204" pitchFamily="34" charset="0"/>
                        </a:rPr>
                        <a:t> Ni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kern="1200" baseline="0" dirty="0">
                        <a:solidFill>
                          <a:schemeClr val="dk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75913758"/>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7143757" y="6475414"/>
            <a:ext cx="4246027" cy="180975"/>
          </a:xfrm>
        </p:spPr>
        <p:txBody>
          <a:bodyPr/>
          <a:lstStyle/>
          <a:p>
            <a:r>
              <a:rPr lang="en-GB" altLang="zh-CN" dirty="0"/>
              <a:t>Yue Xu</a:t>
            </a:r>
            <a:r>
              <a:rPr lang="en-US" altLang="zh-CN" dirty="0"/>
              <a:t> (Huawei)</a:t>
            </a:r>
            <a:endParaRPr lang="en-GB" altLang="zh-CN" dirty="0"/>
          </a:p>
        </p:txBody>
      </p:sp>
      <p:sp>
        <p:nvSpPr>
          <p:cNvPr id="4" name="Date Placeholder 3"/>
          <p:cNvSpPr>
            <a:spLocks noGrp="1"/>
          </p:cNvSpPr>
          <p:nvPr>
            <p:ph type="dt" idx="15"/>
          </p:nvPr>
        </p:nvSpPr>
        <p:spPr/>
        <p:txBody>
          <a:bodyPr/>
          <a:lstStyle/>
          <a:p>
            <a:r>
              <a:rPr lang="en-US" altLang="zh-CN" dirty="0"/>
              <a:t>January 2024</a:t>
            </a:r>
            <a:endParaRPr lang="en-GB" altLang="zh-CN" dirty="0"/>
          </a:p>
        </p:txBody>
      </p:sp>
      <p:sp>
        <p:nvSpPr>
          <p:cNvPr id="7" name="Rectangle 2">
            <a:extLst>
              <a:ext uri="{FF2B5EF4-FFF2-40B4-BE49-F238E27FC236}">
                <a16:creationId xmlns:a16="http://schemas.microsoft.com/office/drawing/2014/main" id="{AA646F5C-D713-466D-944D-D2CA9BA38489}"/>
              </a:ext>
            </a:extLst>
          </p:cNvPr>
          <p:cNvSpPr>
            <a:spLocks noGrp="1" noChangeArrowheads="1"/>
          </p:cNvSpPr>
          <p:nvPr>
            <p:ph idx="1"/>
          </p:nvPr>
        </p:nvSpPr>
        <p:spPr>
          <a:xfrm>
            <a:off x="623392" y="1916832"/>
            <a:ext cx="10873208" cy="4039343"/>
          </a:xfrm>
          <a:ln/>
        </p:spPr>
        <p:txBody>
          <a:bodyPr/>
          <a:lstStyle/>
          <a:p>
            <a:pPr marL="285750" indent="-2857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solidFill>
                  <a:schemeClr val="tx1"/>
                </a:solidFill>
              </a:rPr>
              <a:t>In the last meeting, various aspects of IMMW have been discussed from diverse perspectives. Notably, bandwidth has emerged as a highlight concern, warranting a more in-depth analysis.</a:t>
            </a:r>
          </a:p>
          <a:p>
            <a:pPr marL="285750" indent="-2857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solidFill>
                <a:schemeClr val="tx1"/>
              </a:solidFill>
            </a:endParaRPr>
          </a:p>
          <a:p>
            <a:pPr marL="285750" indent="-2857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solidFill>
                  <a:schemeClr val="tx1"/>
                </a:solidFill>
              </a:rPr>
              <a:t>This contribution provides a brief summary of the main points made in the last meeting about bandwidth, analyzing</a:t>
            </a:r>
            <a:r>
              <a:rPr lang="en-US" altLang="zh-CN" sz="1800" dirty="0">
                <a:solidFill>
                  <a:srgbClr val="FF0000"/>
                </a:solidFill>
              </a:rPr>
              <a:t> </a:t>
            </a:r>
            <a:r>
              <a:rPr lang="en-US" altLang="zh-CN" sz="1800" dirty="0">
                <a:solidFill>
                  <a:schemeClr val="tx1"/>
                </a:solidFill>
              </a:rPr>
              <a:t>potential choices. </a:t>
            </a:r>
          </a:p>
          <a:p>
            <a:pPr marL="285750" indent="-2857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solidFill>
                <a:schemeClr val="tx1"/>
              </a:solidFill>
            </a:endParaRPr>
          </a:p>
          <a:p>
            <a:pPr marL="285750" indent="-2857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solidFill>
                  <a:schemeClr val="tx1"/>
                </a:solidFill>
              </a:rPr>
              <a:t>Furthermore, we introduce a noteworthy consideration:  IMMW SG is able to provide supplementary benefits for WIFI sensing, thereby contributing to the expansion of WIFI practical applications.</a:t>
            </a:r>
          </a:p>
          <a:p>
            <a:pPr marL="285750" indent="-2857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solidFill>
                <a:schemeClr val="tx1"/>
              </a:solidFill>
            </a:endParaRPr>
          </a:p>
          <a:p>
            <a:pPr marL="285750" indent="-2857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 Proposed Bandwidth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7143757" y="6475414"/>
            <a:ext cx="4246027" cy="180975"/>
          </a:xfrm>
        </p:spPr>
        <p:txBody>
          <a:bodyPr/>
          <a:lstStyle/>
          <a:p>
            <a:r>
              <a:rPr lang="en-GB" altLang="zh-CN" dirty="0"/>
              <a:t>Yue Xu</a:t>
            </a:r>
            <a:r>
              <a:rPr lang="en-US" altLang="zh-CN" dirty="0"/>
              <a:t> (Huawei)</a:t>
            </a:r>
            <a:endParaRPr lang="en-GB" altLang="zh-CN" dirty="0"/>
          </a:p>
        </p:txBody>
      </p:sp>
      <p:sp>
        <p:nvSpPr>
          <p:cNvPr id="4" name="Date Placeholder 3"/>
          <p:cNvSpPr>
            <a:spLocks noGrp="1"/>
          </p:cNvSpPr>
          <p:nvPr>
            <p:ph type="dt" idx="15"/>
          </p:nvPr>
        </p:nvSpPr>
        <p:spPr/>
        <p:txBody>
          <a:bodyPr/>
          <a:lstStyle/>
          <a:p>
            <a:r>
              <a:rPr lang="en-US" altLang="zh-CN" dirty="0"/>
              <a:t>January 2024</a:t>
            </a:r>
            <a:endParaRPr lang="en-GB" altLang="zh-CN" dirty="0"/>
          </a:p>
        </p:txBody>
      </p:sp>
      <p:graphicFrame>
        <p:nvGraphicFramePr>
          <p:cNvPr id="9" name="表格 8">
            <a:extLst>
              <a:ext uri="{FF2B5EF4-FFF2-40B4-BE49-F238E27FC236}">
                <a16:creationId xmlns:a16="http://schemas.microsoft.com/office/drawing/2014/main" id="{7BBD9121-7AB9-4A7D-B750-9626AE81311F}"/>
              </a:ext>
            </a:extLst>
          </p:cNvPr>
          <p:cNvGraphicFramePr>
            <a:graphicFrameLocks noGrp="1"/>
          </p:cNvGraphicFramePr>
          <p:nvPr>
            <p:extLst>
              <p:ext uri="{D42A27DB-BD31-4B8C-83A1-F6EECF244321}">
                <p14:modId xmlns:p14="http://schemas.microsoft.com/office/powerpoint/2010/main" val="2023202458"/>
              </p:ext>
            </p:extLst>
          </p:nvPr>
        </p:nvGraphicFramePr>
        <p:xfrm>
          <a:off x="767408" y="1935176"/>
          <a:ext cx="10729192" cy="2433320"/>
        </p:xfrm>
        <a:graphic>
          <a:graphicData uri="http://schemas.openxmlformats.org/drawingml/2006/table">
            <a:tbl>
              <a:tblPr firstRow="1" bandRow="1">
                <a:tableStyleId>{21E4AEA4-8DFA-4A89-87EB-49C32662AFE0}</a:tableStyleId>
              </a:tblPr>
              <a:tblGrid>
                <a:gridCol w="2448272">
                  <a:extLst>
                    <a:ext uri="{9D8B030D-6E8A-4147-A177-3AD203B41FA5}">
                      <a16:colId xmlns:a16="http://schemas.microsoft.com/office/drawing/2014/main" val="2108418095"/>
                    </a:ext>
                  </a:extLst>
                </a:gridCol>
                <a:gridCol w="8280920">
                  <a:extLst>
                    <a:ext uri="{9D8B030D-6E8A-4147-A177-3AD203B41FA5}">
                      <a16:colId xmlns:a16="http://schemas.microsoft.com/office/drawing/2014/main" val="1205442649"/>
                    </a:ext>
                  </a:extLst>
                </a:gridCol>
              </a:tblGrid>
              <a:tr h="370840">
                <a:tc>
                  <a:txBody>
                    <a:bodyPr/>
                    <a:lstStyle/>
                    <a:p>
                      <a:pPr algn="ctr"/>
                      <a:r>
                        <a:rPr lang="en-US" altLang="zh-CN" dirty="0"/>
                        <a:t>Contributions</a:t>
                      </a:r>
                      <a:endParaRPr lang="zh-CN" altLang="en-US" dirty="0"/>
                    </a:p>
                  </a:txBody>
                  <a:tcPr/>
                </a:tc>
                <a:tc>
                  <a:txBody>
                    <a:bodyPr/>
                    <a:lstStyle/>
                    <a:p>
                      <a:pPr algn="ctr"/>
                      <a:r>
                        <a:rPr lang="en-US" altLang="zh-CN" dirty="0"/>
                        <a:t>Bandwidth </a:t>
                      </a:r>
                      <a:endParaRPr lang="zh-CN" altLang="en-US" dirty="0"/>
                    </a:p>
                  </a:txBody>
                  <a:tcPr/>
                </a:tc>
                <a:extLst>
                  <a:ext uri="{0D108BD9-81ED-4DB2-BD59-A6C34878D82A}">
                    <a16:rowId xmlns:a16="http://schemas.microsoft.com/office/drawing/2014/main" val="2444373846"/>
                  </a:ext>
                </a:extLst>
              </a:tr>
              <a:tr h="370840">
                <a:tc>
                  <a:txBody>
                    <a:bodyPr/>
                    <a:lstStyle/>
                    <a:p>
                      <a:pPr algn="ctr"/>
                      <a:r>
                        <a:rPr lang="en-US" altLang="zh-CN" dirty="0"/>
                        <a:t>[1]</a:t>
                      </a:r>
                      <a:endParaRPr lang="zh-CN" altLang="en-US" dirty="0"/>
                    </a:p>
                  </a:txBody>
                  <a:tcPr/>
                </a:tc>
                <a:tc>
                  <a:txBody>
                    <a:bodyPr/>
                    <a:lstStyle/>
                    <a:p>
                      <a:pPr marL="285750" indent="-285750">
                        <a:buFont typeface="Arial" panose="020B0604020202020204" pitchFamily="34" charset="0"/>
                        <a:buChar char="•"/>
                      </a:pPr>
                      <a:r>
                        <a:rPr lang="en-US" altLang="zh-CN" sz="1600" dirty="0"/>
                        <a:t>A limited set of bandwidths (a set of BWs </a:t>
                      </a:r>
                      <a:r>
                        <a:rPr lang="en-US" altLang="zh-CN" sz="1600" b="1" i="1" u="sng" dirty="0"/>
                        <a:t>between 160 and 1280MHz</a:t>
                      </a:r>
                      <a:r>
                        <a:rPr lang="en-US" altLang="zh-CN" sz="1600" dirty="0"/>
                        <a:t>)</a:t>
                      </a:r>
                    </a:p>
                  </a:txBody>
                  <a:tcPr/>
                </a:tc>
                <a:extLst>
                  <a:ext uri="{0D108BD9-81ED-4DB2-BD59-A6C34878D82A}">
                    <a16:rowId xmlns:a16="http://schemas.microsoft.com/office/drawing/2014/main" val="709975088"/>
                  </a:ext>
                </a:extLst>
              </a:tr>
              <a:tr h="370840">
                <a:tc>
                  <a:txBody>
                    <a:bodyPr/>
                    <a:lstStyle/>
                    <a:p>
                      <a:pPr algn="ctr"/>
                      <a:r>
                        <a:rPr lang="en-US" altLang="zh-CN" dirty="0"/>
                        <a:t>[2]</a:t>
                      </a:r>
                      <a:endParaRPr lang="zh-CN" altLang="en-US" dirty="0"/>
                    </a:p>
                  </a:txBody>
                  <a:tcPr/>
                </a:tc>
                <a:tc>
                  <a:txBody>
                    <a:bodyPr/>
                    <a:lstStyle/>
                    <a:p>
                      <a:pPr marL="285750" indent="-285750">
                        <a:buFont typeface="Arial" panose="020B0604020202020204" pitchFamily="34" charset="0"/>
                        <a:buChar char="•"/>
                      </a:pPr>
                      <a:r>
                        <a:rPr lang="en-US" altLang="zh-CN" sz="1600" dirty="0"/>
                        <a:t>Support </a:t>
                      </a:r>
                      <a:r>
                        <a:rPr lang="en-US" altLang="zh-CN" sz="1600" dirty="0">
                          <a:solidFill>
                            <a:schemeClr val="tx1"/>
                          </a:solidFill>
                        </a:rPr>
                        <a:t>one</a:t>
                      </a:r>
                      <a:r>
                        <a:rPr lang="en-US" altLang="zh-CN" sz="1600" dirty="0"/>
                        <a:t> or two bandwidth modes </a:t>
                      </a:r>
                      <a:r>
                        <a:rPr lang="en-US" altLang="zh-CN" sz="1600" b="1" dirty="0"/>
                        <a:t>(</a:t>
                      </a:r>
                      <a:r>
                        <a:rPr lang="en-US" altLang="zh-CN" sz="1600" b="1" i="1" u="sng" dirty="0"/>
                        <a:t>320MHz, 640MHz are proposed</a:t>
                      </a:r>
                      <a:r>
                        <a:rPr lang="en-US" altLang="zh-CN" sz="1600" b="1" dirty="0"/>
                        <a:t>)</a:t>
                      </a:r>
                    </a:p>
                  </a:txBody>
                  <a:tcPr/>
                </a:tc>
                <a:extLst>
                  <a:ext uri="{0D108BD9-81ED-4DB2-BD59-A6C34878D82A}">
                    <a16:rowId xmlns:a16="http://schemas.microsoft.com/office/drawing/2014/main" val="2656068571"/>
                  </a:ext>
                </a:extLst>
              </a:tr>
              <a:tr h="370840">
                <a:tc>
                  <a:txBody>
                    <a:bodyPr/>
                    <a:lstStyle/>
                    <a:p>
                      <a:pPr algn="ctr"/>
                      <a:r>
                        <a:rPr lang="en-US" altLang="zh-CN" dirty="0"/>
                        <a:t>[3]</a:t>
                      </a:r>
                      <a:endParaRPr lang="zh-CN" altLang="en-US" dirty="0"/>
                    </a:p>
                  </a:txBody>
                  <a:tcPr/>
                </a:tc>
                <a:tc>
                  <a:txBody>
                    <a:bodyPr/>
                    <a:lstStyle/>
                    <a:p>
                      <a:pPr marL="285750" indent="-285750">
                        <a:buFont typeface="Arial" panose="020B0604020202020204" pitchFamily="34" charset="0"/>
                        <a:buChar char="•"/>
                      </a:pPr>
                      <a:r>
                        <a:rPr lang="en-US" altLang="zh-CN" sz="1600" dirty="0"/>
                        <a:t>Recommend </a:t>
                      </a:r>
                      <a:r>
                        <a:rPr lang="en-US" altLang="zh-CN" sz="1600" b="1" i="1" u="sng" dirty="0"/>
                        <a:t>80/160 MHz as minimum bandwidth </a:t>
                      </a:r>
                      <a:endParaRPr lang="zh-CN" altLang="en-US" sz="1600" b="1" i="1" u="sng" dirty="0"/>
                    </a:p>
                  </a:txBody>
                  <a:tcPr/>
                </a:tc>
                <a:extLst>
                  <a:ext uri="{0D108BD9-81ED-4DB2-BD59-A6C34878D82A}">
                    <a16:rowId xmlns:a16="http://schemas.microsoft.com/office/drawing/2014/main" val="2751356783"/>
                  </a:ext>
                </a:extLst>
              </a:tr>
              <a:tr h="370840">
                <a:tc>
                  <a:txBody>
                    <a:bodyPr/>
                    <a:lstStyle/>
                    <a:p>
                      <a:pPr algn="ctr"/>
                      <a:r>
                        <a:rPr lang="en-US" altLang="zh-CN" dirty="0"/>
                        <a:t>[4]</a:t>
                      </a:r>
                      <a:endParaRPr lang="zh-CN" altLang="en-US" dirty="0"/>
                    </a:p>
                  </a:txBody>
                  <a:tcPr/>
                </a:tc>
                <a:tc>
                  <a:txBody>
                    <a:bodyPr/>
                    <a:lstStyle/>
                    <a:p>
                      <a:pPr marL="285750" indent="-285750">
                        <a:buFont typeface="Arial" panose="020B0604020202020204" pitchFamily="34" charset="0"/>
                        <a:buChar char="•"/>
                      </a:pPr>
                      <a:r>
                        <a:rPr lang="en-US" altLang="zh-CN" sz="1600" dirty="0"/>
                        <a:t>Opening new bandwidth modes</a:t>
                      </a:r>
                      <a:r>
                        <a:rPr lang="en-US" altLang="zh-CN" sz="1600" b="1" dirty="0"/>
                        <a:t> (</a:t>
                      </a:r>
                      <a:r>
                        <a:rPr lang="en-US" altLang="zh-CN" sz="1600" b="1" i="1" u="sng" dirty="0"/>
                        <a:t>160MHz, 320MHz, 640MHz are proposed</a:t>
                      </a:r>
                      <a:r>
                        <a:rPr lang="en-US" altLang="zh-CN" sz="1600" b="1" dirty="0"/>
                        <a:t>) </a:t>
                      </a:r>
                      <a:endParaRPr lang="zh-CN" altLang="en-US" sz="1600" b="1" dirty="0"/>
                    </a:p>
                  </a:txBody>
                  <a:tcPr/>
                </a:tc>
                <a:extLst>
                  <a:ext uri="{0D108BD9-81ED-4DB2-BD59-A6C34878D82A}">
                    <a16:rowId xmlns:a16="http://schemas.microsoft.com/office/drawing/2014/main" val="3076129287"/>
                  </a:ext>
                </a:extLst>
              </a:tr>
              <a:tr h="370840">
                <a:tc>
                  <a:txBody>
                    <a:bodyPr/>
                    <a:lstStyle/>
                    <a:p>
                      <a:pPr algn="ctr"/>
                      <a:r>
                        <a:rPr lang="en-US" altLang="zh-CN" dirty="0"/>
                        <a:t>[5]</a:t>
                      </a:r>
                      <a:endParaRPr lang="zh-CN" altLang="en-US" dirty="0"/>
                    </a:p>
                  </a:txBody>
                  <a:tcPr/>
                </a:tc>
                <a:tc>
                  <a:txBody>
                    <a:bodyPr/>
                    <a:lstStyle/>
                    <a:p>
                      <a:pPr marL="285750" indent="-285750">
                        <a:buFont typeface="Arial" panose="020B0604020202020204" pitchFamily="34" charset="0"/>
                        <a:buChar char="•"/>
                      </a:pPr>
                      <a:r>
                        <a:rPr lang="en-US" altLang="zh-CN" sz="1600" dirty="0"/>
                        <a:t>Base bandwidth &gt;= 320MHz</a:t>
                      </a:r>
                    </a:p>
                    <a:p>
                      <a:pPr marL="285750" indent="-285750">
                        <a:buFont typeface="Arial" panose="020B0604020202020204" pitchFamily="34" charset="0"/>
                        <a:buChar char="•"/>
                      </a:pPr>
                      <a:r>
                        <a:rPr lang="en-US" altLang="zh-CN" sz="1600" dirty="0"/>
                        <a:t>Support </a:t>
                      </a:r>
                      <a:r>
                        <a:rPr lang="en-US" altLang="zh-CN" sz="1600" dirty="0">
                          <a:solidFill>
                            <a:schemeClr val="tx1"/>
                          </a:solidFill>
                        </a:rPr>
                        <a:t>m</a:t>
                      </a:r>
                      <a:r>
                        <a:rPr lang="en-US" altLang="zh-CN" sz="1600" dirty="0"/>
                        <a:t>ultiple channel bandwidths </a:t>
                      </a:r>
                      <a:r>
                        <a:rPr lang="en-US" altLang="zh-CN" sz="1600" b="1" i="1" u="sng" dirty="0"/>
                        <a:t>(</a:t>
                      </a:r>
                      <a:r>
                        <a:rPr lang="de-DE" altLang="zh-CN" sz="1600" b="1" i="1" u="sng" dirty="0"/>
                        <a:t>320MHz, 640MHz, 1280MHz, 2560MHz </a:t>
                      </a:r>
                      <a:r>
                        <a:rPr lang="en-US" altLang="zh-CN" sz="1600" b="1" i="1" u="sng" dirty="0"/>
                        <a:t>are proposed)</a:t>
                      </a:r>
                      <a:endParaRPr lang="zh-CN" altLang="en-US" sz="1600" b="1" i="1" u="sng" dirty="0"/>
                    </a:p>
                  </a:txBody>
                  <a:tcPr/>
                </a:tc>
                <a:extLst>
                  <a:ext uri="{0D108BD9-81ED-4DB2-BD59-A6C34878D82A}">
                    <a16:rowId xmlns:a16="http://schemas.microsoft.com/office/drawing/2014/main" val="1230088323"/>
                  </a:ext>
                </a:extLst>
              </a:tr>
            </a:tbl>
          </a:graphicData>
        </a:graphic>
      </p:graphicFrame>
      <p:sp>
        <p:nvSpPr>
          <p:cNvPr id="12" name="矩形 11">
            <a:extLst>
              <a:ext uri="{FF2B5EF4-FFF2-40B4-BE49-F238E27FC236}">
                <a16:creationId xmlns:a16="http://schemas.microsoft.com/office/drawing/2014/main" id="{D3FF99F5-1CE8-4BAC-AF7E-0C78DE9514BE}"/>
              </a:ext>
            </a:extLst>
          </p:cNvPr>
          <p:cNvSpPr/>
          <p:nvPr/>
        </p:nvSpPr>
        <p:spPr>
          <a:xfrm>
            <a:off x="792314" y="4869160"/>
            <a:ext cx="10219303" cy="1015663"/>
          </a:xfrm>
          <a:prstGeom prst="rect">
            <a:avLst/>
          </a:prstGeom>
        </p:spPr>
        <p:txBody>
          <a:bodyPr wrap="square">
            <a:spAutoFit/>
          </a:bodyPr>
          <a:lstStyle/>
          <a:p>
            <a:r>
              <a:rPr lang="en-US" altLang="zh-CN" sz="2000" b="1" dirty="0">
                <a:solidFill>
                  <a:schemeClr val="tx1"/>
                </a:solidFill>
              </a:rPr>
              <a:t>From the above table, it can be found that the current bandwidth is mainly selected as follows: </a:t>
            </a:r>
            <a:r>
              <a:rPr lang="en-US" altLang="zh-CN" sz="2000" b="1" i="1" dirty="0">
                <a:solidFill>
                  <a:schemeClr val="tx1"/>
                </a:solidFill>
                <a:highlight>
                  <a:srgbClr val="FFFF00"/>
                </a:highlight>
              </a:rPr>
              <a:t>160MHz, 320MHz, 640MHz, or 1280MHz</a:t>
            </a:r>
            <a:r>
              <a:rPr lang="en-US" altLang="zh-CN" sz="2000" b="1" dirty="0">
                <a:solidFill>
                  <a:schemeClr val="tx1"/>
                </a:solidFill>
              </a:rPr>
              <a:t>.Therefore, in the following slide, we compare these different bandwidths from multiple dimensions.</a:t>
            </a:r>
            <a:endParaRPr lang="en-US" altLang="zh-CN" sz="1800" dirty="0">
              <a:solidFill>
                <a:schemeClr val="tx1"/>
              </a:solidFill>
            </a:endParaRPr>
          </a:p>
        </p:txBody>
      </p:sp>
    </p:spTree>
    <p:extLst>
      <p:ext uri="{BB962C8B-B14F-4D97-AF65-F5344CB8AC3E}">
        <p14:creationId xmlns:p14="http://schemas.microsoft.com/office/powerpoint/2010/main" val="3478219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a:xfrm>
            <a:off x="7143757" y="6475414"/>
            <a:ext cx="4246027" cy="180975"/>
          </a:xfrm>
        </p:spPr>
        <p:txBody>
          <a:bodyPr/>
          <a:lstStyle/>
          <a:p>
            <a:r>
              <a:rPr lang="en-GB" altLang="zh-CN" dirty="0"/>
              <a:t>Yue Xu</a:t>
            </a:r>
            <a:r>
              <a:rPr lang="en-US" altLang="zh-CN" dirty="0"/>
              <a:t> (Huawei)</a:t>
            </a:r>
            <a:endParaRPr lang="en-GB" altLang="zh-CN" dirty="0"/>
          </a:p>
        </p:txBody>
      </p:sp>
      <p:sp>
        <p:nvSpPr>
          <p:cNvPr id="4" name="Date Placeholder 3"/>
          <p:cNvSpPr>
            <a:spLocks noGrp="1"/>
          </p:cNvSpPr>
          <p:nvPr>
            <p:ph type="dt" idx="15"/>
          </p:nvPr>
        </p:nvSpPr>
        <p:spPr/>
        <p:txBody>
          <a:bodyPr/>
          <a:lstStyle/>
          <a:p>
            <a:r>
              <a:rPr lang="en-US" altLang="zh-CN" dirty="0"/>
              <a:t>January 2024</a:t>
            </a:r>
            <a:endParaRPr lang="en-GB" altLang="zh-CN" dirty="0"/>
          </a:p>
        </p:txBody>
      </p:sp>
      <p:sp>
        <p:nvSpPr>
          <p:cNvPr id="13" name="Rectangle 2">
            <a:extLst>
              <a:ext uri="{FF2B5EF4-FFF2-40B4-BE49-F238E27FC236}">
                <a16:creationId xmlns:a16="http://schemas.microsoft.com/office/drawing/2014/main" id="{26CC9A70-E935-4E7A-B3B5-FC896EB27770}"/>
              </a:ext>
            </a:extLst>
          </p:cNvPr>
          <p:cNvSpPr>
            <a:spLocks noGrp="1" noChangeArrowheads="1"/>
          </p:cNvSpPr>
          <p:nvPr>
            <p:ph type="title"/>
          </p:nvPr>
        </p:nvSpPr>
        <p:spPr>
          <a:xfrm>
            <a:off x="1777752" y="652984"/>
            <a:ext cx="9070776" cy="870992"/>
          </a:xfrm>
          <a:noFill/>
          <a:ln/>
        </p:spPr>
        <p:txBody>
          <a:bodyPr/>
          <a:lstStyle/>
          <a:p>
            <a:pPr latinLnBrk="0"/>
            <a:r>
              <a:rPr lang="en-US" altLang="zh-CN" b="1" dirty="0">
                <a:latin typeface="Times New Roman" pitchFamily="18" charset="0"/>
                <a:cs typeface="Times New Roman" pitchFamily="18" charset="0"/>
              </a:rPr>
              <a:t>Comparison of Proposed Bandwidth</a:t>
            </a:r>
            <a:endParaRPr lang="en-CA" altLang="zh-CN" b="1" dirty="0">
              <a:latin typeface="Times New Roman" pitchFamily="18" charset="0"/>
              <a:cs typeface="Times New Roman" pitchFamily="18" charset="0"/>
            </a:endParaRPr>
          </a:p>
        </p:txBody>
      </p:sp>
      <p:graphicFrame>
        <p:nvGraphicFramePr>
          <p:cNvPr id="8" name="표 7">
            <a:extLst>
              <a:ext uri="{FF2B5EF4-FFF2-40B4-BE49-F238E27FC236}">
                <a16:creationId xmlns:a16="http://schemas.microsoft.com/office/drawing/2014/main" id="{ADFD5964-F50D-4261-8F3E-16ED5F3B219E}"/>
              </a:ext>
            </a:extLst>
          </p:cNvPr>
          <p:cNvGraphicFramePr>
            <a:graphicFrameLocks noGrp="1"/>
          </p:cNvGraphicFramePr>
          <p:nvPr>
            <p:extLst>
              <p:ext uri="{D42A27DB-BD31-4B8C-83A1-F6EECF244321}">
                <p14:modId xmlns:p14="http://schemas.microsoft.com/office/powerpoint/2010/main" val="356445837"/>
              </p:ext>
            </p:extLst>
          </p:nvPr>
        </p:nvGraphicFramePr>
        <p:xfrm>
          <a:off x="885432" y="4028217"/>
          <a:ext cx="10323135" cy="2111979"/>
        </p:xfrm>
        <a:graphic>
          <a:graphicData uri="http://schemas.openxmlformats.org/drawingml/2006/table">
            <a:tbl>
              <a:tblPr firstRow="1" bandRow="1">
                <a:tableStyleId>{93296810-A885-4BE3-A3E7-6D5BEEA58F35}</a:tableStyleId>
              </a:tblPr>
              <a:tblGrid>
                <a:gridCol w="1728478">
                  <a:extLst>
                    <a:ext uri="{9D8B030D-6E8A-4147-A177-3AD203B41FA5}">
                      <a16:colId xmlns:a16="http://schemas.microsoft.com/office/drawing/2014/main" val="20000"/>
                    </a:ext>
                  </a:extLst>
                </a:gridCol>
                <a:gridCol w="2339955">
                  <a:extLst>
                    <a:ext uri="{9D8B030D-6E8A-4147-A177-3AD203B41FA5}">
                      <a16:colId xmlns:a16="http://schemas.microsoft.com/office/drawing/2014/main" val="20002"/>
                    </a:ext>
                  </a:extLst>
                </a:gridCol>
                <a:gridCol w="2228649">
                  <a:extLst>
                    <a:ext uri="{9D8B030D-6E8A-4147-A177-3AD203B41FA5}">
                      <a16:colId xmlns:a16="http://schemas.microsoft.com/office/drawing/2014/main" val="20003"/>
                    </a:ext>
                  </a:extLst>
                </a:gridCol>
                <a:gridCol w="1620345">
                  <a:extLst>
                    <a:ext uri="{9D8B030D-6E8A-4147-A177-3AD203B41FA5}">
                      <a16:colId xmlns:a16="http://schemas.microsoft.com/office/drawing/2014/main" val="750024203"/>
                    </a:ext>
                  </a:extLst>
                </a:gridCol>
                <a:gridCol w="2405708">
                  <a:extLst>
                    <a:ext uri="{9D8B030D-6E8A-4147-A177-3AD203B41FA5}">
                      <a16:colId xmlns:a16="http://schemas.microsoft.com/office/drawing/2014/main" val="4190119698"/>
                    </a:ext>
                  </a:extLst>
                </a:gridCol>
              </a:tblGrid>
              <a:tr h="438556">
                <a:tc>
                  <a:txBody>
                    <a:bodyPr/>
                    <a:lstStyle>
                      <a:lvl1pPr marL="0" algn="l" defTabSz="914400" rtl="0" eaLnBrk="1" latinLnBrk="1" hangingPunct="1">
                        <a:defRPr sz="1800" b="1" kern="1200">
                          <a:solidFill>
                            <a:schemeClr val="lt1"/>
                          </a:solidFill>
                          <a:latin typeface="맑은 고딕"/>
                        </a:defRPr>
                      </a:lvl1pPr>
                      <a:lvl2pPr marL="457200" algn="l" defTabSz="914400" rtl="0" eaLnBrk="1" latinLnBrk="1" hangingPunct="1">
                        <a:defRPr sz="1800" b="1" kern="1200">
                          <a:solidFill>
                            <a:schemeClr val="lt1"/>
                          </a:solidFill>
                          <a:latin typeface="맑은 고딕"/>
                        </a:defRPr>
                      </a:lvl2pPr>
                      <a:lvl3pPr marL="914400" algn="l" defTabSz="914400" rtl="0" eaLnBrk="1" latinLnBrk="1" hangingPunct="1">
                        <a:defRPr sz="1800" b="1" kern="1200">
                          <a:solidFill>
                            <a:schemeClr val="lt1"/>
                          </a:solidFill>
                          <a:latin typeface="맑은 고딕"/>
                        </a:defRPr>
                      </a:lvl3pPr>
                      <a:lvl4pPr marL="1371600" algn="l" defTabSz="914400" rtl="0" eaLnBrk="1" latinLnBrk="1" hangingPunct="1">
                        <a:defRPr sz="1800" b="1" kern="1200">
                          <a:solidFill>
                            <a:schemeClr val="lt1"/>
                          </a:solidFill>
                          <a:latin typeface="맑은 고딕"/>
                        </a:defRPr>
                      </a:lvl4pPr>
                      <a:lvl5pPr marL="1828800" algn="l" defTabSz="914400" rtl="0" eaLnBrk="1" latinLnBrk="1" hangingPunct="1">
                        <a:defRPr sz="1800" b="1" kern="1200">
                          <a:solidFill>
                            <a:schemeClr val="lt1"/>
                          </a:solidFill>
                          <a:latin typeface="맑은 고딕"/>
                        </a:defRPr>
                      </a:lvl5pPr>
                      <a:lvl6pPr marL="2286000" algn="l" defTabSz="914400" rtl="0" eaLnBrk="1" latinLnBrk="1" hangingPunct="1">
                        <a:defRPr sz="1800" b="1" kern="1200">
                          <a:solidFill>
                            <a:schemeClr val="lt1"/>
                          </a:solidFill>
                          <a:latin typeface="맑은 고딕"/>
                        </a:defRPr>
                      </a:lvl6pPr>
                      <a:lvl7pPr marL="2743200" algn="l" defTabSz="914400" rtl="0" eaLnBrk="1" latinLnBrk="1" hangingPunct="1">
                        <a:defRPr sz="1800" b="1" kern="1200">
                          <a:solidFill>
                            <a:schemeClr val="lt1"/>
                          </a:solidFill>
                          <a:latin typeface="맑은 고딕"/>
                        </a:defRPr>
                      </a:lvl7pPr>
                      <a:lvl8pPr marL="3200400" algn="l" defTabSz="914400" rtl="0" eaLnBrk="1" latinLnBrk="1" hangingPunct="1">
                        <a:defRPr sz="1800" b="1" kern="1200">
                          <a:solidFill>
                            <a:schemeClr val="lt1"/>
                          </a:solidFill>
                          <a:latin typeface="맑은 고딕"/>
                        </a:defRPr>
                      </a:lvl8pPr>
                      <a:lvl9pPr marL="3657600" algn="l" defTabSz="914400" rtl="0" eaLnBrk="1" latinLnBrk="1" hangingPunct="1">
                        <a:defRPr sz="1800" b="1" kern="1200">
                          <a:solidFill>
                            <a:schemeClr val="lt1"/>
                          </a:solidFill>
                          <a:latin typeface="맑은 고딕"/>
                        </a:defRPr>
                      </a:lvl9pPr>
                    </a:lstStyle>
                    <a:p>
                      <a:pPr marL="0" algn="ctr" defTabSz="914307" rtl="0" eaLnBrk="1" latinLnBrk="1" hangingPunct="1"/>
                      <a:r>
                        <a:rPr lang="en-US" altLang="ko-KR" sz="1200" kern="1200" baseline="0" dirty="0"/>
                        <a:t>Optional Bandwidth</a:t>
                      </a:r>
                      <a:endParaRPr lang="ko-KR" altLang="en-US" sz="1200" b="1" kern="1200" baseline="0" dirty="0">
                        <a:solidFill>
                          <a:schemeClr val="bg1"/>
                        </a:solidFill>
                        <a:latin typeface="+mj-lt"/>
                        <a:ea typeface="맑은 고딕" panose="020B0503020000020004" pitchFamily="50" charset="-127"/>
                        <a:cs typeface="+mn-cs"/>
                      </a:endParaRPr>
                    </a:p>
                  </a:txBody>
                  <a:tcPr marL="36000" marR="36000" marT="36000" marB="36000" anchor="ctr"/>
                </a:tc>
                <a:tc>
                  <a:txBody>
                    <a:bodyPr/>
                    <a:lstStyle>
                      <a:lvl1pPr marL="0" algn="l" defTabSz="914400" rtl="0" eaLnBrk="1" latinLnBrk="1" hangingPunct="1">
                        <a:defRPr sz="1800" b="1" kern="1200">
                          <a:solidFill>
                            <a:schemeClr val="lt1"/>
                          </a:solidFill>
                          <a:latin typeface="맑은 고딕"/>
                        </a:defRPr>
                      </a:lvl1pPr>
                      <a:lvl2pPr marL="457200" algn="l" defTabSz="914400" rtl="0" eaLnBrk="1" latinLnBrk="1" hangingPunct="1">
                        <a:defRPr sz="1800" b="1" kern="1200">
                          <a:solidFill>
                            <a:schemeClr val="lt1"/>
                          </a:solidFill>
                          <a:latin typeface="맑은 고딕"/>
                        </a:defRPr>
                      </a:lvl2pPr>
                      <a:lvl3pPr marL="914400" algn="l" defTabSz="914400" rtl="0" eaLnBrk="1" latinLnBrk="1" hangingPunct="1">
                        <a:defRPr sz="1800" b="1" kern="1200">
                          <a:solidFill>
                            <a:schemeClr val="lt1"/>
                          </a:solidFill>
                          <a:latin typeface="맑은 고딕"/>
                        </a:defRPr>
                      </a:lvl3pPr>
                      <a:lvl4pPr marL="1371600" algn="l" defTabSz="914400" rtl="0" eaLnBrk="1" latinLnBrk="1" hangingPunct="1">
                        <a:defRPr sz="1800" b="1" kern="1200">
                          <a:solidFill>
                            <a:schemeClr val="lt1"/>
                          </a:solidFill>
                          <a:latin typeface="맑은 고딕"/>
                        </a:defRPr>
                      </a:lvl4pPr>
                      <a:lvl5pPr marL="1828800" algn="l" defTabSz="914400" rtl="0" eaLnBrk="1" latinLnBrk="1" hangingPunct="1">
                        <a:defRPr sz="1800" b="1" kern="1200">
                          <a:solidFill>
                            <a:schemeClr val="lt1"/>
                          </a:solidFill>
                          <a:latin typeface="맑은 고딕"/>
                        </a:defRPr>
                      </a:lvl5pPr>
                      <a:lvl6pPr marL="2286000" algn="l" defTabSz="914400" rtl="0" eaLnBrk="1" latinLnBrk="1" hangingPunct="1">
                        <a:defRPr sz="1800" b="1" kern="1200">
                          <a:solidFill>
                            <a:schemeClr val="lt1"/>
                          </a:solidFill>
                          <a:latin typeface="맑은 고딕"/>
                        </a:defRPr>
                      </a:lvl6pPr>
                      <a:lvl7pPr marL="2743200" algn="l" defTabSz="914400" rtl="0" eaLnBrk="1" latinLnBrk="1" hangingPunct="1">
                        <a:defRPr sz="1800" b="1" kern="1200">
                          <a:solidFill>
                            <a:schemeClr val="lt1"/>
                          </a:solidFill>
                          <a:latin typeface="맑은 고딕"/>
                        </a:defRPr>
                      </a:lvl7pPr>
                      <a:lvl8pPr marL="3200400" algn="l" defTabSz="914400" rtl="0" eaLnBrk="1" latinLnBrk="1" hangingPunct="1">
                        <a:defRPr sz="1800" b="1" kern="1200">
                          <a:solidFill>
                            <a:schemeClr val="lt1"/>
                          </a:solidFill>
                          <a:latin typeface="맑은 고딕"/>
                        </a:defRPr>
                      </a:lvl8pPr>
                      <a:lvl9pPr marL="3657600" algn="l" defTabSz="914400" rtl="0" eaLnBrk="1" latinLnBrk="1" hangingPunct="1">
                        <a:defRPr sz="1800" b="1" kern="1200">
                          <a:solidFill>
                            <a:schemeClr val="lt1"/>
                          </a:solidFill>
                          <a:latin typeface="맑은 고딕"/>
                        </a:defRPr>
                      </a:lvl9pPr>
                    </a:lstStyle>
                    <a:p>
                      <a:pPr marL="0" algn="ctr" defTabSz="914307" rtl="0" eaLnBrk="1" latinLnBrk="1" hangingPunct="1"/>
                      <a:r>
                        <a:rPr lang="en-US" altLang="ko-KR" sz="1200" kern="1200" baseline="0" dirty="0"/>
                        <a:t>Data Rate</a:t>
                      </a:r>
                      <a:endParaRPr lang="ko-KR" altLang="en-US" sz="1200" b="1" kern="1200" baseline="0" dirty="0">
                        <a:solidFill>
                          <a:schemeClr val="bg1"/>
                        </a:solidFill>
                        <a:latin typeface="+mj-lt"/>
                        <a:ea typeface="맑은 고딕" panose="020B0503020000020004" pitchFamily="50" charset="-127"/>
                        <a:cs typeface="+mn-cs"/>
                      </a:endParaRPr>
                    </a:p>
                  </a:txBody>
                  <a:tcPr marL="36000" marR="36000" marT="36000" marB="36000" anchor="ctr"/>
                </a:tc>
                <a:tc>
                  <a:txBody>
                    <a:bodyPr/>
                    <a:lstStyle>
                      <a:lvl1pPr marL="0" algn="l" defTabSz="914400" rtl="0" eaLnBrk="1" latinLnBrk="1" hangingPunct="1">
                        <a:defRPr sz="1800" b="1" kern="1200">
                          <a:solidFill>
                            <a:schemeClr val="lt1"/>
                          </a:solidFill>
                          <a:latin typeface="맑은 고딕"/>
                        </a:defRPr>
                      </a:lvl1pPr>
                      <a:lvl2pPr marL="457200" algn="l" defTabSz="914400" rtl="0" eaLnBrk="1" latinLnBrk="1" hangingPunct="1">
                        <a:defRPr sz="1800" b="1" kern="1200">
                          <a:solidFill>
                            <a:schemeClr val="lt1"/>
                          </a:solidFill>
                          <a:latin typeface="맑은 고딕"/>
                        </a:defRPr>
                      </a:lvl2pPr>
                      <a:lvl3pPr marL="914400" algn="l" defTabSz="914400" rtl="0" eaLnBrk="1" latinLnBrk="1" hangingPunct="1">
                        <a:defRPr sz="1800" b="1" kern="1200">
                          <a:solidFill>
                            <a:schemeClr val="lt1"/>
                          </a:solidFill>
                          <a:latin typeface="맑은 고딕"/>
                        </a:defRPr>
                      </a:lvl3pPr>
                      <a:lvl4pPr marL="1371600" algn="l" defTabSz="914400" rtl="0" eaLnBrk="1" latinLnBrk="1" hangingPunct="1">
                        <a:defRPr sz="1800" b="1" kern="1200">
                          <a:solidFill>
                            <a:schemeClr val="lt1"/>
                          </a:solidFill>
                          <a:latin typeface="맑은 고딕"/>
                        </a:defRPr>
                      </a:lvl4pPr>
                      <a:lvl5pPr marL="1828800" algn="l" defTabSz="914400" rtl="0" eaLnBrk="1" latinLnBrk="1" hangingPunct="1">
                        <a:defRPr sz="1800" b="1" kern="1200">
                          <a:solidFill>
                            <a:schemeClr val="lt1"/>
                          </a:solidFill>
                          <a:latin typeface="맑은 고딕"/>
                        </a:defRPr>
                      </a:lvl5pPr>
                      <a:lvl6pPr marL="2286000" algn="l" defTabSz="914400" rtl="0" eaLnBrk="1" latinLnBrk="1" hangingPunct="1">
                        <a:defRPr sz="1800" b="1" kern="1200">
                          <a:solidFill>
                            <a:schemeClr val="lt1"/>
                          </a:solidFill>
                          <a:latin typeface="맑은 고딕"/>
                        </a:defRPr>
                      </a:lvl6pPr>
                      <a:lvl7pPr marL="2743200" algn="l" defTabSz="914400" rtl="0" eaLnBrk="1" latinLnBrk="1" hangingPunct="1">
                        <a:defRPr sz="1800" b="1" kern="1200">
                          <a:solidFill>
                            <a:schemeClr val="lt1"/>
                          </a:solidFill>
                          <a:latin typeface="맑은 고딕"/>
                        </a:defRPr>
                      </a:lvl7pPr>
                      <a:lvl8pPr marL="3200400" algn="l" defTabSz="914400" rtl="0" eaLnBrk="1" latinLnBrk="1" hangingPunct="1">
                        <a:defRPr sz="1800" b="1" kern="1200">
                          <a:solidFill>
                            <a:schemeClr val="lt1"/>
                          </a:solidFill>
                          <a:latin typeface="맑은 고딕"/>
                        </a:defRPr>
                      </a:lvl8pPr>
                      <a:lvl9pPr marL="3657600" algn="l" defTabSz="914400" rtl="0" eaLnBrk="1" latinLnBrk="1" hangingPunct="1">
                        <a:defRPr sz="1800" b="1" kern="1200">
                          <a:solidFill>
                            <a:schemeClr val="lt1"/>
                          </a:solidFill>
                          <a:latin typeface="맑은 고딕"/>
                        </a:defRPr>
                      </a:lvl9pPr>
                    </a:lstStyle>
                    <a:p>
                      <a:pPr marL="0" algn="ctr" defTabSz="914307" rtl="0" eaLnBrk="1" latinLnBrk="1" hangingPunct="1"/>
                      <a:r>
                        <a:rPr lang="en-US" altLang="ko-KR" sz="1200" kern="1200" baseline="0" dirty="0"/>
                        <a:t>NSS and QAM</a:t>
                      </a:r>
                      <a:endParaRPr lang="ko-KR" altLang="en-US" sz="1200" b="1" kern="1200" baseline="0" dirty="0">
                        <a:solidFill>
                          <a:schemeClr val="bg1"/>
                        </a:solidFill>
                        <a:latin typeface="+mj-lt"/>
                        <a:ea typeface="맑은 고딕" panose="020B0503020000020004" pitchFamily="50" charset="-127"/>
                        <a:cs typeface="+mn-cs"/>
                      </a:endParaRPr>
                    </a:p>
                  </a:txBody>
                  <a:tcPr marL="36000" marR="36000" marT="36000" marB="36000" anchor="ctr"/>
                </a:tc>
                <a:tc>
                  <a:txBody>
                    <a:bodyPr/>
                    <a:lstStyle/>
                    <a:p>
                      <a:pPr marL="0" algn="ctr" defTabSz="914307" rtl="0" eaLnBrk="1" latinLnBrk="1" hangingPunct="1"/>
                      <a:r>
                        <a:rPr lang="en-US" altLang="ko-KR" sz="1200" kern="1200" baseline="0" dirty="0"/>
                        <a:t>Spectral efficiency</a:t>
                      </a:r>
                      <a:endParaRPr lang="en-US" altLang="ko-KR" sz="1200" b="1" kern="1200" baseline="0" dirty="0">
                        <a:solidFill>
                          <a:schemeClr val="bg1"/>
                        </a:solidFill>
                        <a:latin typeface="+mj-lt"/>
                        <a:ea typeface="맑은 고딕" panose="020B0503020000020004" pitchFamily="50" charset="-127"/>
                        <a:cs typeface="+mn-cs"/>
                      </a:endParaRPr>
                    </a:p>
                  </a:txBody>
                  <a:tcPr marL="36000" marR="36000" marT="36000" marB="36000" anchor="ctr"/>
                </a:tc>
                <a:tc>
                  <a:txBody>
                    <a:bodyPr/>
                    <a:lstStyle/>
                    <a:p>
                      <a:pPr marL="0" algn="ctr" defTabSz="914307" rtl="0" eaLnBrk="1" latinLnBrk="1" hangingPunct="1"/>
                      <a:r>
                        <a:rPr lang="en-US" altLang="ko-KR" sz="1200" kern="1200" baseline="0" dirty="0"/>
                        <a:t>Technical Challenges &amp; Costs</a:t>
                      </a:r>
                      <a:endParaRPr lang="en-US" altLang="ko-KR" sz="1200" b="1" kern="1200" baseline="0" dirty="0">
                        <a:solidFill>
                          <a:schemeClr val="bg1"/>
                        </a:solidFill>
                        <a:latin typeface="+mj-lt"/>
                        <a:ea typeface="맑은 고딕" panose="020B0503020000020004" pitchFamily="50" charset="-127"/>
                        <a:cs typeface="+mn-cs"/>
                      </a:endParaRPr>
                    </a:p>
                  </a:txBody>
                  <a:tcPr marL="36000" marR="36000" marT="36000" marB="36000" anchor="ctr"/>
                </a:tc>
                <a:extLst>
                  <a:ext uri="{0D108BD9-81ED-4DB2-BD59-A6C34878D82A}">
                    <a16:rowId xmlns:a16="http://schemas.microsoft.com/office/drawing/2014/main" val="10000"/>
                  </a:ext>
                </a:extLst>
              </a:tr>
              <a:tr h="360143">
                <a:tc>
                  <a:txBody>
                    <a:bodyPr/>
                    <a:lstStyle>
                      <a:lvl1pPr marL="0" algn="l" defTabSz="914400" rtl="0" eaLnBrk="1" latinLnBrk="1" hangingPunct="1">
                        <a:defRPr sz="1800" kern="1200">
                          <a:solidFill>
                            <a:schemeClr val="dk1"/>
                          </a:solidFill>
                          <a:latin typeface="맑은 고딕"/>
                        </a:defRPr>
                      </a:lvl1pPr>
                      <a:lvl2pPr marL="457200" algn="l" defTabSz="914400" rtl="0" eaLnBrk="1" latinLnBrk="1" hangingPunct="1">
                        <a:defRPr sz="1800" kern="1200">
                          <a:solidFill>
                            <a:schemeClr val="dk1"/>
                          </a:solidFill>
                          <a:latin typeface="맑은 고딕"/>
                        </a:defRPr>
                      </a:lvl2pPr>
                      <a:lvl3pPr marL="914400" algn="l" defTabSz="914400" rtl="0" eaLnBrk="1" latinLnBrk="1" hangingPunct="1">
                        <a:defRPr sz="1800" kern="1200">
                          <a:solidFill>
                            <a:schemeClr val="dk1"/>
                          </a:solidFill>
                          <a:latin typeface="맑은 고딕"/>
                        </a:defRPr>
                      </a:lvl3pPr>
                      <a:lvl4pPr marL="1371600" algn="l" defTabSz="914400" rtl="0" eaLnBrk="1" latinLnBrk="1" hangingPunct="1">
                        <a:defRPr sz="1800" kern="1200">
                          <a:solidFill>
                            <a:schemeClr val="dk1"/>
                          </a:solidFill>
                          <a:latin typeface="맑은 고딕"/>
                        </a:defRPr>
                      </a:lvl4pPr>
                      <a:lvl5pPr marL="1828800" algn="l" defTabSz="914400" rtl="0" eaLnBrk="1" latinLnBrk="1" hangingPunct="1">
                        <a:defRPr sz="1800" kern="1200">
                          <a:solidFill>
                            <a:schemeClr val="dk1"/>
                          </a:solidFill>
                          <a:latin typeface="맑은 고딕"/>
                        </a:defRPr>
                      </a:lvl5pPr>
                      <a:lvl6pPr marL="2286000" algn="l" defTabSz="914400" rtl="0" eaLnBrk="1" latinLnBrk="1" hangingPunct="1">
                        <a:defRPr sz="1800" kern="1200">
                          <a:solidFill>
                            <a:schemeClr val="dk1"/>
                          </a:solidFill>
                          <a:latin typeface="맑은 고딕"/>
                        </a:defRPr>
                      </a:lvl6pPr>
                      <a:lvl7pPr marL="2743200" algn="l" defTabSz="914400" rtl="0" eaLnBrk="1" latinLnBrk="1" hangingPunct="1">
                        <a:defRPr sz="1800" kern="1200">
                          <a:solidFill>
                            <a:schemeClr val="dk1"/>
                          </a:solidFill>
                          <a:latin typeface="맑은 고딕"/>
                        </a:defRPr>
                      </a:lvl7pPr>
                      <a:lvl8pPr marL="3200400" algn="l" defTabSz="914400" rtl="0" eaLnBrk="1" latinLnBrk="1" hangingPunct="1">
                        <a:defRPr sz="1800" kern="1200">
                          <a:solidFill>
                            <a:schemeClr val="dk1"/>
                          </a:solidFill>
                          <a:latin typeface="맑은 고딕"/>
                        </a:defRPr>
                      </a:lvl8pPr>
                      <a:lvl9pPr marL="3657600" algn="l" defTabSz="914400" rtl="0" eaLnBrk="1" latinLnBrk="1" hangingPunct="1">
                        <a:defRPr sz="1800" kern="1200">
                          <a:solidFill>
                            <a:schemeClr val="dk1"/>
                          </a:solidFill>
                          <a:latin typeface="맑은 고딕"/>
                        </a:defRPr>
                      </a:lvl9pPr>
                    </a:lstStyle>
                    <a:p>
                      <a:pPr marL="0" algn="ctr" defTabSz="914307" rtl="0" eaLnBrk="1" latinLnBrk="1" hangingPunct="1"/>
                      <a:r>
                        <a:rPr lang="en-US" altLang="ko-KR" sz="1200" kern="1200" baseline="0" dirty="0">
                          <a:solidFill>
                            <a:schemeClr val="tx1"/>
                          </a:solidFill>
                          <a:latin typeface="+mn-lt"/>
                        </a:rPr>
                        <a:t>160MHz</a:t>
                      </a:r>
                      <a:endParaRPr lang="ko-KR" altLang="en-US" sz="1200" kern="1200" baseline="0" dirty="0">
                        <a:solidFill>
                          <a:schemeClr val="tx1"/>
                        </a:solidFill>
                        <a:latin typeface="+mn-lt"/>
                        <a:ea typeface="맑은 고딕" panose="020B0503020000020004" pitchFamily="50" charset="-127"/>
                        <a:cs typeface="+mn-cs"/>
                      </a:endParaRPr>
                    </a:p>
                  </a:txBody>
                  <a:tcPr marL="36000" marR="36000" marT="36000" marB="36000" anchor="ctr"/>
                </a:tc>
                <a:tc>
                  <a:txBody>
                    <a:bodyPr/>
                    <a:lstStyle>
                      <a:lvl1pPr marL="0" algn="l" defTabSz="914400" rtl="0" eaLnBrk="1" latinLnBrk="1" hangingPunct="1">
                        <a:defRPr sz="1800" kern="1200">
                          <a:solidFill>
                            <a:schemeClr val="dk1"/>
                          </a:solidFill>
                          <a:latin typeface="맑은 고딕"/>
                        </a:defRPr>
                      </a:lvl1pPr>
                      <a:lvl2pPr marL="457200" algn="l" defTabSz="914400" rtl="0" eaLnBrk="1" latinLnBrk="1" hangingPunct="1">
                        <a:defRPr sz="1800" kern="1200">
                          <a:solidFill>
                            <a:schemeClr val="dk1"/>
                          </a:solidFill>
                          <a:latin typeface="맑은 고딕"/>
                        </a:defRPr>
                      </a:lvl2pPr>
                      <a:lvl3pPr marL="914400" algn="l" defTabSz="914400" rtl="0" eaLnBrk="1" latinLnBrk="1" hangingPunct="1">
                        <a:defRPr sz="1800" kern="1200">
                          <a:solidFill>
                            <a:schemeClr val="dk1"/>
                          </a:solidFill>
                          <a:latin typeface="맑은 고딕"/>
                        </a:defRPr>
                      </a:lvl3pPr>
                      <a:lvl4pPr marL="1371600" algn="l" defTabSz="914400" rtl="0" eaLnBrk="1" latinLnBrk="1" hangingPunct="1">
                        <a:defRPr sz="1800" kern="1200">
                          <a:solidFill>
                            <a:schemeClr val="dk1"/>
                          </a:solidFill>
                          <a:latin typeface="맑은 고딕"/>
                        </a:defRPr>
                      </a:lvl4pPr>
                      <a:lvl5pPr marL="1828800" algn="l" defTabSz="914400" rtl="0" eaLnBrk="1" latinLnBrk="1" hangingPunct="1">
                        <a:defRPr sz="1800" kern="1200">
                          <a:solidFill>
                            <a:schemeClr val="dk1"/>
                          </a:solidFill>
                          <a:latin typeface="맑은 고딕"/>
                        </a:defRPr>
                      </a:lvl5pPr>
                      <a:lvl6pPr marL="2286000" algn="l" defTabSz="914400" rtl="0" eaLnBrk="1" latinLnBrk="1" hangingPunct="1">
                        <a:defRPr sz="1800" kern="1200">
                          <a:solidFill>
                            <a:schemeClr val="dk1"/>
                          </a:solidFill>
                          <a:latin typeface="맑은 고딕"/>
                        </a:defRPr>
                      </a:lvl6pPr>
                      <a:lvl7pPr marL="2743200" algn="l" defTabSz="914400" rtl="0" eaLnBrk="1" latinLnBrk="1" hangingPunct="1">
                        <a:defRPr sz="1800" kern="1200">
                          <a:solidFill>
                            <a:schemeClr val="dk1"/>
                          </a:solidFill>
                          <a:latin typeface="맑은 고딕"/>
                        </a:defRPr>
                      </a:lvl7pPr>
                      <a:lvl8pPr marL="3200400" algn="l" defTabSz="914400" rtl="0" eaLnBrk="1" latinLnBrk="1" hangingPunct="1">
                        <a:defRPr sz="1800" kern="1200">
                          <a:solidFill>
                            <a:schemeClr val="dk1"/>
                          </a:solidFill>
                          <a:latin typeface="맑은 고딕"/>
                        </a:defRPr>
                      </a:lvl8pPr>
                      <a:lvl9pPr marL="3657600" algn="l" defTabSz="914400" rtl="0" eaLnBrk="1" latinLnBrk="1" hangingPunct="1">
                        <a:defRPr sz="1800" kern="1200">
                          <a:solidFill>
                            <a:schemeClr val="dk1"/>
                          </a:solidFill>
                          <a:latin typeface="맑은 고딕"/>
                        </a:defRPr>
                      </a:lvl9pPr>
                    </a:lstStyle>
                    <a:p>
                      <a:pPr marL="0" algn="ctr" defTabSz="914307" rtl="0" eaLnBrk="1" latinLnBrk="1" hangingPunct="1"/>
                      <a:r>
                        <a:rPr lang="en-US" altLang="ko-KR" sz="1200" kern="1200" baseline="0" dirty="0">
                          <a:solidFill>
                            <a:schemeClr val="tx1"/>
                          </a:solidFill>
                          <a:latin typeface="+mn-lt"/>
                          <a:ea typeface="맑은 고딕" panose="020B0503020000020004" pitchFamily="50" charset="-127"/>
                          <a:cs typeface="+mn-cs"/>
                        </a:rPr>
                        <a:t>3.4Gbps</a:t>
                      </a:r>
                    </a:p>
                  </a:txBody>
                  <a:tcPr marL="36000" marR="36000" marT="36000" marB="36000" anchor="ctr"/>
                </a:tc>
                <a:tc>
                  <a:txBody>
                    <a:bodyPr/>
                    <a:lstStyle>
                      <a:lvl1pPr marL="0" algn="l" defTabSz="914400" rtl="0" eaLnBrk="1" latinLnBrk="1" hangingPunct="1">
                        <a:defRPr sz="1800" kern="1200">
                          <a:solidFill>
                            <a:schemeClr val="dk1"/>
                          </a:solidFill>
                          <a:latin typeface="맑은 고딕"/>
                        </a:defRPr>
                      </a:lvl1pPr>
                      <a:lvl2pPr marL="457200" algn="l" defTabSz="914400" rtl="0" eaLnBrk="1" latinLnBrk="1" hangingPunct="1">
                        <a:defRPr sz="1800" kern="1200">
                          <a:solidFill>
                            <a:schemeClr val="dk1"/>
                          </a:solidFill>
                          <a:latin typeface="맑은 고딕"/>
                        </a:defRPr>
                      </a:lvl2pPr>
                      <a:lvl3pPr marL="914400" algn="l" defTabSz="914400" rtl="0" eaLnBrk="1" latinLnBrk="1" hangingPunct="1">
                        <a:defRPr sz="1800" kern="1200">
                          <a:solidFill>
                            <a:schemeClr val="dk1"/>
                          </a:solidFill>
                          <a:latin typeface="맑은 고딕"/>
                        </a:defRPr>
                      </a:lvl3pPr>
                      <a:lvl4pPr marL="1371600" algn="l" defTabSz="914400" rtl="0" eaLnBrk="1" latinLnBrk="1" hangingPunct="1">
                        <a:defRPr sz="1800" kern="1200">
                          <a:solidFill>
                            <a:schemeClr val="dk1"/>
                          </a:solidFill>
                          <a:latin typeface="맑은 고딕"/>
                        </a:defRPr>
                      </a:lvl4pPr>
                      <a:lvl5pPr marL="1828800" algn="l" defTabSz="914400" rtl="0" eaLnBrk="1" latinLnBrk="1" hangingPunct="1">
                        <a:defRPr sz="1800" kern="1200">
                          <a:solidFill>
                            <a:schemeClr val="dk1"/>
                          </a:solidFill>
                          <a:latin typeface="맑은 고딕"/>
                        </a:defRPr>
                      </a:lvl5pPr>
                      <a:lvl6pPr marL="2286000" algn="l" defTabSz="914400" rtl="0" eaLnBrk="1" latinLnBrk="1" hangingPunct="1">
                        <a:defRPr sz="1800" kern="1200">
                          <a:solidFill>
                            <a:schemeClr val="dk1"/>
                          </a:solidFill>
                          <a:latin typeface="맑은 고딕"/>
                        </a:defRPr>
                      </a:lvl6pPr>
                      <a:lvl7pPr marL="2743200" algn="l" defTabSz="914400" rtl="0" eaLnBrk="1" latinLnBrk="1" hangingPunct="1">
                        <a:defRPr sz="1800" kern="1200">
                          <a:solidFill>
                            <a:schemeClr val="dk1"/>
                          </a:solidFill>
                          <a:latin typeface="맑은 고딕"/>
                        </a:defRPr>
                      </a:lvl7pPr>
                      <a:lvl8pPr marL="3200400" algn="l" defTabSz="914400" rtl="0" eaLnBrk="1" latinLnBrk="1" hangingPunct="1">
                        <a:defRPr sz="1800" kern="1200">
                          <a:solidFill>
                            <a:schemeClr val="dk1"/>
                          </a:solidFill>
                          <a:latin typeface="맑은 고딕"/>
                        </a:defRPr>
                      </a:lvl8pPr>
                      <a:lvl9pPr marL="3657600" algn="l" defTabSz="914400" rtl="0" eaLnBrk="1" latinLnBrk="1" hangingPunct="1">
                        <a:defRPr sz="1800" kern="1200">
                          <a:solidFill>
                            <a:schemeClr val="dk1"/>
                          </a:solidFill>
                          <a:latin typeface="맑은 고딕"/>
                        </a:defRPr>
                      </a:lvl9pPr>
                    </a:lstStyle>
                    <a:p>
                      <a:pPr marL="0" algn="ctr" defTabSz="914307" rtl="0" eaLnBrk="1" latinLnBrk="1" hangingPunct="1"/>
                      <a:r>
                        <a:rPr lang="en-US" altLang="ko-KR" sz="1200" kern="1200" baseline="0" dirty="0">
                          <a:solidFill>
                            <a:schemeClr val="tx1"/>
                          </a:solidFill>
                          <a:latin typeface="+mn-lt"/>
                          <a:ea typeface="맑은 고딕" panose="020B0503020000020004" pitchFamily="50" charset="-127"/>
                          <a:cs typeface="+mn-cs"/>
                        </a:rPr>
                        <a:t>2, 64QAM </a:t>
                      </a:r>
                    </a:p>
                    <a:p>
                      <a:pPr marL="0" algn="ctr" defTabSz="914307" rtl="0" eaLnBrk="1" latinLnBrk="1" hangingPunct="1"/>
                      <a:r>
                        <a:rPr lang="en-US" altLang="ko-KR" sz="1200" kern="1200" baseline="0" dirty="0">
                          <a:solidFill>
                            <a:schemeClr val="tx1"/>
                          </a:solidFill>
                          <a:latin typeface="+mn-lt"/>
                          <a:ea typeface="맑은 고딕" panose="020B0503020000020004" pitchFamily="50" charset="-127"/>
                          <a:cs typeface="+mn-cs"/>
                        </a:rPr>
                        <a:t>(up to 256QAM)</a:t>
                      </a:r>
                      <a:endParaRPr lang="ko-KR" altLang="en-US" sz="1200" kern="1200" baseline="0" dirty="0">
                        <a:solidFill>
                          <a:schemeClr val="tx1"/>
                        </a:solidFill>
                        <a:latin typeface="+mn-lt"/>
                        <a:ea typeface="맑은 고딕" panose="020B0503020000020004" pitchFamily="50" charset="-127"/>
                        <a:cs typeface="+mn-cs"/>
                      </a:endParaRPr>
                    </a:p>
                  </a:txBody>
                  <a:tcPr marL="36000" marR="36000" marT="36000" marB="36000" anchor="ctr"/>
                </a:tc>
                <a:tc rowSpan="4">
                  <a:txBody>
                    <a:bodyPr/>
                    <a:lstStyle/>
                    <a:p>
                      <a:pPr marL="0" algn="ctr" defTabSz="914307" rtl="0" eaLnBrk="1" latinLnBrk="1" hangingPunct="1"/>
                      <a:r>
                        <a:rPr lang="en-US" altLang="ko-KR" sz="1800" kern="1200" baseline="0" dirty="0">
                          <a:solidFill>
                            <a:schemeClr val="tx1"/>
                          </a:solidFill>
                          <a:latin typeface="+mn-lt"/>
                          <a:ea typeface="맑은 고딕" panose="020B0503020000020004" pitchFamily="50" charset="-127"/>
                          <a:cs typeface="+mn-cs"/>
                        </a:rPr>
                        <a:t>Same Level</a:t>
                      </a:r>
                      <a:endParaRPr lang="ko-KR" altLang="en-US" sz="1800" kern="1200" baseline="0" dirty="0">
                        <a:solidFill>
                          <a:schemeClr val="tx1"/>
                        </a:solidFill>
                        <a:latin typeface="+mn-lt"/>
                        <a:ea typeface="맑은 고딕" panose="020B0503020000020004" pitchFamily="50" charset="-127"/>
                        <a:cs typeface="+mn-cs"/>
                      </a:endParaRPr>
                    </a:p>
                  </a:txBody>
                  <a:tcPr marL="36000" marR="36000" marT="36000" marB="36000" anchor="ctr"/>
                </a:tc>
                <a:tc>
                  <a:txBody>
                    <a:bodyPr/>
                    <a:lstStyle/>
                    <a:p>
                      <a:pPr marL="0" algn="ctr" defTabSz="914307" rtl="0" eaLnBrk="1" latinLnBrk="1" hangingPunct="1"/>
                      <a:r>
                        <a:rPr lang="en-US" altLang="ko-KR" sz="1200" kern="1200" baseline="0" dirty="0">
                          <a:solidFill>
                            <a:schemeClr val="tx1"/>
                          </a:solidFill>
                          <a:latin typeface="+mn-lt"/>
                        </a:rPr>
                        <a:t>Low &amp; Low</a:t>
                      </a:r>
                      <a:endParaRPr lang="ko-KR" altLang="en-US" sz="1200" kern="1200" baseline="0" dirty="0">
                        <a:solidFill>
                          <a:schemeClr val="tx1"/>
                        </a:solidFill>
                        <a:latin typeface="+mn-lt"/>
                        <a:ea typeface="맑은 고딕" panose="020B0503020000020004" pitchFamily="50" charset="-127"/>
                        <a:cs typeface="+mn-cs"/>
                      </a:endParaRPr>
                    </a:p>
                  </a:txBody>
                  <a:tcPr marL="36000" marR="36000" marT="36000" marB="36000" anchor="ctr"/>
                </a:tc>
                <a:extLst>
                  <a:ext uri="{0D108BD9-81ED-4DB2-BD59-A6C34878D82A}">
                    <a16:rowId xmlns:a16="http://schemas.microsoft.com/office/drawing/2014/main" val="10001"/>
                  </a:ext>
                </a:extLst>
              </a:tr>
              <a:tr h="360143">
                <a:tc>
                  <a:txBody>
                    <a:bodyPr/>
                    <a:lstStyle>
                      <a:lvl1pPr marL="0" algn="l" defTabSz="914400" rtl="0" eaLnBrk="1" latinLnBrk="1" hangingPunct="1">
                        <a:defRPr sz="1800" kern="1200">
                          <a:solidFill>
                            <a:schemeClr val="dk1"/>
                          </a:solidFill>
                          <a:latin typeface="맑은 고딕"/>
                        </a:defRPr>
                      </a:lvl1pPr>
                      <a:lvl2pPr marL="457200" algn="l" defTabSz="914400" rtl="0" eaLnBrk="1" latinLnBrk="1" hangingPunct="1">
                        <a:defRPr sz="1800" kern="1200">
                          <a:solidFill>
                            <a:schemeClr val="dk1"/>
                          </a:solidFill>
                          <a:latin typeface="맑은 고딕"/>
                        </a:defRPr>
                      </a:lvl2pPr>
                      <a:lvl3pPr marL="914400" algn="l" defTabSz="914400" rtl="0" eaLnBrk="1" latinLnBrk="1" hangingPunct="1">
                        <a:defRPr sz="1800" kern="1200">
                          <a:solidFill>
                            <a:schemeClr val="dk1"/>
                          </a:solidFill>
                          <a:latin typeface="맑은 고딕"/>
                        </a:defRPr>
                      </a:lvl3pPr>
                      <a:lvl4pPr marL="1371600" algn="l" defTabSz="914400" rtl="0" eaLnBrk="1" latinLnBrk="1" hangingPunct="1">
                        <a:defRPr sz="1800" kern="1200">
                          <a:solidFill>
                            <a:schemeClr val="dk1"/>
                          </a:solidFill>
                          <a:latin typeface="맑은 고딕"/>
                        </a:defRPr>
                      </a:lvl4pPr>
                      <a:lvl5pPr marL="1828800" algn="l" defTabSz="914400" rtl="0" eaLnBrk="1" latinLnBrk="1" hangingPunct="1">
                        <a:defRPr sz="1800" kern="1200">
                          <a:solidFill>
                            <a:schemeClr val="dk1"/>
                          </a:solidFill>
                          <a:latin typeface="맑은 고딕"/>
                        </a:defRPr>
                      </a:lvl5pPr>
                      <a:lvl6pPr marL="2286000" algn="l" defTabSz="914400" rtl="0" eaLnBrk="1" latinLnBrk="1" hangingPunct="1">
                        <a:defRPr sz="1800" kern="1200">
                          <a:solidFill>
                            <a:schemeClr val="dk1"/>
                          </a:solidFill>
                          <a:latin typeface="맑은 고딕"/>
                        </a:defRPr>
                      </a:lvl6pPr>
                      <a:lvl7pPr marL="2743200" algn="l" defTabSz="914400" rtl="0" eaLnBrk="1" latinLnBrk="1" hangingPunct="1">
                        <a:defRPr sz="1800" kern="1200">
                          <a:solidFill>
                            <a:schemeClr val="dk1"/>
                          </a:solidFill>
                          <a:latin typeface="맑은 고딕"/>
                        </a:defRPr>
                      </a:lvl7pPr>
                      <a:lvl8pPr marL="3200400" algn="l" defTabSz="914400" rtl="0" eaLnBrk="1" latinLnBrk="1" hangingPunct="1">
                        <a:defRPr sz="1800" kern="1200">
                          <a:solidFill>
                            <a:schemeClr val="dk1"/>
                          </a:solidFill>
                          <a:latin typeface="맑은 고딕"/>
                        </a:defRPr>
                      </a:lvl8pPr>
                      <a:lvl9pPr marL="3657600" algn="l" defTabSz="914400" rtl="0" eaLnBrk="1" latinLnBrk="1" hangingPunct="1">
                        <a:defRPr sz="1800" kern="1200">
                          <a:solidFill>
                            <a:schemeClr val="dk1"/>
                          </a:solidFill>
                          <a:latin typeface="맑은 고딕"/>
                        </a:defRPr>
                      </a:lvl9pPr>
                    </a:lstStyle>
                    <a:p>
                      <a:pPr marL="0" algn="ctr" defTabSz="914307" rtl="0" eaLnBrk="1" latinLnBrk="1" hangingPunct="1"/>
                      <a:r>
                        <a:rPr lang="en-US" altLang="ko-KR" sz="1200" kern="1200" baseline="0" dirty="0">
                          <a:solidFill>
                            <a:schemeClr val="tx1"/>
                          </a:solidFill>
                          <a:latin typeface="+mn-lt"/>
                        </a:rPr>
                        <a:t>320MHz</a:t>
                      </a:r>
                      <a:endParaRPr lang="ko-KR" altLang="en-US" sz="1200" kern="1200" baseline="0" dirty="0">
                        <a:solidFill>
                          <a:schemeClr val="tx1"/>
                        </a:solidFill>
                        <a:latin typeface="+mn-lt"/>
                        <a:ea typeface="맑은 고딕" panose="020B0503020000020004" pitchFamily="50" charset="-127"/>
                        <a:cs typeface="+mn-cs"/>
                      </a:endParaRPr>
                    </a:p>
                  </a:txBody>
                  <a:tcPr marL="36000" marR="36000" marT="36000" marB="36000" anchor="ctr"/>
                </a:tc>
                <a:tc>
                  <a:txBody>
                    <a:bodyPr/>
                    <a:lstStyle>
                      <a:lvl1pPr marL="0" algn="l" defTabSz="914400" rtl="0" eaLnBrk="1" latinLnBrk="1" hangingPunct="1">
                        <a:defRPr sz="1800" kern="1200">
                          <a:solidFill>
                            <a:schemeClr val="dk1"/>
                          </a:solidFill>
                          <a:latin typeface="맑은 고딕"/>
                        </a:defRPr>
                      </a:lvl1pPr>
                      <a:lvl2pPr marL="457200" algn="l" defTabSz="914400" rtl="0" eaLnBrk="1" latinLnBrk="1" hangingPunct="1">
                        <a:defRPr sz="1800" kern="1200">
                          <a:solidFill>
                            <a:schemeClr val="dk1"/>
                          </a:solidFill>
                          <a:latin typeface="맑은 고딕"/>
                        </a:defRPr>
                      </a:lvl2pPr>
                      <a:lvl3pPr marL="914400" algn="l" defTabSz="914400" rtl="0" eaLnBrk="1" latinLnBrk="1" hangingPunct="1">
                        <a:defRPr sz="1800" kern="1200">
                          <a:solidFill>
                            <a:schemeClr val="dk1"/>
                          </a:solidFill>
                          <a:latin typeface="맑은 고딕"/>
                        </a:defRPr>
                      </a:lvl3pPr>
                      <a:lvl4pPr marL="1371600" algn="l" defTabSz="914400" rtl="0" eaLnBrk="1" latinLnBrk="1" hangingPunct="1">
                        <a:defRPr sz="1800" kern="1200">
                          <a:solidFill>
                            <a:schemeClr val="dk1"/>
                          </a:solidFill>
                          <a:latin typeface="맑은 고딕"/>
                        </a:defRPr>
                      </a:lvl4pPr>
                      <a:lvl5pPr marL="1828800" algn="l" defTabSz="914400" rtl="0" eaLnBrk="1" latinLnBrk="1" hangingPunct="1">
                        <a:defRPr sz="1800" kern="1200">
                          <a:solidFill>
                            <a:schemeClr val="dk1"/>
                          </a:solidFill>
                          <a:latin typeface="맑은 고딕"/>
                        </a:defRPr>
                      </a:lvl5pPr>
                      <a:lvl6pPr marL="2286000" algn="l" defTabSz="914400" rtl="0" eaLnBrk="1" latinLnBrk="1" hangingPunct="1">
                        <a:defRPr sz="1800" kern="1200">
                          <a:solidFill>
                            <a:schemeClr val="dk1"/>
                          </a:solidFill>
                          <a:latin typeface="맑은 고딕"/>
                        </a:defRPr>
                      </a:lvl6pPr>
                      <a:lvl7pPr marL="2743200" algn="l" defTabSz="914400" rtl="0" eaLnBrk="1" latinLnBrk="1" hangingPunct="1">
                        <a:defRPr sz="1800" kern="1200">
                          <a:solidFill>
                            <a:schemeClr val="dk1"/>
                          </a:solidFill>
                          <a:latin typeface="맑은 고딕"/>
                        </a:defRPr>
                      </a:lvl7pPr>
                      <a:lvl8pPr marL="3200400" algn="l" defTabSz="914400" rtl="0" eaLnBrk="1" latinLnBrk="1" hangingPunct="1">
                        <a:defRPr sz="1800" kern="1200">
                          <a:solidFill>
                            <a:schemeClr val="dk1"/>
                          </a:solidFill>
                          <a:latin typeface="맑은 고딕"/>
                        </a:defRPr>
                      </a:lvl8pPr>
                      <a:lvl9pPr marL="3657600" algn="l" defTabSz="914400" rtl="0" eaLnBrk="1" latinLnBrk="1" hangingPunct="1">
                        <a:defRPr sz="1800" kern="1200">
                          <a:solidFill>
                            <a:schemeClr val="dk1"/>
                          </a:solidFill>
                          <a:latin typeface="맑은 고딕"/>
                        </a:defRPr>
                      </a:lvl9pPr>
                    </a:lstStyle>
                    <a:p>
                      <a:pPr marL="0" marR="0" lvl="0" indent="0" algn="ctr" defTabSz="914307" rtl="0" eaLnBrk="1" fontAlgn="auto" latinLnBrk="1" hangingPunct="1">
                        <a:lnSpc>
                          <a:spcPct val="100000"/>
                        </a:lnSpc>
                        <a:spcBef>
                          <a:spcPts val="0"/>
                        </a:spcBef>
                        <a:spcAft>
                          <a:spcPts val="0"/>
                        </a:spcAft>
                        <a:buClrTx/>
                        <a:buSzTx/>
                        <a:buFontTx/>
                        <a:buNone/>
                        <a:tabLst/>
                        <a:defRPr/>
                      </a:pPr>
                      <a:r>
                        <a:rPr lang="en-US" altLang="ko-KR" sz="1200" kern="1200" baseline="0" dirty="0">
                          <a:solidFill>
                            <a:schemeClr val="tx1"/>
                          </a:solidFill>
                          <a:latin typeface="+mn-lt"/>
                          <a:ea typeface="맑은 고딕" panose="020B0503020000020004" pitchFamily="50" charset="-127"/>
                          <a:cs typeface="+mn-cs"/>
                        </a:rPr>
                        <a:t>6.8Gbps </a:t>
                      </a:r>
                    </a:p>
                  </a:txBody>
                  <a:tcPr marL="36000" marR="36000" marT="36000" marB="36000" anchor="ctr"/>
                </a:tc>
                <a:tc>
                  <a:txBody>
                    <a:bodyPr/>
                    <a:lstStyle>
                      <a:lvl1pPr marL="0" algn="l" defTabSz="914400" rtl="0" eaLnBrk="1" latinLnBrk="1" hangingPunct="1">
                        <a:defRPr sz="1800" kern="1200">
                          <a:solidFill>
                            <a:schemeClr val="dk1"/>
                          </a:solidFill>
                          <a:latin typeface="맑은 고딕"/>
                        </a:defRPr>
                      </a:lvl1pPr>
                      <a:lvl2pPr marL="457200" algn="l" defTabSz="914400" rtl="0" eaLnBrk="1" latinLnBrk="1" hangingPunct="1">
                        <a:defRPr sz="1800" kern="1200">
                          <a:solidFill>
                            <a:schemeClr val="dk1"/>
                          </a:solidFill>
                          <a:latin typeface="맑은 고딕"/>
                        </a:defRPr>
                      </a:lvl2pPr>
                      <a:lvl3pPr marL="914400" algn="l" defTabSz="914400" rtl="0" eaLnBrk="1" latinLnBrk="1" hangingPunct="1">
                        <a:defRPr sz="1800" kern="1200">
                          <a:solidFill>
                            <a:schemeClr val="dk1"/>
                          </a:solidFill>
                          <a:latin typeface="맑은 고딕"/>
                        </a:defRPr>
                      </a:lvl3pPr>
                      <a:lvl4pPr marL="1371600" algn="l" defTabSz="914400" rtl="0" eaLnBrk="1" latinLnBrk="1" hangingPunct="1">
                        <a:defRPr sz="1800" kern="1200">
                          <a:solidFill>
                            <a:schemeClr val="dk1"/>
                          </a:solidFill>
                          <a:latin typeface="맑은 고딕"/>
                        </a:defRPr>
                      </a:lvl4pPr>
                      <a:lvl5pPr marL="1828800" algn="l" defTabSz="914400" rtl="0" eaLnBrk="1" latinLnBrk="1" hangingPunct="1">
                        <a:defRPr sz="1800" kern="1200">
                          <a:solidFill>
                            <a:schemeClr val="dk1"/>
                          </a:solidFill>
                          <a:latin typeface="맑은 고딕"/>
                        </a:defRPr>
                      </a:lvl5pPr>
                      <a:lvl6pPr marL="2286000" algn="l" defTabSz="914400" rtl="0" eaLnBrk="1" latinLnBrk="1" hangingPunct="1">
                        <a:defRPr sz="1800" kern="1200">
                          <a:solidFill>
                            <a:schemeClr val="dk1"/>
                          </a:solidFill>
                          <a:latin typeface="맑은 고딕"/>
                        </a:defRPr>
                      </a:lvl6pPr>
                      <a:lvl7pPr marL="2743200" algn="l" defTabSz="914400" rtl="0" eaLnBrk="1" latinLnBrk="1" hangingPunct="1">
                        <a:defRPr sz="1800" kern="1200">
                          <a:solidFill>
                            <a:schemeClr val="dk1"/>
                          </a:solidFill>
                          <a:latin typeface="맑은 고딕"/>
                        </a:defRPr>
                      </a:lvl7pPr>
                      <a:lvl8pPr marL="3200400" algn="l" defTabSz="914400" rtl="0" eaLnBrk="1" latinLnBrk="1" hangingPunct="1">
                        <a:defRPr sz="1800" kern="1200">
                          <a:solidFill>
                            <a:schemeClr val="dk1"/>
                          </a:solidFill>
                          <a:latin typeface="맑은 고딕"/>
                        </a:defRPr>
                      </a:lvl8pPr>
                      <a:lvl9pPr marL="3657600" algn="l" defTabSz="914400" rtl="0" eaLnBrk="1" latinLnBrk="1" hangingPunct="1">
                        <a:defRPr sz="1800" kern="1200">
                          <a:solidFill>
                            <a:schemeClr val="dk1"/>
                          </a:solidFill>
                          <a:latin typeface="맑은 고딕"/>
                        </a:defRPr>
                      </a:lvl9pPr>
                    </a:lstStyle>
                    <a:p>
                      <a:pPr marL="0" algn="ctr" defTabSz="914307" rtl="0" eaLnBrk="1" latinLnBrk="1" hangingPunct="1"/>
                      <a:r>
                        <a:rPr lang="en-US" altLang="ko-KR" sz="1200" kern="1200" baseline="0" dirty="0">
                          <a:solidFill>
                            <a:schemeClr val="tx1"/>
                          </a:solidFill>
                          <a:latin typeface="+mn-lt"/>
                          <a:ea typeface="맑은 고딕" panose="020B0503020000020004" pitchFamily="50" charset="-127"/>
                          <a:cs typeface="+mn-cs"/>
                        </a:rPr>
                        <a:t>2, 64QAM </a:t>
                      </a:r>
                    </a:p>
                    <a:p>
                      <a:pPr marL="0" algn="ctr" defTabSz="914307" rtl="0" eaLnBrk="1" latinLnBrk="1" hangingPunct="1"/>
                      <a:r>
                        <a:rPr lang="en-US" altLang="ko-KR" sz="1200" kern="1200" baseline="0" dirty="0">
                          <a:solidFill>
                            <a:schemeClr val="tx1"/>
                          </a:solidFill>
                          <a:latin typeface="+mn-lt"/>
                          <a:ea typeface="맑은 고딕" panose="020B0503020000020004" pitchFamily="50" charset="-127"/>
                          <a:cs typeface="+mn-cs"/>
                        </a:rPr>
                        <a:t>(up to 256QAM)</a:t>
                      </a:r>
                      <a:endParaRPr lang="ko-KR" altLang="en-US" sz="1200" kern="1200" baseline="0" dirty="0">
                        <a:solidFill>
                          <a:schemeClr val="tx1"/>
                        </a:solidFill>
                        <a:latin typeface="+mn-lt"/>
                        <a:ea typeface="맑은 고딕" panose="020B0503020000020004" pitchFamily="50" charset="-127"/>
                        <a:cs typeface="+mn-cs"/>
                      </a:endParaRPr>
                    </a:p>
                  </a:txBody>
                  <a:tcPr marL="36000" marR="36000" marT="36000" marB="36000" anchor="ctr"/>
                </a:tc>
                <a:tc vMerge="1">
                  <a:txBody>
                    <a:bodyPr/>
                    <a:lstStyle/>
                    <a:p>
                      <a:pPr marL="0" algn="ctr" defTabSz="914307" rtl="0" eaLnBrk="1" latinLnBrk="1" hangingPunct="1"/>
                      <a:endParaRPr lang="ko-KR" altLang="en-US" sz="1200" kern="1200" baseline="0" dirty="0">
                        <a:solidFill>
                          <a:schemeClr val="tx1"/>
                        </a:solidFill>
                        <a:latin typeface="+mn-lt"/>
                        <a:ea typeface="맑은 고딕" panose="020B0503020000020004" pitchFamily="50" charset="-127"/>
                        <a:cs typeface="+mn-cs"/>
                      </a:endParaRPr>
                    </a:p>
                  </a:txBody>
                  <a:tcPr marL="36000" marR="36000" marT="36000" marB="36000" anchor="ctr"/>
                </a:tc>
                <a:tc>
                  <a:txBody>
                    <a:bodyPr/>
                    <a:lstStyle/>
                    <a:p>
                      <a:pPr marL="0" marR="0" lvl="0" indent="0" algn="ctr" defTabSz="914307" rtl="0" eaLnBrk="1" fontAlgn="auto" latinLnBrk="1" hangingPunct="1">
                        <a:lnSpc>
                          <a:spcPct val="100000"/>
                        </a:lnSpc>
                        <a:spcBef>
                          <a:spcPts val="0"/>
                        </a:spcBef>
                        <a:spcAft>
                          <a:spcPts val="0"/>
                        </a:spcAft>
                        <a:buClrTx/>
                        <a:buSzTx/>
                        <a:buFontTx/>
                        <a:buNone/>
                        <a:tabLst/>
                        <a:defRPr/>
                      </a:pPr>
                      <a:r>
                        <a:rPr lang="en-US" altLang="ko-KR" sz="1200" kern="1200" baseline="0" dirty="0">
                          <a:solidFill>
                            <a:schemeClr val="tx1"/>
                          </a:solidFill>
                          <a:latin typeface="+mn-lt"/>
                        </a:rPr>
                        <a:t>Medium &amp; Low</a:t>
                      </a:r>
                      <a:endParaRPr lang="ko-KR" altLang="en-US" sz="1200" kern="1200" baseline="0" dirty="0">
                        <a:solidFill>
                          <a:schemeClr val="tx1"/>
                        </a:solidFill>
                        <a:latin typeface="+mn-lt"/>
                        <a:ea typeface="맑은 고딕" panose="020B0503020000020004" pitchFamily="50" charset="-127"/>
                        <a:cs typeface="+mn-cs"/>
                      </a:endParaRPr>
                    </a:p>
                  </a:txBody>
                  <a:tcPr marL="36000" marR="36000" marT="36000" marB="36000" anchor="ctr"/>
                </a:tc>
                <a:extLst>
                  <a:ext uri="{0D108BD9-81ED-4DB2-BD59-A6C34878D82A}">
                    <a16:rowId xmlns:a16="http://schemas.microsoft.com/office/drawing/2014/main" val="10002"/>
                  </a:ext>
                </a:extLst>
              </a:tr>
              <a:tr h="360143">
                <a:tc>
                  <a:txBody>
                    <a:bodyPr/>
                    <a:lstStyle>
                      <a:lvl1pPr marL="0" algn="l" defTabSz="914400" rtl="0" eaLnBrk="1" latinLnBrk="1" hangingPunct="1">
                        <a:defRPr sz="1800" kern="1200">
                          <a:solidFill>
                            <a:schemeClr val="dk1"/>
                          </a:solidFill>
                          <a:latin typeface="맑은 고딕"/>
                        </a:defRPr>
                      </a:lvl1pPr>
                      <a:lvl2pPr marL="457200" algn="l" defTabSz="914400" rtl="0" eaLnBrk="1" latinLnBrk="1" hangingPunct="1">
                        <a:defRPr sz="1800" kern="1200">
                          <a:solidFill>
                            <a:schemeClr val="dk1"/>
                          </a:solidFill>
                          <a:latin typeface="맑은 고딕"/>
                        </a:defRPr>
                      </a:lvl2pPr>
                      <a:lvl3pPr marL="914400" algn="l" defTabSz="914400" rtl="0" eaLnBrk="1" latinLnBrk="1" hangingPunct="1">
                        <a:defRPr sz="1800" kern="1200">
                          <a:solidFill>
                            <a:schemeClr val="dk1"/>
                          </a:solidFill>
                          <a:latin typeface="맑은 고딕"/>
                        </a:defRPr>
                      </a:lvl3pPr>
                      <a:lvl4pPr marL="1371600" algn="l" defTabSz="914400" rtl="0" eaLnBrk="1" latinLnBrk="1" hangingPunct="1">
                        <a:defRPr sz="1800" kern="1200">
                          <a:solidFill>
                            <a:schemeClr val="dk1"/>
                          </a:solidFill>
                          <a:latin typeface="맑은 고딕"/>
                        </a:defRPr>
                      </a:lvl4pPr>
                      <a:lvl5pPr marL="1828800" algn="l" defTabSz="914400" rtl="0" eaLnBrk="1" latinLnBrk="1" hangingPunct="1">
                        <a:defRPr sz="1800" kern="1200">
                          <a:solidFill>
                            <a:schemeClr val="dk1"/>
                          </a:solidFill>
                          <a:latin typeface="맑은 고딕"/>
                        </a:defRPr>
                      </a:lvl5pPr>
                      <a:lvl6pPr marL="2286000" algn="l" defTabSz="914400" rtl="0" eaLnBrk="1" latinLnBrk="1" hangingPunct="1">
                        <a:defRPr sz="1800" kern="1200">
                          <a:solidFill>
                            <a:schemeClr val="dk1"/>
                          </a:solidFill>
                          <a:latin typeface="맑은 고딕"/>
                        </a:defRPr>
                      </a:lvl6pPr>
                      <a:lvl7pPr marL="2743200" algn="l" defTabSz="914400" rtl="0" eaLnBrk="1" latinLnBrk="1" hangingPunct="1">
                        <a:defRPr sz="1800" kern="1200">
                          <a:solidFill>
                            <a:schemeClr val="dk1"/>
                          </a:solidFill>
                          <a:latin typeface="맑은 고딕"/>
                        </a:defRPr>
                      </a:lvl7pPr>
                      <a:lvl8pPr marL="3200400" algn="l" defTabSz="914400" rtl="0" eaLnBrk="1" latinLnBrk="1" hangingPunct="1">
                        <a:defRPr sz="1800" kern="1200">
                          <a:solidFill>
                            <a:schemeClr val="dk1"/>
                          </a:solidFill>
                          <a:latin typeface="맑은 고딕"/>
                        </a:defRPr>
                      </a:lvl8pPr>
                      <a:lvl9pPr marL="3657600" algn="l" defTabSz="914400" rtl="0" eaLnBrk="1" latinLnBrk="1" hangingPunct="1">
                        <a:defRPr sz="1800" kern="1200">
                          <a:solidFill>
                            <a:schemeClr val="dk1"/>
                          </a:solidFill>
                          <a:latin typeface="맑은 고딕"/>
                        </a:defRPr>
                      </a:lvl9pPr>
                    </a:lstStyle>
                    <a:p>
                      <a:pPr marL="0" algn="ctr" defTabSz="914307" rtl="0" eaLnBrk="1" latinLnBrk="1" hangingPunct="1"/>
                      <a:r>
                        <a:rPr lang="en-US" altLang="ko-KR" sz="1200" kern="1200" baseline="0" dirty="0">
                          <a:solidFill>
                            <a:schemeClr val="tx1"/>
                          </a:solidFill>
                          <a:latin typeface="+mn-lt"/>
                        </a:rPr>
                        <a:t>640MHz</a:t>
                      </a:r>
                      <a:endParaRPr lang="ko-KR" altLang="en-US" sz="1200" kern="1200" baseline="0" dirty="0">
                        <a:solidFill>
                          <a:schemeClr val="tx1"/>
                        </a:solidFill>
                        <a:latin typeface="+mn-lt"/>
                        <a:ea typeface="맑은 고딕" panose="020B0503020000020004" pitchFamily="50" charset="-127"/>
                        <a:cs typeface="+mn-cs"/>
                      </a:endParaRPr>
                    </a:p>
                  </a:txBody>
                  <a:tcPr marL="36000" marR="36000" marT="36000" marB="36000" anchor="ctr"/>
                </a:tc>
                <a:tc>
                  <a:txBody>
                    <a:bodyPr/>
                    <a:lstStyle>
                      <a:lvl1pPr marL="0" algn="l" defTabSz="914400" rtl="0" eaLnBrk="1" latinLnBrk="1" hangingPunct="1">
                        <a:defRPr sz="1800" kern="1200">
                          <a:solidFill>
                            <a:schemeClr val="dk1"/>
                          </a:solidFill>
                          <a:latin typeface="맑은 고딕"/>
                        </a:defRPr>
                      </a:lvl1pPr>
                      <a:lvl2pPr marL="457200" algn="l" defTabSz="914400" rtl="0" eaLnBrk="1" latinLnBrk="1" hangingPunct="1">
                        <a:defRPr sz="1800" kern="1200">
                          <a:solidFill>
                            <a:schemeClr val="dk1"/>
                          </a:solidFill>
                          <a:latin typeface="맑은 고딕"/>
                        </a:defRPr>
                      </a:lvl2pPr>
                      <a:lvl3pPr marL="914400" algn="l" defTabSz="914400" rtl="0" eaLnBrk="1" latinLnBrk="1" hangingPunct="1">
                        <a:defRPr sz="1800" kern="1200">
                          <a:solidFill>
                            <a:schemeClr val="dk1"/>
                          </a:solidFill>
                          <a:latin typeface="맑은 고딕"/>
                        </a:defRPr>
                      </a:lvl3pPr>
                      <a:lvl4pPr marL="1371600" algn="l" defTabSz="914400" rtl="0" eaLnBrk="1" latinLnBrk="1" hangingPunct="1">
                        <a:defRPr sz="1800" kern="1200">
                          <a:solidFill>
                            <a:schemeClr val="dk1"/>
                          </a:solidFill>
                          <a:latin typeface="맑은 고딕"/>
                        </a:defRPr>
                      </a:lvl4pPr>
                      <a:lvl5pPr marL="1828800" algn="l" defTabSz="914400" rtl="0" eaLnBrk="1" latinLnBrk="1" hangingPunct="1">
                        <a:defRPr sz="1800" kern="1200">
                          <a:solidFill>
                            <a:schemeClr val="dk1"/>
                          </a:solidFill>
                          <a:latin typeface="맑은 고딕"/>
                        </a:defRPr>
                      </a:lvl5pPr>
                      <a:lvl6pPr marL="2286000" algn="l" defTabSz="914400" rtl="0" eaLnBrk="1" latinLnBrk="1" hangingPunct="1">
                        <a:defRPr sz="1800" kern="1200">
                          <a:solidFill>
                            <a:schemeClr val="dk1"/>
                          </a:solidFill>
                          <a:latin typeface="맑은 고딕"/>
                        </a:defRPr>
                      </a:lvl6pPr>
                      <a:lvl7pPr marL="2743200" algn="l" defTabSz="914400" rtl="0" eaLnBrk="1" latinLnBrk="1" hangingPunct="1">
                        <a:defRPr sz="1800" kern="1200">
                          <a:solidFill>
                            <a:schemeClr val="dk1"/>
                          </a:solidFill>
                          <a:latin typeface="맑은 고딕"/>
                        </a:defRPr>
                      </a:lvl7pPr>
                      <a:lvl8pPr marL="3200400" algn="l" defTabSz="914400" rtl="0" eaLnBrk="1" latinLnBrk="1" hangingPunct="1">
                        <a:defRPr sz="1800" kern="1200">
                          <a:solidFill>
                            <a:schemeClr val="dk1"/>
                          </a:solidFill>
                          <a:latin typeface="맑은 고딕"/>
                        </a:defRPr>
                      </a:lvl8pPr>
                      <a:lvl9pPr marL="3657600" algn="l" defTabSz="914400" rtl="0" eaLnBrk="1" latinLnBrk="1" hangingPunct="1">
                        <a:defRPr sz="1800" kern="1200">
                          <a:solidFill>
                            <a:schemeClr val="dk1"/>
                          </a:solidFill>
                          <a:latin typeface="맑은 고딕"/>
                        </a:defRPr>
                      </a:lvl9pPr>
                    </a:lstStyle>
                    <a:p>
                      <a:pPr marL="0" marR="0" lvl="0" indent="0" algn="ctr" defTabSz="914307" rtl="0" eaLnBrk="1" fontAlgn="auto" latinLnBrk="1" hangingPunct="1">
                        <a:lnSpc>
                          <a:spcPct val="100000"/>
                        </a:lnSpc>
                        <a:spcBef>
                          <a:spcPts val="0"/>
                        </a:spcBef>
                        <a:spcAft>
                          <a:spcPts val="0"/>
                        </a:spcAft>
                        <a:buClrTx/>
                        <a:buSzTx/>
                        <a:buFontTx/>
                        <a:buNone/>
                        <a:tabLst/>
                        <a:defRPr/>
                      </a:pPr>
                      <a:r>
                        <a:rPr lang="en-US" altLang="ko-KR" sz="1200" kern="1200" baseline="0" dirty="0">
                          <a:solidFill>
                            <a:schemeClr val="tx1"/>
                          </a:solidFill>
                          <a:latin typeface="+mn-lt"/>
                          <a:ea typeface="맑은 고딕" panose="020B0503020000020004" pitchFamily="50" charset="-127"/>
                          <a:cs typeface="+mn-cs"/>
                        </a:rPr>
                        <a:t>13.7Gbps </a:t>
                      </a:r>
                    </a:p>
                  </a:txBody>
                  <a:tcPr marL="36000" marR="36000" marT="36000" marB="36000" anchor="ctr"/>
                </a:tc>
                <a:tc>
                  <a:txBody>
                    <a:bodyPr/>
                    <a:lstStyle>
                      <a:lvl1pPr marL="0" algn="l" defTabSz="914400" rtl="0" eaLnBrk="1" latinLnBrk="1" hangingPunct="1">
                        <a:defRPr sz="1800" kern="1200">
                          <a:solidFill>
                            <a:schemeClr val="dk1"/>
                          </a:solidFill>
                          <a:latin typeface="맑은 고딕"/>
                        </a:defRPr>
                      </a:lvl1pPr>
                      <a:lvl2pPr marL="457200" algn="l" defTabSz="914400" rtl="0" eaLnBrk="1" latinLnBrk="1" hangingPunct="1">
                        <a:defRPr sz="1800" kern="1200">
                          <a:solidFill>
                            <a:schemeClr val="dk1"/>
                          </a:solidFill>
                          <a:latin typeface="맑은 고딕"/>
                        </a:defRPr>
                      </a:lvl2pPr>
                      <a:lvl3pPr marL="914400" algn="l" defTabSz="914400" rtl="0" eaLnBrk="1" latinLnBrk="1" hangingPunct="1">
                        <a:defRPr sz="1800" kern="1200">
                          <a:solidFill>
                            <a:schemeClr val="dk1"/>
                          </a:solidFill>
                          <a:latin typeface="맑은 고딕"/>
                        </a:defRPr>
                      </a:lvl3pPr>
                      <a:lvl4pPr marL="1371600" algn="l" defTabSz="914400" rtl="0" eaLnBrk="1" latinLnBrk="1" hangingPunct="1">
                        <a:defRPr sz="1800" kern="1200">
                          <a:solidFill>
                            <a:schemeClr val="dk1"/>
                          </a:solidFill>
                          <a:latin typeface="맑은 고딕"/>
                        </a:defRPr>
                      </a:lvl4pPr>
                      <a:lvl5pPr marL="1828800" algn="l" defTabSz="914400" rtl="0" eaLnBrk="1" latinLnBrk="1" hangingPunct="1">
                        <a:defRPr sz="1800" kern="1200">
                          <a:solidFill>
                            <a:schemeClr val="dk1"/>
                          </a:solidFill>
                          <a:latin typeface="맑은 고딕"/>
                        </a:defRPr>
                      </a:lvl5pPr>
                      <a:lvl6pPr marL="2286000" algn="l" defTabSz="914400" rtl="0" eaLnBrk="1" latinLnBrk="1" hangingPunct="1">
                        <a:defRPr sz="1800" kern="1200">
                          <a:solidFill>
                            <a:schemeClr val="dk1"/>
                          </a:solidFill>
                          <a:latin typeface="맑은 고딕"/>
                        </a:defRPr>
                      </a:lvl6pPr>
                      <a:lvl7pPr marL="2743200" algn="l" defTabSz="914400" rtl="0" eaLnBrk="1" latinLnBrk="1" hangingPunct="1">
                        <a:defRPr sz="1800" kern="1200">
                          <a:solidFill>
                            <a:schemeClr val="dk1"/>
                          </a:solidFill>
                          <a:latin typeface="맑은 고딕"/>
                        </a:defRPr>
                      </a:lvl7pPr>
                      <a:lvl8pPr marL="3200400" algn="l" defTabSz="914400" rtl="0" eaLnBrk="1" latinLnBrk="1" hangingPunct="1">
                        <a:defRPr sz="1800" kern="1200">
                          <a:solidFill>
                            <a:schemeClr val="dk1"/>
                          </a:solidFill>
                          <a:latin typeface="맑은 고딕"/>
                        </a:defRPr>
                      </a:lvl8pPr>
                      <a:lvl9pPr marL="3657600" algn="l" defTabSz="914400" rtl="0" eaLnBrk="1" latinLnBrk="1" hangingPunct="1">
                        <a:defRPr sz="1800" kern="1200">
                          <a:solidFill>
                            <a:schemeClr val="dk1"/>
                          </a:solidFill>
                          <a:latin typeface="맑은 고딕"/>
                        </a:defRPr>
                      </a:lvl9pPr>
                    </a:lstStyle>
                    <a:p>
                      <a:pPr marL="0" marR="0" lvl="0" indent="0" algn="ctr" defTabSz="914307" rtl="0" eaLnBrk="1" fontAlgn="auto" latinLnBrk="1" hangingPunct="1">
                        <a:lnSpc>
                          <a:spcPct val="100000"/>
                        </a:lnSpc>
                        <a:spcBef>
                          <a:spcPts val="0"/>
                        </a:spcBef>
                        <a:spcAft>
                          <a:spcPts val="0"/>
                        </a:spcAft>
                        <a:buClrTx/>
                        <a:buSzTx/>
                        <a:buFontTx/>
                        <a:buNone/>
                        <a:tabLst/>
                        <a:defRPr/>
                      </a:pPr>
                      <a:r>
                        <a:rPr lang="en-US" altLang="ko-KR" sz="1200" kern="1200" baseline="0" dirty="0">
                          <a:solidFill>
                            <a:schemeClr val="tx1"/>
                          </a:solidFill>
                          <a:latin typeface="+mn-lt"/>
                          <a:ea typeface="맑은 고딕" panose="020B0503020000020004" pitchFamily="50" charset="-127"/>
                          <a:cs typeface="+mn-cs"/>
                        </a:rPr>
                        <a:t>2, 64QAM </a:t>
                      </a:r>
                    </a:p>
                    <a:p>
                      <a:pPr marL="0" marR="0" lvl="0" indent="0" algn="ctr" defTabSz="914307" rtl="0" eaLnBrk="1" fontAlgn="auto" latinLnBrk="1" hangingPunct="1">
                        <a:lnSpc>
                          <a:spcPct val="100000"/>
                        </a:lnSpc>
                        <a:spcBef>
                          <a:spcPts val="0"/>
                        </a:spcBef>
                        <a:spcAft>
                          <a:spcPts val="0"/>
                        </a:spcAft>
                        <a:buClrTx/>
                        <a:buSzTx/>
                        <a:buFontTx/>
                        <a:buNone/>
                        <a:tabLst/>
                        <a:defRPr/>
                      </a:pPr>
                      <a:r>
                        <a:rPr lang="en-US" altLang="ko-KR" sz="1200" kern="1200" baseline="0" dirty="0">
                          <a:solidFill>
                            <a:schemeClr val="tx1"/>
                          </a:solidFill>
                          <a:latin typeface="+mn-lt"/>
                          <a:ea typeface="맑은 고딕" panose="020B0503020000020004" pitchFamily="50" charset="-127"/>
                          <a:cs typeface="+mn-cs"/>
                        </a:rPr>
                        <a:t>(up to 256QAM)</a:t>
                      </a:r>
                      <a:endParaRPr lang="ko-KR" altLang="en-US" sz="1200" kern="1200" baseline="0" dirty="0">
                        <a:solidFill>
                          <a:schemeClr val="tx1"/>
                        </a:solidFill>
                        <a:latin typeface="+mn-lt"/>
                        <a:ea typeface="맑은 고딕" panose="020B0503020000020004" pitchFamily="50" charset="-127"/>
                        <a:cs typeface="+mn-cs"/>
                      </a:endParaRPr>
                    </a:p>
                  </a:txBody>
                  <a:tcPr marL="36000" marR="36000" marT="36000" marB="36000" anchor="ctr"/>
                </a:tc>
                <a:tc vMerge="1">
                  <a:txBody>
                    <a:bodyPr/>
                    <a:lstStyle/>
                    <a:p>
                      <a:pPr marL="0" algn="ctr" defTabSz="914307" rtl="0" eaLnBrk="1" latinLnBrk="1" hangingPunct="1"/>
                      <a:endParaRPr lang="ko-KR" altLang="en-US" sz="1200" kern="1200" baseline="0" dirty="0">
                        <a:solidFill>
                          <a:schemeClr val="tx1"/>
                        </a:solidFill>
                        <a:latin typeface="+mn-lt"/>
                        <a:ea typeface="맑은 고딕" panose="020B0503020000020004" pitchFamily="50" charset="-127"/>
                        <a:cs typeface="+mn-cs"/>
                      </a:endParaRPr>
                    </a:p>
                  </a:txBody>
                  <a:tcPr marL="36000" marR="36000" marT="36000" marB="36000" anchor="ctr"/>
                </a:tc>
                <a:tc>
                  <a:txBody>
                    <a:bodyPr/>
                    <a:lstStyle/>
                    <a:p>
                      <a:pPr marL="0" marR="0" lvl="0" indent="0" algn="ctr" defTabSz="914307" rtl="0" eaLnBrk="1" fontAlgn="auto" latinLnBrk="1" hangingPunct="1">
                        <a:lnSpc>
                          <a:spcPct val="100000"/>
                        </a:lnSpc>
                        <a:spcBef>
                          <a:spcPts val="0"/>
                        </a:spcBef>
                        <a:spcAft>
                          <a:spcPts val="0"/>
                        </a:spcAft>
                        <a:buClrTx/>
                        <a:buSzTx/>
                        <a:buFontTx/>
                        <a:buNone/>
                        <a:tabLst/>
                        <a:defRPr/>
                      </a:pPr>
                      <a:r>
                        <a:rPr lang="en-US" altLang="ko-KR" sz="1200" kern="1200" baseline="0" dirty="0">
                          <a:solidFill>
                            <a:schemeClr val="tx1"/>
                          </a:solidFill>
                          <a:latin typeface="+mn-lt"/>
                        </a:rPr>
                        <a:t>Medium &amp; Medium</a:t>
                      </a:r>
                      <a:endParaRPr lang="ko-KR" altLang="en-US" sz="1200" kern="1200" baseline="0" dirty="0">
                        <a:solidFill>
                          <a:schemeClr val="tx1"/>
                        </a:solidFill>
                        <a:latin typeface="+mn-lt"/>
                        <a:ea typeface="맑은 고딕" panose="020B0503020000020004" pitchFamily="50" charset="-127"/>
                        <a:cs typeface="+mn-cs"/>
                      </a:endParaRPr>
                    </a:p>
                  </a:txBody>
                  <a:tcPr marL="36000" marR="36000" marT="36000" marB="36000" anchor="ctr"/>
                </a:tc>
                <a:extLst>
                  <a:ext uri="{0D108BD9-81ED-4DB2-BD59-A6C34878D82A}">
                    <a16:rowId xmlns:a16="http://schemas.microsoft.com/office/drawing/2014/main" val="10003"/>
                  </a:ext>
                </a:extLst>
              </a:tr>
              <a:tr h="360143">
                <a:tc>
                  <a:txBody>
                    <a:bodyPr/>
                    <a:lstStyle>
                      <a:lvl1pPr marL="0" algn="l" defTabSz="914400" rtl="0" eaLnBrk="1" latinLnBrk="1" hangingPunct="1">
                        <a:defRPr sz="1800" kern="1200">
                          <a:solidFill>
                            <a:schemeClr val="dk1"/>
                          </a:solidFill>
                          <a:latin typeface="맑은 고딕"/>
                        </a:defRPr>
                      </a:lvl1pPr>
                      <a:lvl2pPr marL="457200" algn="l" defTabSz="914400" rtl="0" eaLnBrk="1" latinLnBrk="1" hangingPunct="1">
                        <a:defRPr sz="1800" kern="1200">
                          <a:solidFill>
                            <a:schemeClr val="dk1"/>
                          </a:solidFill>
                          <a:latin typeface="맑은 고딕"/>
                        </a:defRPr>
                      </a:lvl2pPr>
                      <a:lvl3pPr marL="914400" algn="l" defTabSz="914400" rtl="0" eaLnBrk="1" latinLnBrk="1" hangingPunct="1">
                        <a:defRPr sz="1800" kern="1200">
                          <a:solidFill>
                            <a:schemeClr val="dk1"/>
                          </a:solidFill>
                          <a:latin typeface="맑은 고딕"/>
                        </a:defRPr>
                      </a:lvl3pPr>
                      <a:lvl4pPr marL="1371600" algn="l" defTabSz="914400" rtl="0" eaLnBrk="1" latinLnBrk="1" hangingPunct="1">
                        <a:defRPr sz="1800" kern="1200">
                          <a:solidFill>
                            <a:schemeClr val="dk1"/>
                          </a:solidFill>
                          <a:latin typeface="맑은 고딕"/>
                        </a:defRPr>
                      </a:lvl4pPr>
                      <a:lvl5pPr marL="1828800" algn="l" defTabSz="914400" rtl="0" eaLnBrk="1" latinLnBrk="1" hangingPunct="1">
                        <a:defRPr sz="1800" kern="1200">
                          <a:solidFill>
                            <a:schemeClr val="dk1"/>
                          </a:solidFill>
                          <a:latin typeface="맑은 고딕"/>
                        </a:defRPr>
                      </a:lvl5pPr>
                      <a:lvl6pPr marL="2286000" algn="l" defTabSz="914400" rtl="0" eaLnBrk="1" latinLnBrk="1" hangingPunct="1">
                        <a:defRPr sz="1800" kern="1200">
                          <a:solidFill>
                            <a:schemeClr val="dk1"/>
                          </a:solidFill>
                          <a:latin typeface="맑은 고딕"/>
                        </a:defRPr>
                      </a:lvl6pPr>
                      <a:lvl7pPr marL="2743200" algn="l" defTabSz="914400" rtl="0" eaLnBrk="1" latinLnBrk="1" hangingPunct="1">
                        <a:defRPr sz="1800" kern="1200">
                          <a:solidFill>
                            <a:schemeClr val="dk1"/>
                          </a:solidFill>
                          <a:latin typeface="맑은 고딕"/>
                        </a:defRPr>
                      </a:lvl7pPr>
                      <a:lvl8pPr marL="3200400" algn="l" defTabSz="914400" rtl="0" eaLnBrk="1" latinLnBrk="1" hangingPunct="1">
                        <a:defRPr sz="1800" kern="1200">
                          <a:solidFill>
                            <a:schemeClr val="dk1"/>
                          </a:solidFill>
                          <a:latin typeface="맑은 고딕"/>
                        </a:defRPr>
                      </a:lvl8pPr>
                      <a:lvl9pPr marL="3657600" algn="l" defTabSz="914400" rtl="0" eaLnBrk="1" latinLnBrk="1" hangingPunct="1">
                        <a:defRPr sz="1800" kern="1200">
                          <a:solidFill>
                            <a:schemeClr val="dk1"/>
                          </a:solidFill>
                          <a:latin typeface="맑은 고딕"/>
                        </a:defRPr>
                      </a:lvl9pPr>
                    </a:lstStyle>
                    <a:p>
                      <a:pPr marL="0" algn="ctr" defTabSz="914307" rtl="0" eaLnBrk="1" latinLnBrk="1" hangingPunct="1"/>
                      <a:r>
                        <a:rPr lang="en-US" altLang="ko-KR" sz="1200" kern="1200" baseline="0" dirty="0">
                          <a:solidFill>
                            <a:schemeClr val="tx1"/>
                          </a:solidFill>
                          <a:latin typeface="+mn-lt"/>
                        </a:rPr>
                        <a:t>1280MHz</a:t>
                      </a:r>
                      <a:endParaRPr lang="ko-KR" altLang="en-US" sz="1200" kern="1200" baseline="0" dirty="0">
                        <a:solidFill>
                          <a:schemeClr val="tx1"/>
                        </a:solidFill>
                        <a:latin typeface="+mn-lt"/>
                        <a:ea typeface="맑은 고딕" panose="020B0503020000020004" pitchFamily="50" charset="-127"/>
                        <a:cs typeface="+mn-cs"/>
                      </a:endParaRPr>
                    </a:p>
                  </a:txBody>
                  <a:tcPr marL="36000" marR="36000" marT="36000" marB="36000" anchor="ctr"/>
                </a:tc>
                <a:tc>
                  <a:txBody>
                    <a:bodyPr/>
                    <a:lstStyle>
                      <a:lvl1pPr marL="0" algn="l" defTabSz="914400" rtl="0" eaLnBrk="1" latinLnBrk="1" hangingPunct="1">
                        <a:defRPr sz="1800" kern="1200">
                          <a:solidFill>
                            <a:schemeClr val="dk1"/>
                          </a:solidFill>
                          <a:latin typeface="맑은 고딕"/>
                        </a:defRPr>
                      </a:lvl1pPr>
                      <a:lvl2pPr marL="457200" algn="l" defTabSz="914400" rtl="0" eaLnBrk="1" latinLnBrk="1" hangingPunct="1">
                        <a:defRPr sz="1800" kern="1200">
                          <a:solidFill>
                            <a:schemeClr val="dk1"/>
                          </a:solidFill>
                          <a:latin typeface="맑은 고딕"/>
                        </a:defRPr>
                      </a:lvl2pPr>
                      <a:lvl3pPr marL="914400" algn="l" defTabSz="914400" rtl="0" eaLnBrk="1" latinLnBrk="1" hangingPunct="1">
                        <a:defRPr sz="1800" kern="1200">
                          <a:solidFill>
                            <a:schemeClr val="dk1"/>
                          </a:solidFill>
                          <a:latin typeface="맑은 고딕"/>
                        </a:defRPr>
                      </a:lvl3pPr>
                      <a:lvl4pPr marL="1371600" algn="l" defTabSz="914400" rtl="0" eaLnBrk="1" latinLnBrk="1" hangingPunct="1">
                        <a:defRPr sz="1800" kern="1200">
                          <a:solidFill>
                            <a:schemeClr val="dk1"/>
                          </a:solidFill>
                          <a:latin typeface="맑은 고딕"/>
                        </a:defRPr>
                      </a:lvl4pPr>
                      <a:lvl5pPr marL="1828800" algn="l" defTabSz="914400" rtl="0" eaLnBrk="1" latinLnBrk="1" hangingPunct="1">
                        <a:defRPr sz="1800" kern="1200">
                          <a:solidFill>
                            <a:schemeClr val="dk1"/>
                          </a:solidFill>
                          <a:latin typeface="맑은 고딕"/>
                        </a:defRPr>
                      </a:lvl5pPr>
                      <a:lvl6pPr marL="2286000" algn="l" defTabSz="914400" rtl="0" eaLnBrk="1" latinLnBrk="1" hangingPunct="1">
                        <a:defRPr sz="1800" kern="1200">
                          <a:solidFill>
                            <a:schemeClr val="dk1"/>
                          </a:solidFill>
                          <a:latin typeface="맑은 고딕"/>
                        </a:defRPr>
                      </a:lvl6pPr>
                      <a:lvl7pPr marL="2743200" algn="l" defTabSz="914400" rtl="0" eaLnBrk="1" latinLnBrk="1" hangingPunct="1">
                        <a:defRPr sz="1800" kern="1200">
                          <a:solidFill>
                            <a:schemeClr val="dk1"/>
                          </a:solidFill>
                          <a:latin typeface="맑은 고딕"/>
                        </a:defRPr>
                      </a:lvl7pPr>
                      <a:lvl8pPr marL="3200400" algn="l" defTabSz="914400" rtl="0" eaLnBrk="1" latinLnBrk="1" hangingPunct="1">
                        <a:defRPr sz="1800" kern="1200">
                          <a:solidFill>
                            <a:schemeClr val="dk1"/>
                          </a:solidFill>
                          <a:latin typeface="맑은 고딕"/>
                        </a:defRPr>
                      </a:lvl8pPr>
                      <a:lvl9pPr marL="3657600" algn="l" defTabSz="914400" rtl="0" eaLnBrk="1" latinLnBrk="1" hangingPunct="1">
                        <a:defRPr sz="1800" kern="1200">
                          <a:solidFill>
                            <a:schemeClr val="dk1"/>
                          </a:solidFill>
                          <a:latin typeface="맑은 고딕"/>
                        </a:defRPr>
                      </a:lvl9pPr>
                    </a:lstStyle>
                    <a:p>
                      <a:pPr marL="0" marR="0" lvl="0" indent="0" algn="ctr" defTabSz="914307" rtl="0" eaLnBrk="1" fontAlgn="auto" latinLnBrk="1" hangingPunct="1">
                        <a:lnSpc>
                          <a:spcPct val="100000"/>
                        </a:lnSpc>
                        <a:spcBef>
                          <a:spcPts val="0"/>
                        </a:spcBef>
                        <a:spcAft>
                          <a:spcPts val="0"/>
                        </a:spcAft>
                        <a:buClrTx/>
                        <a:buSzTx/>
                        <a:buFontTx/>
                        <a:buNone/>
                        <a:tabLst/>
                        <a:defRPr/>
                      </a:pPr>
                      <a:r>
                        <a:rPr lang="en-US" altLang="ko-KR" sz="1200" kern="1200" baseline="0" dirty="0">
                          <a:solidFill>
                            <a:schemeClr val="tx1"/>
                          </a:solidFill>
                          <a:latin typeface="+mn-lt"/>
                          <a:ea typeface="맑은 고딕" panose="020B0503020000020004" pitchFamily="50" charset="-127"/>
                          <a:cs typeface="+mn-cs"/>
                        </a:rPr>
                        <a:t>20.4Gbps</a:t>
                      </a:r>
                      <a:endParaRPr lang="ko-KR" altLang="en-US" sz="1200" kern="1200" baseline="0" dirty="0">
                        <a:solidFill>
                          <a:schemeClr val="tx1"/>
                        </a:solidFill>
                        <a:latin typeface="+mn-lt"/>
                        <a:ea typeface="맑은 고딕" panose="020B0503020000020004" pitchFamily="50" charset="-127"/>
                        <a:cs typeface="+mn-cs"/>
                      </a:endParaRPr>
                    </a:p>
                  </a:txBody>
                  <a:tcPr marL="36000" marR="36000" marT="36000" marB="36000" anchor="ctr"/>
                </a:tc>
                <a:tc>
                  <a:txBody>
                    <a:bodyPr/>
                    <a:lstStyle>
                      <a:lvl1pPr marL="0" algn="l" defTabSz="914400" rtl="0" eaLnBrk="1" latinLnBrk="1" hangingPunct="1">
                        <a:defRPr sz="1800" kern="1200">
                          <a:solidFill>
                            <a:schemeClr val="dk1"/>
                          </a:solidFill>
                          <a:latin typeface="맑은 고딕"/>
                        </a:defRPr>
                      </a:lvl1pPr>
                      <a:lvl2pPr marL="457200" algn="l" defTabSz="914400" rtl="0" eaLnBrk="1" latinLnBrk="1" hangingPunct="1">
                        <a:defRPr sz="1800" kern="1200">
                          <a:solidFill>
                            <a:schemeClr val="dk1"/>
                          </a:solidFill>
                          <a:latin typeface="맑은 고딕"/>
                        </a:defRPr>
                      </a:lvl2pPr>
                      <a:lvl3pPr marL="914400" algn="l" defTabSz="914400" rtl="0" eaLnBrk="1" latinLnBrk="1" hangingPunct="1">
                        <a:defRPr sz="1800" kern="1200">
                          <a:solidFill>
                            <a:schemeClr val="dk1"/>
                          </a:solidFill>
                          <a:latin typeface="맑은 고딕"/>
                        </a:defRPr>
                      </a:lvl3pPr>
                      <a:lvl4pPr marL="1371600" algn="l" defTabSz="914400" rtl="0" eaLnBrk="1" latinLnBrk="1" hangingPunct="1">
                        <a:defRPr sz="1800" kern="1200">
                          <a:solidFill>
                            <a:schemeClr val="dk1"/>
                          </a:solidFill>
                          <a:latin typeface="맑은 고딕"/>
                        </a:defRPr>
                      </a:lvl4pPr>
                      <a:lvl5pPr marL="1828800" algn="l" defTabSz="914400" rtl="0" eaLnBrk="1" latinLnBrk="1" hangingPunct="1">
                        <a:defRPr sz="1800" kern="1200">
                          <a:solidFill>
                            <a:schemeClr val="dk1"/>
                          </a:solidFill>
                          <a:latin typeface="맑은 고딕"/>
                        </a:defRPr>
                      </a:lvl5pPr>
                      <a:lvl6pPr marL="2286000" algn="l" defTabSz="914400" rtl="0" eaLnBrk="1" latinLnBrk="1" hangingPunct="1">
                        <a:defRPr sz="1800" kern="1200">
                          <a:solidFill>
                            <a:schemeClr val="dk1"/>
                          </a:solidFill>
                          <a:latin typeface="맑은 고딕"/>
                        </a:defRPr>
                      </a:lvl6pPr>
                      <a:lvl7pPr marL="2743200" algn="l" defTabSz="914400" rtl="0" eaLnBrk="1" latinLnBrk="1" hangingPunct="1">
                        <a:defRPr sz="1800" kern="1200">
                          <a:solidFill>
                            <a:schemeClr val="dk1"/>
                          </a:solidFill>
                          <a:latin typeface="맑은 고딕"/>
                        </a:defRPr>
                      </a:lvl7pPr>
                      <a:lvl8pPr marL="3200400" algn="l" defTabSz="914400" rtl="0" eaLnBrk="1" latinLnBrk="1" hangingPunct="1">
                        <a:defRPr sz="1800" kern="1200">
                          <a:solidFill>
                            <a:schemeClr val="dk1"/>
                          </a:solidFill>
                          <a:latin typeface="맑은 고딕"/>
                        </a:defRPr>
                      </a:lvl8pPr>
                      <a:lvl9pPr marL="3657600" algn="l" defTabSz="914400" rtl="0" eaLnBrk="1" latinLnBrk="1" hangingPunct="1">
                        <a:defRPr sz="1800" kern="1200">
                          <a:solidFill>
                            <a:schemeClr val="dk1"/>
                          </a:solidFill>
                          <a:latin typeface="맑은 고딕"/>
                        </a:defRPr>
                      </a:lvl9pPr>
                    </a:lstStyle>
                    <a:p>
                      <a:pPr marL="0" algn="ctr" defTabSz="914307" rtl="0" eaLnBrk="1" latinLnBrk="1" hangingPunct="1"/>
                      <a:r>
                        <a:rPr lang="en-US" altLang="ko-KR" sz="1200" kern="1200" baseline="0" dirty="0">
                          <a:solidFill>
                            <a:schemeClr val="tx1"/>
                          </a:solidFill>
                          <a:latin typeface="+mn-lt"/>
                          <a:ea typeface="맑은 고딕" panose="020B0503020000020004" pitchFamily="50" charset="-127"/>
                          <a:cs typeface="+mn-cs"/>
                        </a:rPr>
                        <a:t>2, 64QAM</a:t>
                      </a:r>
                      <a:endParaRPr lang="ko-KR" altLang="en-US" sz="1200" kern="1200" baseline="0" dirty="0">
                        <a:solidFill>
                          <a:schemeClr val="tx1"/>
                        </a:solidFill>
                        <a:latin typeface="+mn-lt"/>
                        <a:ea typeface="맑은 고딕" panose="020B0503020000020004" pitchFamily="50" charset="-127"/>
                        <a:cs typeface="+mn-cs"/>
                      </a:endParaRPr>
                    </a:p>
                  </a:txBody>
                  <a:tcPr marL="36000" marR="36000" marT="36000" marB="36000" anchor="ctr"/>
                </a:tc>
                <a:tc vMerge="1">
                  <a:txBody>
                    <a:bodyPr/>
                    <a:lstStyle/>
                    <a:p>
                      <a:pPr marL="0" algn="ctr" defTabSz="914307" rtl="0" eaLnBrk="1" latinLnBrk="1" hangingPunct="1"/>
                      <a:endParaRPr lang="ko-KR" altLang="en-US" sz="1200" kern="1200" baseline="0" dirty="0">
                        <a:solidFill>
                          <a:schemeClr val="tx1"/>
                        </a:solidFill>
                        <a:latin typeface="+mn-lt"/>
                        <a:ea typeface="맑은 고딕" panose="020B0503020000020004" pitchFamily="50" charset="-127"/>
                        <a:cs typeface="+mn-cs"/>
                      </a:endParaRPr>
                    </a:p>
                  </a:txBody>
                  <a:tcPr marL="36000" marR="36000" marT="36000" marB="36000" anchor="ctr"/>
                </a:tc>
                <a:tc>
                  <a:txBody>
                    <a:bodyPr/>
                    <a:lstStyle/>
                    <a:p>
                      <a:pPr marL="0" algn="ctr" defTabSz="914307" rtl="0" eaLnBrk="1" latinLnBrk="1" hangingPunct="1"/>
                      <a:r>
                        <a:rPr lang="en-US" altLang="ko-KR" sz="1200" kern="1200" baseline="0" dirty="0">
                          <a:solidFill>
                            <a:schemeClr val="tx1"/>
                          </a:solidFill>
                          <a:latin typeface="+mn-lt"/>
                        </a:rPr>
                        <a:t>High &amp; High</a:t>
                      </a:r>
                      <a:endParaRPr lang="ko-KR" altLang="en-US" sz="1200" kern="1200" baseline="0" dirty="0">
                        <a:solidFill>
                          <a:schemeClr val="tx1"/>
                        </a:solidFill>
                        <a:latin typeface="+mn-lt"/>
                        <a:ea typeface="맑은 고딕" panose="020B0503020000020004" pitchFamily="50" charset="-127"/>
                        <a:cs typeface="+mn-cs"/>
                      </a:endParaRPr>
                    </a:p>
                  </a:txBody>
                  <a:tcPr marL="36000" marR="36000" marT="36000" marB="36000" anchor="ctr"/>
                </a:tc>
                <a:extLst>
                  <a:ext uri="{0D108BD9-81ED-4DB2-BD59-A6C34878D82A}">
                    <a16:rowId xmlns:a16="http://schemas.microsoft.com/office/drawing/2014/main" val="10004"/>
                  </a:ext>
                </a:extLst>
              </a:tr>
            </a:tbl>
          </a:graphicData>
        </a:graphic>
      </p:graphicFrame>
      <p:sp>
        <p:nvSpPr>
          <p:cNvPr id="3" name="矩形 2">
            <a:extLst>
              <a:ext uri="{FF2B5EF4-FFF2-40B4-BE49-F238E27FC236}">
                <a16:creationId xmlns:a16="http://schemas.microsoft.com/office/drawing/2014/main" id="{FE798575-0BD9-4671-98E4-5B0E590E5B19}"/>
              </a:ext>
            </a:extLst>
          </p:cNvPr>
          <p:cNvSpPr/>
          <p:nvPr/>
        </p:nvSpPr>
        <p:spPr>
          <a:xfrm>
            <a:off x="1127448" y="1473672"/>
            <a:ext cx="10179120" cy="2585323"/>
          </a:xfrm>
          <a:prstGeom prst="rect">
            <a:avLst/>
          </a:prstGeom>
        </p:spPr>
        <p:txBody>
          <a:bodyPr wrap="square">
            <a:spAutoFit/>
          </a:bodyPr>
          <a:lstStyle/>
          <a:p>
            <a:r>
              <a:rPr lang="en-US" altLang="zh-CN" sz="1600" b="1" dirty="0">
                <a:solidFill>
                  <a:schemeClr val="tx1"/>
                </a:solidFill>
              </a:rPr>
              <a:t>The proposed bandwidths are analyzed from multiple aspects:</a:t>
            </a:r>
          </a:p>
          <a:p>
            <a:pPr marL="285750" indent="-285750">
              <a:buFont typeface="Arial" panose="020B0604020202020204" pitchFamily="34" charset="0"/>
              <a:buChar char="•"/>
            </a:pPr>
            <a:r>
              <a:rPr lang="en-US" altLang="zh-CN" sz="1600" b="1" dirty="0">
                <a:solidFill>
                  <a:schemeClr val="tx1"/>
                </a:solidFill>
              </a:rPr>
              <a:t>Data Rate</a:t>
            </a:r>
            <a:r>
              <a:rPr lang="en-US" altLang="zh-CN" sz="1600" dirty="0">
                <a:solidFill>
                  <a:schemeClr val="tx1"/>
                </a:solidFill>
              </a:rPr>
              <a:t>: The theoretical data rate </a:t>
            </a:r>
          </a:p>
          <a:p>
            <a:pPr marL="285750" indent="-285750">
              <a:buFont typeface="Arial" panose="020B0604020202020204" pitchFamily="34" charset="0"/>
              <a:buChar char="•"/>
            </a:pPr>
            <a:r>
              <a:rPr lang="en-US" altLang="zh-CN" sz="1600" b="1" dirty="0">
                <a:solidFill>
                  <a:schemeClr val="tx1"/>
                </a:solidFill>
              </a:rPr>
              <a:t>NSS and QAM</a:t>
            </a:r>
            <a:r>
              <a:rPr lang="en-US" altLang="zh-CN" sz="1600" dirty="0">
                <a:solidFill>
                  <a:schemeClr val="tx1"/>
                </a:solidFill>
              </a:rPr>
              <a:t>: Matched Spatial Flow and QAM Settings</a:t>
            </a:r>
          </a:p>
          <a:p>
            <a:pPr marL="285750" indent="-285750">
              <a:buFont typeface="Arial" panose="020B0604020202020204" pitchFamily="34" charset="0"/>
              <a:buChar char="•"/>
            </a:pPr>
            <a:r>
              <a:rPr lang="en-US" altLang="zh-CN" sz="1600" b="1" dirty="0">
                <a:solidFill>
                  <a:schemeClr val="tx1"/>
                </a:solidFill>
              </a:rPr>
              <a:t>Spectral Efficiency: </a:t>
            </a:r>
            <a:r>
              <a:rPr lang="en-US" altLang="zh-CN" sz="1600" dirty="0">
                <a:solidFill>
                  <a:schemeClr val="tx1"/>
                </a:solidFill>
              </a:rPr>
              <a:t>(#valid data subcarriers) divided by (#total subcarriers). </a:t>
            </a:r>
          </a:p>
          <a:p>
            <a:pPr marL="285750" indent="-285750">
              <a:buFontTx/>
              <a:buChar char="-"/>
            </a:pPr>
            <a:r>
              <a:rPr lang="en-US" altLang="zh-CN" sz="1600" dirty="0">
                <a:solidFill>
                  <a:schemeClr val="tx1"/>
                </a:solidFill>
              </a:rPr>
              <a:t>The absence of an accurate efficiency value is due to the different utilization strategy of non-data subcarriers. As per the HE standard (see the Appendices), we currently assess that the efficiency remains within a similar range.</a:t>
            </a:r>
          </a:p>
          <a:p>
            <a:pPr marL="285750" indent="-285750">
              <a:buFontTx/>
              <a:buChar char="-"/>
            </a:pPr>
            <a:r>
              <a:rPr lang="en-US" altLang="zh-CN" sz="1600" dirty="0">
                <a:solidFill>
                  <a:schemeClr val="tx1"/>
                </a:solidFill>
              </a:rPr>
              <a:t>The rate associated with the bandwidth is influenced by spectral efficiency. Consequently, the actual rate could potentially exceed the value presented in the table.</a:t>
            </a:r>
          </a:p>
          <a:p>
            <a:pPr marL="285750" indent="-285750">
              <a:buFont typeface="Arial" panose="020B0604020202020204" pitchFamily="34" charset="0"/>
              <a:buChar char="•"/>
            </a:pPr>
            <a:r>
              <a:rPr lang="en-US" altLang="zh-CN" sz="1600" b="1" dirty="0">
                <a:solidFill>
                  <a:schemeClr val="tx1"/>
                </a:solidFill>
              </a:rPr>
              <a:t>Technical Challenges and Costs</a:t>
            </a:r>
            <a:r>
              <a:rPr lang="en-US" altLang="zh-CN" sz="1600" dirty="0">
                <a:solidFill>
                  <a:schemeClr val="tx1"/>
                </a:solidFill>
              </a:rPr>
              <a:t>: Provide a logical comparison based on the AD/DA sampling rate, non-ideal factor controller, baseband processing capability, etc. The resource consumption of these factors increases exponentially.</a:t>
            </a:r>
          </a:p>
        </p:txBody>
      </p:sp>
      <p:sp>
        <p:nvSpPr>
          <p:cNvPr id="9" name="矩形 8">
            <a:extLst>
              <a:ext uri="{FF2B5EF4-FFF2-40B4-BE49-F238E27FC236}">
                <a16:creationId xmlns:a16="http://schemas.microsoft.com/office/drawing/2014/main" id="{C4762887-40CE-4ABE-93AD-79C4432401BE}"/>
              </a:ext>
            </a:extLst>
          </p:cNvPr>
          <p:cNvSpPr/>
          <p:nvPr/>
        </p:nvSpPr>
        <p:spPr>
          <a:xfrm>
            <a:off x="8775525" y="6119249"/>
            <a:ext cx="2601105" cy="246221"/>
          </a:xfrm>
          <a:prstGeom prst="rect">
            <a:avLst/>
          </a:prstGeom>
        </p:spPr>
        <p:txBody>
          <a:bodyPr wrap="square">
            <a:spAutoFit/>
          </a:bodyPr>
          <a:lstStyle/>
          <a:p>
            <a:r>
              <a:rPr lang="en-US" altLang="zh-CN" sz="1000" i="1" dirty="0">
                <a:solidFill>
                  <a:schemeClr val="tx1"/>
                </a:solidFill>
              </a:rPr>
              <a:t>(Length of Data symbol is 0.4us,</a:t>
            </a:r>
            <a:r>
              <a:rPr lang="zh-CN" altLang="en-US" sz="1000" i="1" dirty="0">
                <a:solidFill>
                  <a:schemeClr val="tx1"/>
                </a:solidFill>
              </a:rPr>
              <a:t> </a:t>
            </a:r>
            <a:r>
              <a:rPr lang="en-US" altLang="zh-CN" sz="1000" i="1" dirty="0">
                <a:solidFill>
                  <a:schemeClr val="tx1"/>
                </a:solidFill>
              </a:rPr>
              <a:t>GI is 0.1us )</a:t>
            </a:r>
          </a:p>
        </p:txBody>
      </p:sp>
    </p:spTree>
    <p:extLst>
      <p:ext uri="{BB962C8B-B14F-4D97-AF65-F5344CB8AC3E}">
        <p14:creationId xmlns:p14="http://schemas.microsoft.com/office/powerpoint/2010/main" val="5208879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 name="Date Placeholder 3"/>
          <p:cNvSpPr>
            <a:spLocks noGrp="1"/>
          </p:cNvSpPr>
          <p:nvPr>
            <p:ph type="dt" idx="15"/>
          </p:nvPr>
        </p:nvSpPr>
        <p:spPr/>
        <p:txBody>
          <a:bodyPr/>
          <a:lstStyle/>
          <a:p>
            <a:r>
              <a:rPr lang="en-US" altLang="zh-CN" dirty="0"/>
              <a:t>January 2024</a:t>
            </a:r>
            <a:endParaRPr lang="en-GB" altLang="zh-CN" dirty="0"/>
          </a:p>
        </p:txBody>
      </p:sp>
      <p:sp>
        <p:nvSpPr>
          <p:cNvPr id="13" name="Rectangle 2">
            <a:extLst>
              <a:ext uri="{FF2B5EF4-FFF2-40B4-BE49-F238E27FC236}">
                <a16:creationId xmlns:a16="http://schemas.microsoft.com/office/drawing/2014/main" id="{26CC9A70-E935-4E7A-B3B5-FC896EB27770}"/>
              </a:ext>
            </a:extLst>
          </p:cNvPr>
          <p:cNvSpPr>
            <a:spLocks noGrp="1" noChangeArrowheads="1"/>
          </p:cNvSpPr>
          <p:nvPr>
            <p:ph type="title"/>
          </p:nvPr>
        </p:nvSpPr>
        <p:spPr>
          <a:xfrm>
            <a:off x="1777752" y="652984"/>
            <a:ext cx="9070776" cy="870992"/>
          </a:xfrm>
          <a:noFill/>
          <a:ln/>
        </p:spPr>
        <p:txBody>
          <a:bodyPr/>
          <a:lstStyle/>
          <a:p>
            <a:pPr latinLnBrk="0"/>
            <a:r>
              <a:rPr lang="en-US" altLang="zh-CN" dirty="0"/>
              <a:t> </a:t>
            </a:r>
            <a:r>
              <a:rPr lang="en-US" altLang="zh-CN" dirty="0">
                <a:latin typeface="Times New Roman" pitchFamily="18" charset="0"/>
                <a:cs typeface="Times New Roman" pitchFamily="18" charset="0"/>
              </a:rPr>
              <a:t>Further Consideration</a:t>
            </a:r>
            <a:endParaRPr lang="en-CA" altLang="zh-CN" b="1" dirty="0">
              <a:latin typeface="Times New Roman" pitchFamily="18" charset="0"/>
              <a:cs typeface="Times New Roman" pitchFamily="18" charset="0"/>
            </a:endParaRPr>
          </a:p>
        </p:txBody>
      </p:sp>
      <p:sp>
        <p:nvSpPr>
          <p:cNvPr id="17" name="矩形 16">
            <a:extLst>
              <a:ext uri="{FF2B5EF4-FFF2-40B4-BE49-F238E27FC236}">
                <a16:creationId xmlns:a16="http://schemas.microsoft.com/office/drawing/2014/main" id="{1F2C9170-B4CD-4818-B4A3-DEC47909BCF2}"/>
              </a:ext>
            </a:extLst>
          </p:cNvPr>
          <p:cNvSpPr/>
          <p:nvPr/>
        </p:nvSpPr>
        <p:spPr>
          <a:xfrm>
            <a:off x="767408" y="1499920"/>
            <a:ext cx="10585176" cy="1384995"/>
          </a:xfrm>
          <a:prstGeom prst="rect">
            <a:avLst/>
          </a:prstGeom>
        </p:spPr>
        <p:txBody>
          <a:bodyPr wrap="square">
            <a:spAutoFit/>
          </a:bodyPr>
          <a:lstStyle/>
          <a:p>
            <a:r>
              <a:rPr lang="en-US" altLang="zh-CN" sz="1800" b="1" dirty="0">
                <a:solidFill>
                  <a:schemeClr val="tx1"/>
                </a:solidFill>
              </a:rPr>
              <a:t>In [1], Sensing, as one potential feature of IMMW, has been mentioned. And, it should be noted that there are some advantages to the bandwidth that can be provided in IMMW SG, such as 11bf:</a:t>
            </a:r>
          </a:p>
          <a:p>
            <a:pPr marL="285750" indent="-285750">
              <a:buFont typeface="Arial" panose="020B0604020202020204" pitchFamily="34" charset="0"/>
              <a:buChar char="•"/>
            </a:pPr>
            <a:r>
              <a:rPr lang="en-US" altLang="zh-CN" sz="1600" dirty="0">
                <a:solidFill>
                  <a:schemeClr val="tx1"/>
                </a:solidFill>
              </a:rPr>
              <a:t>WIFI sensing has been widely discussed and has applications in various fields (there are more than 20 uses case </a:t>
            </a:r>
            <a:r>
              <a:rPr lang="en-US" altLang="zh-CN" sz="1600">
                <a:solidFill>
                  <a:schemeClr val="tx1"/>
                </a:solidFill>
              </a:rPr>
              <a:t>in [6]).</a:t>
            </a:r>
            <a:endParaRPr lang="en-US" altLang="zh-CN" sz="1600" dirty="0">
              <a:solidFill>
                <a:schemeClr val="tx1"/>
              </a:solidFill>
            </a:endParaRPr>
          </a:p>
          <a:p>
            <a:pPr marL="285750" indent="-285750">
              <a:buFont typeface="Arial" panose="020B0604020202020204" pitchFamily="34" charset="0"/>
              <a:buChar char="•"/>
            </a:pPr>
            <a:r>
              <a:rPr lang="en-US" altLang="zh-CN" sz="1600" dirty="0">
                <a:solidFill>
                  <a:schemeClr val="tx1"/>
                </a:solidFill>
              </a:rPr>
              <a:t>One of the reasons that limits sensing performance is </a:t>
            </a:r>
            <a:r>
              <a:rPr lang="en-US" altLang="zh-CN" sz="1600" i="1" dirty="0">
                <a:solidFill>
                  <a:srgbClr val="C00000"/>
                </a:solidFill>
              </a:rPr>
              <a:t>the insufficient bandwidth in the 5G and sub-7G bands</a:t>
            </a:r>
            <a:r>
              <a:rPr lang="en-US" altLang="zh-CN" sz="1600" dirty="0">
                <a:solidFill>
                  <a:schemeClr val="tx1"/>
                </a:solidFill>
              </a:rPr>
              <a:t>.</a:t>
            </a:r>
          </a:p>
          <a:p>
            <a:pPr marL="285750" indent="-285750">
              <a:buFont typeface="Arial" panose="020B0604020202020204" pitchFamily="34" charset="0"/>
              <a:buChar char="•"/>
            </a:pPr>
            <a:r>
              <a:rPr lang="en-US" altLang="zh-CN" sz="1600" dirty="0">
                <a:solidFill>
                  <a:schemeClr val="tx1"/>
                </a:solidFill>
              </a:rPr>
              <a:t>A larger bandwidth can provide higher resolution for sensing to obtain more information.</a:t>
            </a:r>
          </a:p>
        </p:txBody>
      </p:sp>
      <p:sp>
        <p:nvSpPr>
          <p:cNvPr id="18" name="矩形 17">
            <a:extLst>
              <a:ext uri="{FF2B5EF4-FFF2-40B4-BE49-F238E27FC236}">
                <a16:creationId xmlns:a16="http://schemas.microsoft.com/office/drawing/2014/main" id="{3007CDF4-E797-418D-8209-ED6724E22706}"/>
              </a:ext>
            </a:extLst>
          </p:cNvPr>
          <p:cNvSpPr/>
          <p:nvPr/>
        </p:nvSpPr>
        <p:spPr>
          <a:xfrm>
            <a:off x="767408" y="5538428"/>
            <a:ext cx="10729192" cy="830997"/>
          </a:xfrm>
          <a:prstGeom prst="rect">
            <a:avLst/>
          </a:prstGeom>
        </p:spPr>
        <p:txBody>
          <a:bodyPr wrap="square">
            <a:spAutoFit/>
          </a:bodyPr>
          <a:lstStyle/>
          <a:p>
            <a:r>
              <a:rPr lang="en-US" altLang="zh-CN" sz="1600" b="1" dirty="0">
                <a:solidFill>
                  <a:schemeClr val="tx1"/>
                </a:solidFill>
              </a:rPr>
              <a:t>Currently, there are commercial products that employ WIFI sensing without any standardization. Therefore, making the appropriate selection of bandwidth and expanding the ecosystem of IMMW SG, contributes to the overall development of IMMW SG.</a:t>
            </a:r>
            <a:endParaRPr lang="en-US" altLang="zh-CN" sz="1400" dirty="0">
              <a:solidFill>
                <a:schemeClr val="tx1"/>
              </a:solidFill>
            </a:endParaRPr>
          </a:p>
        </p:txBody>
      </p:sp>
      <p:graphicFrame>
        <p:nvGraphicFramePr>
          <p:cNvPr id="2" name="表格 1">
            <a:extLst>
              <a:ext uri="{FF2B5EF4-FFF2-40B4-BE49-F238E27FC236}">
                <a16:creationId xmlns:a16="http://schemas.microsoft.com/office/drawing/2014/main" id="{60115790-52A2-4D5D-8C85-A5EC71520EDD}"/>
              </a:ext>
            </a:extLst>
          </p:cNvPr>
          <p:cNvGraphicFramePr>
            <a:graphicFrameLocks noGrp="1"/>
          </p:cNvGraphicFramePr>
          <p:nvPr>
            <p:extLst>
              <p:ext uri="{D42A27DB-BD31-4B8C-83A1-F6EECF244321}">
                <p14:modId xmlns:p14="http://schemas.microsoft.com/office/powerpoint/2010/main" val="3035735403"/>
              </p:ext>
            </p:extLst>
          </p:nvPr>
        </p:nvGraphicFramePr>
        <p:xfrm>
          <a:off x="823394" y="3385162"/>
          <a:ext cx="10351356" cy="1169143"/>
        </p:xfrm>
        <a:graphic>
          <a:graphicData uri="http://schemas.openxmlformats.org/drawingml/2006/table">
            <a:tbl>
              <a:tblPr firstRow="1" bandRow="1">
                <a:tableStyleId>{21E4AEA4-8DFA-4A89-87EB-49C32662AFE0}</a:tableStyleId>
              </a:tblPr>
              <a:tblGrid>
                <a:gridCol w="1926424">
                  <a:extLst>
                    <a:ext uri="{9D8B030D-6E8A-4147-A177-3AD203B41FA5}">
                      <a16:colId xmlns:a16="http://schemas.microsoft.com/office/drawing/2014/main" val="289572176"/>
                    </a:ext>
                  </a:extLst>
                </a:gridCol>
                <a:gridCol w="1524028">
                  <a:extLst>
                    <a:ext uri="{9D8B030D-6E8A-4147-A177-3AD203B41FA5}">
                      <a16:colId xmlns:a16="http://schemas.microsoft.com/office/drawing/2014/main" val="3655827272"/>
                    </a:ext>
                  </a:extLst>
                </a:gridCol>
                <a:gridCol w="1725226">
                  <a:extLst>
                    <a:ext uri="{9D8B030D-6E8A-4147-A177-3AD203B41FA5}">
                      <a16:colId xmlns:a16="http://schemas.microsoft.com/office/drawing/2014/main" val="3032523110"/>
                    </a:ext>
                  </a:extLst>
                </a:gridCol>
                <a:gridCol w="1725226">
                  <a:extLst>
                    <a:ext uri="{9D8B030D-6E8A-4147-A177-3AD203B41FA5}">
                      <a16:colId xmlns:a16="http://schemas.microsoft.com/office/drawing/2014/main" val="2039691317"/>
                    </a:ext>
                  </a:extLst>
                </a:gridCol>
                <a:gridCol w="1725226">
                  <a:extLst>
                    <a:ext uri="{9D8B030D-6E8A-4147-A177-3AD203B41FA5}">
                      <a16:colId xmlns:a16="http://schemas.microsoft.com/office/drawing/2014/main" val="2260632951"/>
                    </a:ext>
                  </a:extLst>
                </a:gridCol>
                <a:gridCol w="1725226">
                  <a:extLst>
                    <a:ext uri="{9D8B030D-6E8A-4147-A177-3AD203B41FA5}">
                      <a16:colId xmlns:a16="http://schemas.microsoft.com/office/drawing/2014/main" val="220079490"/>
                    </a:ext>
                  </a:extLst>
                </a:gridCol>
              </a:tblGrid>
              <a:tr h="518882">
                <a:tc>
                  <a:txBody>
                    <a:bodyPr/>
                    <a:lstStyle/>
                    <a:p>
                      <a:r>
                        <a:rPr lang="en-US" altLang="zh-CN" sz="1400" dirty="0"/>
                        <a:t>Bandwidth</a:t>
                      </a:r>
                    </a:p>
                  </a:txBody>
                  <a:tcPr/>
                </a:tc>
                <a:tc>
                  <a:txBody>
                    <a:bodyPr/>
                    <a:lstStyle/>
                    <a:p>
                      <a:pPr algn="ctr"/>
                      <a:r>
                        <a:rPr lang="en-US" altLang="zh-CN" sz="1400" dirty="0"/>
                        <a:t>80MHz</a:t>
                      </a:r>
                      <a:endParaRPr lang="zh-CN" altLang="en-US" sz="1400" dirty="0"/>
                    </a:p>
                  </a:txBody>
                  <a:tcPr/>
                </a:tc>
                <a:tc>
                  <a:txBody>
                    <a:bodyPr/>
                    <a:lstStyle/>
                    <a:p>
                      <a:pPr algn="ctr"/>
                      <a:r>
                        <a:rPr lang="en-US" altLang="zh-CN" sz="1400" dirty="0"/>
                        <a:t>160MHz</a:t>
                      </a:r>
                      <a:endParaRPr lang="zh-CN" altLang="en-US" sz="1400" dirty="0"/>
                    </a:p>
                  </a:txBody>
                  <a:tcPr/>
                </a:tc>
                <a:tc>
                  <a:txBody>
                    <a:bodyPr/>
                    <a:lstStyle/>
                    <a:p>
                      <a:pPr algn="ctr"/>
                      <a:r>
                        <a:rPr lang="en-US" altLang="zh-CN" sz="1400" dirty="0"/>
                        <a:t>320MHz</a:t>
                      </a:r>
                      <a:endParaRPr lang="zh-CN" altLang="en-US" sz="1400" dirty="0"/>
                    </a:p>
                  </a:txBody>
                  <a:tcPr/>
                </a:tc>
                <a:tc>
                  <a:txBody>
                    <a:bodyPr/>
                    <a:lstStyle/>
                    <a:p>
                      <a:pPr algn="ctr"/>
                      <a:r>
                        <a:rPr lang="en-US" altLang="zh-CN" sz="1400" dirty="0"/>
                        <a:t>640MHz</a:t>
                      </a:r>
                      <a:endParaRPr lang="zh-CN" altLang="en-US" sz="1400" dirty="0"/>
                    </a:p>
                  </a:txBody>
                  <a:tcPr/>
                </a:tc>
                <a:tc>
                  <a:txBody>
                    <a:bodyPr/>
                    <a:lstStyle/>
                    <a:p>
                      <a:pPr algn="ctr"/>
                      <a:r>
                        <a:rPr lang="en-US" altLang="zh-CN" sz="1400" dirty="0"/>
                        <a:t>1280MHz</a:t>
                      </a:r>
                      <a:endParaRPr lang="zh-CN" altLang="en-US" sz="1400" dirty="0"/>
                    </a:p>
                  </a:txBody>
                  <a:tcPr/>
                </a:tc>
                <a:extLst>
                  <a:ext uri="{0D108BD9-81ED-4DB2-BD59-A6C34878D82A}">
                    <a16:rowId xmlns:a16="http://schemas.microsoft.com/office/drawing/2014/main" val="2900774908"/>
                  </a:ext>
                </a:extLst>
              </a:tr>
              <a:tr h="650261">
                <a:tc>
                  <a:txBody>
                    <a:bodyPr/>
                    <a:lstStyle/>
                    <a:p>
                      <a:r>
                        <a:rPr lang="en-US" altLang="zh-CN" sz="1400" dirty="0"/>
                        <a:t>Distance Resolution (m)</a:t>
                      </a:r>
                      <a:endParaRPr lang="zh-CN" altLang="en-US" sz="1400" dirty="0"/>
                    </a:p>
                  </a:txBody>
                  <a:tcPr/>
                </a:tc>
                <a:tc>
                  <a:txBody>
                    <a:bodyPr/>
                    <a:lstStyle/>
                    <a:p>
                      <a:pPr algn="ctr"/>
                      <a:r>
                        <a:rPr lang="en-US" altLang="zh-CN" sz="1800" dirty="0"/>
                        <a:t>1.875</a:t>
                      </a:r>
                      <a:endParaRPr lang="zh-CN" altLang="en-US" sz="1800" dirty="0"/>
                    </a:p>
                  </a:txBody>
                  <a:tcPr/>
                </a:tc>
                <a:tc>
                  <a:txBody>
                    <a:bodyPr/>
                    <a:lstStyle/>
                    <a:p>
                      <a:pPr algn="ctr"/>
                      <a:r>
                        <a:rPr lang="en-US" altLang="zh-CN" sz="1800" dirty="0"/>
                        <a:t>0.9375</a:t>
                      </a:r>
                      <a:endParaRPr lang="zh-CN" altLang="en-US" sz="1800" dirty="0"/>
                    </a:p>
                  </a:txBody>
                  <a:tcPr/>
                </a:tc>
                <a:tc>
                  <a:txBody>
                    <a:bodyPr/>
                    <a:lstStyle/>
                    <a:p>
                      <a:pPr algn="ctr"/>
                      <a:r>
                        <a:rPr lang="en-US" altLang="zh-CN" sz="1800" dirty="0"/>
                        <a:t>0.4688</a:t>
                      </a:r>
                      <a:endParaRPr lang="zh-CN" altLang="en-US" sz="1800" dirty="0"/>
                    </a:p>
                  </a:txBody>
                  <a:tcPr/>
                </a:tc>
                <a:tc>
                  <a:txBody>
                    <a:bodyPr/>
                    <a:lstStyle/>
                    <a:p>
                      <a:pPr algn="ctr"/>
                      <a:r>
                        <a:rPr lang="en-US" altLang="zh-CN" sz="1800" dirty="0"/>
                        <a:t>0.2344</a:t>
                      </a:r>
                      <a:endParaRPr lang="zh-CN" altLang="en-US" sz="1800" dirty="0"/>
                    </a:p>
                  </a:txBody>
                  <a:tcPr/>
                </a:tc>
                <a:tc>
                  <a:txBody>
                    <a:bodyPr/>
                    <a:lstStyle/>
                    <a:p>
                      <a:pPr algn="ctr"/>
                      <a:r>
                        <a:rPr lang="en-US" altLang="zh-CN" sz="1800" dirty="0"/>
                        <a:t>0.1172</a:t>
                      </a:r>
                      <a:endParaRPr lang="zh-CN" altLang="en-US" sz="1800" dirty="0"/>
                    </a:p>
                  </a:txBody>
                  <a:tcPr/>
                </a:tc>
                <a:extLst>
                  <a:ext uri="{0D108BD9-81ED-4DB2-BD59-A6C34878D82A}">
                    <a16:rowId xmlns:a16="http://schemas.microsoft.com/office/drawing/2014/main" val="433067467"/>
                  </a:ext>
                </a:extLst>
              </a:tr>
            </a:tbl>
          </a:graphicData>
        </a:graphic>
      </p:graphicFrame>
      <p:pic>
        <p:nvPicPr>
          <p:cNvPr id="1026" name="Picture 2" descr="C:\Users\x00822182\AppData\Roaming\eSpace_Desktop\UserData\x00822182\imagefiles\2E6D3128-B150-4B16-9EB1-3289ACB6CC9E.png">
            <a:extLst>
              <a:ext uri="{FF2B5EF4-FFF2-40B4-BE49-F238E27FC236}">
                <a16:creationId xmlns:a16="http://schemas.microsoft.com/office/drawing/2014/main" id="{1D4AF2D2-E3B6-4FE5-B768-16428FA07A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2548" y="4184465"/>
            <a:ext cx="943596" cy="352890"/>
          </a:xfrm>
          <a:prstGeom prst="rect">
            <a:avLst/>
          </a:prstGeom>
          <a:noFill/>
          <a:extLst>
            <a:ext uri="{909E8E84-426E-40DD-AFC4-6F175D3DCCD1}">
              <a14:hiddenFill xmlns:a14="http://schemas.microsoft.com/office/drawing/2010/main">
                <a:solidFill>
                  <a:srgbClr val="FFFFFF"/>
                </a:solidFill>
              </a14:hiddenFill>
            </a:ext>
          </a:extLst>
        </p:spPr>
      </p:pic>
      <p:sp>
        <p:nvSpPr>
          <p:cNvPr id="9" name="矩形 8">
            <a:extLst>
              <a:ext uri="{FF2B5EF4-FFF2-40B4-BE49-F238E27FC236}">
                <a16:creationId xmlns:a16="http://schemas.microsoft.com/office/drawing/2014/main" id="{3E7979F3-6036-4D35-930D-A359502DF61E}"/>
              </a:ext>
            </a:extLst>
          </p:cNvPr>
          <p:cNvSpPr/>
          <p:nvPr/>
        </p:nvSpPr>
        <p:spPr>
          <a:xfrm>
            <a:off x="1822608" y="3148971"/>
            <a:ext cx="9505056" cy="246221"/>
          </a:xfrm>
          <a:prstGeom prst="rect">
            <a:avLst/>
          </a:prstGeom>
        </p:spPr>
        <p:txBody>
          <a:bodyPr wrap="square">
            <a:spAutoFit/>
          </a:bodyPr>
          <a:lstStyle/>
          <a:p>
            <a:r>
              <a:rPr lang="en-US" altLang="zh-CN" sz="1000" i="1" dirty="0">
                <a:solidFill>
                  <a:schemeClr val="tx1"/>
                </a:solidFill>
              </a:rPr>
              <a:t>(This is the theoretical resolution. The actual resolution is determined by the bandwidth of the main lobe. The resolution decreases to different degrees.)</a:t>
            </a:r>
          </a:p>
        </p:txBody>
      </p:sp>
      <p:sp>
        <p:nvSpPr>
          <p:cNvPr id="3" name="左大括号 2">
            <a:extLst>
              <a:ext uri="{FF2B5EF4-FFF2-40B4-BE49-F238E27FC236}">
                <a16:creationId xmlns:a16="http://schemas.microsoft.com/office/drawing/2014/main" id="{FC129362-6302-45F8-BC2E-2DA67C7E0E64}"/>
              </a:ext>
            </a:extLst>
          </p:cNvPr>
          <p:cNvSpPr/>
          <p:nvPr/>
        </p:nvSpPr>
        <p:spPr bwMode="auto">
          <a:xfrm rot="16200000">
            <a:off x="4091022" y="3896196"/>
            <a:ext cx="282263" cy="1728193"/>
          </a:xfrm>
          <a:prstGeom prst="leftBrac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左大括号 10">
            <a:extLst>
              <a:ext uri="{FF2B5EF4-FFF2-40B4-BE49-F238E27FC236}">
                <a16:creationId xmlns:a16="http://schemas.microsoft.com/office/drawing/2014/main" id="{10C11159-A3C5-4BF1-80FA-991B0EC00EE0}"/>
              </a:ext>
            </a:extLst>
          </p:cNvPr>
          <p:cNvSpPr/>
          <p:nvPr/>
        </p:nvSpPr>
        <p:spPr bwMode="auto">
          <a:xfrm rot="16200000">
            <a:off x="6000594" y="3890754"/>
            <a:ext cx="282263" cy="1728193"/>
          </a:xfrm>
          <a:prstGeom prst="leftBrac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左大括号 11">
            <a:extLst>
              <a:ext uri="{FF2B5EF4-FFF2-40B4-BE49-F238E27FC236}">
                <a16:creationId xmlns:a16="http://schemas.microsoft.com/office/drawing/2014/main" id="{95DD9273-BE79-4E85-B3DF-97E5E5C190A4}"/>
              </a:ext>
            </a:extLst>
          </p:cNvPr>
          <p:cNvSpPr/>
          <p:nvPr/>
        </p:nvSpPr>
        <p:spPr bwMode="auto">
          <a:xfrm rot="16200000">
            <a:off x="9638361" y="3896195"/>
            <a:ext cx="282263" cy="1728193"/>
          </a:xfrm>
          <a:prstGeom prst="leftBrac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矩形 13">
            <a:extLst>
              <a:ext uri="{FF2B5EF4-FFF2-40B4-BE49-F238E27FC236}">
                <a16:creationId xmlns:a16="http://schemas.microsoft.com/office/drawing/2014/main" id="{0958AC31-AA13-439D-B7E9-168F7CD6CCCF}"/>
              </a:ext>
            </a:extLst>
          </p:cNvPr>
          <p:cNvSpPr/>
          <p:nvPr/>
        </p:nvSpPr>
        <p:spPr>
          <a:xfrm>
            <a:off x="1329167" y="4907867"/>
            <a:ext cx="850358" cy="276999"/>
          </a:xfrm>
          <a:prstGeom prst="rect">
            <a:avLst/>
          </a:prstGeom>
        </p:spPr>
        <p:txBody>
          <a:bodyPr wrap="square">
            <a:spAutoFit/>
          </a:bodyPr>
          <a:lstStyle/>
          <a:p>
            <a:r>
              <a:rPr lang="en-US" altLang="zh-CN" sz="1200" b="1" dirty="0">
                <a:solidFill>
                  <a:schemeClr val="tx1"/>
                </a:solidFill>
              </a:rPr>
              <a:t>Example:</a:t>
            </a:r>
            <a:endParaRPr lang="en-US" altLang="zh-CN" sz="1100" dirty="0">
              <a:solidFill>
                <a:schemeClr val="tx1"/>
              </a:solidFill>
            </a:endParaRPr>
          </a:p>
        </p:txBody>
      </p:sp>
      <p:sp>
        <p:nvSpPr>
          <p:cNvPr id="15" name="矩形 14">
            <a:extLst>
              <a:ext uri="{FF2B5EF4-FFF2-40B4-BE49-F238E27FC236}">
                <a16:creationId xmlns:a16="http://schemas.microsoft.com/office/drawing/2014/main" id="{D8C85D70-2C2C-4DA7-88F9-D060850A1AE8}"/>
              </a:ext>
            </a:extLst>
          </p:cNvPr>
          <p:cNvSpPr/>
          <p:nvPr/>
        </p:nvSpPr>
        <p:spPr>
          <a:xfrm>
            <a:off x="3377754" y="4895982"/>
            <a:ext cx="1952201" cy="261610"/>
          </a:xfrm>
          <a:prstGeom prst="rect">
            <a:avLst/>
          </a:prstGeom>
        </p:spPr>
        <p:txBody>
          <a:bodyPr wrap="square">
            <a:spAutoFit/>
          </a:bodyPr>
          <a:lstStyle/>
          <a:p>
            <a:r>
              <a:rPr lang="en-US" altLang="zh-CN" sz="1100" b="1" dirty="0">
                <a:solidFill>
                  <a:schemeClr val="tx1"/>
                </a:solidFill>
              </a:rPr>
              <a:t>Object Existence Detection</a:t>
            </a:r>
            <a:endParaRPr lang="en-US" altLang="zh-CN" sz="1050" dirty="0">
              <a:solidFill>
                <a:schemeClr val="tx1"/>
              </a:solidFill>
            </a:endParaRPr>
          </a:p>
        </p:txBody>
      </p:sp>
      <p:sp>
        <p:nvSpPr>
          <p:cNvPr id="16" name="矩形 15">
            <a:extLst>
              <a:ext uri="{FF2B5EF4-FFF2-40B4-BE49-F238E27FC236}">
                <a16:creationId xmlns:a16="http://schemas.microsoft.com/office/drawing/2014/main" id="{6C8627EB-C337-4B8D-B098-8CCEB37B8F86}"/>
              </a:ext>
            </a:extLst>
          </p:cNvPr>
          <p:cNvSpPr/>
          <p:nvPr/>
        </p:nvSpPr>
        <p:spPr>
          <a:xfrm>
            <a:off x="5614078" y="4900319"/>
            <a:ext cx="1360167" cy="261610"/>
          </a:xfrm>
          <a:prstGeom prst="rect">
            <a:avLst/>
          </a:prstGeom>
        </p:spPr>
        <p:txBody>
          <a:bodyPr wrap="square">
            <a:spAutoFit/>
          </a:bodyPr>
          <a:lstStyle/>
          <a:p>
            <a:r>
              <a:rPr lang="en-US" altLang="zh-CN" sz="1100" b="1" dirty="0">
                <a:solidFill>
                  <a:schemeClr val="tx1"/>
                </a:solidFill>
              </a:rPr>
              <a:t>Object Counting </a:t>
            </a:r>
            <a:endParaRPr lang="en-US" altLang="zh-CN" sz="1050" dirty="0">
              <a:solidFill>
                <a:schemeClr val="tx1"/>
              </a:solidFill>
            </a:endParaRPr>
          </a:p>
        </p:txBody>
      </p:sp>
      <p:sp>
        <p:nvSpPr>
          <p:cNvPr id="19" name="矩形 18">
            <a:extLst>
              <a:ext uri="{FF2B5EF4-FFF2-40B4-BE49-F238E27FC236}">
                <a16:creationId xmlns:a16="http://schemas.microsoft.com/office/drawing/2014/main" id="{91BF64DC-EBAC-40FF-8462-248BD25945E5}"/>
              </a:ext>
            </a:extLst>
          </p:cNvPr>
          <p:cNvSpPr/>
          <p:nvPr/>
        </p:nvSpPr>
        <p:spPr>
          <a:xfrm>
            <a:off x="9184533" y="4907867"/>
            <a:ext cx="1360167" cy="261610"/>
          </a:xfrm>
          <a:prstGeom prst="rect">
            <a:avLst/>
          </a:prstGeom>
        </p:spPr>
        <p:txBody>
          <a:bodyPr wrap="square">
            <a:spAutoFit/>
          </a:bodyPr>
          <a:lstStyle/>
          <a:p>
            <a:r>
              <a:rPr lang="en-US" altLang="zh-CN" sz="1100" b="1" dirty="0">
                <a:solidFill>
                  <a:schemeClr val="tx1"/>
                </a:solidFill>
              </a:rPr>
              <a:t>Motion recognition</a:t>
            </a:r>
            <a:endParaRPr lang="en-US" altLang="zh-CN" sz="1050" dirty="0">
              <a:solidFill>
                <a:schemeClr val="tx1"/>
              </a:solidFill>
            </a:endParaRPr>
          </a:p>
        </p:txBody>
      </p:sp>
    </p:spTree>
    <p:extLst>
      <p:ext uri="{BB962C8B-B14F-4D97-AF65-F5344CB8AC3E}">
        <p14:creationId xmlns:p14="http://schemas.microsoft.com/office/powerpoint/2010/main" val="27950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ltLang="zh-CN" dirty="0"/>
              <a:t>Yue Xu</a:t>
            </a:r>
            <a:r>
              <a:rPr lang="en-US" altLang="zh-CN" dirty="0"/>
              <a:t> (Huawei)</a:t>
            </a:r>
            <a:endParaRPr lang="en-GB" altLang="zh-CN" dirty="0"/>
          </a:p>
        </p:txBody>
      </p:sp>
      <p:sp>
        <p:nvSpPr>
          <p:cNvPr id="4" name="Date Placeholder 3"/>
          <p:cNvSpPr>
            <a:spLocks noGrp="1"/>
          </p:cNvSpPr>
          <p:nvPr>
            <p:ph type="dt" idx="15"/>
          </p:nvPr>
        </p:nvSpPr>
        <p:spPr/>
        <p:txBody>
          <a:bodyPr/>
          <a:lstStyle/>
          <a:p>
            <a:r>
              <a:rPr lang="en-US" altLang="zh-CN" dirty="0"/>
              <a:t>January 2024</a:t>
            </a:r>
            <a:endParaRPr lang="en-GB" altLang="zh-CN" dirty="0"/>
          </a:p>
        </p:txBody>
      </p:sp>
      <p:sp>
        <p:nvSpPr>
          <p:cNvPr id="7" name="标题 1">
            <a:extLst>
              <a:ext uri="{FF2B5EF4-FFF2-40B4-BE49-F238E27FC236}">
                <a16:creationId xmlns:a16="http://schemas.microsoft.com/office/drawing/2014/main" id="{9575F269-EB0B-43F9-A9E5-0018C5156741}"/>
              </a:ext>
            </a:extLst>
          </p:cNvPr>
          <p:cNvSpPr>
            <a:spLocks noGrp="1"/>
          </p:cNvSpPr>
          <p:nvPr>
            <p:ph type="title"/>
          </p:nvPr>
        </p:nvSpPr>
        <p:spPr>
          <a:xfrm>
            <a:off x="914401" y="685801"/>
            <a:ext cx="10361084" cy="1065213"/>
          </a:xfrm>
        </p:spPr>
        <p:txBody>
          <a:bodyPr/>
          <a:lstStyle/>
          <a:p>
            <a:r>
              <a:rPr lang="en-US" altLang="zh-CN" dirty="0"/>
              <a:t>Summary</a:t>
            </a:r>
            <a:endParaRPr lang="zh-CN" altLang="en-US" dirty="0"/>
          </a:p>
        </p:txBody>
      </p:sp>
      <p:sp>
        <p:nvSpPr>
          <p:cNvPr id="8" name="内容占位符 2">
            <a:extLst>
              <a:ext uri="{FF2B5EF4-FFF2-40B4-BE49-F238E27FC236}">
                <a16:creationId xmlns:a16="http://schemas.microsoft.com/office/drawing/2014/main" id="{55AD7B3A-317A-4237-AC00-E6FDD14266BB}"/>
              </a:ext>
            </a:extLst>
          </p:cNvPr>
          <p:cNvSpPr>
            <a:spLocks noGrp="1"/>
          </p:cNvSpPr>
          <p:nvPr>
            <p:ph idx="1"/>
          </p:nvPr>
        </p:nvSpPr>
        <p:spPr>
          <a:xfrm>
            <a:off x="1038881" y="2023660"/>
            <a:ext cx="10097679" cy="4113213"/>
          </a:xfrm>
        </p:spPr>
        <p:txBody>
          <a:bodyPr/>
          <a:lstStyle/>
          <a:p>
            <a:pPr>
              <a:buFont typeface="Arial" panose="020B0604020202020204" pitchFamily="34" charset="0"/>
              <a:buChar char="•"/>
            </a:pPr>
            <a:r>
              <a:rPr lang="en-US" altLang="zh-CN" sz="2000" dirty="0">
                <a:solidFill>
                  <a:schemeClr val="tx1"/>
                </a:solidFill>
              </a:rPr>
              <a:t>In this contribution, we present potential options related to bandwidth. </a:t>
            </a:r>
          </a:p>
          <a:p>
            <a:pPr>
              <a:buFont typeface="Arial" panose="020B0604020202020204" pitchFamily="34" charset="0"/>
              <a:buChar char="•"/>
            </a:pPr>
            <a:endParaRPr lang="en-US" altLang="zh-CN" sz="2000" dirty="0">
              <a:solidFill>
                <a:schemeClr val="tx1"/>
              </a:solidFill>
            </a:endParaRPr>
          </a:p>
          <a:p>
            <a:pPr>
              <a:buFont typeface="Arial" panose="020B0604020202020204" pitchFamily="34" charset="0"/>
              <a:buChar char="•"/>
            </a:pPr>
            <a:r>
              <a:rPr lang="en-US" altLang="zh-CN" sz="2000" dirty="0">
                <a:solidFill>
                  <a:schemeClr val="tx1"/>
                </a:solidFill>
              </a:rPr>
              <a:t>Moreover, IMMW demonstrates the capability to offer substantial bandwidth, addressing some challenges encountered in WIFI sensing. The significance of this aspect need to be further discussed.</a:t>
            </a:r>
          </a:p>
          <a:p>
            <a:pPr>
              <a:buFont typeface="Arial" panose="020B0604020202020204" pitchFamily="34" charset="0"/>
              <a:buChar char="•"/>
            </a:pPr>
            <a:endParaRPr lang="en-US" altLang="zh-CN" sz="2000" dirty="0">
              <a:solidFill>
                <a:schemeClr val="tx1"/>
              </a:solidFill>
            </a:endParaRPr>
          </a:p>
          <a:p>
            <a:pPr>
              <a:buFont typeface="Arial" panose="020B0604020202020204" pitchFamily="34" charset="0"/>
              <a:buChar char="•"/>
            </a:pPr>
            <a:r>
              <a:rPr lang="en-US" altLang="zh-CN" sz="2000" dirty="0">
                <a:solidFill>
                  <a:schemeClr val="tx1"/>
                </a:solidFill>
              </a:rPr>
              <a:t>In conclusion, the selection of bandwidth for IMMW SG requires more details and thorough deliberation.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565594"/>
            <a:ext cx="10583839" cy="4896544"/>
          </a:xfrm>
        </p:spPr>
        <p:txBody>
          <a:bodyPr/>
          <a:lstStyle/>
          <a:p>
            <a:pPr marL="0" indent="0"/>
            <a:r>
              <a:rPr lang="en-US" altLang="ko-KR" sz="1400" dirty="0"/>
              <a:t>[1] 11-23-2004-00-immw-technical-scope-proposal </a:t>
            </a:r>
            <a:endParaRPr lang="en-US" altLang="zh-CN" sz="1400" dirty="0">
              <a:solidFill>
                <a:schemeClr val="tx1"/>
              </a:solidFill>
            </a:endParaRPr>
          </a:p>
          <a:p>
            <a:pPr marL="0" indent="0"/>
            <a:r>
              <a:rPr lang="en-US" altLang="zh-CN" sz="1400" dirty="0">
                <a:solidFill>
                  <a:schemeClr val="tx1"/>
                </a:solidFill>
              </a:rPr>
              <a:t>[2] 11-23-1905-00-immw-high-level-thoughts-on-immw</a:t>
            </a:r>
          </a:p>
          <a:p>
            <a:pPr marL="0" indent="0"/>
            <a:r>
              <a:rPr lang="en-US" altLang="ko-KR" sz="1400" dirty="0"/>
              <a:t>[3] 11-23-1968-00-immw-discussion-on-general-direction-of-integrated-mmwave</a:t>
            </a:r>
          </a:p>
          <a:p>
            <a:pPr marL="0" indent="0"/>
            <a:r>
              <a:rPr lang="en-US" altLang="ko-KR" sz="1400" dirty="0"/>
              <a:t>[4] 11-23-1819-00-immw-integrated-mmwave-design-considerations</a:t>
            </a:r>
          </a:p>
          <a:p>
            <a:pPr marL="0" indent="0"/>
            <a:r>
              <a:rPr lang="en-US" altLang="ko-KR" sz="1400" dirty="0"/>
              <a:t>[5] 11-23-1878-00-immw-high-level-design-considerations-of-immw</a:t>
            </a:r>
          </a:p>
          <a:p>
            <a:pPr marL="0" indent="0"/>
            <a:r>
              <a:rPr lang="en-US" altLang="ko-KR" sz="1400" dirty="0"/>
              <a:t>[7] 11-20-1712-02-00bf-wifi-sensing-use-cases</a:t>
            </a:r>
          </a:p>
          <a:p>
            <a:pPr marL="0" indent="0"/>
            <a:endParaRPr lang="en-US" altLang="zh-CN" sz="1400" dirty="0">
              <a:solidFill>
                <a:schemeClr val="tx1"/>
              </a:solidFill>
            </a:endParaRPr>
          </a:p>
          <a:p>
            <a:pPr marL="0" indent="0"/>
            <a:endParaRPr lang="en-US" altLang="zh-CN" sz="1400" dirty="0">
              <a:solidFill>
                <a:schemeClr val="tx1"/>
              </a:solidFill>
            </a:endParaRPr>
          </a:p>
          <a:p>
            <a:pPr marL="0" indent="0"/>
            <a:endParaRPr lang="en-US" altLang="zh-CN" sz="1400" dirty="0">
              <a:solidFill>
                <a:schemeClr val="tx1"/>
              </a:solidFill>
            </a:endParaRPr>
          </a:p>
          <a:p>
            <a:pPr marL="0" indent="0"/>
            <a:endParaRPr lang="en-US" altLang="zh-CN" sz="1400" dirty="0">
              <a:solidFill>
                <a:schemeClr val="tx1"/>
              </a:solidFill>
            </a:endParaRPr>
          </a:p>
          <a:p>
            <a:endParaRPr lang="en-GB" sz="14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5" name="Footer Placeholder 4"/>
          <p:cNvSpPr>
            <a:spLocks noGrp="1"/>
          </p:cNvSpPr>
          <p:nvPr>
            <p:ph type="ftr" idx="14"/>
          </p:nvPr>
        </p:nvSpPr>
        <p:spPr/>
        <p:txBody>
          <a:bodyPr/>
          <a:lstStyle/>
          <a:p>
            <a:r>
              <a:rPr lang="en-GB" altLang="zh-CN" dirty="0"/>
              <a:t>Yue Xu</a:t>
            </a:r>
            <a:r>
              <a:rPr lang="en-US" altLang="zh-CN" dirty="0"/>
              <a:t> (Huawei)</a:t>
            </a:r>
            <a:endParaRPr lang="en-GB" altLang="zh-CN" dirty="0"/>
          </a:p>
        </p:txBody>
      </p:sp>
      <p:sp>
        <p:nvSpPr>
          <p:cNvPr id="4" name="Date Placeholder 3"/>
          <p:cNvSpPr>
            <a:spLocks noGrp="1"/>
          </p:cNvSpPr>
          <p:nvPr>
            <p:ph type="dt" idx="15"/>
          </p:nvPr>
        </p:nvSpPr>
        <p:spPr/>
        <p:txBody>
          <a:bodyPr/>
          <a:lstStyle/>
          <a:p>
            <a:r>
              <a:rPr lang="en-US" altLang="zh-CN" dirty="0"/>
              <a:t>January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a:xfrm>
            <a:off x="7143757" y="6475414"/>
            <a:ext cx="4246027" cy="180975"/>
          </a:xfrm>
        </p:spPr>
        <p:txBody>
          <a:bodyPr/>
          <a:lstStyle/>
          <a:p>
            <a:r>
              <a:rPr lang="en-GB" altLang="zh-CN" dirty="0"/>
              <a:t>Yue Xu</a:t>
            </a:r>
            <a:r>
              <a:rPr lang="en-US" altLang="zh-CN" dirty="0"/>
              <a:t> (Huawei)</a:t>
            </a:r>
            <a:endParaRPr lang="en-GB" altLang="zh-CN" dirty="0"/>
          </a:p>
        </p:txBody>
      </p:sp>
      <p:sp>
        <p:nvSpPr>
          <p:cNvPr id="4" name="Date Placeholder 3"/>
          <p:cNvSpPr>
            <a:spLocks noGrp="1"/>
          </p:cNvSpPr>
          <p:nvPr>
            <p:ph type="dt" idx="15"/>
          </p:nvPr>
        </p:nvSpPr>
        <p:spPr/>
        <p:txBody>
          <a:bodyPr/>
          <a:lstStyle/>
          <a:p>
            <a:r>
              <a:rPr lang="en-US" altLang="zh-CN" dirty="0"/>
              <a:t>January 2024</a:t>
            </a:r>
            <a:endParaRPr lang="en-GB" altLang="zh-CN" dirty="0"/>
          </a:p>
        </p:txBody>
      </p:sp>
      <p:sp>
        <p:nvSpPr>
          <p:cNvPr id="13" name="Rectangle 2">
            <a:extLst>
              <a:ext uri="{FF2B5EF4-FFF2-40B4-BE49-F238E27FC236}">
                <a16:creationId xmlns:a16="http://schemas.microsoft.com/office/drawing/2014/main" id="{26CC9A70-E935-4E7A-B3B5-FC896EB27770}"/>
              </a:ext>
            </a:extLst>
          </p:cNvPr>
          <p:cNvSpPr>
            <a:spLocks noGrp="1" noChangeArrowheads="1"/>
          </p:cNvSpPr>
          <p:nvPr>
            <p:ph type="title"/>
          </p:nvPr>
        </p:nvSpPr>
        <p:spPr>
          <a:xfrm>
            <a:off x="1777752" y="652984"/>
            <a:ext cx="9070776" cy="870992"/>
          </a:xfrm>
          <a:noFill/>
          <a:ln/>
        </p:spPr>
        <p:txBody>
          <a:bodyPr/>
          <a:lstStyle/>
          <a:p>
            <a:pPr latinLnBrk="0"/>
            <a:r>
              <a:rPr lang="en-US" altLang="zh-CN" dirty="0">
                <a:latin typeface="Times New Roman" pitchFamily="18" charset="0"/>
                <a:cs typeface="Times New Roman" pitchFamily="18" charset="0"/>
              </a:rPr>
              <a:t>Appendices</a:t>
            </a:r>
            <a:endParaRPr lang="en-CA" altLang="zh-CN" b="1" dirty="0">
              <a:latin typeface="Times New Roman" pitchFamily="18" charset="0"/>
              <a:cs typeface="Times New Roman" pitchFamily="18" charset="0"/>
            </a:endParaRPr>
          </a:p>
        </p:txBody>
      </p:sp>
      <p:sp>
        <p:nvSpPr>
          <p:cNvPr id="9" name="矩形 8">
            <a:extLst>
              <a:ext uri="{FF2B5EF4-FFF2-40B4-BE49-F238E27FC236}">
                <a16:creationId xmlns:a16="http://schemas.microsoft.com/office/drawing/2014/main" id="{C4762887-40CE-4ABE-93AD-79C4432401BE}"/>
              </a:ext>
            </a:extLst>
          </p:cNvPr>
          <p:cNvSpPr/>
          <p:nvPr/>
        </p:nvSpPr>
        <p:spPr>
          <a:xfrm>
            <a:off x="4655840" y="1722858"/>
            <a:ext cx="3528392" cy="369332"/>
          </a:xfrm>
          <a:prstGeom prst="rect">
            <a:avLst/>
          </a:prstGeom>
        </p:spPr>
        <p:txBody>
          <a:bodyPr wrap="square">
            <a:spAutoFit/>
          </a:bodyPr>
          <a:lstStyle/>
          <a:p>
            <a:r>
              <a:rPr lang="en-US" altLang="zh-CN" sz="1800" i="1" dirty="0">
                <a:solidFill>
                  <a:schemeClr val="tx1"/>
                </a:solidFill>
              </a:rPr>
              <a:t>Partial context of HE standard</a:t>
            </a:r>
          </a:p>
        </p:txBody>
      </p:sp>
      <p:graphicFrame>
        <p:nvGraphicFramePr>
          <p:cNvPr id="2" name="表格 1">
            <a:extLst>
              <a:ext uri="{FF2B5EF4-FFF2-40B4-BE49-F238E27FC236}">
                <a16:creationId xmlns:a16="http://schemas.microsoft.com/office/drawing/2014/main" id="{4B1E5A95-8454-4B7C-AA9B-FBD819702CCF}"/>
              </a:ext>
            </a:extLst>
          </p:cNvPr>
          <p:cNvGraphicFramePr>
            <a:graphicFrameLocks noGrp="1"/>
          </p:cNvGraphicFramePr>
          <p:nvPr>
            <p:extLst>
              <p:ext uri="{D42A27DB-BD31-4B8C-83A1-F6EECF244321}">
                <p14:modId xmlns:p14="http://schemas.microsoft.com/office/powerpoint/2010/main" val="1817091213"/>
              </p:ext>
            </p:extLst>
          </p:nvPr>
        </p:nvGraphicFramePr>
        <p:xfrm>
          <a:off x="852502" y="2132856"/>
          <a:ext cx="9852010" cy="3509094"/>
        </p:xfrm>
        <a:graphic>
          <a:graphicData uri="http://schemas.openxmlformats.org/drawingml/2006/table">
            <a:tbl>
              <a:tblPr firstRow="1" bandRow="1">
                <a:tableStyleId>{21E4AEA4-8DFA-4A89-87EB-49C32662AFE0}</a:tableStyleId>
              </a:tblPr>
              <a:tblGrid>
                <a:gridCol w="2606654">
                  <a:extLst>
                    <a:ext uri="{9D8B030D-6E8A-4147-A177-3AD203B41FA5}">
                      <a16:colId xmlns:a16="http://schemas.microsoft.com/office/drawing/2014/main" val="1766736720"/>
                    </a:ext>
                  </a:extLst>
                </a:gridCol>
                <a:gridCol w="1628732">
                  <a:extLst>
                    <a:ext uri="{9D8B030D-6E8A-4147-A177-3AD203B41FA5}">
                      <a16:colId xmlns:a16="http://schemas.microsoft.com/office/drawing/2014/main" val="1146703331"/>
                    </a:ext>
                  </a:extLst>
                </a:gridCol>
                <a:gridCol w="1944216">
                  <a:extLst>
                    <a:ext uri="{9D8B030D-6E8A-4147-A177-3AD203B41FA5}">
                      <a16:colId xmlns:a16="http://schemas.microsoft.com/office/drawing/2014/main" val="1795476155"/>
                    </a:ext>
                  </a:extLst>
                </a:gridCol>
                <a:gridCol w="1944216">
                  <a:extLst>
                    <a:ext uri="{9D8B030D-6E8A-4147-A177-3AD203B41FA5}">
                      <a16:colId xmlns:a16="http://schemas.microsoft.com/office/drawing/2014/main" val="2401207973"/>
                    </a:ext>
                  </a:extLst>
                </a:gridCol>
                <a:gridCol w="1728192">
                  <a:extLst>
                    <a:ext uri="{9D8B030D-6E8A-4147-A177-3AD203B41FA5}">
                      <a16:colId xmlns:a16="http://schemas.microsoft.com/office/drawing/2014/main" val="1482971892"/>
                    </a:ext>
                  </a:extLst>
                </a:gridCol>
              </a:tblGrid>
              <a:tr h="371344">
                <a:tc>
                  <a:txBody>
                    <a:bodyPr/>
                    <a:lstStyle/>
                    <a:p>
                      <a:pPr algn="ctr"/>
                      <a:r>
                        <a:rPr lang="en-US" altLang="zh-CN" dirty="0"/>
                        <a:t>Bandwidth</a:t>
                      </a:r>
                      <a:endParaRPr lang="zh-CN" altLang="en-US" dirty="0"/>
                    </a:p>
                  </a:txBody>
                  <a:tcPr/>
                </a:tc>
                <a:tc>
                  <a:txBody>
                    <a:bodyPr/>
                    <a:lstStyle/>
                    <a:p>
                      <a:pPr algn="ctr"/>
                      <a:r>
                        <a:rPr lang="en-US" altLang="zh-CN" dirty="0"/>
                        <a:t>HE-20M</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t>HE-20M</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t>HE-20M</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t>HE-20M</a:t>
                      </a:r>
                      <a:endParaRPr lang="zh-CN" altLang="en-US" dirty="0"/>
                    </a:p>
                  </a:txBody>
                  <a:tcPr/>
                </a:tc>
                <a:extLst>
                  <a:ext uri="{0D108BD9-81ED-4DB2-BD59-A6C34878D82A}">
                    <a16:rowId xmlns:a16="http://schemas.microsoft.com/office/drawing/2014/main" val="334955007"/>
                  </a:ext>
                </a:extLst>
              </a:tr>
              <a:tr h="640950">
                <a:tc>
                  <a:txBody>
                    <a:bodyPr/>
                    <a:lstStyle/>
                    <a:p>
                      <a:pPr algn="ctr"/>
                      <a:r>
                        <a:rPr lang="en-US" altLang="zh-CN" dirty="0"/>
                        <a:t>#total subcarriers</a:t>
                      </a:r>
                      <a:endParaRPr lang="zh-CN" altLang="en-US" dirty="0"/>
                    </a:p>
                  </a:txBody>
                  <a:tcPr/>
                </a:tc>
                <a:tc>
                  <a:txBody>
                    <a:bodyPr/>
                    <a:lstStyle/>
                    <a:p>
                      <a:pPr algn="ctr"/>
                      <a:r>
                        <a:rPr lang="en-US" altLang="zh-CN" dirty="0"/>
                        <a:t>256</a:t>
                      </a:r>
                      <a:endParaRPr lang="zh-CN" altLang="en-US" dirty="0"/>
                    </a:p>
                  </a:txBody>
                  <a:tcPr/>
                </a:tc>
                <a:tc>
                  <a:txBody>
                    <a:bodyPr/>
                    <a:lstStyle/>
                    <a:p>
                      <a:pPr algn="ctr"/>
                      <a:r>
                        <a:rPr lang="en-US" altLang="zh-CN" dirty="0"/>
                        <a:t>512</a:t>
                      </a:r>
                      <a:endParaRPr lang="zh-CN" altLang="en-US" dirty="0"/>
                    </a:p>
                  </a:txBody>
                  <a:tcPr/>
                </a:tc>
                <a:tc>
                  <a:txBody>
                    <a:bodyPr/>
                    <a:lstStyle/>
                    <a:p>
                      <a:pPr algn="ctr"/>
                      <a:r>
                        <a:rPr lang="en-US" altLang="zh-CN" dirty="0"/>
                        <a:t>1024</a:t>
                      </a:r>
                      <a:endParaRPr lang="zh-CN" altLang="en-US" dirty="0"/>
                    </a:p>
                  </a:txBody>
                  <a:tcPr/>
                </a:tc>
                <a:tc>
                  <a:txBody>
                    <a:bodyPr/>
                    <a:lstStyle/>
                    <a:p>
                      <a:pPr algn="ctr"/>
                      <a:r>
                        <a:rPr lang="en-US" altLang="zh-CN" dirty="0"/>
                        <a:t>2048</a:t>
                      </a:r>
                      <a:endParaRPr lang="zh-CN" altLang="en-US" dirty="0"/>
                    </a:p>
                  </a:txBody>
                  <a:tcPr/>
                </a:tc>
                <a:extLst>
                  <a:ext uri="{0D108BD9-81ED-4DB2-BD59-A6C34878D82A}">
                    <a16:rowId xmlns:a16="http://schemas.microsoft.com/office/drawing/2014/main" val="789591948"/>
                  </a:ext>
                </a:extLst>
              </a:tr>
              <a:tr h="3713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t>#</a:t>
                      </a:r>
                      <a:r>
                        <a:rPr lang="en-US" altLang="zh-CN" sz="1800" dirty="0">
                          <a:solidFill>
                            <a:schemeClr val="tx1"/>
                          </a:solidFill>
                        </a:rPr>
                        <a:t>valid</a:t>
                      </a:r>
                      <a:r>
                        <a:rPr lang="en-US" altLang="zh-CN" dirty="0"/>
                        <a:t> subcarriers</a:t>
                      </a:r>
                      <a:endParaRPr lang="zh-CN" altLang="en-US" dirty="0"/>
                    </a:p>
                    <a:p>
                      <a:pPr algn="ctr"/>
                      <a:endParaRPr lang="zh-CN" altLang="en-US" dirty="0"/>
                    </a:p>
                  </a:txBody>
                  <a:tcPr/>
                </a:tc>
                <a:tc>
                  <a:txBody>
                    <a:bodyPr/>
                    <a:lstStyle/>
                    <a:p>
                      <a:pPr algn="ctr"/>
                      <a:r>
                        <a:rPr lang="en-US" altLang="zh-CN" dirty="0"/>
                        <a:t>242</a:t>
                      </a:r>
                      <a:endParaRPr lang="zh-CN" altLang="en-US" dirty="0"/>
                    </a:p>
                  </a:txBody>
                  <a:tcPr/>
                </a:tc>
                <a:tc>
                  <a:txBody>
                    <a:bodyPr/>
                    <a:lstStyle/>
                    <a:p>
                      <a:pPr algn="ctr"/>
                      <a:r>
                        <a:rPr lang="en-US" altLang="zh-CN" dirty="0"/>
                        <a:t>484</a:t>
                      </a:r>
                      <a:endParaRPr lang="zh-CN" altLang="en-US" dirty="0"/>
                    </a:p>
                  </a:txBody>
                  <a:tcPr/>
                </a:tc>
                <a:tc>
                  <a:txBody>
                    <a:bodyPr/>
                    <a:lstStyle/>
                    <a:p>
                      <a:pPr algn="ctr"/>
                      <a:r>
                        <a:rPr lang="en-US" altLang="zh-CN" dirty="0"/>
                        <a:t>996</a:t>
                      </a:r>
                      <a:endParaRPr lang="zh-CN" altLang="en-US" dirty="0"/>
                    </a:p>
                  </a:txBody>
                  <a:tcPr/>
                </a:tc>
                <a:tc>
                  <a:txBody>
                    <a:bodyPr/>
                    <a:lstStyle/>
                    <a:p>
                      <a:pPr algn="ctr"/>
                      <a:r>
                        <a:rPr lang="en-US" altLang="zh-CN" dirty="0"/>
                        <a:t>1992</a:t>
                      </a:r>
                      <a:endParaRPr lang="zh-CN" altLang="en-US" dirty="0"/>
                    </a:p>
                  </a:txBody>
                  <a:tcPr/>
                </a:tc>
                <a:extLst>
                  <a:ext uri="{0D108BD9-81ED-4DB2-BD59-A6C34878D82A}">
                    <a16:rowId xmlns:a16="http://schemas.microsoft.com/office/drawing/2014/main" val="3679997065"/>
                  </a:ext>
                </a:extLst>
              </a:tr>
              <a:tr h="371344">
                <a:tc>
                  <a:txBody>
                    <a:bodyPr/>
                    <a:lstStyle/>
                    <a:p>
                      <a:pPr algn="ctr"/>
                      <a:r>
                        <a:rPr lang="en-US" altLang="zh-CN" dirty="0"/>
                        <a:t>#</a:t>
                      </a:r>
                      <a:r>
                        <a:rPr lang="en-US" altLang="zh-CN" sz="1800" dirty="0">
                          <a:solidFill>
                            <a:schemeClr val="tx1"/>
                          </a:solidFill>
                        </a:rPr>
                        <a:t>valid data </a:t>
                      </a:r>
                      <a:r>
                        <a:rPr lang="en-US" altLang="zh-CN" dirty="0"/>
                        <a:t>subcarriers</a:t>
                      </a:r>
                      <a:endParaRPr lang="zh-CN" altLang="en-US" dirty="0"/>
                    </a:p>
                  </a:txBody>
                  <a:tcPr/>
                </a:tc>
                <a:tc>
                  <a:txBody>
                    <a:bodyPr/>
                    <a:lstStyle/>
                    <a:p>
                      <a:pPr algn="ctr"/>
                      <a:r>
                        <a:rPr lang="en-US" altLang="zh-CN" dirty="0"/>
                        <a:t>234</a:t>
                      </a:r>
                      <a:endParaRPr lang="zh-CN" altLang="en-US" dirty="0"/>
                    </a:p>
                  </a:txBody>
                  <a:tcPr/>
                </a:tc>
                <a:tc>
                  <a:txBody>
                    <a:bodyPr/>
                    <a:lstStyle/>
                    <a:p>
                      <a:pPr algn="ctr"/>
                      <a:r>
                        <a:rPr lang="en-US" altLang="zh-CN" dirty="0"/>
                        <a:t>468</a:t>
                      </a:r>
                      <a:endParaRPr lang="zh-CN" altLang="en-US" dirty="0"/>
                    </a:p>
                  </a:txBody>
                  <a:tcPr/>
                </a:tc>
                <a:tc>
                  <a:txBody>
                    <a:bodyPr/>
                    <a:lstStyle/>
                    <a:p>
                      <a:pPr algn="ctr"/>
                      <a:r>
                        <a:rPr lang="en-US" altLang="zh-CN" dirty="0"/>
                        <a:t>980</a:t>
                      </a:r>
                      <a:endParaRPr lang="zh-CN" altLang="en-US" dirty="0"/>
                    </a:p>
                  </a:txBody>
                  <a:tcPr/>
                </a:tc>
                <a:tc>
                  <a:txBody>
                    <a:bodyPr/>
                    <a:lstStyle/>
                    <a:p>
                      <a:pPr algn="ctr"/>
                      <a:r>
                        <a:rPr lang="en-US" altLang="zh-CN" dirty="0"/>
                        <a:t>1960</a:t>
                      </a:r>
                      <a:endParaRPr lang="zh-CN" altLang="en-US" dirty="0"/>
                    </a:p>
                  </a:txBody>
                  <a:tcPr/>
                </a:tc>
                <a:extLst>
                  <a:ext uri="{0D108BD9-81ED-4DB2-BD59-A6C34878D82A}">
                    <a16:rowId xmlns:a16="http://schemas.microsoft.com/office/drawing/2014/main" val="3457353489"/>
                  </a:ext>
                </a:extLst>
              </a:tr>
              <a:tr h="371344">
                <a:tc>
                  <a:txBody>
                    <a:bodyPr/>
                    <a:lstStyle/>
                    <a:p>
                      <a:pPr algn="ctr"/>
                      <a:r>
                        <a:rPr lang="en-US" altLang="zh-CN" dirty="0"/>
                        <a:t>#Pilots</a:t>
                      </a:r>
                      <a:endParaRPr lang="zh-CN" altLang="en-US" dirty="0"/>
                    </a:p>
                  </a:txBody>
                  <a:tcPr/>
                </a:tc>
                <a:tc>
                  <a:txBody>
                    <a:bodyPr/>
                    <a:lstStyle/>
                    <a:p>
                      <a:pPr algn="ctr"/>
                      <a:r>
                        <a:rPr lang="en-US" altLang="zh-CN" dirty="0"/>
                        <a:t>8</a:t>
                      </a:r>
                      <a:endParaRPr lang="zh-CN" altLang="en-US" dirty="0"/>
                    </a:p>
                  </a:txBody>
                  <a:tcPr/>
                </a:tc>
                <a:tc>
                  <a:txBody>
                    <a:bodyPr/>
                    <a:lstStyle/>
                    <a:p>
                      <a:pPr algn="ctr"/>
                      <a:r>
                        <a:rPr lang="en-US" altLang="zh-CN" dirty="0"/>
                        <a:t>16</a:t>
                      </a:r>
                      <a:endParaRPr lang="zh-CN" altLang="en-US" dirty="0"/>
                    </a:p>
                  </a:txBody>
                  <a:tcPr/>
                </a:tc>
                <a:tc>
                  <a:txBody>
                    <a:bodyPr/>
                    <a:lstStyle/>
                    <a:p>
                      <a:pPr algn="ctr"/>
                      <a:r>
                        <a:rPr lang="en-US" altLang="zh-CN" dirty="0"/>
                        <a:t>16</a:t>
                      </a:r>
                      <a:endParaRPr lang="zh-CN" altLang="en-US" dirty="0"/>
                    </a:p>
                  </a:txBody>
                  <a:tcPr/>
                </a:tc>
                <a:tc>
                  <a:txBody>
                    <a:bodyPr/>
                    <a:lstStyle/>
                    <a:p>
                      <a:pPr algn="ctr"/>
                      <a:r>
                        <a:rPr lang="en-US" altLang="zh-CN" dirty="0"/>
                        <a:t>32</a:t>
                      </a:r>
                      <a:endParaRPr lang="zh-CN" altLang="en-US" dirty="0"/>
                    </a:p>
                  </a:txBody>
                  <a:tcPr/>
                </a:tc>
                <a:extLst>
                  <a:ext uri="{0D108BD9-81ED-4DB2-BD59-A6C34878D82A}">
                    <a16:rowId xmlns:a16="http://schemas.microsoft.com/office/drawing/2014/main" val="556569758"/>
                  </a:ext>
                </a:extLst>
              </a:tr>
              <a:tr h="371344">
                <a:tc>
                  <a:txBody>
                    <a:bodyPr/>
                    <a:lstStyle/>
                    <a:p>
                      <a:pPr algn="ctr"/>
                      <a:r>
                        <a:rPr lang="en-US" altLang="zh-CN" dirty="0"/>
                        <a:t>#DC</a:t>
                      </a:r>
                      <a:endParaRPr lang="zh-CN" altLang="en-US" dirty="0"/>
                    </a:p>
                  </a:txBody>
                  <a:tcPr/>
                </a:tc>
                <a:tc>
                  <a:txBody>
                    <a:bodyPr/>
                    <a:lstStyle/>
                    <a:p>
                      <a:pPr algn="ctr"/>
                      <a:r>
                        <a:rPr lang="en-US" altLang="zh-CN" dirty="0"/>
                        <a:t>3</a:t>
                      </a:r>
                      <a:endParaRPr lang="zh-CN" altLang="en-US" dirty="0"/>
                    </a:p>
                  </a:txBody>
                  <a:tcPr/>
                </a:tc>
                <a:tc>
                  <a:txBody>
                    <a:bodyPr/>
                    <a:lstStyle/>
                    <a:p>
                      <a:pPr algn="ctr"/>
                      <a:r>
                        <a:rPr lang="en-US" altLang="zh-CN" dirty="0"/>
                        <a:t>5</a:t>
                      </a:r>
                      <a:endParaRPr lang="zh-CN" altLang="en-US" dirty="0"/>
                    </a:p>
                  </a:txBody>
                  <a:tcPr/>
                </a:tc>
                <a:tc>
                  <a:txBody>
                    <a:bodyPr/>
                    <a:lstStyle/>
                    <a:p>
                      <a:pPr algn="ctr"/>
                      <a:r>
                        <a:rPr lang="en-US" altLang="zh-CN" dirty="0"/>
                        <a:t>5</a:t>
                      </a:r>
                      <a:endParaRPr lang="zh-CN" altLang="en-US" dirty="0"/>
                    </a:p>
                  </a:txBody>
                  <a:tcPr/>
                </a:tc>
                <a:tc>
                  <a:txBody>
                    <a:bodyPr/>
                    <a:lstStyle/>
                    <a:p>
                      <a:pPr algn="ctr"/>
                      <a:r>
                        <a:rPr lang="en-US" altLang="zh-CN" dirty="0"/>
                        <a:t>23</a:t>
                      </a:r>
                      <a:endParaRPr lang="zh-CN" altLang="en-US" dirty="0"/>
                    </a:p>
                  </a:txBody>
                  <a:tcPr/>
                </a:tc>
                <a:extLst>
                  <a:ext uri="{0D108BD9-81ED-4DB2-BD59-A6C34878D82A}">
                    <a16:rowId xmlns:a16="http://schemas.microsoft.com/office/drawing/2014/main" val="3527113965"/>
                  </a:ext>
                </a:extLst>
              </a:tr>
              <a:tr h="371344">
                <a:tc>
                  <a:txBody>
                    <a:bodyPr/>
                    <a:lstStyle/>
                    <a:p>
                      <a:pPr algn="ctr"/>
                      <a:r>
                        <a:rPr lang="en-US" altLang="zh-CN" dirty="0"/>
                        <a:t>#Null</a:t>
                      </a:r>
                      <a:endParaRPr lang="zh-CN" altLang="en-US" dirty="0"/>
                    </a:p>
                  </a:txBody>
                  <a:tcPr/>
                </a:tc>
                <a:tc>
                  <a:txBody>
                    <a:bodyPr/>
                    <a:lstStyle/>
                    <a:p>
                      <a:pPr algn="ctr"/>
                      <a:r>
                        <a:rPr lang="en-US" altLang="zh-CN" dirty="0"/>
                        <a:t>11</a:t>
                      </a:r>
                      <a:endParaRPr lang="zh-CN" altLang="en-US" dirty="0"/>
                    </a:p>
                  </a:txBody>
                  <a:tcPr/>
                </a:tc>
                <a:tc>
                  <a:txBody>
                    <a:bodyPr/>
                    <a:lstStyle/>
                    <a:p>
                      <a:pPr algn="ctr"/>
                      <a:r>
                        <a:rPr lang="en-US" altLang="zh-CN" dirty="0"/>
                        <a:t>23</a:t>
                      </a:r>
                      <a:endParaRPr lang="zh-CN" altLang="en-US" dirty="0"/>
                    </a:p>
                  </a:txBody>
                  <a:tcPr/>
                </a:tc>
                <a:tc>
                  <a:txBody>
                    <a:bodyPr/>
                    <a:lstStyle/>
                    <a:p>
                      <a:pPr algn="ctr"/>
                      <a:r>
                        <a:rPr lang="en-US" altLang="zh-CN" dirty="0"/>
                        <a:t>23</a:t>
                      </a:r>
                      <a:endParaRPr lang="zh-CN" altLang="en-US" dirty="0"/>
                    </a:p>
                  </a:txBody>
                  <a:tcPr/>
                </a:tc>
                <a:tc>
                  <a:txBody>
                    <a:bodyPr/>
                    <a:lstStyle/>
                    <a:p>
                      <a:pPr algn="ctr"/>
                      <a:r>
                        <a:rPr lang="en-US" altLang="zh-CN" dirty="0"/>
                        <a:t>5+5+23</a:t>
                      </a:r>
                      <a:endParaRPr lang="zh-CN" altLang="en-US" dirty="0"/>
                    </a:p>
                  </a:txBody>
                  <a:tcPr/>
                </a:tc>
                <a:extLst>
                  <a:ext uri="{0D108BD9-81ED-4DB2-BD59-A6C34878D82A}">
                    <a16:rowId xmlns:a16="http://schemas.microsoft.com/office/drawing/2014/main" val="2937392137"/>
                  </a:ext>
                </a:extLst>
              </a:tr>
              <a:tr h="371344">
                <a:tc>
                  <a:txBody>
                    <a:bodyPr/>
                    <a:lstStyle/>
                    <a:p>
                      <a:pPr algn="ctr"/>
                      <a:r>
                        <a:rPr lang="en-US" altLang="zh-CN" dirty="0"/>
                        <a:t>Spectral efficiency</a:t>
                      </a:r>
                    </a:p>
                  </a:txBody>
                  <a:tcPr/>
                </a:tc>
                <a:tc>
                  <a:txBody>
                    <a:bodyPr/>
                    <a:lstStyle/>
                    <a:p>
                      <a:pPr algn="ctr"/>
                      <a:r>
                        <a:rPr lang="en-US" altLang="zh-CN" dirty="0"/>
                        <a:t>0.9140625</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t>0.9140625</a:t>
                      </a:r>
                      <a:endParaRPr lang="zh-CN" altLang="en-US" dirty="0"/>
                    </a:p>
                  </a:txBody>
                  <a:tcPr/>
                </a:tc>
                <a:tc>
                  <a:txBody>
                    <a:bodyPr/>
                    <a:lstStyle/>
                    <a:p>
                      <a:pPr algn="ctr"/>
                      <a:r>
                        <a:rPr lang="en-US" altLang="zh-CN" dirty="0"/>
                        <a:t>0.95703125</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t>0.95703125</a:t>
                      </a:r>
                      <a:endParaRPr lang="zh-CN" altLang="en-US" dirty="0"/>
                    </a:p>
                  </a:txBody>
                  <a:tcPr/>
                </a:tc>
                <a:extLst>
                  <a:ext uri="{0D108BD9-81ED-4DB2-BD59-A6C34878D82A}">
                    <a16:rowId xmlns:a16="http://schemas.microsoft.com/office/drawing/2014/main" val="3902939325"/>
                  </a:ext>
                </a:extLst>
              </a:tr>
            </a:tbl>
          </a:graphicData>
        </a:graphic>
      </p:graphicFrame>
    </p:spTree>
    <p:extLst>
      <p:ext uri="{BB962C8B-B14F-4D97-AF65-F5344CB8AC3E}">
        <p14:creationId xmlns:p14="http://schemas.microsoft.com/office/powerpoint/2010/main" val="28744868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25399</TotalTime>
  <Words>1007</Words>
  <Application>Microsoft Office PowerPoint</Application>
  <PresentationFormat>宽屏</PresentationFormat>
  <Paragraphs>207</Paragraphs>
  <Slides>8</Slides>
  <Notes>8</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8</vt:i4>
      </vt:variant>
    </vt:vector>
  </HeadingPairs>
  <TitlesOfParts>
    <vt:vector size="15" baseType="lpstr">
      <vt:lpstr>Arial Unicode MS</vt:lpstr>
      <vt:lpstr>맑은 고딕</vt:lpstr>
      <vt:lpstr>MS Gothic</vt:lpstr>
      <vt:lpstr>Arial</vt:lpstr>
      <vt:lpstr>Calibri</vt:lpstr>
      <vt:lpstr>Times New Roman</vt:lpstr>
      <vt:lpstr>Office 主题​​</vt:lpstr>
      <vt:lpstr>Discussion on Bandwidth Issue in IMMW</vt:lpstr>
      <vt:lpstr>Introduction</vt:lpstr>
      <vt:lpstr>Recap: Proposed Bandwidth</vt:lpstr>
      <vt:lpstr>Comparison of Proposed Bandwidth</vt:lpstr>
      <vt:lpstr> Further Consideration</vt:lpstr>
      <vt:lpstr>Summary</vt:lpstr>
      <vt:lpstr>References</vt:lpstr>
      <vt:lpstr>Appendices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xuyue (I)</dc:creator>
  <cp:lastModifiedBy>xuyue (I)</cp:lastModifiedBy>
  <cp:revision>793</cp:revision>
  <cp:lastPrinted>1601-01-01T00:00:00Z</cp:lastPrinted>
  <dcterms:created xsi:type="dcterms:W3CDTF">2023-05-31T01:05:25Z</dcterms:created>
  <dcterms:modified xsi:type="dcterms:W3CDTF">2024-01-17T21:17:45Z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(3)G6OCc53B3JH471KV3EFjAcwh0jjgFb3ELLuDGBfrpJCTId1QEtSSE9cRafgokPSvRwKTJe4D
iSRUfFKiKLe0lrbIMX746h9mp/wRCNsdC0R3pLvtN5TLTsN4v00ArecSXkxofwPc9cG1EByA
88NtKo4DNvYr9jVZffk9W00trctEqIDgrIMtWX1smvR9NkI3YEIpDxCQTTr6gVWHIcE62sbT
EkPwleDOPHV8orcC01</vt:lpwstr>
  </property>
  <property fmtid="{D5CDD505-2E9C-101B-9397-08002B2CF9AE}" pid="3" name="_2015_ms_pID_7253431">
    <vt:lpwstr>8UIV2gACtQA3Q/35fEV3EOPOdI9pmBwl1ozMF/blEx872bM8e8ZCxv
PU+REuvCUs5eZTpRDYJI93xCh4yscBb16O6nUhDVr7f9WxUoGqX+cTekrWGowtZIxkIjef9Q
R+9KcxGBGBj739qcGNzNTTend4oBhXM5M8F/bFejrNSQLvZZrNo9BrQ+6bxKPqWB9axWUam/
1P+isIpzuBsdg8NiIgIok7fv4VGrLrHOV1fn</vt:lpwstr>
  </property>
  <property fmtid="{D5CDD505-2E9C-101B-9397-08002B2CF9AE}" pid="4" name="_2015_ms_pID_7253432">
    <vt:lpwstr>XG3Ip1X6W/vVCDXL6ZU3BTo=</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1704881985</vt:lpwstr>
  </property>
</Properties>
</file>