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83" r:id="rId2"/>
    <p:sldId id="1136" r:id="rId3"/>
    <p:sldId id="1239" r:id="rId4"/>
    <p:sldId id="1277" r:id="rId5"/>
    <p:sldId id="1275" r:id="rId6"/>
    <p:sldId id="1281" r:id="rId7"/>
    <p:sldId id="1276" r:id="rId8"/>
    <p:sldId id="1268" r:id="rId9"/>
    <p:sldId id="1180" r:id="rId10"/>
    <p:sldId id="1249" r:id="rId11"/>
    <p:sldId id="1278" r:id="rId12"/>
    <p:sldId id="1282" r:id="rId13"/>
    <p:sldId id="1283" r:id="rId14"/>
    <p:sldId id="1266" r:id="rId15"/>
    <p:sldId id="1284" r:id="rId16"/>
    <p:sldId id="1245" r:id="rId17"/>
    <p:sldId id="1238" r:id="rId18"/>
    <p:sldId id="1280" r:id="rId19"/>
    <p:sldId id="1272" r:id="rId20"/>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31" autoAdjust="0"/>
    <p:restoredTop sz="96817" autoAdjust="0"/>
  </p:normalViewPr>
  <p:slideViewPr>
    <p:cSldViewPr>
      <p:cViewPr varScale="1">
        <p:scale>
          <a:sx n="101" d="100"/>
          <a:sy n="101" d="100"/>
        </p:scale>
        <p:origin x="834" y="11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32" d="100"/>
          <a:sy n="132" d="100"/>
        </p:scale>
        <p:origin x="1602" y="126"/>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71402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baseline="0" dirty="0"/>
              <a:t>*</a:t>
            </a:r>
            <a:r>
              <a:rPr lang="ko-KR" altLang="en-US" baseline="0" dirty="0" err="1"/>
              <a:t>가출원</a:t>
            </a:r>
            <a:r>
              <a:rPr lang="ko-KR" altLang="en-US" baseline="0" dirty="0"/>
              <a:t> 업데이트</a:t>
            </a:r>
            <a:r>
              <a:rPr lang="en-US" altLang="ko-KR" baseline="0" dirty="0"/>
              <a:t>) </a:t>
            </a:r>
            <a:r>
              <a:rPr lang="ko-KR" altLang="en-US" baseline="0" dirty="0"/>
              <a:t>위의</a:t>
            </a:r>
            <a:r>
              <a:rPr lang="en-US" altLang="ko-KR" baseline="0" dirty="0"/>
              <a:t> </a:t>
            </a:r>
            <a:r>
              <a:rPr lang="ko-KR" altLang="en-US" baseline="0" dirty="0"/>
              <a:t>도안의 </a:t>
            </a:r>
            <a:r>
              <a:rPr lang="en-US" altLang="ko-KR" baseline="0" dirty="0"/>
              <a:t>C-SR(</a:t>
            </a:r>
            <a:r>
              <a:rPr lang="ko-KR" altLang="en-US" baseline="0" dirty="0"/>
              <a:t>예</a:t>
            </a:r>
            <a:r>
              <a:rPr lang="en-US" altLang="ko-KR" baseline="0" dirty="0"/>
              <a:t>: </a:t>
            </a:r>
            <a:r>
              <a:rPr lang="en-US" altLang="ko-KR" baseline="0" dirty="0" err="1"/>
              <a:t>overlappe</a:t>
            </a:r>
            <a:r>
              <a:rPr lang="ko-KR" altLang="en-US" baseline="0" dirty="0"/>
              <a:t>된 </a:t>
            </a:r>
            <a:r>
              <a:rPr lang="en-US" altLang="ko-KR" baseline="0" dirty="0"/>
              <a:t>SP</a:t>
            </a:r>
            <a:r>
              <a:rPr lang="ko-KR" altLang="en-US" baseline="0" dirty="0"/>
              <a:t>동안 동시에 프레임 교환</a:t>
            </a:r>
            <a:r>
              <a:rPr lang="en-US" altLang="ko-KR" baseline="0" dirty="0"/>
              <a:t>), C-OFDMA, C-TDMA</a:t>
            </a:r>
            <a:r>
              <a:rPr lang="ko-KR" altLang="en-US" baseline="0" dirty="0"/>
              <a:t>의 동작 예시 추가하기 </a:t>
            </a:r>
            <a:endParaRPr lang="en-US" altLang="ko-KR" baseline="0"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3202081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p:nvPr>
        </p:nvSpPr>
        <p:spPr/>
        <p:txBody>
          <a:bodyPr/>
          <a:lstStyle/>
          <a:p>
            <a:pPr>
              <a:defRPr/>
            </a:pPr>
            <a:r>
              <a:rPr lang="en-US"/>
              <a:t>doc.: IEEE 802.11-yy/xxxxr0</a:t>
            </a:r>
          </a:p>
        </p:txBody>
      </p:sp>
      <p:sp>
        <p:nvSpPr>
          <p:cNvPr id="5" name="날짜 개체 틀 4"/>
          <p:cNvSpPr>
            <a:spLocks noGrp="1"/>
          </p:cNvSpPr>
          <p:nvPr>
            <p:ph type="dt" idx="1"/>
          </p:nvPr>
        </p:nvSpPr>
        <p:spPr/>
        <p:txBody>
          <a:bodyPr/>
          <a:lstStyle/>
          <a:p>
            <a:pPr>
              <a:defRPr/>
            </a:pPr>
            <a:r>
              <a:rPr lang="en-US"/>
              <a:t>Month Year</a:t>
            </a:r>
          </a:p>
        </p:txBody>
      </p:sp>
      <p:sp>
        <p:nvSpPr>
          <p:cNvPr id="6" name="바닥글 개체 틀 5"/>
          <p:cNvSpPr>
            <a:spLocks noGrp="1"/>
          </p:cNvSpPr>
          <p:nvPr>
            <p:ph type="ftr" sz="quarter" idx="4"/>
          </p:nvPr>
        </p:nvSpPr>
        <p:spPr/>
        <p:txBody>
          <a:bodyPr/>
          <a:lstStyle/>
          <a:p>
            <a:pPr lvl="4">
              <a:defRPr/>
            </a:pPr>
            <a:r>
              <a:rPr lang="en-US"/>
              <a:t>John Doe, Some Company</a:t>
            </a:r>
          </a:p>
        </p:txBody>
      </p:sp>
      <p:sp>
        <p:nvSpPr>
          <p:cNvPr id="7" name="슬라이드 번호 개체 틀 6"/>
          <p:cNvSpPr>
            <a:spLocks noGrp="1"/>
          </p:cNvSpPr>
          <p:nvPr>
            <p:ph type="sldNum" sz="quarter" idx="5"/>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27039527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3522125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24188079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3221786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12</a:t>
            </a:fld>
            <a:endParaRPr lang="en-US" altLang="ko-KR"/>
          </a:p>
        </p:txBody>
      </p:sp>
    </p:spTree>
    <p:extLst>
      <p:ext uri="{BB962C8B-B14F-4D97-AF65-F5344CB8AC3E}">
        <p14:creationId xmlns:p14="http://schemas.microsoft.com/office/powerpoint/2010/main" val="12732018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13</a:t>
            </a:fld>
            <a:endParaRPr lang="en-US" altLang="ko-KR"/>
          </a:p>
        </p:txBody>
      </p:sp>
    </p:spTree>
    <p:extLst>
      <p:ext uri="{BB962C8B-B14F-4D97-AF65-F5344CB8AC3E}">
        <p14:creationId xmlns:p14="http://schemas.microsoft.com/office/powerpoint/2010/main" val="3548207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6641161" y="6475413"/>
            <a:ext cx="19027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SunHee</a:t>
            </a:r>
            <a:r>
              <a:rPr lang="en-US" altLang="ko-KR" dirty="0"/>
              <a:t> </a:t>
            </a:r>
            <a:r>
              <a:rPr lang="en-US" altLang="ko-KR" dirty="0" err="1"/>
              <a:t>Baek</a:t>
            </a:r>
            <a:r>
              <a:rPr lang="en-US" altLang="ko-KR" dirty="0"/>
              <a:t>, LG Electronics</a:t>
            </a: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6641161" y="6475413"/>
            <a:ext cx="19027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SunHee</a:t>
            </a:r>
            <a:r>
              <a:rPr lang="en-US" altLang="ko-KR" dirty="0"/>
              <a:t> </a:t>
            </a:r>
            <a:r>
              <a:rPr lang="en-US" altLang="ko-KR" dirty="0" err="1"/>
              <a:t>Baek</a:t>
            </a:r>
            <a:r>
              <a:rPr lang="en-US" altLang="ko-KR" dirty="0"/>
              <a:t>, LG Electronics</a:t>
            </a: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641161" y="6475413"/>
            <a:ext cx="19027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a:t>SunHee</a:t>
            </a:r>
            <a:r>
              <a:rPr lang="en-US" altLang="ko-KR" dirty="0"/>
              <a:t> </a:t>
            </a:r>
            <a:r>
              <a:rPr lang="en-US" altLang="ko-KR" dirty="0" err="1"/>
              <a:t>Baek</a:t>
            </a:r>
            <a:r>
              <a:rPr lang="en-US" altLang="ko-KR" dirty="0"/>
              <a:t>,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802.11-24/0160r1</a:t>
            </a: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118205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baseline="0" dirty="0">
                <a:solidFill>
                  <a:schemeClr val="tx1"/>
                </a:solidFill>
                <a:latin typeface="Times New Roman" panose="02020603050405020304" pitchFamily="18" charset="0"/>
                <a:ea typeface="+mn-ea"/>
                <a:cs typeface="+mn-cs"/>
              </a:rPr>
              <a:t>March </a:t>
            </a:r>
            <a:r>
              <a:rPr kumimoji="0" lang="en-US" altLang="ko-KR" sz="1800" b="1" kern="1200" dirty="0">
                <a:solidFill>
                  <a:schemeClr val="tx1"/>
                </a:solidFill>
                <a:latin typeface="Times New Roman" panose="02020603050405020304" pitchFamily="18" charset="0"/>
                <a:ea typeface="+mn-ea"/>
                <a:cs typeface="+mn-cs"/>
              </a:rPr>
              <a:t>2024</a:t>
            </a: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3"/>
          </p:nvPr>
        </p:nvSpPr>
        <p:spPr>
          <a:xfrm>
            <a:off x="6684442" y="6475413"/>
            <a:ext cx="1859483" cy="184666"/>
          </a:xfrm>
        </p:spPr>
        <p:txBody>
          <a:bodyPr/>
          <a:lstStyle/>
          <a:p>
            <a:pPr>
              <a:defRPr/>
            </a:pPr>
            <a:r>
              <a:rPr lang="en-US" altLang="ko-KR" dirty="0" err="1"/>
              <a:t>SunHee</a:t>
            </a:r>
            <a:r>
              <a:rPr lang="en-US" altLang="ko-KR" dirty="0"/>
              <a:t> </a:t>
            </a:r>
            <a:r>
              <a:rPr lang="en-US" altLang="ko-KR" dirty="0" err="1"/>
              <a:t>Baek</a:t>
            </a:r>
            <a:r>
              <a:rPr lang="en-US" altLang="ko-KR" dirty="0"/>
              <a:t>,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152400" y="685800"/>
            <a:ext cx="8839200" cy="1143000"/>
          </a:xfrm>
        </p:spPr>
        <p:txBody>
          <a:bodyPr/>
          <a:lstStyle/>
          <a:p>
            <a:r>
              <a:rPr lang="en-US" altLang="ko-KR" dirty="0">
                <a:solidFill>
                  <a:schemeClr val="tx1"/>
                </a:solidFill>
                <a:ea typeface="굴림" panose="020B0600000101010101" pitchFamily="50" charset="-127"/>
              </a:rPr>
              <a:t>R-TWT Coordination Negotiation in Multi-BSS</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2024-03-10</a:t>
            </a:r>
          </a:p>
        </p:txBody>
      </p:sp>
      <p:sp>
        <p:nvSpPr>
          <p:cNvPr id="6151" name="Rectangle 12"/>
          <p:cNvSpPr>
            <a:spLocks noChangeArrowheads="1"/>
          </p:cNvSpPr>
          <p:nvPr/>
        </p:nvSpPr>
        <p:spPr bwMode="auto">
          <a:xfrm>
            <a:off x="685800" y="215321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771586749"/>
              </p:ext>
            </p:extLst>
          </p:nvPr>
        </p:nvGraphicFramePr>
        <p:xfrm>
          <a:off x="685800" y="2667000"/>
          <a:ext cx="7620000" cy="3732052"/>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37320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Baek</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Jinsoo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343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a:t>Yelin</a:t>
                      </a:r>
                      <a:r>
                        <a:rPr lang="en-US" altLang="ko-KR" sz="1200" dirty="0"/>
                        <a:t>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a:t>Geonhwan</a:t>
                      </a:r>
                      <a:r>
                        <a:rPr lang="en-US" altLang="ko-KR" sz="1200" dirty="0"/>
                        <a:t> Kim</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geonhwan.kim@lge.com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dongju.cha@lge.com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6343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6343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63439">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a:solidFill>
                            <a:schemeClr val="tx1"/>
                          </a:solidFill>
                          <a:latin typeface="+mn-lt"/>
                          <a:ea typeface="Malgun Gothic"/>
                          <a:cs typeface="+mn-cs"/>
                        </a:rPr>
                        <a:t>HanGyu</a:t>
                      </a:r>
                      <a:r>
                        <a:rPr lang="en-US" altLang="ko-KR" sz="1200" kern="1200" baseline="0" dirty="0">
                          <a:solidFill>
                            <a:schemeClr val="tx1"/>
                          </a:solidFill>
                          <a:latin typeface="+mn-lt"/>
                          <a:ea typeface="Malgun Gothic"/>
                          <a:cs typeface="+mn-cs"/>
                        </a:rPr>
                        <a:t> Cho</a:t>
                      </a:r>
                      <a:endParaRPr lang="en-US" altLang="ko-KR" sz="1200" kern="1200" dirty="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2687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1</a:t>
            </a:r>
            <a:endParaRPr lang="ko-KR" altLang="en-US">
              <a:solidFill>
                <a:schemeClr val="tx1"/>
              </a:solidFill>
            </a:endParaRPr>
          </a:p>
        </p:txBody>
      </p:sp>
      <p:sp>
        <p:nvSpPr>
          <p:cNvPr id="3" name="내용 개체 틀 2"/>
          <p:cNvSpPr>
            <a:spLocks noGrp="1"/>
          </p:cNvSpPr>
          <p:nvPr>
            <p:ph idx="1"/>
          </p:nvPr>
        </p:nvSpPr>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The TWT setup frame is used to coordinate R-TWT schedule(s) between an AP and another AP.</a:t>
            </a:r>
          </a:p>
          <a:p>
            <a:pPr lvl="2"/>
            <a:endParaRPr lang="en-US" altLang="ko-KR" dirty="0"/>
          </a:p>
          <a:p>
            <a:pPr marL="457200" lvl="1" indent="0">
              <a:buNone/>
            </a:pPr>
            <a:endParaRPr lang="en-US" altLang="ko-KR"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2471038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2</a:t>
            </a:r>
            <a:endParaRPr lang="ko-KR" altLang="en-US">
              <a:solidFill>
                <a:schemeClr val="tx1"/>
              </a:solidFill>
            </a:endParaRPr>
          </a:p>
        </p:txBody>
      </p:sp>
      <p:sp>
        <p:nvSpPr>
          <p:cNvPr id="3" name="내용 개체 틀 2"/>
          <p:cNvSpPr>
            <a:spLocks noGrp="1"/>
          </p:cNvSpPr>
          <p:nvPr>
            <p:ph idx="1"/>
          </p:nvPr>
        </p:nvSpPr>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The TWT element is used to specify R-TWT schedule(s) to be coordinated between an AP and another AP.</a:t>
            </a:r>
          </a:p>
          <a:p>
            <a:pPr marL="457200" lvl="1" indent="0">
              <a:buNone/>
            </a:pPr>
            <a:endParaRPr lang="en-US" altLang="ko-KR" dirty="0"/>
          </a:p>
          <a:p>
            <a:pPr marL="457200" lvl="1" indent="0">
              <a:buNone/>
            </a:pPr>
            <a:endParaRPr lang="en-US" altLang="ko-KR"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4226626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3</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The TWT element to specify R-TWT schedule(s) to be coordinated between an AP and another AP shall include one or more Broadcast TWT Parameter Set field(s).</a:t>
            </a:r>
          </a:p>
          <a:p>
            <a:pPr lvl="2"/>
            <a:r>
              <a:rPr lang="en-US" altLang="ko-KR" dirty="0"/>
              <a:t>How to configure the field is TBD.</a:t>
            </a:r>
          </a:p>
          <a:p>
            <a:pPr marL="857250" lvl="2" indent="0">
              <a:buNone/>
            </a:pPr>
            <a:endParaRPr lang="en-US" altLang="ko-KR" dirty="0"/>
          </a:p>
          <a:p>
            <a:pPr marL="457200" lvl="1" indent="0">
              <a:buNone/>
            </a:pPr>
            <a:endParaRPr lang="en-US" altLang="ko-KR" dirty="0"/>
          </a:p>
          <a:p>
            <a:pPr marL="457200" lvl="1" indent="0">
              <a:buNone/>
            </a:pPr>
            <a:endParaRPr lang="en-US" altLang="ko-KR" dirty="0"/>
          </a:p>
          <a:p>
            <a:pPr marL="457200" lvl="1" indent="0">
              <a:buNone/>
            </a:pPr>
            <a:endParaRPr lang="en-US" altLang="ko-KR"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2064731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3-1</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A new TWT Parameter Set field included in the TWT element to specify R-TWT schedule(s) to be coordinated between an AP and another AP is defined.</a:t>
            </a:r>
          </a:p>
          <a:p>
            <a:pPr lvl="2"/>
            <a:r>
              <a:rPr lang="en-US" altLang="ko-KR" dirty="0"/>
              <a:t>The detailed (sub)field is TBD.</a:t>
            </a:r>
          </a:p>
          <a:p>
            <a:pPr marL="857250" lvl="2" indent="0">
              <a:buNone/>
            </a:pPr>
            <a:endParaRPr lang="en-US" altLang="ko-KR" dirty="0"/>
          </a:p>
          <a:p>
            <a:pPr marL="457200" lvl="1" indent="0">
              <a:buNone/>
            </a:pPr>
            <a:endParaRPr lang="en-US" altLang="ko-KR" dirty="0"/>
          </a:p>
          <a:p>
            <a:pPr marL="457200" lvl="1" indent="0">
              <a:buNone/>
            </a:pPr>
            <a:endParaRPr lang="en-US" altLang="ko-KR" dirty="0"/>
          </a:p>
          <a:p>
            <a:pPr marL="457200" lvl="1" indent="0">
              <a:buNone/>
            </a:pPr>
            <a:endParaRPr lang="en-US" altLang="ko-KR"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2069246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4</a:t>
            </a:r>
            <a:endParaRPr lang="ko-KR" altLang="en-US" dirty="0">
              <a:solidFill>
                <a:schemeClr val="tx1"/>
              </a:solidFill>
            </a:endParaRPr>
          </a:p>
        </p:txBody>
      </p:sp>
      <p:sp>
        <p:nvSpPr>
          <p:cNvPr id="3" name="내용 개체 틀 2"/>
          <p:cNvSpPr>
            <a:spLocks noGrp="1"/>
          </p:cNvSpPr>
          <p:nvPr>
            <p:ph idx="1"/>
          </p:nvPr>
        </p:nvSpPr>
        <p:spPr>
          <a:xfrm>
            <a:off x="685799" y="1752600"/>
            <a:ext cx="7858125" cy="4343400"/>
          </a:xfrm>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The TWT element to specify R-TWT schedule(s) to be coordinated between an AP and another AP shall include an ID to identify a coordinated R-TWT schedule.</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14</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1607875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5</a:t>
            </a:r>
            <a:endParaRPr lang="ko-KR" altLang="en-US" dirty="0">
              <a:solidFill>
                <a:schemeClr val="tx1"/>
              </a:solidFill>
            </a:endParaRPr>
          </a:p>
        </p:txBody>
      </p:sp>
      <p:sp>
        <p:nvSpPr>
          <p:cNvPr id="3" name="내용 개체 틀 2"/>
          <p:cNvSpPr>
            <a:spLocks noGrp="1"/>
          </p:cNvSpPr>
          <p:nvPr>
            <p:ph idx="1"/>
          </p:nvPr>
        </p:nvSpPr>
        <p:spPr>
          <a:xfrm>
            <a:off x="685799" y="1752600"/>
            <a:ext cx="7858125" cy="4343400"/>
          </a:xfrm>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The TWT element to specify R-TWT schedule(s) to be coordinated between an AP and another AP shall include information about whether STA(s) in that another AP’s BSS and STA(s) in the AP’s BSS are allowed to use the schedule together.</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15</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3701564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Straw Poll 6</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dirty="0"/>
              <a:t>Do you agree to add the following text to the </a:t>
            </a:r>
            <a:r>
              <a:rPr lang="en-US" altLang="ko-KR" dirty="0" err="1"/>
              <a:t>TGbn</a:t>
            </a:r>
            <a:r>
              <a:rPr lang="en-US" altLang="ko-KR" dirty="0"/>
              <a:t> SFD?</a:t>
            </a:r>
          </a:p>
          <a:p>
            <a:pPr lvl="1"/>
            <a:r>
              <a:rPr lang="en-US" altLang="ko-KR" dirty="0"/>
              <a:t>The TWT element in the TWT setup frame exchanged between APs allows to include both the TWT Parameter set having a TWT Request subfield is set to 1 and the TWT Parameter set having a TWT Request subfield is set to 0 in</a:t>
            </a:r>
            <a:r>
              <a:rPr lang="ko-KR" altLang="en-US" dirty="0"/>
              <a:t> </a:t>
            </a:r>
            <a:r>
              <a:rPr lang="en-US" altLang="ko-KR" dirty="0"/>
              <a:t>TWT element.</a:t>
            </a:r>
          </a:p>
          <a:p>
            <a:pPr lvl="1"/>
            <a:endParaRPr lang="ko-KR" altLang="en-US"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16</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33671188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References</a:t>
            </a:r>
            <a:endParaRPr lang="ko-KR" altLang="en-US" dirty="0">
              <a:solidFill>
                <a:schemeClr val="tx1"/>
              </a:solidFill>
            </a:endParaRPr>
          </a:p>
        </p:txBody>
      </p:sp>
      <p:sp>
        <p:nvSpPr>
          <p:cNvPr id="3" name="내용 개체 틀 2"/>
          <p:cNvSpPr>
            <a:spLocks noGrp="1"/>
          </p:cNvSpPr>
          <p:nvPr>
            <p:ph idx="1"/>
          </p:nvPr>
        </p:nvSpPr>
        <p:spPr/>
        <p:txBody>
          <a:bodyPr/>
          <a:lstStyle/>
          <a:p>
            <a:pPr marL="0" indent="0">
              <a:buNone/>
            </a:pPr>
            <a:r>
              <a:rPr lang="en-US" altLang="ko-KR" sz="1800" dirty="0">
                <a:ea typeface="굴림" panose="020B0600000101010101" pitchFamily="50" charset="-127"/>
              </a:rPr>
              <a:t>[1] 23/771 Coordinated of R-TWT Protection in Multi-BSS</a:t>
            </a:r>
          </a:p>
          <a:p>
            <a:pPr marL="0" lvl="1" indent="0">
              <a:buNone/>
            </a:pPr>
            <a:r>
              <a:rPr lang="en-US" altLang="ko-KR" sz="1800" b="1" dirty="0">
                <a:ea typeface="굴림" panose="020B0600000101010101" pitchFamily="50" charset="-127"/>
                <a:cs typeface="+mn-cs"/>
              </a:rPr>
              <a:t>[2] 23/226 Coordination of R-TWT for Multi-AP Deployment </a:t>
            </a:r>
          </a:p>
          <a:p>
            <a:pPr marL="0" lvl="1" indent="0">
              <a:buNone/>
            </a:pPr>
            <a:r>
              <a:rPr lang="en-US" altLang="ko-KR" sz="1800" b="1" dirty="0">
                <a:ea typeface="굴림" panose="020B0600000101010101" pitchFamily="50" charset="-127"/>
                <a:cs typeface="+mn-cs"/>
              </a:rPr>
              <a:t>[3] 23/250 AP coordination with R-TWT</a:t>
            </a:r>
          </a:p>
          <a:p>
            <a:pPr marL="0" indent="0">
              <a:buNone/>
            </a:pPr>
            <a:r>
              <a:rPr lang="en-US" altLang="ko-KR" sz="1800" dirty="0">
                <a:ea typeface="굴림" panose="020B0600000101010101" pitchFamily="50" charset="-127"/>
              </a:rPr>
              <a:t>[4] 23/291 R-TWT Multi-AP Coordination</a:t>
            </a:r>
          </a:p>
          <a:p>
            <a:pPr marL="0" indent="0">
              <a:buNone/>
            </a:pPr>
            <a:r>
              <a:rPr lang="en-US" altLang="ko-KR" sz="1800" dirty="0">
                <a:ea typeface="굴림" panose="020B0600000101010101" pitchFamily="50" charset="-127"/>
              </a:rPr>
              <a:t>[5] 23/293 Follow-up on TWT-based Multi-AP Coordination</a:t>
            </a:r>
          </a:p>
          <a:p>
            <a:pPr marL="0" indent="0">
              <a:buNone/>
            </a:pPr>
            <a:r>
              <a:rPr lang="en-US" altLang="ko-KR" sz="1800" dirty="0">
                <a:ea typeface="굴림" panose="020B0600000101010101" pitchFamily="50" charset="-127"/>
              </a:rPr>
              <a:t>[6] </a:t>
            </a:r>
            <a:r>
              <a:rPr lang="en-US" altLang="ko-KR" sz="1800" dirty="0"/>
              <a:t>23/297 </a:t>
            </a:r>
            <a:r>
              <a:rPr lang="en-US" altLang="ko-KR" sz="1800" dirty="0" err="1"/>
              <a:t>rTWT</a:t>
            </a:r>
            <a:r>
              <a:rPr lang="en-US" altLang="ko-KR" sz="1800" dirty="0"/>
              <a:t> for Multi-AP</a:t>
            </a:r>
          </a:p>
          <a:p>
            <a:pPr marL="0" indent="0">
              <a:buNone/>
            </a:pPr>
            <a:r>
              <a:rPr lang="en-US" altLang="ko-KR" sz="1800" dirty="0"/>
              <a:t>[7] 23/355 Enhanced R-TWT and M-AP operation</a:t>
            </a:r>
          </a:p>
          <a:p>
            <a:pPr marL="0" indent="0">
              <a:buNone/>
            </a:pPr>
            <a:r>
              <a:rPr lang="en-US" altLang="ko-KR" sz="1800" dirty="0"/>
              <a:t>[8] 23/771 Coordinated R-TWT Protection in Multi-BSS</a:t>
            </a:r>
          </a:p>
          <a:p>
            <a:pPr marL="0" indent="0">
              <a:buNone/>
            </a:pPr>
            <a:r>
              <a:rPr lang="en-US" altLang="ko-KR" sz="1800" dirty="0"/>
              <a:t>[9] 23/860 Further thoughts on coordinated TWT </a:t>
            </a:r>
          </a:p>
          <a:p>
            <a:pPr marL="0" indent="0">
              <a:buNone/>
            </a:pPr>
            <a:r>
              <a:rPr lang="en-US" altLang="ko-KR" sz="1800" dirty="0"/>
              <a:t>[10] 23/1087 Announcement for R-TWT Coordination</a:t>
            </a:r>
          </a:p>
          <a:p>
            <a:pPr marL="0" indent="0">
              <a:buNone/>
            </a:pPr>
            <a:r>
              <a:rPr lang="en-US" altLang="ko-KR" sz="1800" dirty="0"/>
              <a:t>[11] 23/1424 Follow-up on peer-to-peer(P2P) communication for UHR</a:t>
            </a:r>
          </a:p>
          <a:p>
            <a:pPr marL="0" indent="0">
              <a:buNone/>
            </a:pPr>
            <a:r>
              <a:rPr lang="en-US" altLang="ko-KR" sz="1800" dirty="0"/>
              <a:t>[12] 23/1929 Further considerations on coordinated TWT</a:t>
            </a:r>
          </a:p>
          <a:p>
            <a:pPr marL="0" indent="0">
              <a:buNone/>
            </a:pPr>
            <a:r>
              <a:rPr lang="en-US" altLang="ko-KR" sz="1800" dirty="0"/>
              <a:t>[13] 23/2022 R-TWT for multi-AP follow up</a:t>
            </a: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a:p>
            <a:pPr marL="0" indent="0">
              <a:buNone/>
            </a:pPr>
            <a:r>
              <a:rPr lang="en-US" altLang="ko-KR" sz="1800" dirty="0">
                <a:ea typeface="굴림" panose="020B0600000101010101" pitchFamily="50" charset="-127"/>
              </a:rPr>
              <a:t>		</a:t>
            </a: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a:p>
            <a:pPr marL="0" indent="0">
              <a:buNone/>
            </a:pPr>
            <a:endParaRPr lang="en-US" altLang="ko-KR" sz="1800" dirty="0">
              <a:ea typeface="굴림" panose="020B0600000101010101" pitchFamily="50" charset="-127"/>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17</a:t>
            </a:fld>
            <a:endParaRPr lang="en-US" altLang="ko-KR"/>
          </a:p>
        </p:txBody>
      </p:sp>
      <p:sp>
        <p:nvSpPr>
          <p:cNvPr id="41" name="Footer Placeholder 4"/>
          <p:cNvSpPr>
            <a:spLocks noGrp="1"/>
          </p:cNvSpPr>
          <p:nvPr>
            <p:ph type="ftr" sz="quarter" idx="3"/>
          </p:nvPr>
        </p:nvSpPr>
        <p:spPr>
          <a:xfrm>
            <a:off x="6684442" y="6475413"/>
            <a:ext cx="1859483" cy="184666"/>
          </a:xfrm>
        </p:spPr>
        <p:txBody>
          <a:bodyPr/>
          <a:lstStyle/>
          <a:p>
            <a:pPr>
              <a:defRPr/>
            </a:pPr>
            <a:r>
              <a:rPr lang="en-US" altLang="ko-KR" dirty="0" err="1"/>
              <a:t>SunHee</a:t>
            </a:r>
            <a:r>
              <a:rPr lang="en-US" altLang="ko-KR" dirty="0"/>
              <a:t> </a:t>
            </a:r>
            <a:r>
              <a:rPr lang="en-US" altLang="ko-KR" dirty="0" err="1"/>
              <a:t>Baek</a:t>
            </a:r>
            <a:r>
              <a:rPr lang="en-US" altLang="ko-KR" dirty="0"/>
              <a:t>, LG Electronics</a:t>
            </a:r>
          </a:p>
        </p:txBody>
      </p:sp>
    </p:spTree>
    <p:extLst>
      <p:ext uri="{BB962C8B-B14F-4D97-AF65-F5344CB8AC3E}">
        <p14:creationId xmlns:p14="http://schemas.microsoft.com/office/powerpoint/2010/main" val="660840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17102DD-D833-09C9-C1CB-944184172201}"/>
              </a:ext>
            </a:extLst>
          </p:cNvPr>
          <p:cNvSpPr>
            <a:spLocks noGrp="1"/>
          </p:cNvSpPr>
          <p:nvPr>
            <p:ph type="title"/>
          </p:nvPr>
        </p:nvSpPr>
        <p:spPr>
          <a:xfrm>
            <a:off x="533400" y="762000"/>
            <a:ext cx="8153400" cy="914400"/>
          </a:xfrm>
        </p:spPr>
        <p:txBody>
          <a:bodyPr/>
          <a:lstStyle/>
          <a:p>
            <a:r>
              <a:rPr lang="en-US" altLang="ko-KR" sz="2800" dirty="0">
                <a:solidFill>
                  <a:schemeClr val="tx1"/>
                </a:solidFill>
              </a:rPr>
              <a:t>Appendix 1. Discussion on New element/frame for R-TWT Coordination</a:t>
            </a:r>
            <a:endParaRPr lang="ko-KR" altLang="en-US" sz="2800" dirty="0">
              <a:solidFill>
                <a:schemeClr val="tx1"/>
              </a:solidFill>
            </a:endParaRPr>
          </a:p>
        </p:txBody>
      </p:sp>
      <p:sp>
        <p:nvSpPr>
          <p:cNvPr id="3" name="내용 개체 틀 2">
            <a:extLst>
              <a:ext uri="{FF2B5EF4-FFF2-40B4-BE49-F238E27FC236}">
                <a16:creationId xmlns:a16="http://schemas.microsoft.com/office/drawing/2014/main" id="{B0803B28-1032-F0BB-BF42-AC17530D2373}"/>
              </a:ext>
            </a:extLst>
          </p:cNvPr>
          <p:cNvSpPr>
            <a:spLocks noGrp="1"/>
          </p:cNvSpPr>
          <p:nvPr>
            <p:ph idx="1"/>
          </p:nvPr>
        </p:nvSpPr>
        <p:spPr>
          <a:xfrm>
            <a:off x="304800" y="1981200"/>
            <a:ext cx="8458200" cy="4114800"/>
          </a:xfrm>
        </p:spPr>
        <p:txBody>
          <a:bodyPr/>
          <a:lstStyle/>
          <a:p>
            <a:pPr marL="400050"/>
            <a:r>
              <a:rPr lang="en-US" altLang="ko-KR" sz="1800" b="1" dirty="0">
                <a:ea typeface="+mn-ea"/>
                <a:cs typeface="+mn-cs"/>
              </a:rPr>
              <a:t>Even though </a:t>
            </a:r>
            <a:r>
              <a:rPr lang="en-US" altLang="ko-KR" sz="1800" dirty="0"/>
              <a:t>a new element/frame can be defined to clearly have necessary /compact information, we already had well-defined TWT setup frame/TWT element to describe TWT Info.</a:t>
            </a:r>
          </a:p>
          <a:p>
            <a:pPr marL="800100" lvl="1"/>
            <a:r>
              <a:rPr lang="en-US" altLang="ko-KR" sz="1600" dirty="0"/>
              <a:t>If too much information needs to be changed when the TWT element is used to coordinate the R-TWT schedule, it seems to be enough to have a new parameter set in the TWT element.</a:t>
            </a:r>
          </a:p>
          <a:p>
            <a:pPr marL="800100" lvl="1"/>
            <a:r>
              <a:rPr lang="en-US" altLang="ko-KR" sz="1600" dirty="0"/>
              <a:t>It would consume ID space for new element/frame.</a:t>
            </a:r>
          </a:p>
          <a:p>
            <a:pPr marL="800100" lvl="1"/>
            <a:r>
              <a:rPr lang="en-US" altLang="ko-KR" sz="1600" dirty="0"/>
              <a:t>We can discuss further whether it is really needed.</a:t>
            </a:r>
          </a:p>
          <a:p>
            <a:endParaRPr lang="en-US" altLang="ko-KR" sz="1600" dirty="0">
              <a:solidFill>
                <a:srgbClr val="0000FF"/>
              </a:solidFill>
            </a:endParaRPr>
          </a:p>
        </p:txBody>
      </p:sp>
      <p:sp>
        <p:nvSpPr>
          <p:cNvPr id="4" name="슬라이드 번호 개체 틀 3">
            <a:extLst>
              <a:ext uri="{FF2B5EF4-FFF2-40B4-BE49-F238E27FC236}">
                <a16:creationId xmlns:a16="http://schemas.microsoft.com/office/drawing/2014/main" id="{EB525E32-15BD-6EA3-E522-945BC2AC5CAD}"/>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18</a:t>
            </a:fld>
            <a:endParaRPr lang="en-US" altLang="ko-KR"/>
          </a:p>
        </p:txBody>
      </p:sp>
      <p:sp>
        <p:nvSpPr>
          <p:cNvPr id="5" name="바닥글 개체 틀 4">
            <a:extLst>
              <a:ext uri="{FF2B5EF4-FFF2-40B4-BE49-F238E27FC236}">
                <a16:creationId xmlns:a16="http://schemas.microsoft.com/office/drawing/2014/main" id="{46E91DAC-7DD6-756D-E831-F7F5DFB8C1ED}"/>
              </a:ext>
            </a:extLst>
          </p:cNvPr>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1930014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Appendix 2. R-TWT Coordination Types</a:t>
            </a:r>
            <a:endParaRPr lang="ko-KR" altLang="en-US" dirty="0"/>
          </a:p>
        </p:txBody>
      </p:sp>
      <p:sp>
        <p:nvSpPr>
          <p:cNvPr id="3" name="내용 개체 틀 2"/>
          <p:cNvSpPr>
            <a:spLocks noGrp="1"/>
          </p:cNvSpPr>
          <p:nvPr>
            <p:ph idx="1"/>
          </p:nvPr>
        </p:nvSpPr>
        <p:spPr>
          <a:xfrm>
            <a:off x="609600" y="1501993"/>
            <a:ext cx="7934325" cy="4343400"/>
          </a:xfrm>
        </p:spPr>
        <p:txBody>
          <a:bodyPr/>
          <a:lstStyle/>
          <a:p>
            <a:r>
              <a:rPr lang="en-US" altLang="ko-KR" sz="1800" dirty="0"/>
              <a:t>Overlapped coordinated R-TWT schedule</a:t>
            </a:r>
          </a:p>
          <a:p>
            <a:pPr lvl="1"/>
            <a:r>
              <a:rPr lang="en-US" altLang="ko-KR" sz="1400" dirty="0"/>
              <a:t>If the R-TWT schedules in R-TWT coordination request/response have the same values of  TWT interval, TWT SP duration, and target wake time(TWT) based on the different TSFs of APs, APs coordinate them regarding as overlapped coordinated R-TWT schedule.</a:t>
            </a:r>
          </a:p>
          <a:p>
            <a:pPr lvl="1"/>
            <a:endParaRPr lang="en-US" altLang="ko-KR" sz="1400" dirty="0"/>
          </a:p>
          <a:p>
            <a:pPr lvl="1"/>
            <a:endParaRPr lang="en-US" altLang="ko-KR" sz="1400" dirty="0"/>
          </a:p>
          <a:p>
            <a:pPr marL="457200" lvl="1" indent="0">
              <a:buNone/>
            </a:pPr>
            <a:endParaRPr lang="en-US" altLang="ko-KR" sz="1400" dirty="0"/>
          </a:p>
          <a:p>
            <a:pPr marL="457200" lvl="1" indent="0">
              <a:buNone/>
            </a:pPr>
            <a:endParaRPr lang="en-US" altLang="ko-KR" sz="1400" dirty="0"/>
          </a:p>
          <a:p>
            <a:pPr lvl="1"/>
            <a:endParaRPr lang="en-US" altLang="ko-KR" sz="1400" dirty="0"/>
          </a:p>
          <a:p>
            <a:pPr lvl="1"/>
            <a:endParaRPr lang="en-US" altLang="ko-KR" sz="1400" dirty="0"/>
          </a:p>
          <a:p>
            <a:pPr marL="457200" lvl="1" indent="0">
              <a:buNone/>
            </a:pPr>
            <a:endParaRPr lang="en-US" altLang="ko-KR" sz="1400" dirty="0"/>
          </a:p>
          <a:p>
            <a:r>
              <a:rPr lang="en-US" altLang="ko-KR" sz="1800" dirty="0"/>
              <a:t>Non-overlapped coordinated R-TWT schedule</a:t>
            </a:r>
          </a:p>
          <a:p>
            <a:pPr lvl="1"/>
            <a:r>
              <a:rPr lang="en-US" altLang="ko-KR" sz="1400" dirty="0"/>
              <a:t>If the R-TWT schedules in R-TWT coordination request/response have different values of TWT interval and target wake time(TWT) based on the different TSFs of APs, APs coordinate them as non-overlapped coordinated R-TWT schedule.</a:t>
            </a:r>
          </a:p>
          <a:p>
            <a:pPr lvl="1"/>
            <a:endParaRPr lang="ko-KR" altLang="en-US" sz="14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19</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pic>
        <p:nvPicPr>
          <p:cNvPr id="6" name="그림 5"/>
          <p:cNvPicPr>
            <a:picLocks noChangeAspect="1"/>
          </p:cNvPicPr>
          <p:nvPr/>
        </p:nvPicPr>
        <p:blipFill>
          <a:blip r:embed="rId2"/>
          <a:stretch>
            <a:fillRect/>
          </a:stretch>
        </p:blipFill>
        <p:spPr>
          <a:xfrm>
            <a:off x="3890473" y="2611160"/>
            <a:ext cx="5072690" cy="1625416"/>
          </a:xfrm>
          <a:prstGeom prst="rect">
            <a:avLst/>
          </a:prstGeom>
        </p:spPr>
      </p:pic>
      <p:pic>
        <p:nvPicPr>
          <p:cNvPr id="7" name="그림 6"/>
          <p:cNvPicPr>
            <a:picLocks noChangeAspect="1"/>
          </p:cNvPicPr>
          <p:nvPr/>
        </p:nvPicPr>
        <p:blipFill rotWithShape="1">
          <a:blip r:embed="rId3"/>
          <a:srcRect t="5296"/>
          <a:stretch/>
        </p:blipFill>
        <p:spPr>
          <a:xfrm>
            <a:off x="3280873" y="5345743"/>
            <a:ext cx="5682290" cy="1449538"/>
          </a:xfrm>
          <a:prstGeom prst="rect">
            <a:avLst/>
          </a:prstGeom>
        </p:spPr>
      </p:pic>
      <p:sp>
        <p:nvSpPr>
          <p:cNvPr id="9" name="TextBox 8"/>
          <p:cNvSpPr txBox="1"/>
          <p:nvPr/>
        </p:nvSpPr>
        <p:spPr>
          <a:xfrm>
            <a:off x="457200" y="2950161"/>
            <a:ext cx="3200400" cy="830997"/>
          </a:xfrm>
          <a:prstGeom prst="rect">
            <a:avLst/>
          </a:prstGeom>
          <a:noFill/>
        </p:spPr>
        <p:txBody>
          <a:bodyPr wrap="square" rtlCol="0">
            <a:spAutoFit/>
          </a:bodyPr>
          <a:lstStyle/>
          <a:p>
            <a:r>
              <a:rPr lang="en-US" altLang="ko-KR" dirty="0"/>
              <a:t>*The overlapped coordinated R-TWT schedule means fully overlapped schedule, so partially overlapped schedule doesn’t considered in this contribution.</a:t>
            </a:r>
            <a:endParaRPr lang="ko-KR" altLang="en-US"/>
          </a:p>
        </p:txBody>
      </p:sp>
    </p:spTree>
    <p:extLst>
      <p:ext uri="{BB962C8B-B14F-4D97-AF65-F5344CB8AC3E}">
        <p14:creationId xmlns:p14="http://schemas.microsoft.com/office/powerpoint/2010/main" val="31517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a:p>
        </p:txBody>
      </p:sp>
      <p:sp>
        <p:nvSpPr>
          <p:cNvPr id="3" name="내용 개체 틀 2"/>
          <p:cNvSpPr>
            <a:spLocks noGrp="1"/>
          </p:cNvSpPr>
          <p:nvPr>
            <p:ph idx="1"/>
          </p:nvPr>
        </p:nvSpPr>
        <p:spPr>
          <a:xfrm>
            <a:off x="466724" y="1752600"/>
            <a:ext cx="8077201" cy="4343400"/>
          </a:xfrm>
        </p:spPr>
        <p:txBody>
          <a:bodyPr/>
          <a:lstStyle/>
          <a:p>
            <a:r>
              <a:rPr lang="en-US" altLang="ko-KR" sz="1800" dirty="0"/>
              <a:t>The R-TWT coordination in Multi-BSS is related to expanding the operation and protection of the R-TWT schedule in the existing single BSS, which is discussed in </a:t>
            </a:r>
            <a:r>
              <a:rPr lang="en-US" altLang="ko-KR" sz="1800" dirty="0" err="1"/>
              <a:t>TGbn</a:t>
            </a:r>
            <a:r>
              <a:rPr lang="en-US" altLang="ko-KR" sz="1800" dirty="0"/>
              <a:t>, [1] ~ [13].</a:t>
            </a:r>
            <a:endParaRPr lang="en-US" altLang="ko-KR" sz="1400" dirty="0"/>
          </a:p>
          <a:p>
            <a:pPr marL="0" indent="0">
              <a:buNone/>
            </a:pPr>
            <a:endParaRPr lang="en-US" altLang="ko-KR" sz="1800" dirty="0">
              <a:solidFill>
                <a:srgbClr val="FF0000"/>
              </a:solidFill>
            </a:endParaRPr>
          </a:p>
          <a:p>
            <a:r>
              <a:rPr lang="en-US" altLang="ko-KR" sz="1800" dirty="0"/>
              <a:t>Since the R-TWT coordination is an operation on Multi-BSS, AP and OBSS AP can agree/negotiate their R-TWT schedule(s) to minimize the interference from the other schedule(s) of the other BSSs.</a:t>
            </a:r>
          </a:p>
          <a:p>
            <a:pPr lvl="1"/>
            <a:r>
              <a:rPr lang="en-US" altLang="ko-KR" sz="1400" dirty="0"/>
              <a:t>For example, when an AP and OBSS AP aren’t located in the same ESS, they can operate a negotiation for the R-TWT coordination.</a:t>
            </a:r>
          </a:p>
          <a:p>
            <a:endParaRPr lang="en-US" altLang="ko-KR" sz="1800" dirty="0"/>
          </a:p>
          <a:p>
            <a:r>
              <a:rPr lang="en-US" altLang="ko-KR" sz="1800" dirty="0"/>
              <a:t>In this contribution, we suggest how to negotiate R-TWT schedule(s) between APs.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6" name="Footer Placeholder 4"/>
          <p:cNvSpPr>
            <a:spLocks noGrp="1"/>
          </p:cNvSpPr>
          <p:nvPr>
            <p:ph type="ftr" sz="quarter" idx="3"/>
          </p:nvPr>
        </p:nvSpPr>
        <p:spPr>
          <a:xfrm>
            <a:off x="6684442" y="6475413"/>
            <a:ext cx="1859483" cy="184666"/>
          </a:xfrm>
        </p:spPr>
        <p:txBody>
          <a:bodyPr/>
          <a:lstStyle/>
          <a:p>
            <a:pPr>
              <a:defRPr/>
            </a:pPr>
            <a:r>
              <a:rPr lang="en-US" altLang="ko-KR" dirty="0" err="1"/>
              <a:t>SunHee</a:t>
            </a:r>
            <a:r>
              <a:rPr lang="en-US" altLang="ko-KR" dirty="0"/>
              <a:t> </a:t>
            </a:r>
            <a:r>
              <a:rPr lang="en-US" altLang="ko-KR" dirty="0" err="1"/>
              <a:t>Baek</a:t>
            </a:r>
            <a:r>
              <a:rPr lang="en-US" altLang="ko-KR" dirty="0"/>
              <a:t>, LG Electronics</a:t>
            </a:r>
          </a:p>
        </p:txBody>
      </p:sp>
    </p:spTree>
    <p:extLst>
      <p:ext uri="{BB962C8B-B14F-4D97-AF65-F5344CB8AC3E}">
        <p14:creationId xmlns:p14="http://schemas.microsoft.com/office/powerpoint/2010/main" val="240887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Overview</a:t>
            </a:r>
            <a:endParaRPr lang="ko-KR" altLang="en-US">
              <a:solidFill>
                <a:schemeClr val="tx1"/>
              </a:solidFill>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10" name="내용 개체 틀 2"/>
          <p:cNvSpPr>
            <a:spLocks noGrp="1"/>
          </p:cNvSpPr>
          <p:nvPr>
            <p:ph idx="1"/>
          </p:nvPr>
        </p:nvSpPr>
        <p:spPr>
          <a:xfrm>
            <a:off x="533399" y="1600200"/>
            <a:ext cx="8305801" cy="4648200"/>
          </a:xfrm>
        </p:spPr>
        <p:txBody>
          <a:bodyPr/>
          <a:lstStyle/>
          <a:p>
            <a:r>
              <a:rPr lang="en-US" altLang="ko-KR" sz="1800" dirty="0"/>
              <a:t>In</a:t>
            </a:r>
            <a:r>
              <a:rPr lang="ko-KR" altLang="en-US" sz="1800" dirty="0"/>
              <a:t> </a:t>
            </a:r>
            <a:r>
              <a:rPr lang="en-US" altLang="ko-KR" sz="1800" dirty="0"/>
              <a:t>Multi-BSS, if a coordinated R-TWT schedule(s) is set through negotiation between APs, the influence between the R-TWT schedules of each AP can be minimized.</a:t>
            </a:r>
          </a:p>
          <a:p>
            <a:pPr lvl="1"/>
            <a:r>
              <a:rPr lang="en-US" altLang="ko-KR" sz="1600" dirty="0"/>
              <a:t>During the </a:t>
            </a:r>
            <a:r>
              <a:rPr lang="en-US" altLang="ko-KR" sz="1600" u="sng" dirty="0"/>
              <a:t>R-TWT coordination</a:t>
            </a:r>
            <a:r>
              <a:rPr lang="en-US" altLang="ko-KR" sz="1600" dirty="0"/>
              <a:t>, APs exchange schedule information for R-TWT to coordinate it.</a:t>
            </a:r>
          </a:p>
          <a:p>
            <a:pPr lvl="2"/>
            <a:r>
              <a:rPr lang="en-US" altLang="ko-KR" sz="1400" dirty="0"/>
              <a:t>The coordination for R-TWT schedule between APs is carried out through the frames containing the TWT Parameter set(s) for the coordination request and/or the coordination response.</a:t>
            </a:r>
          </a:p>
          <a:p>
            <a:pPr lvl="2"/>
            <a:r>
              <a:rPr lang="en-US" altLang="ko-KR" sz="1400" dirty="0"/>
              <a:t>The frame containing the TWT Parameter set(s) for coordination request can be initialized from an AP to the other AP located within the range of transmitting/receiving the Beacon frame.</a:t>
            </a:r>
          </a:p>
          <a:p>
            <a:pPr lvl="1"/>
            <a:r>
              <a:rPr lang="en-US" altLang="ko-KR" sz="1600" dirty="0"/>
              <a:t>As the result of the R-TWT coordination, APs obtain the </a:t>
            </a:r>
            <a:r>
              <a:rPr lang="en-US" altLang="ko-KR" sz="1600" u="sng" dirty="0"/>
              <a:t>coordinated R-TWT schedule(s)</a:t>
            </a:r>
            <a:r>
              <a:rPr lang="en-US" altLang="ko-KR" sz="1600" dirty="0"/>
              <a:t>.</a:t>
            </a:r>
          </a:p>
        </p:txBody>
      </p:sp>
      <p:sp>
        <p:nvSpPr>
          <p:cNvPr id="6" name="Footer Placeholder 4"/>
          <p:cNvSpPr>
            <a:spLocks noGrp="1"/>
          </p:cNvSpPr>
          <p:nvPr>
            <p:ph type="ftr" sz="quarter" idx="3"/>
          </p:nvPr>
        </p:nvSpPr>
        <p:spPr>
          <a:xfrm>
            <a:off x="6684442" y="6475413"/>
            <a:ext cx="1859483" cy="184666"/>
          </a:xfrm>
        </p:spPr>
        <p:txBody>
          <a:bodyPr/>
          <a:lstStyle/>
          <a:p>
            <a:pPr>
              <a:defRPr/>
            </a:pPr>
            <a:r>
              <a:rPr lang="en-US" altLang="ko-KR" dirty="0" err="1"/>
              <a:t>SunHee</a:t>
            </a:r>
            <a:r>
              <a:rPr lang="en-US" altLang="ko-KR" dirty="0"/>
              <a:t> </a:t>
            </a:r>
            <a:r>
              <a:rPr lang="en-US" altLang="ko-KR" dirty="0" err="1"/>
              <a:t>Baek</a:t>
            </a:r>
            <a:r>
              <a:rPr lang="en-US" altLang="ko-KR" dirty="0"/>
              <a:t>, LG Electronics</a:t>
            </a:r>
          </a:p>
        </p:txBody>
      </p:sp>
      <p:pic>
        <p:nvPicPr>
          <p:cNvPr id="9" name="그림 8"/>
          <p:cNvPicPr>
            <a:picLocks noChangeAspect="1"/>
          </p:cNvPicPr>
          <p:nvPr/>
        </p:nvPicPr>
        <p:blipFill>
          <a:blip r:embed="rId3"/>
          <a:stretch>
            <a:fillRect/>
          </a:stretch>
        </p:blipFill>
        <p:spPr>
          <a:xfrm>
            <a:off x="241418" y="4323429"/>
            <a:ext cx="8737363" cy="2128901"/>
          </a:xfrm>
          <a:prstGeom prst="rect">
            <a:avLst/>
          </a:prstGeom>
        </p:spPr>
      </p:pic>
      <p:sp>
        <p:nvSpPr>
          <p:cNvPr id="7" name="모서리가 둥근 직사각형 6"/>
          <p:cNvSpPr/>
          <p:nvPr/>
        </p:nvSpPr>
        <p:spPr bwMode="auto">
          <a:xfrm>
            <a:off x="719313" y="4724400"/>
            <a:ext cx="762002" cy="1782284"/>
          </a:xfrm>
          <a:prstGeom prst="roundRect">
            <a:avLst/>
          </a:prstGeom>
          <a:noFill/>
          <a:ln w="57150" cap="flat" cmpd="sng" algn="ctr">
            <a:solidFill>
              <a:srgbClr val="0000CC"/>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8" charset="0"/>
            </a:endParaRPr>
          </a:p>
        </p:txBody>
      </p:sp>
      <p:sp>
        <p:nvSpPr>
          <p:cNvPr id="11" name="TextBox 10"/>
          <p:cNvSpPr txBox="1"/>
          <p:nvPr/>
        </p:nvSpPr>
        <p:spPr>
          <a:xfrm>
            <a:off x="609600" y="4419600"/>
            <a:ext cx="1045479" cy="307777"/>
          </a:xfrm>
          <a:prstGeom prst="rect">
            <a:avLst/>
          </a:prstGeom>
          <a:noFill/>
        </p:spPr>
        <p:txBody>
          <a:bodyPr wrap="none" rtlCol="0">
            <a:spAutoFit/>
          </a:bodyPr>
          <a:lstStyle/>
          <a:p>
            <a:r>
              <a:rPr lang="en-US" altLang="ko-KR" sz="1400" b="1" dirty="0">
                <a:solidFill>
                  <a:srgbClr val="0000FF"/>
                </a:solidFill>
              </a:rPr>
              <a:t>Main Point</a:t>
            </a:r>
            <a:endParaRPr lang="ko-KR" altLang="en-US" sz="1400" b="1">
              <a:solidFill>
                <a:srgbClr val="0000FF"/>
              </a:solidFill>
            </a:endParaRPr>
          </a:p>
        </p:txBody>
      </p:sp>
    </p:spTree>
    <p:extLst>
      <p:ext uri="{BB962C8B-B14F-4D97-AF65-F5344CB8AC3E}">
        <p14:creationId xmlns:p14="http://schemas.microsoft.com/office/powerpoint/2010/main" val="1970493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552450" y="591330"/>
            <a:ext cx="8267700" cy="914400"/>
          </a:xfrm>
        </p:spPr>
        <p:txBody>
          <a:bodyPr/>
          <a:lstStyle/>
          <a:p>
            <a:r>
              <a:rPr lang="en-US" altLang="ko-KR" dirty="0">
                <a:solidFill>
                  <a:schemeClr val="tx1"/>
                </a:solidFill>
              </a:rPr>
              <a:t>Signaling Method for R-TWT Coordination</a:t>
            </a:r>
            <a:endParaRPr lang="ko-KR" altLang="en-US" dirty="0">
              <a:solidFill>
                <a:schemeClr val="tx1"/>
              </a:solidFill>
            </a:endParaRPr>
          </a:p>
        </p:txBody>
      </p:sp>
      <p:sp>
        <p:nvSpPr>
          <p:cNvPr id="3" name="내용 개체 틀 2"/>
          <p:cNvSpPr>
            <a:spLocks noGrp="1"/>
          </p:cNvSpPr>
          <p:nvPr>
            <p:ph idx="1"/>
          </p:nvPr>
        </p:nvSpPr>
        <p:spPr>
          <a:xfrm>
            <a:off x="361950" y="1636190"/>
            <a:ext cx="8458200" cy="4630480"/>
          </a:xfrm>
        </p:spPr>
        <p:txBody>
          <a:bodyPr/>
          <a:lstStyle/>
          <a:p>
            <a:r>
              <a:rPr lang="en-US" altLang="ko-KR" sz="1600" b="1" dirty="0"/>
              <a:t>The information within the Broadcast TWT Parameter Set field in the TWT element defined in baseline for R-TWT coordination is used as it is, and the other information not used in the R-TWT coordination may be replaced with the reserved or the new one(s).</a:t>
            </a:r>
            <a:endParaRPr lang="en-US" altLang="ko-KR" sz="1600" dirty="0"/>
          </a:p>
          <a:p>
            <a:pPr lvl="1"/>
            <a:r>
              <a:rPr lang="en-US" altLang="ko-KR" sz="1400" dirty="0"/>
              <a:t>The fields related to the schedule information within the TWT element shall be used in R-TWT coordination.</a:t>
            </a:r>
          </a:p>
          <a:p>
            <a:pPr lvl="2">
              <a:buFont typeface="Wingdings" panose="05000000000000000000" pitchFamily="2" charset="2"/>
              <a:buChar char="ü"/>
            </a:pPr>
            <a:r>
              <a:rPr lang="en-US" altLang="ko-KR" sz="1200" dirty="0"/>
              <a:t>Target Wake Time, Nominal Minimum TWT Wake Duration, TWT Wake Interval Mantissa, TWT Wake Interval Exponent, Broadcast TWT Persistence</a:t>
            </a:r>
          </a:p>
          <a:p>
            <a:pPr lvl="2"/>
            <a:r>
              <a:rPr lang="en-US" altLang="ko-KR" sz="1200" dirty="0"/>
              <a:t>The schedule information of R-TWT can be set based on the neighboring AP’s TSF.</a:t>
            </a:r>
          </a:p>
          <a:p>
            <a:pPr lvl="3"/>
            <a:r>
              <a:rPr lang="en-US" altLang="ko-KR" sz="1200" dirty="0"/>
              <a:t>The neighboring AP’s TSF can be obtained from the overhearing Beacon frame.</a:t>
            </a:r>
          </a:p>
          <a:p>
            <a:pPr lvl="3"/>
            <a:endParaRPr lang="en-US" altLang="ko-KR" sz="1200" dirty="0"/>
          </a:p>
          <a:p>
            <a:pPr lvl="1"/>
            <a:r>
              <a:rPr lang="en-US" altLang="ko-KR" sz="1400" dirty="0"/>
              <a:t>Also, the (sub)fields related to indicating a purpose of transmitted information remain to be used or enhance its usage for the R-TWT coordination between APs. </a:t>
            </a:r>
          </a:p>
          <a:p>
            <a:pPr lvl="2"/>
            <a:r>
              <a:rPr lang="en-US" altLang="ko-KR" sz="1200" dirty="0"/>
              <a:t>The TWT Request subfield will indicate whether the TWT Parameter Set field is to request or not.</a:t>
            </a:r>
          </a:p>
          <a:p>
            <a:pPr lvl="2"/>
            <a:r>
              <a:rPr lang="en-US" altLang="ko-KR" sz="1200" dirty="0"/>
              <a:t>The TWT Setup Command subfield will indicate the purpose of TWT coordination between APs.</a:t>
            </a:r>
          </a:p>
          <a:p>
            <a:pPr lvl="3"/>
            <a:r>
              <a:rPr lang="en-US" altLang="ko-KR" sz="1200" dirty="0"/>
              <a:t>The</a:t>
            </a:r>
            <a:r>
              <a:rPr lang="ko-KR" altLang="en-US" sz="1200" dirty="0"/>
              <a:t> </a:t>
            </a:r>
            <a:r>
              <a:rPr lang="en-US" altLang="ko-KR" sz="1200" dirty="0"/>
              <a:t>original values</a:t>
            </a:r>
            <a:r>
              <a:rPr lang="ko-KR" altLang="en-US" sz="1200" dirty="0"/>
              <a:t> </a:t>
            </a:r>
            <a:r>
              <a:rPr lang="en-US" altLang="ko-KR" sz="1200" dirty="0"/>
              <a:t>of</a:t>
            </a:r>
            <a:r>
              <a:rPr lang="ko-KR" altLang="en-US" sz="1200" dirty="0"/>
              <a:t> </a:t>
            </a:r>
            <a:r>
              <a:rPr lang="en-US" altLang="ko-KR" sz="1200" dirty="0"/>
              <a:t>the</a:t>
            </a:r>
            <a:r>
              <a:rPr lang="ko-KR" altLang="en-US" sz="1200" dirty="0"/>
              <a:t> </a:t>
            </a:r>
            <a:r>
              <a:rPr lang="en-US" altLang="ko-KR" sz="1200" dirty="0"/>
              <a:t>TWT</a:t>
            </a:r>
            <a:r>
              <a:rPr lang="ko-KR" altLang="en-US" sz="1200" dirty="0"/>
              <a:t> </a:t>
            </a:r>
            <a:r>
              <a:rPr lang="en-US" altLang="ko-KR" sz="1200" dirty="0"/>
              <a:t>Setup</a:t>
            </a:r>
            <a:r>
              <a:rPr lang="ko-KR" altLang="en-US" sz="1200" dirty="0"/>
              <a:t> </a:t>
            </a:r>
            <a:r>
              <a:rPr lang="en-US" altLang="ko-KR" sz="1200" dirty="0"/>
              <a:t>Command</a:t>
            </a:r>
            <a:r>
              <a:rPr lang="ko-KR" altLang="en-US" sz="1200" dirty="0"/>
              <a:t> </a:t>
            </a:r>
            <a:r>
              <a:rPr lang="en-US" altLang="ko-KR" sz="1200" dirty="0"/>
              <a:t>subfield</a:t>
            </a:r>
            <a:r>
              <a:rPr lang="ko-KR" altLang="en-US" sz="1200" dirty="0"/>
              <a:t> </a:t>
            </a:r>
            <a:r>
              <a:rPr lang="en-US" altLang="ko-KR" sz="1200" dirty="0"/>
              <a:t>can be used as it is.</a:t>
            </a:r>
          </a:p>
          <a:p>
            <a:pPr lvl="3"/>
            <a:r>
              <a:rPr lang="en-US" altLang="ko-KR" sz="1200" dirty="0"/>
              <a:t>Or, the new values of the TWT Setup Command subfield can be redefined like Request, Accept, and Reject.</a:t>
            </a:r>
          </a:p>
          <a:p>
            <a:pPr lvl="2"/>
            <a:r>
              <a:rPr lang="en-US" altLang="ko-KR" sz="1200" dirty="0"/>
              <a:t>The Broadcast TWT Recommendation subfield can indicate the schedule information is for the R-TWT.</a:t>
            </a:r>
          </a:p>
          <a:p>
            <a:pPr lvl="3"/>
            <a:endParaRPr lang="en-US" altLang="ko-KR" sz="1000" dirty="0"/>
          </a:p>
          <a:p>
            <a:pPr marL="857250" lvl="2" indent="0">
              <a:buNone/>
            </a:pPr>
            <a:endParaRPr lang="en-US" altLang="ko-KR" sz="1400"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1589636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457200" y="663011"/>
            <a:ext cx="8305800" cy="914400"/>
          </a:xfrm>
        </p:spPr>
        <p:txBody>
          <a:bodyPr/>
          <a:lstStyle/>
          <a:p>
            <a:r>
              <a:rPr lang="en-US" altLang="ko-KR" dirty="0">
                <a:solidFill>
                  <a:schemeClr val="tx1"/>
                </a:solidFill>
              </a:rPr>
              <a:t>Signaling Method for R-TWT Coordination</a:t>
            </a:r>
            <a:endParaRPr lang="ko-KR" altLang="en-US" dirty="0"/>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sp>
        <p:nvSpPr>
          <p:cNvPr id="3" name="내용 개체 틀 2"/>
          <p:cNvSpPr>
            <a:spLocks noGrp="1"/>
          </p:cNvSpPr>
          <p:nvPr>
            <p:ph idx="1"/>
          </p:nvPr>
        </p:nvSpPr>
        <p:spPr>
          <a:xfrm>
            <a:off x="55548" y="1676400"/>
            <a:ext cx="9067800" cy="4724400"/>
          </a:xfrm>
        </p:spPr>
        <p:txBody>
          <a:bodyPr/>
          <a:lstStyle/>
          <a:p>
            <a:pPr lvl="1"/>
            <a:r>
              <a:rPr lang="en-US" altLang="ko-KR" sz="1400" dirty="0"/>
              <a:t>The other subfields not to be used between APs are replaced to the reserved or new subfield(s).</a:t>
            </a:r>
          </a:p>
          <a:p>
            <a:pPr lvl="2"/>
            <a:r>
              <a:rPr lang="en-US" altLang="ko-KR" sz="1200" dirty="0"/>
              <a:t>Ex1) The Trigger, Flow Type, Restricted TWT Traffic Info Present, and Restricted TWT Schedule Info subfields can be changed to the reserved subfields.</a:t>
            </a:r>
          </a:p>
          <a:p>
            <a:pPr lvl="2"/>
            <a:r>
              <a:rPr lang="en-US" altLang="ko-KR" sz="1200" dirty="0"/>
              <a:t>Ex2) The Aligned subfield can be interpreted to the Overlapped TWT subfield to indicate whether the R-TWT schedule is coordinated to overlapped with an OBSS R-TWT schedule.</a:t>
            </a:r>
          </a:p>
          <a:p>
            <a:pPr lvl="2"/>
            <a:r>
              <a:rPr lang="en-US" altLang="ko-KR" sz="1200" dirty="0"/>
              <a:t>Ex3) The Broadcast TWT ID subfield can be replaced with the Coordinated TWT ID subfield to indicate the schedule information of R-TWT to coordinate between APs as an ID.</a:t>
            </a:r>
          </a:p>
          <a:p>
            <a:pPr lvl="2"/>
            <a:endParaRPr lang="en-US" altLang="ko-KR" sz="1200" dirty="0"/>
          </a:p>
          <a:p>
            <a:pPr lvl="2"/>
            <a:endParaRPr lang="en-US" altLang="ko-KR" sz="1200" dirty="0"/>
          </a:p>
          <a:p>
            <a:pPr lvl="2"/>
            <a:endParaRPr lang="en-US" altLang="ko-KR" sz="1200" dirty="0"/>
          </a:p>
          <a:p>
            <a:pPr lvl="2"/>
            <a:endParaRPr lang="en-US" altLang="ko-KR" sz="1200" dirty="0"/>
          </a:p>
          <a:p>
            <a:pPr lvl="2"/>
            <a:endParaRPr lang="en-US" altLang="ko-KR" sz="1200" dirty="0"/>
          </a:p>
          <a:p>
            <a:pPr lvl="2"/>
            <a:endParaRPr lang="en-US" altLang="ko-KR" sz="1200" dirty="0"/>
          </a:p>
          <a:p>
            <a:pPr lvl="2"/>
            <a:endParaRPr lang="en-US" altLang="ko-KR" sz="1200" dirty="0"/>
          </a:p>
          <a:p>
            <a:pPr lvl="2"/>
            <a:endParaRPr lang="en-US" altLang="ko-KR" sz="1200" dirty="0"/>
          </a:p>
          <a:p>
            <a:pPr lvl="2"/>
            <a:endParaRPr lang="en-US" altLang="ko-KR" sz="1200" dirty="0"/>
          </a:p>
          <a:p>
            <a:pPr lvl="2"/>
            <a:endParaRPr lang="en-US" altLang="ko-KR" sz="1200" dirty="0"/>
          </a:p>
          <a:p>
            <a:pPr lvl="2"/>
            <a:endParaRPr lang="en-US" altLang="ko-KR" sz="1200" dirty="0"/>
          </a:p>
          <a:p>
            <a:pPr lvl="2"/>
            <a:endParaRPr lang="en-US" altLang="ko-KR" sz="1200" dirty="0"/>
          </a:p>
          <a:p>
            <a:pPr lvl="1"/>
            <a:r>
              <a:rPr lang="en-US" altLang="ko-KR" sz="1400" dirty="0"/>
              <a:t>If needed, the additional information can be added in R-TWT coordination. (e.g., AP coordination scheme, EDCA Parameter Set of AP(/STA)).</a:t>
            </a:r>
          </a:p>
          <a:p>
            <a:pPr lvl="2"/>
            <a:endParaRPr lang="en-US" altLang="ko-KR" sz="1200" dirty="0"/>
          </a:p>
          <a:p>
            <a:pPr lvl="1"/>
            <a:endParaRPr lang="en-US" altLang="ko-KR" sz="1400" dirty="0"/>
          </a:p>
          <a:p>
            <a:endParaRPr lang="ko-KR" altLang="en-US" dirty="0"/>
          </a:p>
        </p:txBody>
      </p:sp>
      <p:sp>
        <p:nvSpPr>
          <p:cNvPr id="7" name="TextBox 6"/>
          <p:cNvSpPr txBox="1"/>
          <p:nvPr/>
        </p:nvSpPr>
        <p:spPr>
          <a:xfrm>
            <a:off x="65380" y="5084567"/>
            <a:ext cx="184731" cy="253916"/>
          </a:xfrm>
          <a:prstGeom prst="rect">
            <a:avLst/>
          </a:prstGeom>
          <a:solidFill>
            <a:schemeClr val="bg1"/>
          </a:solidFill>
        </p:spPr>
        <p:txBody>
          <a:bodyPr wrap="none" rtlCol="0">
            <a:spAutoFit/>
          </a:bodyPr>
          <a:lstStyle/>
          <a:p>
            <a:endParaRPr lang="ko-KR" altLang="en-US" sz="1050" dirty="0"/>
          </a:p>
        </p:txBody>
      </p:sp>
      <p:pic>
        <p:nvPicPr>
          <p:cNvPr id="8" name="그림 7">
            <a:extLst>
              <a:ext uri="{FF2B5EF4-FFF2-40B4-BE49-F238E27FC236}">
                <a16:creationId xmlns:a16="http://schemas.microsoft.com/office/drawing/2014/main" id="{C91309A9-3E08-DC18-5082-B65934B7C373}"/>
              </a:ext>
            </a:extLst>
          </p:cNvPr>
          <p:cNvPicPr>
            <a:picLocks noChangeAspect="1"/>
          </p:cNvPicPr>
          <p:nvPr/>
        </p:nvPicPr>
        <p:blipFill>
          <a:blip r:embed="rId3"/>
          <a:stretch>
            <a:fillRect/>
          </a:stretch>
        </p:blipFill>
        <p:spPr>
          <a:xfrm>
            <a:off x="715320" y="3200400"/>
            <a:ext cx="7942819" cy="2347500"/>
          </a:xfrm>
          <a:prstGeom prst="rect">
            <a:avLst/>
          </a:prstGeom>
        </p:spPr>
      </p:pic>
    </p:spTree>
    <p:extLst>
      <p:ext uri="{BB962C8B-B14F-4D97-AF65-F5344CB8AC3E}">
        <p14:creationId xmlns:p14="http://schemas.microsoft.com/office/powerpoint/2010/main" val="2023877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DEA5D2A1-28FF-8D2B-C495-A57A6737A1F0}"/>
              </a:ext>
            </a:extLst>
          </p:cNvPr>
          <p:cNvSpPr>
            <a:spLocks noGrp="1"/>
          </p:cNvSpPr>
          <p:nvPr>
            <p:ph type="title"/>
          </p:nvPr>
        </p:nvSpPr>
        <p:spPr/>
        <p:txBody>
          <a:bodyPr/>
          <a:lstStyle/>
          <a:p>
            <a:r>
              <a:rPr lang="en-US" altLang="ko-KR" dirty="0">
                <a:solidFill>
                  <a:schemeClr val="tx1"/>
                </a:solidFill>
              </a:rPr>
              <a:t>Alternative Approach of Signaling Method</a:t>
            </a:r>
            <a:r>
              <a:rPr lang="ko-KR" altLang="en-US" dirty="0">
                <a:solidFill>
                  <a:schemeClr val="tx1"/>
                </a:solidFill>
              </a:rPr>
              <a:t> </a:t>
            </a:r>
          </a:p>
        </p:txBody>
      </p:sp>
      <p:sp>
        <p:nvSpPr>
          <p:cNvPr id="3" name="내용 개체 틀 2">
            <a:extLst>
              <a:ext uri="{FF2B5EF4-FFF2-40B4-BE49-F238E27FC236}">
                <a16:creationId xmlns:a16="http://schemas.microsoft.com/office/drawing/2014/main" id="{150FC7EA-5FE5-229A-04B9-188D6CE6A656}"/>
              </a:ext>
            </a:extLst>
          </p:cNvPr>
          <p:cNvSpPr>
            <a:spLocks noGrp="1"/>
          </p:cNvSpPr>
          <p:nvPr>
            <p:ph idx="1"/>
          </p:nvPr>
        </p:nvSpPr>
        <p:spPr/>
        <p:txBody>
          <a:bodyPr/>
          <a:lstStyle/>
          <a:p>
            <a:r>
              <a:rPr lang="en-US" altLang="ko-KR" sz="1600" dirty="0"/>
              <a:t>Another new TWT Parameter Set field can be defined to negotiate the R-TWT schedule(s) between APs. </a:t>
            </a:r>
          </a:p>
          <a:p>
            <a:pPr lvl="1"/>
            <a:r>
              <a:rPr lang="en-US" altLang="ko-KR" sz="1400" dirty="0"/>
              <a:t>The (sub)fields in the new TWT Parameter Set field can include only necessary information for R-TWT coordination between APs.</a:t>
            </a:r>
          </a:p>
          <a:p>
            <a:pPr lvl="2"/>
            <a:r>
              <a:rPr lang="en-US" altLang="ko-KR" sz="1400" dirty="0"/>
              <a:t>The fields can be constructed based on the Broadcast TWT Parameter Set field.</a:t>
            </a:r>
            <a:endParaRPr lang="en-US" altLang="ko-KR" sz="1600" dirty="0"/>
          </a:p>
          <a:p>
            <a:pPr lvl="1"/>
            <a:r>
              <a:rPr lang="en-US" altLang="ko-KR" sz="1400" dirty="0"/>
              <a:t>If the transmitting STA is an AP and the recipient STA is a neighboring AP, the frame for the R-TWT Coordination can include the new TWT Parameter Set field in the TWT element with the modified negotiation type. </a:t>
            </a:r>
          </a:p>
          <a:p>
            <a:endParaRPr lang="en-US" altLang="ko-KR" sz="1800" b="1" dirty="0">
              <a:ea typeface="+mn-ea"/>
              <a:cs typeface="+mn-cs"/>
            </a:endParaRPr>
          </a:p>
          <a:p>
            <a:r>
              <a:rPr lang="en-US" altLang="ko-KR" sz="1600" b="1" dirty="0">
                <a:ea typeface="+mn-ea"/>
                <a:cs typeface="+mn-cs"/>
              </a:rPr>
              <a:t>Discussion about defining new element and frame for R-TWT coordination between APs is shown in the </a:t>
            </a:r>
            <a:r>
              <a:rPr lang="en-US" altLang="ko-KR" sz="1600" dirty="0"/>
              <a:t>A</a:t>
            </a:r>
            <a:r>
              <a:rPr lang="en-US" altLang="ko-KR" sz="1600" b="1" dirty="0">
                <a:ea typeface="+mn-ea"/>
                <a:cs typeface="+mn-cs"/>
              </a:rPr>
              <a:t>ppendix 1.</a:t>
            </a:r>
          </a:p>
        </p:txBody>
      </p:sp>
      <p:sp>
        <p:nvSpPr>
          <p:cNvPr id="4" name="슬라이드 번호 개체 틀 3">
            <a:extLst>
              <a:ext uri="{FF2B5EF4-FFF2-40B4-BE49-F238E27FC236}">
                <a16:creationId xmlns:a16="http://schemas.microsoft.com/office/drawing/2014/main" id="{AC40C40E-A3A3-9AAB-5D75-C12B8E85DB3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
        <p:nvSpPr>
          <p:cNvPr id="5" name="바닥글 개체 틀 4">
            <a:extLst>
              <a:ext uri="{FF2B5EF4-FFF2-40B4-BE49-F238E27FC236}">
                <a16:creationId xmlns:a16="http://schemas.microsoft.com/office/drawing/2014/main" id="{7CFF43FC-D0FD-973F-5D0C-D9F55DE74153}"/>
              </a:ext>
            </a:extLst>
          </p:cNvPr>
          <p:cNvSpPr>
            <a:spLocks noGrp="1"/>
          </p:cNvSpPr>
          <p:nvPr>
            <p:ph type="ftr" sz="quarter" idx="3"/>
          </p:nvPr>
        </p:nvSpPr>
        <p:spPr/>
        <p:txBody>
          <a:bodyPr/>
          <a:lstStyle/>
          <a:p>
            <a:pPr>
              <a:defRPr/>
            </a:pPr>
            <a:r>
              <a:rPr lang="en-US" altLang="ko-KR"/>
              <a:t>SunHee Baek, LG Electronics</a:t>
            </a:r>
            <a:endParaRPr lang="en-US" altLang="ko-KR" dirty="0"/>
          </a:p>
        </p:txBody>
      </p:sp>
    </p:spTree>
    <p:extLst>
      <p:ext uri="{BB962C8B-B14F-4D97-AF65-F5344CB8AC3E}">
        <p14:creationId xmlns:p14="http://schemas.microsoft.com/office/powerpoint/2010/main" val="304931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2"/>
          </p:nvPr>
        </p:nvSpPr>
        <p:spPr/>
        <p:txBody>
          <a:bodyPr/>
          <a:lstStyle/>
          <a:p>
            <a:pPr>
              <a:defRPr/>
            </a:pPr>
            <a:r>
              <a:rPr lang="en-US" altLang="ko-KR" dirty="0"/>
              <a:t>Slide </a:t>
            </a:r>
            <a:fld id="{DB6D5A24-C744-4D9A-83D3-476F0D333A12}" type="slidenum">
              <a:rPr lang="en-US" altLang="ko-KR" smtClean="0"/>
              <a:pPr>
                <a:defRPr/>
              </a:pPr>
              <a:t>7</a:t>
            </a:fld>
            <a:endParaRPr lang="en-US" altLang="ko-KR" dirty="0"/>
          </a:p>
        </p:txBody>
      </p:sp>
      <p:sp>
        <p:nvSpPr>
          <p:cNvPr id="5" name="바닥글 개체 틀 4"/>
          <p:cNvSpPr>
            <a:spLocks noGrp="1"/>
          </p:cNvSpPr>
          <p:nvPr>
            <p:ph type="ftr" sz="quarter" idx="3"/>
          </p:nvPr>
        </p:nvSpPr>
        <p:spPr/>
        <p:txBody>
          <a:bodyPr/>
          <a:lstStyle/>
          <a:p>
            <a:pPr>
              <a:defRPr/>
            </a:pPr>
            <a:r>
              <a:rPr lang="en-US" altLang="ko-KR" dirty="0" err="1"/>
              <a:t>SunHee</a:t>
            </a:r>
            <a:r>
              <a:rPr lang="en-US" altLang="ko-KR" dirty="0"/>
              <a:t> </a:t>
            </a:r>
            <a:r>
              <a:rPr lang="en-US" altLang="ko-KR" dirty="0" err="1"/>
              <a:t>Baek</a:t>
            </a:r>
            <a:r>
              <a:rPr lang="en-US" altLang="ko-KR" dirty="0"/>
              <a:t>, LG Electronics</a:t>
            </a:r>
          </a:p>
        </p:txBody>
      </p:sp>
      <p:pic>
        <p:nvPicPr>
          <p:cNvPr id="11" name="그림 10">
            <a:extLst>
              <a:ext uri="{FF2B5EF4-FFF2-40B4-BE49-F238E27FC236}">
                <a16:creationId xmlns:a16="http://schemas.microsoft.com/office/drawing/2014/main" id="{48F8E2DA-AEB1-4989-0B05-9608F8294846}"/>
              </a:ext>
            </a:extLst>
          </p:cNvPr>
          <p:cNvPicPr>
            <a:picLocks noChangeAspect="1"/>
          </p:cNvPicPr>
          <p:nvPr/>
        </p:nvPicPr>
        <p:blipFill>
          <a:blip r:embed="rId2"/>
          <a:stretch>
            <a:fillRect/>
          </a:stretch>
        </p:blipFill>
        <p:spPr>
          <a:xfrm>
            <a:off x="3588788" y="2667000"/>
            <a:ext cx="5481052" cy="1837765"/>
          </a:xfrm>
          <a:prstGeom prst="rect">
            <a:avLst/>
          </a:prstGeom>
        </p:spPr>
      </p:pic>
      <p:sp>
        <p:nvSpPr>
          <p:cNvPr id="2" name="제목 1"/>
          <p:cNvSpPr>
            <a:spLocks noGrp="1"/>
          </p:cNvSpPr>
          <p:nvPr>
            <p:ph type="title"/>
          </p:nvPr>
        </p:nvSpPr>
        <p:spPr/>
        <p:txBody>
          <a:bodyPr/>
          <a:lstStyle/>
          <a:p>
            <a:r>
              <a:rPr lang="en-US" altLang="ko-KR" dirty="0">
                <a:solidFill>
                  <a:schemeClr val="tx1"/>
                </a:solidFill>
              </a:rPr>
              <a:t>R-TWT Coordination: Example 1</a:t>
            </a:r>
            <a:endParaRPr lang="ko-KR" altLang="en-US" dirty="0">
              <a:solidFill>
                <a:schemeClr val="tx1"/>
              </a:solidFill>
            </a:endParaRPr>
          </a:p>
        </p:txBody>
      </p:sp>
      <p:sp>
        <p:nvSpPr>
          <p:cNvPr id="3" name="내용 개체 틀 2"/>
          <p:cNvSpPr>
            <a:spLocks noGrp="1"/>
          </p:cNvSpPr>
          <p:nvPr>
            <p:ph idx="1"/>
          </p:nvPr>
        </p:nvSpPr>
        <p:spPr>
          <a:xfrm>
            <a:off x="253940" y="1600200"/>
            <a:ext cx="8305800" cy="4686582"/>
          </a:xfrm>
        </p:spPr>
        <p:txBody>
          <a:bodyPr/>
          <a:lstStyle/>
          <a:p>
            <a:r>
              <a:rPr lang="en-US" altLang="ko-KR" sz="1800" b="1" dirty="0">
                <a:ea typeface="+mn-ea"/>
                <a:cs typeface="+mn-cs"/>
              </a:rPr>
              <a:t>The frame for R-TWT coordination can be </a:t>
            </a:r>
            <a:r>
              <a:rPr lang="en-US" altLang="ko-KR" sz="1800" dirty="0"/>
              <a:t>exchanged by including the TWT Parameter set(s) for </a:t>
            </a:r>
            <a:r>
              <a:rPr lang="en-US" altLang="ko-KR" sz="1800" b="1" dirty="0">
                <a:ea typeface="+mn-ea"/>
                <a:cs typeface="+mn-cs"/>
              </a:rPr>
              <a:t>Coordination </a:t>
            </a:r>
            <a:r>
              <a:rPr lang="en-US" altLang="ko-KR" sz="1800" dirty="0"/>
              <a:t>R</a:t>
            </a:r>
            <a:r>
              <a:rPr lang="en-US" altLang="ko-KR" sz="1800" b="1" dirty="0">
                <a:ea typeface="+mn-ea"/>
                <a:cs typeface="+mn-cs"/>
              </a:rPr>
              <a:t>equest or Coordination </a:t>
            </a:r>
            <a:r>
              <a:rPr lang="en-US" altLang="ko-KR" sz="1800" dirty="0"/>
              <a:t>R</a:t>
            </a:r>
            <a:r>
              <a:rPr lang="en-US" altLang="ko-KR" sz="1800" b="1" dirty="0">
                <a:ea typeface="+mn-ea"/>
                <a:cs typeface="+mn-cs"/>
              </a:rPr>
              <a:t>esponse.</a:t>
            </a:r>
          </a:p>
          <a:p>
            <a:pPr lvl="1"/>
            <a:r>
              <a:rPr lang="en-US" altLang="ko-KR" sz="1400" dirty="0">
                <a:ea typeface="+mn-ea"/>
                <a:cs typeface="+mn-cs"/>
              </a:rPr>
              <a:t>AP 1 → AP 2: </a:t>
            </a:r>
            <a:r>
              <a:rPr lang="en-US" altLang="ko-KR" sz="1400" dirty="0"/>
              <a:t>Coordination Request for the schedule information of R-TWT of AP 1</a:t>
            </a:r>
            <a:endParaRPr lang="en-US" altLang="ko-KR" sz="1400" dirty="0">
              <a:ea typeface="+mn-ea"/>
              <a:cs typeface="+mn-cs"/>
            </a:endParaRPr>
          </a:p>
          <a:p>
            <a:pPr lvl="1"/>
            <a:r>
              <a:rPr lang="en-US" altLang="ko-KR" sz="1400" dirty="0">
                <a:ea typeface="+mn-ea"/>
                <a:cs typeface="+mn-cs"/>
              </a:rPr>
              <a:t>AP 2 → AP 1: Coordination Response to accept the received Coordination Request</a:t>
            </a:r>
          </a:p>
          <a:p>
            <a:pPr lvl="1"/>
            <a:endParaRPr lang="en-US" altLang="ko-KR" sz="1400" dirty="0">
              <a:ea typeface="+mn-ea"/>
              <a:cs typeface="+mn-cs"/>
            </a:endParaRPr>
          </a:p>
          <a:p>
            <a:pPr lvl="1"/>
            <a:endParaRPr lang="en-US" altLang="ko-KR" sz="1400" dirty="0">
              <a:ea typeface="+mn-ea"/>
              <a:cs typeface="+mn-cs"/>
            </a:endParaRPr>
          </a:p>
          <a:p>
            <a:pPr marL="457200" lvl="1" indent="0">
              <a:buNone/>
            </a:pPr>
            <a:endParaRPr lang="en-US" altLang="ko-KR" sz="1400" dirty="0">
              <a:ea typeface="+mn-ea"/>
              <a:cs typeface="+mn-cs"/>
            </a:endParaRPr>
          </a:p>
          <a:p>
            <a:pPr lvl="1"/>
            <a:endParaRPr lang="en-US" altLang="ko-KR" sz="1400" dirty="0">
              <a:ea typeface="+mn-ea"/>
              <a:cs typeface="+mn-cs"/>
            </a:endParaRPr>
          </a:p>
          <a:p>
            <a:pPr lvl="1"/>
            <a:endParaRPr lang="en-US" altLang="ko-KR" sz="1400" dirty="0">
              <a:ea typeface="+mn-ea"/>
              <a:cs typeface="+mn-cs"/>
            </a:endParaRPr>
          </a:p>
          <a:p>
            <a:pPr lvl="1"/>
            <a:endParaRPr lang="en-US" altLang="ko-KR" sz="1400" dirty="0">
              <a:ea typeface="+mn-ea"/>
              <a:cs typeface="+mn-cs"/>
            </a:endParaRPr>
          </a:p>
          <a:p>
            <a:pPr marL="457200" lvl="1" indent="0">
              <a:buNone/>
            </a:pPr>
            <a:endParaRPr lang="en-US" altLang="ko-KR" sz="1400" dirty="0">
              <a:ea typeface="+mn-ea"/>
              <a:cs typeface="+mn-cs"/>
            </a:endParaRPr>
          </a:p>
          <a:p>
            <a:pPr lvl="1"/>
            <a:r>
              <a:rPr lang="en-US" altLang="ko-KR" sz="1400" dirty="0">
                <a:ea typeface="+mn-ea"/>
                <a:cs typeface="+mn-cs"/>
              </a:rPr>
              <a:t>AP 1</a:t>
            </a:r>
            <a:r>
              <a:rPr lang="en-US" altLang="ko-KR" sz="1400" dirty="0"/>
              <a:t> → </a:t>
            </a:r>
            <a:r>
              <a:rPr lang="en-US" altLang="ko-KR" sz="1400" dirty="0">
                <a:ea typeface="+mn-ea"/>
                <a:cs typeface="+mn-cs"/>
              </a:rPr>
              <a:t>AP 2: Coordination Request for the schedule information of R-TWT of AP 1 and AP 2</a:t>
            </a:r>
          </a:p>
          <a:p>
            <a:pPr lvl="1"/>
            <a:r>
              <a:rPr lang="en-US" altLang="ko-KR" sz="1400" dirty="0">
                <a:ea typeface="+mn-ea"/>
                <a:cs typeface="+mn-cs"/>
              </a:rPr>
              <a:t>AP 2 </a:t>
            </a:r>
            <a:r>
              <a:rPr lang="en-US" altLang="ko-KR" sz="1400" dirty="0"/>
              <a:t>→ </a:t>
            </a:r>
            <a:r>
              <a:rPr lang="en-US" altLang="ko-KR" sz="1400" dirty="0">
                <a:ea typeface="+mn-ea"/>
                <a:cs typeface="+mn-cs"/>
              </a:rPr>
              <a:t>AP 1: </a:t>
            </a:r>
            <a:r>
              <a:rPr lang="en-US" altLang="ko-KR" sz="1400" dirty="0"/>
              <a:t>Coordination Response to accept the received Coordination Request</a:t>
            </a:r>
          </a:p>
          <a:p>
            <a:pPr lvl="1"/>
            <a:endParaRPr lang="en-US" altLang="ko-KR" sz="1400" dirty="0">
              <a:ea typeface="+mn-ea"/>
              <a:cs typeface="+mn-cs"/>
            </a:endParaRPr>
          </a:p>
        </p:txBody>
      </p:sp>
      <p:sp>
        <p:nvSpPr>
          <p:cNvPr id="6" name="TextBox 5"/>
          <p:cNvSpPr txBox="1"/>
          <p:nvPr/>
        </p:nvSpPr>
        <p:spPr>
          <a:xfrm>
            <a:off x="24442" y="2198916"/>
            <a:ext cx="718466" cy="276999"/>
          </a:xfrm>
          <a:prstGeom prst="rect">
            <a:avLst/>
          </a:prstGeom>
          <a:noFill/>
        </p:spPr>
        <p:txBody>
          <a:bodyPr wrap="none" rtlCol="0">
            <a:spAutoFit/>
          </a:bodyPr>
          <a:lstStyle/>
          <a:p>
            <a:r>
              <a:rPr lang="en-US" altLang="ko-KR" b="1" dirty="0"/>
              <a:t>[Case 1]</a:t>
            </a:r>
            <a:endParaRPr lang="ko-KR" altLang="en-US" b="1"/>
          </a:p>
        </p:txBody>
      </p:sp>
      <p:sp>
        <p:nvSpPr>
          <p:cNvPr id="9" name="TextBox 8"/>
          <p:cNvSpPr txBox="1"/>
          <p:nvPr/>
        </p:nvSpPr>
        <p:spPr>
          <a:xfrm>
            <a:off x="71886" y="4494362"/>
            <a:ext cx="718466" cy="276999"/>
          </a:xfrm>
          <a:prstGeom prst="rect">
            <a:avLst/>
          </a:prstGeom>
          <a:noFill/>
        </p:spPr>
        <p:txBody>
          <a:bodyPr wrap="none" rtlCol="0">
            <a:spAutoFit/>
          </a:bodyPr>
          <a:lstStyle/>
          <a:p>
            <a:r>
              <a:rPr lang="en-US" altLang="ko-KR" b="1" dirty="0"/>
              <a:t>[Case 2]</a:t>
            </a:r>
            <a:endParaRPr lang="ko-KR" altLang="en-US" b="1"/>
          </a:p>
        </p:txBody>
      </p:sp>
      <p:pic>
        <p:nvPicPr>
          <p:cNvPr id="13" name="그림 12">
            <a:extLst>
              <a:ext uri="{FF2B5EF4-FFF2-40B4-BE49-F238E27FC236}">
                <a16:creationId xmlns:a16="http://schemas.microsoft.com/office/drawing/2014/main" id="{8343646A-59BF-F2D4-D1A1-87677CD086CD}"/>
              </a:ext>
            </a:extLst>
          </p:cNvPr>
          <p:cNvPicPr>
            <a:picLocks noChangeAspect="1"/>
          </p:cNvPicPr>
          <p:nvPr/>
        </p:nvPicPr>
        <p:blipFill>
          <a:blip r:embed="rId3"/>
          <a:stretch>
            <a:fillRect/>
          </a:stretch>
        </p:blipFill>
        <p:spPr>
          <a:xfrm>
            <a:off x="2274909" y="5105400"/>
            <a:ext cx="6821970" cy="1730477"/>
          </a:xfrm>
          <a:prstGeom prst="rect">
            <a:avLst/>
          </a:prstGeom>
        </p:spPr>
      </p:pic>
    </p:spTree>
    <p:extLst>
      <p:ext uri="{BB962C8B-B14F-4D97-AF65-F5344CB8AC3E}">
        <p14:creationId xmlns:p14="http://schemas.microsoft.com/office/powerpoint/2010/main" val="639801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R-TWT Coordination: Example 2 </a:t>
            </a:r>
            <a:endParaRPr lang="ko-KR" altLang="en-US">
              <a:solidFill>
                <a:schemeClr val="tx1"/>
              </a:solidFill>
            </a:endParaRPr>
          </a:p>
        </p:txBody>
      </p:sp>
      <p:sp>
        <p:nvSpPr>
          <p:cNvPr id="3" name="내용 개체 틀 2"/>
          <p:cNvSpPr>
            <a:spLocks noGrp="1"/>
          </p:cNvSpPr>
          <p:nvPr>
            <p:ph idx="1"/>
          </p:nvPr>
        </p:nvSpPr>
        <p:spPr>
          <a:xfrm>
            <a:off x="304800" y="1752600"/>
            <a:ext cx="8382000" cy="4343400"/>
          </a:xfrm>
        </p:spPr>
        <p:txBody>
          <a:bodyPr/>
          <a:lstStyle/>
          <a:p>
            <a:r>
              <a:rPr lang="en-US" altLang="ko-KR" sz="1800" dirty="0"/>
              <a:t>The frame for R-TWT coordination can be exchanged by including the TWT Parameter set(s) for Coordination Request and/or Coordination Response.</a:t>
            </a:r>
          </a:p>
          <a:p>
            <a:pPr lvl="1"/>
            <a:r>
              <a:rPr lang="en-US" altLang="ko-KR" sz="1400" dirty="0"/>
              <a:t>AP 1 → AP 2: Coordination Request for the schedule information of R-TWT of AP 1</a:t>
            </a:r>
          </a:p>
          <a:p>
            <a:pPr lvl="1"/>
            <a:r>
              <a:rPr lang="en-US" altLang="ko-KR" sz="1400" dirty="0"/>
              <a:t>AP 2 → AP 1: Coordination Response to accept the received Coordination Request &amp; Coordination Request for the schedule information of R-TWT of AP 2</a:t>
            </a:r>
          </a:p>
          <a:p>
            <a:pPr lvl="1"/>
            <a:r>
              <a:rPr lang="en-US" altLang="ko-KR" sz="1400" dirty="0"/>
              <a:t>AP 1 → AP 2: Coordination Response to accept the received Coordination Request </a:t>
            </a:r>
          </a:p>
        </p:txBody>
      </p:sp>
      <p:sp>
        <p:nvSpPr>
          <p:cNvPr id="4" name="슬라이드 번호 개체 틀 3"/>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
        <p:nvSpPr>
          <p:cNvPr id="5" name="바닥글 개체 틀 4"/>
          <p:cNvSpPr>
            <a:spLocks noGrp="1"/>
          </p:cNvSpPr>
          <p:nvPr>
            <p:ph type="ftr" sz="quarter" idx="3"/>
          </p:nvPr>
        </p:nvSpPr>
        <p:spPr/>
        <p:txBody>
          <a:bodyPr/>
          <a:lstStyle/>
          <a:p>
            <a:pPr>
              <a:defRPr/>
            </a:pPr>
            <a:r>
              <a:rPr lang="en-US" altLang="ko-KR"/>
              <a:t>SunHee Baek, LG Electronics</a:t>
            </a:r>
            <a:endParaRPr lang="en-US" altLang="ko-KR" dirty="0"/>
          </a:p>
        </p:txBody>
      </p:sp>
      <p:pic>
        <p:nvPicPr>
          <p:cNvPr id="7" name="그림 6">
            <a:extLst>
              <a:ext uri="{FF2B5EF4-FFF2-40B4-BE49-F238E27FC236}">
                <a16:creationId xmlns:a16="http://schemas.microsoft.com/office/drawing/2014/main" id="{F9FB0C40-D93A-92F1-0329-83DCA71D68B0}"/>
              </a:ext>
            </a:extLst>
          </p:cNvPr>
          <p:cNvPicPr>
            <a:picLocks noChangeAspect="1"/>
          </p:cNvPicPr>
          <p:nvPr/>
        </p:nvPicPr>
        <p:blipFill>
          <a:blip r:embed="rId2"/>
          <a:stretch>
            <a:fillRect/>
          </a:stretch>
        </p:blipFill>
        <p:spPr>
          <a:xfrm>
            <a:off x="304800" y="3525253"/>
            <a:ext cx="8724900" cy="2568289"/>
          </a:xfrm>
          <a:prstGeom prst="rect">
            <a:avLst/>
          </a:prstGeom>
        </p:spPr>
      </p:pic>
    </p:spTree>
    <p:extLst>
      <p:ext uri="{BB962C8B-B14F-4D97-AF65-F5344CB8AC3E}">
        <p14:creationId xmlns:p14="http://schemas.microsoft.com/office/powerpoint/2010/main" val="866222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Conclusion</a:t>
            </a:r>
            <a:endParaRPr lang="ko-KR" altLang="en-US">
              <a:solidFill>
                <a:schemeClr val="tx1"/>
              </a:solidFill>
            </a:endParaRPr>
          </a:p>
        </p:txBody>
      </p:sp>
      <p:sp>
        <p:nvSpPr>
          <p:cNvPr id="3" name="내용 개체 틀 2"/>
          <p:cNvSpPr>
            <a:spLocks noGrp="1"/>
          </p:cNvSpPr>
          <p:nvPr>
            <p:ph idx="1"/>
          </p:nvPr>
        </p:nvSpPr>
        <p:spPr>
          <a:xfrm>
            <a:off x="674406" y="1828800"/>
            <a:ext cx="7772400" cy="4114800"/>
          </a:xfrm>
        </p:spPr>
        <p:txBody>
          <a:bodyPr/>
          <a:lstStyle/>
          <a:p>
            <a:r>
              <a:rPr lang="en-US" altLang="ko-KR" sz="2000" dirty="0"/>
              <a:t>In this contribution, we propose a negotiation singling methods and procedures for R-TWT schedule(s) coordination between an AP and neighboring AP.</a:t>
            </a:r>
          </a:p>
          <a:p>
            <a:pPr lvl="1"/>
            <a:r>
              <a:rPr lang="en-US" altLang="ko-KR" sz="1600" dirty="0"/>
              <a:t>Signaling Method for R-TWT coordination between APs</a:t>
            </a:r>
          </a:p>
          <a:p>
            <a:pPr lvl="2"/>
            <a:r>
              <a:rPr lang="en-US" altLang="ko-KR" sz="1400" dirty="0"/>
              <a:t>Use the TWT element</a:t>
            </a:r>
          </a:p>
          <a:p>
            <a:pPr lvl="3"/>
            <a:r>
              <a:rPr lang="en-US" altLang="ko-KR" sz="1200" dirty="0"/>
              <a:t>Use the Broadcast TWT Parameter Set field</a:t>
            </a:r>
          </a:p>
          <a:p>
            <a:pPr lvl="3"/>
            <a:r>
              <a:rPr lang="en-US" altLang="ko-KR" sz="1200" dirty="0"/>
              <a:t>Use the new TWT Parameter Set field</a:t>
            </a:r>
          </a:p>
          <a:p>
            <a:pPr lvl="2"/>
            <a:r>
              <a:rPr lang="en-US" altLang="ko-KR" sz="1400" dirty="0"/>
              <a:t>Define new element/frame </a:t>
            </a:r>
          </a:p>
          <a:p>
            <a:pPr lvl="1"/>
            <a:endParaRPr lang="en-US" altLang="ko-KR" sz="1600" dirty="0"/>
          </a:p>
          <a:p>
            <a:pPr lvl="1"/>
            <a:r>
              <a:rPr lang="en-US" altLang="ko-KR" sz="1600" dirty="0"/>
              <a:t>Procedure of R-TWT coordination between APs</a:t>
            </a:r>
          </a:p>
          <a:p>
            <a:pPr lvl="2"/>
            <a:r>
              <a:rPr lang="en-US" altLang="ko-KR" sz="1400" dirty="0"/>
              <a:t>Ex1) The exchanged frame includes the TWT Parameter set(s) corresponding to the Coordination Request(s) or the Coordination Response(s)</a:t>
            </a:r>
          </a:p>
          <a:p>
            <a:pPr lvl="2"/>
            <a:r>
              <a:rPr lang="en-US" altLang="ko-KR" sz="1400" dirty="0"/>
              <a:t>Ex2) The exchanged frame includes the TWT Parameter set(s) corresponding to the Coordination Request(s) and/or the Coordination Response(s)</a:t>
            </a:r>
          </a:p>
          <a:p>
            <a:pPr lvl="3"/>
            <a:r>
              <a:rPr lang="en-US" altLang="ko-KR" sz="1400" dirty="0"/>
              <a:t>It should need to be limited to more than 3 steps.</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6" name="Footer Placeholder 4"/>
          <p:cNvSpPr>
            <a:spLocks noGrp="1"/>
          </p:cNvSpPr>
          <p:nvPr>
            <p:ph type="ftr" sz="quarter" idx="3"/>
          </p:nvPr>
        </p:nvSpPr>
        <p:spPr>
          <a:xfrm>
            <a:off x="6684442" y="6475413"/>
            <a:ext cx="1859483" cy="184666"/>
          </a:xfrm>
        </p:spPr>
        <p:txBody>
          <a:bodyPr/>
          <a:lstStyle/>
          <a:p>
            <a:pPr>
              <a:defRPr/>
            </a:pPr>
            <a:r>
              <a:rPr lang="en-US" altLang="ko-KR" dirty="0" err="1"/>
              <a:t>SunHee</a:t>
            </a:r>
            <a:r>
              <a:rPr lang="en-US" altLang="ko-KR" dirty="0"/>
              <a:t> </a:t>
            </a:r>
            <a:r>
              <a:rPr lang="en-US" altLang="ko-KR" dirty="0" err="1"/>
              <a:t>Baek</a:t>
            </a:r>
            <a:r>
              <a:rPr lang="en-US" altLang="ko-KR" dirty="0"/>
              <a:t>, LG Electronics</a:t>
            </a:r>
          </a:p>
        </p:txBody>
      </p:sp>
    </p:spTree>
    <p:extLst>
      <p:ext uri="{BB962C8B-B14F-4D97-AF65-F5344CB8AC3E}">
        <p14:creationId xmlns:p14="http://schemas.microsoft.com/office/powerpoint/2010/main" val="291613746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302614</TotalTime>
  <Words>2223</Words>
  <Application>Microsoft Office PowerPoint</Application>
  <PresentationFormat>화면 슬라이드 쇼(4:3)</PresentationFormat>
  <Paragraphs>259</Paragraphs>
  <Slides>19</Slides>
  <Notes>9</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19</vt:i4>
      </vt:variant>
    </vt:vector>
  </HeadingPairs>
  <TitlesOfParts>
    <vt:vector size="24" baseType="lpstr">
      <vt:lpstr>굴림</vt:lpstr>
      <vt:lpstr>Arial</vt:lpstr>
      <vt:lpstr>Times New Roman</vt:lpstr>
      <vt:lpstr>Wingdings</vt:lpstr>
      <vt:lpstr>802-11-Submission</vt:lpstr>
      <vt:lpstr>R-TWT Coordination Negotiation in Multi-BSS</vt:lpstr>
      <vt:lpstr>Introduction</vt:lpstr>
      <vt:lpstr>Overview</vt:lpstr>
      <vt:lpstr>Signaling Method for R-TWT Coordination</vt:lpstr>
      <vt:lpstr>Signaling Method for R-TWT Coordination</vt:lpstr>
      <vt:lpstr>Alternative Approach of Signaling Method </vt:lpstr>
      <vt:lpstr>R-TWT Coordination: Example 1</vt:lpstr>
      <vt:lpstr>R-TWT Coordination: Example 2 </vt:lpstr>
      <vt:lpstr>Conclusion</vt:lpstr>
      <vt:lpstr>Straw Poll 1</vt:lpstr>
      <vt:lpstr>Straw Poll 2</vt:lpstr>
      <vt:lpstr>Straw Poll 3</vt:lpstr>
      <vt:lpstr>Straw Poll 3-1</vt:lpstr>
      <vt:lpstr>Straw Poll 4</vt:lpstr>
      <vt:lpstr>Straw Poll 5</vt:lpstr>
      <vt:lpstr>Straw Poll 6</vt:lpstr>
      <vt:lpstr>References</vt:lpstr>
      <vt:lpstr>Appendix 1. Discussion on New element/frame for R-TWT Coordination</vt:lpstr>
      <vt:lpstr>Appendix 2. R-TWT Coordination Types</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SunHee Baek/IoT Connectivity Standard TP(sunhee.baek@lge.com)</cp:lastModifiedBy>
  <cp:revision>17023</cp:revision>
  <cp:lastPrinted>2023-07-20T07:52:42Z</cp:lastPrinted>
  <dcterms:created xsi:type="dcterms:W3CDTF">2007-05-21T21:00:37Z</dcterms:created>
  <dcterms:modified xsi:type="dcterms:W3CDTF">2024-04-29T00:04:41Z</dcterms:modified>
</cp:coreProperties>
</file>