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91" r:id="rId2"/>
    <p:sldId id="292" r:id="rId3"/>
    <p:sldId id="318" r:id="rId4"/>
    <p:sldId id="299" r:id="rId5"/>
    <p:sldId id="315" r:id="rId6"/>
    <p:sldId id="316" r:id="rId7"/>
    <p:sldId id="302" r:id="rId8"/>
    <p:sldId id="305" r:id="rId9"/>
    <p:sldId id="320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A47F82E-921A-37DA-3778-743F42C3693B}" name="Ciochina-Kar, Dana" initials="CKD" userId="S::Dana.Ciochina@sony.com::abf1c6f0-ef18-4a05-ba25-aa04629cf23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a" initials="D" lastIdx="15" clrIdx="0">
    <p:extLst>
      <p:ext uri="{19B8F6BF-5375-455C-9EA6-DF929625EA0E}">
        <p15:presenceInfo xmlns:p15="http://schemas.microsoft.com/office/powerpoint/2012/main" userId="S::Dana.Ciochina@sony.com::abf1c6f0-ef18-4a05-ba25-aa04629cf238" providerId="AD"/>
      </p:ext>
    </p:extLst>
  </p:cmAuthor>
  <p:cmAuthor id="2" name="Verenzuela, Daniel" initials="VD" lastIdx="9" clrIdx="1">
    <p:extLst>
      <p:ext uri="{19B8F6BF-5375-455C-9EA6-DF929625EA0E}">
        <p15:presenceInfo xmlns:p15="http://schemas.microsoft.com/office/powerpoint/2012/main" userId="S::Daniel.Verenzuela@sony.com::bf3cd75e-c5ef-4567-a591-ccc30271d2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D0FF"/>
    <a:srgbClr val="CC9B00"/>
    <a:srgbClr val="3333CC"/>
    <a:srgbClr val="00B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5" autoAdjust="0"/>
    <p:restoredTop sz="78302" autoAdjust="0"/>
  </p:normalViewPr>
  <p:slideViewPr>
    <p:cSldViewPr>
      <p:cViewPr varScale="1">
        <p:scale>
          <a:sx n="67" d="100"/>
          <a:sy n="67" d="100"/>
        </p:scale>
        <p:origin x="568" y="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2658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467100" y="0"/>
            <a:ext cx="28130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802.11-24/xxxxr0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648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09A6DD17-6FA8-5CD1-7327-48B07C22708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C1D13E70-4586-DEC2-714C-A507A31F4C1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F9F7E238-C02E-49AD-DEF6-F41D6F4878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9936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Dana Ciochina (Sony)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3071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6076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0529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464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316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1444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811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9599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29216" y="685801"/>
            <a:ext cx="10460567" cy="5718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9217" y="1420717"/>
            <a:ext cx="10449982" cy="49606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 flipV="1">
            <a:off x="929215" y="620688"/>
            <a:ext cx="10460567" cy="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42EC0D27-4302-4628-9DC1-48FCC1C34294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722499" y="340147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802.11-24/0142r0</a:t>
            </a:r>
          </a:p>
        </p:txBody>
      </p:sp>
    </p:spTree>
    <p:extLst>
      <p:ext uri="{BB962C8B-B14F-4D97-AF65-F5344CB8AC3E}">
        <p14:creationId xmlns:p14="http://schemas.microsoft.com/office/powerpoint/2010/main" val="348668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Residual Interference in Coordinated Beamforming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Dana Ciochina (Sony)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FDE24C5-4DA3-91C5-673C-B0E33B7D79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90413"/>
              </p:ext>
            </p:extLst>
          </p:nvPr>
        </p:nvGraphicFramePr>
        <p:xfrm>
          <a:off x="1006584" y="2353991"/>
          <a:ext cx="9764611" cy="3992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8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73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e-DE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/>
                        <a:t>Dana Ciochina</a:t>
                      </a:r>
                      <a:endParaRPr kumimoji="1" lang="ja-JP" altLang="en-US" sz="1600" dirty="0"/>
                    </a:p>
                  </a:txBody>
                  <a:tcPr/>
                </a:tc>
                <a:tc rowSpan="1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Sony Group Corporation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/>
                        <a:t>Dana.Ciochina@sony.com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Thomas Handte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Thomas.Handte</a:t>
                      </a:r>
                      <a:r>
                        <a:rPr lang="de-DE" sz="1600" baseline="0" dirty="0"/>
                        <a:t>@sony.com</a:t>
                      </a:r>
                      <a:endParaRPr lang="de-DE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de-DE" altLang="ja-JP" sz="1600" dirty="0"/>
                        <a:t>Daniel Verenzuela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Salvatore </a:t>
                      </a:r>
                      <a:r>
                        <a:rPr kumimoji="1" lang="en-US" altLang="ja-JP" sz="1600" dirty="0" err="1"/>
                        <a:t>Talarico</a:t>
                      </a:r>
                      <a:endParaRPr kumimoji="1" lang="ja-JP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Qing Xia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Yusuke Tanaka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Yusuke.YT.Tanaka@sony.com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600" dirty="0"/>
                        <a:t>Kosuke Aio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91214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Ryuichi Hirata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41119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de-DE" altLang="ja-JP" sz="1600" dirty="0"/>
                        <a:t>Ken Tanaka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04303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88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2788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738B1-DFBB-389F-BBB7-28C78C5FB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E159F1-FE7C-98F8-6FE4-4D7804FFF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6" y="1268760"/>
            <a:ext cx="10855415" cy="5040560"/>
          </a:xfrm>
        </p:spPr>
        <p:txBody>
          <a:bodyPr/>
          <a:lstStyle/>
          <a:p>
            <a:r>
              <a:rPr lang="en-US" sz="2000" dirty="0"/>
              <a:t>CBF enables multiple STAs to transmit simultaneously </a:t>
            </a:r>
          </a:p>
          <a:p>
            <a:pPr lvl="1"/>
            <a:r>
              <a:rPr lang="en-US" sz="1800" dirty="0"/>
              <a:t>Important technology to improve latency, as the scenarios under which CBF is bringing improvements are particularly scenarios in which interference levels would not allow a concurrent transmission otherwise</a:t>
            </a:r>
          </a:p>
          <a:p>
            <a:r>
              <a:rPr lang="en-US" sz="2000" dirty="0"/>
              <a:t>Several contributions have shown the gains of this technology</a:t>
            </a:r>
          </a:p>
          <a:p>
            <a:pPr lvl="1"/>
            <a:r>
              <a:rPr lang="en-US" sz="1800" dirty="0"/>
              <a:t>Improvement in throughput [1]-[6]</a:t>
            </a:r>
          </a:p>
          <a:p>
            <a:pPr lvl="1"/>
            <a:r>
              <a:rPr lang="en-US" sz="1800" dirty="0"/>
              <a:t>Reduction of queuing delay [2] </a:t>
            </a:r>
          </a:p>
          <a:p>
            <a:r>
              <a:rPr lang="en-US" sz="2000" dirty="0"/>
              <a:t>Residual interference in CBF is due to</a:t>
            </a:r>
          </a:p>
          <a:p>
            <a:pPr lvl="1"/>
            <a:r>
              <a:rPr lang="en-US" sz="1800" dirty="0"/>
              <a:t>Interference on the legacy preamble </a:t>
            </a:r>
          </a:p>
          <a:p>
            <a:pPr lvl="1"/>
            <a:r>
              <a:rPr lang="en-US" sz="1800" dirty="0"/>
              <a:t>Interference on the GI, which may require synchronization</a:t>
            </a:r>
          </a:p>
          <a:p>
            <a:r>
              <a:rPr lang="en-US" sz="2000" dirty="0"/>
              <a:t>In this contribution, we evaluate the severeness of the residual interference for one precoder choice in both aligned and non-aligned CBF transmissions</a:t>
            </a:r>
          </a:p>
          <a:p>
            <a:pPr lvl="1"/>
            <a:r>
              <a:rPr lang="en-US" sz="1600" dirty="0"/>
              <a:t>Non-aligned transmission are of interest because of less overhead and easier implementation</a:t>
            </a:r>
          </a:p>
          <a:p>
            <a:pPr lvl="1"/>
            <a:r>
              <a:rPr lang="en-US" sz="1600" dirty="0"/>
              <a:t>We show the improvements of extending the beamforming over the preamble</a:t>
            </a:r>
          </a:p>
          <a:p>
            <a:pPr lvl="1"/>
            <a:r>
              <a:rPr lang="en-US" sz="1600" dirty="0"/>
              <a:t>We further show benefits of enhancing the channel and noise estimation, particularly in the case of aligned transmission  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13E4A-0CA2-DC9F-5968-19BA87D720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14D338-C750-A64E-4612-AEBD1DF930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27427D-B96A-9DDA-EF59-E358EAFDEA7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459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F9EDD-A775-0B18-F8B2-91AC99352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Scenario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C36E93-3434-A7B3-4C8E-DADC3D9E9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5" y="1196752"/>
            <a:ext cx="8623169" cy="4432573"/>
          </a:xfrm>
        </p:spPr>
        <p:txBody>
          <a:bodyPr/>
          <a:lstStyle/>
          <a:p>
            <a:r>
              <a:rPr lang="en-US" sz="1800" dirty="0"/>
              <a:t>AP Configuration</a:t>
            </a:r>
          </a:p>
          <a:p>
            <a:pPr lvl="1"/>
            <a:r>
              <a:rPr lang="en-US" sz="1600" dirty="0"/>
              <a:t>4Tx antennas</a:t>
            </a:r>
          </a:p>
          <a:p>
            <a:pPr lvl="1"/>
            <a:r>
              <a:rPr lang="en-US" sz="1600" dirty="0"/>
              <a:t>21dBm Tx power</a:t>
            </a:r>
          </a:p>
          <a:p>
            <a:pPr lvl="1"/>
            <a:r>
              <a:rPr lang="en-US" sz="1600" dirty="0"/>
              <a:t>NF: 7 ~ -90dBm</a:t>
            </a:r>
          </a:p>
          <a:p>
            <a:pPr lvl="1"/>
            <a:r>
              <a:rPr lang="en-US" sz="1600" dirty="0"/>
              <a:t>20MHz channels</a:t>
            </a:r>
          </a:p>
          <a:p>
            <a:pPr lvl="1"/>
            <a:r>
              <a:rPr lang="en-US" sz="1600" dirty="0"/>
              <a:t>BD Beamformer</a:t>
            </a:r>
          </a:p>
          <a:p>
            <a:pPr lvl="2"/>
            <a:r>
              <a:rPr lang="en-US" sz="1400" dirty="0"/>
              <a:t>No additional power adjustment</a:t>
            </a:r>
          </a:p>
          <a:p>
            <a:pPr lvl="1"/>
            <a:r>
              <a:rPr lang="en-US" sz="1600" dirty="0"/>
              <a:t>1 SS</a:t>
            </a:r>
          </a:p>
          <a:p>
            <a:pPr lvl="1"/>
            <a:r>
              <a:rPr lang="en-US" sz="1600" dirty="0"/>
              <a:t>.11ax SU PPDU format, 4xLTFs, 0.8usGI</a:t>
            </a:r>
          </a:p>
          <a:p>
            <a:pPr lvl="1"/>
            <a:r>
              <a:rPr lang="en-US" sz="1600" dirty="0"/>
              <a:t>Fixed MCS</a:t>
            </a:r>
          </a:p>
          <a:p>
            <a:pPr lvl="1"/>
            <a:r>
              <a:rPr lang="en-US" sz="1600" dirty="0"/>
              <a:t>X: 7dB </a:t>
            </a:r>
          </a:p>
          <a:p>
            <a:r>
              <a:rPr lang="en-US" sz="1800" dirty="0"/>
              <a:t>STA Configuration</a:t>
            </a:r>
          </a:p>
          <a:p>
            <a:pPr lvl="1"/>
            <a:r>
              <a:rPr lang="en-US" sz="1600" dirty="0"/>
              <a:t>2 Rx antennas</a:t>
            </a:r>
          </a:p>
          <a:p>
            <a:pPr lvl="1"/>
            <a:r>
              <a:rPr lang="en-US" sz="1600" dirty="0"/>
              <a:t>MMSE receiver </a:t>
            </a:r>
          </a:p>
          <a:p>
            <a:r>
              <a:rPr lang="en-US" sz="1800" dirty="0"/>
              <a:t>Channels:</a:t>
            </a:r>
          </a:p>
          <a:p>
            <a:pPr lvl="1"/>
            <a:r>
              <a:rPr lang="en-US" sz="1600" dirty="0"/>
              <a:t>NLOS Model D</a:t>
            </a:r>
          </a:p>
          <a:p>
            <a:pPr lvl="1"/>
            <a:r>
              <a:rPr lang="en-US" sz="1600" dirty="0"/>
              <a:t>NDP + Channel Estimation, Aging based on Model D with environmental speed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9B2E17-4124-B5D1-9E44-548C8B0C07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841A03-A21C-C909-4D39-584270D3813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7CC71B-CFB3-8B81-9EA6-2233B9144DA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CD7D8E3-39B1-BA8D-B48C-E1662EE355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4213" y="1988840"/>
            <a:ext cx="4968551" cy="252307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C1C69D7-C928-8F2D-A7F6-AAE244604C89}"/>
              </a:ext>
            </a:extLst>
          </p:cNvPr>
          <p:cNvSpPr txBox="1"/>
          <p:nvPr/>
        </p:nvSpPr>
        <p:spPr>
          <a:xfrm>
            <a:off x="7002159" y="1603717"/>
            <a:ext cx="2264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Within ED range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F33C57F-E3DC-EE5C-12E3-B6250DED2D8B}"/>
              </a:ext>
            </a:extLst>
          </p:cNvPr>
          <p:cNvCxnSpPr/>
          <p:nvPr/>
        </p:nvCxnSpPr>
        <p:spPr bwMode="auto">
          <a:xfrm flipH="1">
            <a:off x="7143757" y="1988840"/>
            <a:ext cx="464411" cy="2160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A3E260B-65DF-7D9B-3F7A-B5B2099313C2}"/>
              </a:ext>
            </a:extLst>
          </p:cNvPr>
          <p:cNvCxnSpPr>
            <a:cxnSpLocks/>
          </p:cNvCxnSpPr>
          <p:nvPr/>
        </p:nvCxnSpPr>
        <p:spPr bwMode="auto">
          <a:xfrm>
            <a:off x="8134464" y="2031257"/>
            <a:ext cx="639688" cy="1778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113421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409A3-D304-4997-9086-245E9432C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Overlapping Preambles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B88FE-BA89-6B3B-CE89-4EA973787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1009" y="1337021"/>
            <a:ext cx="10518774" cy="2888440"/>
          </a:xfrm>
        </p:spPr>
        <p:txBody>
          <a:bodyPr/>
          <a:lstStyle/>
          <a:p>
            <a:r>
              <a:rPr lang="en-US" dirty="0"/>
              <a:t>Scenarios in which the 2 APs have an offset in the transmission start can be interesting for various reasons:</a:t>
            </a:r>
          </a:p>
          <a:p>
            <a:pPr lvl="2"/>
            <a:r>
              <a:rPr lang="en-US" dirty="0"/>
              <a:t>Overhead reduction – allow Sharing AP to take decision on configuration, Shared AP checks configuration in SIG fields and aligns</a:t>
            </a:r>
          </a:p>
          <a:p>
            <a:pPr lvl="2"/>
            <a:r>
              <a:rPr lang="en-US" dirty="0"/>
              <a:t>NAV Status at Shared AP not allowing an aligned start</a:t>
            </a:r>
          </a:p>
          <a:p>
            <a:r>
              <a:rPr lang="en-US" dirty="0"/>
              <a:t>Legacy and SIG fields are currently not beamformed in most cases</a:t>
            </a:r>
          </a:p>
          <a:p>
            <a:pPr lvl="1"/>
            <a:r>
              <a:rPr lang="en-US" dirty="0"/>
              <a:t>Overlap of non-beamformed preambles leads to errors in the preamble decoding on top of payload decoding</a:t>
            </a:r>
          </a:p>
          <a:p>
            <a:r>
              <a:rPr lang="en-US" dirty="0"/>
              <a:t>Comparison of transmission with and without beamforming applied on the preambles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6AC0C7-7153-4233-ABB0-CD6A4570F9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C63791-9E1F-56E2-CCF2-6D005B2E3F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8DB315-FD5E-DB85-F61E-D794DDD086A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4788075-F00B-CD94-2876-A2F6F48C1493}"/>
              </a:ext>
            </a:extLst>
          </p:cNvPr>
          <p:cNvGrpSpPr/>
          <p:nvPr/>
        </p:nvGrpSpPr>
        <p:grpSpPr>
          <a:xfrm>
            <a:off x="5048244" y="4931639"/>
            <a:ext cx="3528392" cy="1512168"/>
            <a:chOff x="3719736" y="1556792"/>
            <a:chExt cx="3528392" cy="151216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D10ED835-A760-06BE-E4EA-0BE2581345D3}"/>
                    </a:ext>
                  </a:extLst>
                </p:cNvPr>
                <p:cNvSpPr txBox="1"/>
                <p:nvPr/>
              </p:nvSpPr>
              <p:spPr>
                <a:xfrm>
                  <a:off x="3719736" y="2449893"/>
                  <a:ext cx="3024335" cy="338554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                    </m:t>
                        </m:r>
                        <m:r>
                          <m:rPr>
                            <m:sty m:val="p"/>
                          </m:rPr>
                          <a:rPr lang="en-US" sz="16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PPD</m:t>
                        </m:r>
                        <m:sSub>
                          <m:sSubPr>
                            <m:ctrlPr>
                              <a:rPr lang="en-US" sz="16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60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U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60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AP</m:t>
                            </m:r>
                            <m:r>
                              <a:rPr lang="en-US" sz="160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1−&gt;</m:t>
                            </m:r>
                            <m:r>
                              <m:rPr>
                                <m:sty m:val="p"/>
                              </m:rPr>
                              <a:rPr lang="en-US" sz="160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STA</m:t>
                            </m:r>
                            <m:r>
                              <a:rPr lang="en-US" sz="160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7FCA7A35-C4AF-0579-1ADF-CDA191DCE67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19736" y="2449893"/>
                  <a:ext cx="3024335" cy="338554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CE504CB9-1862-6AE2-55FE-13645E6FCCAD}"/>
                    </a:ext>
                  </a:extLst>
                </p:cNvPr>
                <p:cNvSpPr txBox="1"/>
                <p:nvPr/>
              </p:nvSpPr>
              <p:spPr>
                <a:xfrm>
                  <a:off x="4007768" y="1772816"/>
                  <a:ext cx="3240360" cy="338554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sz="16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PPD</m:t>
                        </m:r>
                        <m:sSub>
                          <m:sSubPr>
                            <m:ctrlPr>
                              <a:rPr lang="en-US" sz="16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60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U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600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o</m:t>
                            </m:r>
                            <m:r>
                              <m:rPr>
                                <m:sty m:val="p"/>
                              </m:rPr>
                              <a:rPr lang="en-US" sz="160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AP</m:t>
                            </m:r>
                            <m:r>
                              <a:rPr lang="en-US" sz="160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sz="16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→</m:t>
                            </m:r>
                            <m:r>
                              <m:rPr>
                                <m:sty m:val="p"/>
                              </m:rPr>
                              <a:rPr lang="en-US" sz="160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oSTA</m:t>
                            </m:r>
                            <m:r>
                              <a:rPr lang="en-US" sz="160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16022A80-5C9F-7DC6-8CCD-35C00ED6430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07768" y="1772816"/>
                  <a:ext cx="3240360" cy="338554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CA120A6C-EFC2-10AD-F7D4-3F4E0B83208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719736" y="1942093"/>
              <a:ext cx="28803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78369B7-94A1-F888-1DF8-890FE1656B73}"/>
                </a:ext>
              </a:extLst>
            </p:cNvPr>
            <p:cNvSpPr/>
            <p:nvPr/>
          </p:nvSpPr>
          <p:spPr bwMode="auto">
            <a:xfrm>
              <a:off x="4007768" y="1772816"/>
              <a:ext cx="576064" cy="338540"/>
            </a:xfrm>
            <a:prstGeom prst="rect">
              <a:avLst/>
            </a:prstGeom>
            <a:pattFill prst="ltVert">
              <a:fgClr>
                <a:schemeClr val="accent6">
                  <a:lumMod val="75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84D28A4-9EA2-9472-5BF0-CF394F982181}"/>
                </a:ext>
              </a:extLst>
            </p:cNvPr>
            <p:cNvSpPr/>
            <p:nvPr/>
          </p:nvSpPr>
          <p:spPr bwMode="auto">
            <a:xfrm>
              <a:off x="3719736" y="2447075"/>
              <a:ext cx="576064" cy="338540"/>
            </a:xfrm>
            <a:prstGeom prst="rect">
              <a:avLst/>
            </a:prstGeom>
            <a:pattFill prst="ltVert">
              <a:fgClr>
                <a:schemeClr val="accent5">
                  <a:lumMod val="60000"/>
                  <a:lumOff val="40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350EBA0-8061-6F59-0551-38B2231ACD8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719736" y="1556792"/>
              <a:ext cx="0" cy="151216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17816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BF8AE-9487-3913-4F90-DE1327404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216" y="908720"/>
            <a:ext cx="10460567" cy="571843"/>
          </a:xfrm>
        </p:spPr>
        <p:txBody>
          <a:bodyPr/>
          <a:lstStyle/>
          <a:p>
            <a:r>
              <a:rPr lang="en-US" sz="2800" dirty="0"/>
              <a:t>Error Rates in Preamble Decoding for Offset Transmissions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354EAC-7E52-A09B-A9D9-C272353852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53FA65-E0F0-88DE-0A21-0A0D7D58609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9758424-1929-D91C-A7EC-AD589F372BD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2E1848C-2847-C69B-F703-322D502C09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0877" y="2060848"/>
            <a:ext cx="2289259" cy="96674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C8509-E5C6-BFEA-2FBC-C2ABD7A03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359" y="1629632"/>
            <a:ext cx="10518774" cy="400316"/>
          </a:xfrm>
        </p:spPr>
        <p:txBody>
          <a:bodyPr/>
          <a:lstStyle/>
          <a:p>
            <a:r>
              <a:rPr lang="en-US" dirty="0"/>
              <a:t>Transmission Offset of the Shared AP is within the Preamble interval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1483DF4-546F-FE9B-4B41-5AA47951BACF}"/>
              </a:ext>
            </a:extLst>
          </p:cNvPr>
          <p:cNvSpPr txBox="1"/>
          <p:nvPr/>
        </p:nvSpPr>
        <p:spPr>
          <a:xfrm>
            <a:off x="4943872" y="2980769"/>
            <a:ext cx="27600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(HER) in case of non-beamformed preamble transmission can reach 40%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22C59F9-20D3-760F-E0D2-DBAF892009F6}"/>
                  </a:ext>
                </a:extLst>
              </p:cNvPr>
              <p:cNvSpPr txBox="1"/>
              <p:nvPr/>
            </p:nvSpPr>
            <p:spPr>
              <a:xfrm>
                <a:off x="4982664" y="4214209"/>
                <a:ext cx="2721306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</a:rPr>
                  <a:t>Extending the Beamforming on the preambles reliably solves the problem, keeping the error rate below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1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22C59F9-20D3-760F-E0D2-DBAF892009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2664" y="4214209"/>
                <a:ext cx="2721306" cy="1477328"/>
              </a:xfrm>
              <a:prstGeom prst="rect">
                <a:avLst/>
              </a:prstGeom>
              <a:blipFill>
                <a:blip r:embed="rId3"/>
                <a:stretch>
                  <a:fillRect l="-1790" t="-2058" b="-53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Picture 19">
            <a:extLst>
              <a:ext uri="{FF2B5EF4-FFF2-40B4-BE49-F238E27FC236}">
                <a16:creationId xmlns:a16="http://schemas.microsoft.com/office/drawing/2014/main" id="{BED1BB42-4E00-E8D8-C2AC-AE363FD0B4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418" y="2545443"/>
            <a:ext cx="4730470" cy="354785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E2FC5BAD-27CA-1C5A-3458-C635A7B966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64152" y="2505102"/>
            <a:ext cx="4880269" cy="3660202"/>
          </a:xfrm>
          <a:prstGeom prst="rect">
            <a:avLst/>
          </a:prstGeom>
        </p:spPr>
      </p:pic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A424993-08A0-288D-2D4B-0F380BDAD7C7}"/>
              </a:ext>
            </a:extLst>
          </p:cNvPr>
          <p:cNvCxnSpPr>
            <a:cxnSpLocks/>
          </p:cNvCxnSpPr>
          <p:nvPr/>
        </p:nvCxnSpPr>
        <p:spPr bwMode="auto">
          <a:xfrm>
            <a:off x="7320136" y="3231081"/>
            <a:ext cx="388464" cy="959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4C314E6-E4C0-34C8-B2C5-19DF324505BC}"/>
              </a:ext>
            </a:extLst>
          </p:cNvPr>
          <p:cNvCxnSpPr>
            <a:cxnSpLocks/>
          </p:cNvCxnSpPr>
          <p:nvPr/>
        </p:nvCxnSpPr>
        <p:spPr bwMode="auto">
          <a:xfrm flipH="1">
            <a:off x="4583832" y="4651655"/>
            <a:ext cx="360040" cy="2927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DB239A6-4A16-8CC8-6C46-CB61711FD9F9}"/>
              </a:ext>
            </a:extLst>
          </p:cNvPr>
          <p:cNvCxnSpPr>
            <a:cxnSpLocks/>
          </p:cNvCxnSpPr>
          <p:nvPr/>
        </p:nvCxnSpPr>
        <p:spPr bwMode="auto">
          <a:xfrm>
            <a:off x="7358063" y="4581128"/>
            <a:ext cx="538137" cy="7223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C8A4CDC-3246-E69E-44A8-35D413911007}"/>
              </a:ext>
            </a:extLst>
          </p:cNvPr>
          <p:cNvCxnSpPr>
            <a:cxnSpLocks/>
          </p:cNvCxnSpPr>
          <p:nvPr/>
        </p:nvCxnSpPr>
        <p:spPr bwMode="auto">
          <a:xfrm flipH="1">
            <a:off x="3575720" y="3231081"/>
            <a:ext cx="1344358" cy="24557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068034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C5FF8-ED4A-0BAB-7885-7799B777A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 Rates in Payload Decoding for Offset Transmissions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D9C56B-8A1D-C7C4-87A4-D412778FC8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F1429C-3947-8DF9-31BF-E2546B10113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BD7727-BC94-EE8B-139C-F4F71B9DCA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D068E6-4A69-8627-FBCF-1FF45DA826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3832" y="2348880"/>
            <a:ext cx="2881492" cy="1216846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1249A-6423-8475-9D30-74356BC87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916" y="1344094"/>
            <a:ext cx="10518774" cy="1055270"/>
          </a:xfrm>
        </p:spPr>
        <p:txBody>
          <a:bodyPr/>
          <a:lstStyle/>
          <a:p>
            <a:r>
              <a:rPr lang="en-US" dirty="0"/>
              <a:t>Payload errors occur due to:</a:t>
            </a:r>
          </a:p>
          <a:p>
            <a:pPr lvl="1"/>
            <a:r>
              <a:rPr lang="en-US" dirty="0"/>
              <a:t>Residual interference in the estimation fields leads to erroneous channel and noise estimation in the case of overlapped transmissions without beamformed preambles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1E4DE1-9EDC-86D5-A367-016BD13D014C}"/>
              </a:ext>
            </a:extLst>
          </p:cNvPr>
          <p:cNvSpPr txBox="1"/>
          <p:nvPr/>
        </p:nvSpPr>
        <p:spPr>
          <a:xfrm>
            <a:off x="4621905" y="3485464"/>
            <a:ext cx="268866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Very good performance around synchronization, but large errors afterwards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173998F-8ACB-414D-FBC7-F4DE793C934D}"/>
              </a:ext>
            </a:extLst>
          </p:cNvPr>
          <p:cNvSpPr txBox="1"/>
          <p:nvPr/>
        </p:nvSpPr>
        <p:spPr>
          <a:xfrm>
            <a:off x="4571581" y="4573194"/>
            <a:ext cx="304883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With extended beamforming, MCS can be reliably increased  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F4F1E0B-62FE-0934-169F-B5154E63D31F}"/>
              </a:ext>
            </a:extLst>
          </p:cNvPr>
          <p:cNvCxnSpPr>
            <a:cxnSpLocks/>
          </p:cNvCxnSpPr>
          <p:nvPr/>
        </p:nvCxnSpPr>
        <p:spPr bwMode="auto">
          <a:xfrm>
            <a:off x="6947048" y="3726618"/>
            <a:ext cx="1237184" cy="2491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8DEE02B-5902-632C-B94A-7FB6FE254D24}"/>
              </a:ext>
            </a:extLst>
          </p:cNvPr>
          <p:cNvCxnSpPr>
            <a:cxnSpLocks/>
          </p:cNvCxnSpPr>
          <p:nvPr/>
        </p:nvCxnSpPr>
        <p:spPr bwMode="auto">
          <a:xfrm flipV="1">
            <a:off x="7464154" y="4448014"/>
            <a:ext cx="792086" cy="3131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24" name="Picture 23">
            <a:extLst>
              <a:ext uri="{FF2B5EF4-FFF2-40B4-BE49-F238E27FC236}">
                <a16:creationId xmlns:a16="http://schemas.microsoft.com/office/drawing/2014/main" id="{F6C6FD79-3A96-F6B9-737E-4FE6DB2D96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7208" y="2724006"/>
            <a:ext cx="4572393" cy="342929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4AEA723-0151-295B-6D8E-BDA792EC5E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240" y="2729536"/>
            <a:ext cx="4582608" cy="3436956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4A41BE5-C065-6EB8-6FC3-D7E8EE838F07}"/>
              </a:ext>
            </a:extLst>
          </p:cNvPr>
          <p:cNvCxnSpPr>
            <a:cxnSpLocks/>
          </p:cNvCxnSpPr>
          <p:nvPr/>
        </p:nvCxnSpPr>
        <p:spPr bwMode="auto">
          <a:xfrm flipH="1">
            <a:off x="839416" y="3790978"/>
            <a:ext cx="3815838" cy="400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2E05D11-7A37-80C8-476B-C5B3C6464A1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079776" y="4243799"/>
            <a:ext cx="491805" cy="5173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B519FF3-9AAF-4793-9B5C-6D199E997934}"/>
              </a:ext>
            </a:extLst>
          </p:cNvPr>
          <p:cNvCxnSpPr>
            <a:cxnSpLocks/>
          </p:cNvCxnSpPr>
          <p:nvPr/>
        </p:nvCxnSpPr>
        <p:spPr bwMode="auto">
          <a:xfrm flipH="1">
            <a:off x="4079776" y="3675668"/>
            <a:ext cx="5754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662772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0B25A-10BE-8221-CA98-BA4DBA368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Residual Interference – Aligned Start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AB3AF-0CA6-E644-E31E-AC8C24728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420718"/>
            <a:ext cx="10449982" cy="1989226"/>
          </a:xfrm>
        </p:spPr>
        <p:txBody>
          <a:bodyPr/>
          <a:lstStyle/>
          <a:p>
            <a:r>
              <a:rPr lang="en-US" dirty="0"/>
              <a:t>In the case of synchronized transmissions or transmissions with small offsets, even when beamforming is applied, some residual interference in the LTFs remains. </a:t>
            </a:r>
          </a:p>
          <a:p>
            <a:pPr lvl="1"/>
            <a:r>
              <a:rPr lang="en-US" dirty="0"/>
              <a:t>This leads to errors in the MMSE equalizer and also to higher sensitivity to other channel impairments, in particular channel aging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1AB052-59C2-C0B7-90F8-52E90BD0D9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AF33DF-2180-5B7A-D695-7F80748961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31570E-CA1F-6502-AEE7-081D2761414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0054A0F-8B35-1F8D-3CB8-56ACC36F6609}"/>
              </a:ext>
            </a:extLst>
          </p:cNvPr>
          <p:cNvSpPr txBox="1">
            <a:spLocks/>
          </p:cNvSpPr>
          <p:nvPr/>
        </p:nvSpPr>
        <p:spPr bwMode="auto">
          <a:xfrm>
            <a:off x="1055440" y="3239974"/>
            <a:ext cx="5904656" cy="19892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 potential solution is e</a:t>
            </a:r>
            <a:r>
              <a:rPr lang="en-US" sz="2400" dirty="0">
                <a:solidFill>
                  <a:schemeClr val="tx1"/>
                </a:solidFill>
              </a:rPr>
              <a:t>xtending the LTF fields </a:t>
            </a:r>
          </a:p>
          <a:p>
            <a:pPr marL="742950" lvl="1" indent="-285750"/>
            <a:r>
              <a:rPr lang="en-US" dirty="0">
                <a:solidFill>
                  <a:schemeClr val="tx1"/>
                </a:solidFill>
              </a:rPr>
              <a:t>to allow for interference estimation and improvement of noise estimation </a:t>
            </a:r>
          </a:p>
          <a:p>
            <a:pPr marL="742950" lvl="1" indent="-285750"/>
            <a:r>
              <a:rPr lang="en-US" dirty="0">
                <a:solidFill>
                  <a:schemeClr val="tx1"/>
                </a:solidFill>
              </a:rPr>
              <a:t>e.g., AP transmissions using different sets of orthogonal LTFs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54E3EAD-3167-64F9-F101-19B45976A1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9395" y="2987679"/>
            <a:ext cx="4246027" cy="3184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120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9FD78-76E8-094E-E986-A7C7457D5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C9322-86CD-48FC-349D-716A42823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coordinated beamforming, interference levels in the legacy preambles can lead to large error rates in both header as well as payload, when a time offset between the transmissions of the 2 APs exist</a:t>
            </a:r>
          </a:p>
          <a:p>
            <a:pPr lvl="1"/>
            <a:r>
              <a:rPr lang="en-US" dirty="0"/>
              <a:t>Extending the beamforming over the preamble fields can solve the problem and give robust results even under increased channel aging values</a:t>
            </a:r>
          </a:p>
          <a:p>
            <a:r>
              <a:rPr lang="en-US" dirty="0"/>
              <a:t>Depending on scenarios, residual interference may remain in the LTFs leading to errors in the MMSE receiver</a:t>
            </a:r>
          </a:p>
          <a:p>
            <a:pPr lvl="1"/>
            <a:r>
              <a:rPr lang="en-US" dirty="0"/>
              <a:t>Extended LTFs to separate the effect of two APs in the channel and noise estimation process improve the MMSE performance</a:t>
            </a:r>
          </a:p>
          <a:p>
            <a:pPr lvl="2"/>
            <a:r>
              <a:rPr lang="en-US" dirty="0"/>
              <a:t>especially for synchronized transmissions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83201D-4B6D-9F41-CA0B-6569DC84B0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7AC33-709B-8E0D-5856-2DCD8260BDA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0ED823-E926-3281-2311-9245BE58C7E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4917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507BA-2B6D-8338-4700-3C90D8923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24314-489B-1450-915A-13A8D5EE5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11-19/1594r2 “Coordinated Beamforming/Null Steering Protocol in 802.11be”</a:t>
            </a:r>
          </a:p>
          <a:p>
            <a:pPr marL="0" indent="0">
              <a:buNone/>
            </a:pPr>
            <a:r>
              <a:rPr lang="en-US" dirty="0"/>
              <a:t>[2] 11-22/1821 “System Level Simulation of Co-BF and Joint TX”</a:t>
            </a:r>
          </a:p>
          <a:p>
            <a:pPr marL="0" indent="0">
              <a:buNone/>
            </a:pPr>
            <a:r>
              <a:rPr lang="en-US" dirty="0"/>
              <a:t>[3] 11-23/1193r1 “Nulling Performance of Coordinated Beamforming” </a:t>
            </a:r>
          </a:p>
          <a:p>
            <a:pPr marL="0" indent="0">
              <a:buNone/>
            </a:pPr>
            <a:r>
              <a:rPr lang="en-US" dirty="0"/>
              <a:t>[4] 11-23/0776r2 “Performance of C-BF and C-SR”</a:t>
            </a:r>
          </a:p>
          <a:p>
            <a:pPr marL="0" indent="0">
              <a:buNone/>
            </a:pPr>
            <a:r>
              <a:rPr lang="en-US" dirty="0"/>
              <a:t>[5] 11-24/0011r0 “Coordinated Spatial Nulling Simulations”  </a:t>
            </a:r>
          </a:p>
          <a:p>
            <a:pPr marL="0" indent="0">
              <a:buNone/>
            </a:pPr>
            <a:r>
              <a:rPr lang="en-US" dirty="0"/>
              <a:t>[6] 11-24/0012r0 “Coordinated Spatial Nulling Concept”  </a:t>
            </a:r>
          </a:p>
          <a:p>
            <a:pPr marL="0" indent="0">
              <a:buNone/>
            </a:pPr>
            <a:r>
              <a:rPr lang="en-US" dirty="0"/>
              <a:t>[7] 11-19/0638r0 “Nulling and Coordinated Beamforming”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5859A0-893A-414F-AE0D-AE597ED247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119274-362D-F615-05C2-CEE89DA282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749883-9DD9-25EE-11E2-B52A2623A6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1678240"/>
      </p:ext>
    </p:extLst>
  </p:cSld>
  <p:clrMapOvr>
    <a:masterClrMapping/>
  </p:clrMapOvr>
</p:sld>
</file>

<file path=ppt/theme/theme1.xml><?xml version="1.0" encoding="utf-8"?>
<a:theme xmlns:a="http://schemas.openxmlformats.org/drawingml/2006/main" name="IEEE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 template" id="{5C2A57D6-96D6-4B95-84D3-7C5521E8E681}" vid="{8AA07784-D56F-40CE-A568-892E1AC95C8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template</Template>
  <TotalTime>39565</TotalTime>
  <Words>833</Words>
  <Application>Microsoft Office PowerPoint</Application>
  <PresentationFormat>Widescreen</PresentationFormat>
  <Paragraphs>127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Cambria Math</vt:lpstr>
      <vt:lpstr>Times New Roman</vt:lpstr>
      <vt:lpstr>IEEE template</vt:lpstr>
      <vt:lpstr>Residual Interference in Coordinated Beamforming</vt:lpstr>
      <vt:lpstr>Introduction</vt:lpstr>
      <vt:lpstr>Simulation Scenario</vt:lpstr>
      <vt:lpstr>Overlapping Preambles</vt:lpstr>
      <vt:lpstr>Error Rates in Preamble Decoding for Offset Transmissions </vt:lpstr>
      <vt:lpstr>Error Rates in Payload Decoding for Offset Transmissions</vt:lpstr>
      <vt:lpstr>Residual Interference – Aligned Start </vt:lpstr>
      <vt:lpstr>Summary</vt:lpstr>
      <vt:lpstr>References</vt:lpstr>
    </vt:vector>
  </TitlesOfParts>
  <Company>Sony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TXOP rules to reduce worst-case latency</dc:title>
  <dc:creator>Handte, Thomas</dc:creator>
  <cp:lastModifiedBy>Ciochina-Kar, Dana</cp:lastModifiedBy>
  <cp:revision>292</cp:revision>
  <dcterms:created xsi:type="dcterms:W3CDTF">2020-09-11T12:20:12Z</dcterms:created>
  <dcterms:modified xsi:type="dcterms:W3CDTF">2024-01-17T13:39:56Z</dcterms:modified>
</cp:coreProperties>
</file>