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0"/>
  </p:notesMasterIdLst>
  <p:handoutMasterIdLst>
    <p:handoutMasterId r:id="rId21"/>
  </p:handoutMasterIdLst>
  <p:sldIdLst>
    <p:sldId id="570" r:id="rId8"/>
    <p:sldId id="586" r:id="rId9"/>
    <p:sldId id="603" r:id="rId10"/>
    <p:sldId id="604" r:id="rId11"/>
    <p:sldId id="605" r:id="rId12"/>
    <p:sldId id="606" r:id="rId13"/>
    <p:sldId id="583" r:id="rId14"/>
    <p:sldId id="610" r:id="rId15"/>
    <p:sldId id="607" r:id="rId16"/>
    <p:sldId id="608" r:id="rId17"/>
    <p:sldId id="609" r:id="rId18"/>
    <p:sldId id="584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C000"/>
    <a:srgbClr val="FF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802.11-24/0138r0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EHT-UHR Aggregated Sounding Design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2024-01-</a:t>
            </a:r>
            <a:r>
              <a:rPr lang="en-US" b="0" smtClean="0"/>
              <a:t>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163005"/>
              </p:ext>
            </p:extLst>
          </p:nvPr>
        </p:nvGraphicFramePr>
        <p:xfrm>
          <a:off x="527050" y="2752725"/>
          <a:ext cx="7254875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6" name="Document" r:id="rId4" imgW="8884648" imgH="4606335" progId="Word.Document.8">
                  <p:embed/>
                </p:oleObj>
              </mc:Choice>
              <mc:Fallback>
                <p:oleObj name="Document" r:id="rId4" imgW="8884648" imgH="4606335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254875" cy="372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</a:t>
            </a:r>
            <a:r>
              <a:rPr lang="en-US" altLang="ko-KR" dirty="0" smtClean="0"/>
              <a:t>special STA Info field in </a:t>
            </a:r>
            <a:r>
              <a:rPr lang="en-US" altLang="ko-KR" dirty="0"/>
              <a:t>UHR </a:t>
            </a:r>
            <a:r>
              <a:rPr lang="en-US" altLang="ko-KR" dirty="0" smtClean="0"/>
              <a:t>NDPA?</a:t>
            </a:r>
            <a:endParaRPr lang="en-US" altLang="ko-KR" dirty="0"/>
          </a:p>
          <a:p>
            <a:pPr lvl="1"/>
            <a:r>
              <a:rPr lang="en-US" altLang="ko-KR" dirty="0" smtClean="0"/>
              <a:t>Note 1: </a:t>
            </a:r>
            <a:r>
              <a:rPr lang="en-US" altLang="ko-KR" dirty="0"/>
              <a:t>The </a:t>
            </a:r>
            <a:r>
              <a:rPr lang="en-US" altLang="ko-KR" dirty="0" smtClean="0"/>
              <a:t>size of the</a:t>
            </a:r>
            <a:r>
              <a:rPr lang="en-US" altLang="ko-KR" dirty="0"/>
              <a:t> special STA Info field </a:t>
            </a:r>
            <a:r>
              <a:rPr lang="en-US" altLang="ko-KR" dirty="0" smtClean="0"/>
              <a:t>is 4 bytes.</a:t>
            </a:r>
          </a:p>
          <a:p>
            <a:pPr lvl="1"/>
            <a:r>
              <a:rPr lang="en-US" altLang="ko-KR" dirty="0" smtClean="0"/>
              <a:t>Note 2: </a:t>
            </a:r>
            <a:r>
              <a:rPr lang="en-US" altLang="ko-KR" dirty="0"/>
              <a:t>The </a:t>
            </a:r>
            <a:r>
              <a:rPr lang="en-US" altLang="ko-KR" dirty="0" smtClean="0"/>
              <a:t>location</a:t>
            </a:r>
            <a:r>
              <a:rPr lang="en-US" altLang="ko-KR" dirty="0"/>
              <a:t> of the special STA Info field </a:t>
            </a:r>
            <a:r>
              <a:rPr lang="en-US" altLang="ko-KR" dirty="0" smtClean="0"/>
              <a:t>is</a:t>
            </a:r>
            <a:r>
              <a:rPr lang="en-US" altLang="ko-KR" dirty="0"/>
              <a:t> TBD.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</a:t>
            </a:r>
            <a:r>
              <a:rPr lang="en-US" altLang="ko-KR" dirty="0"/>
              <a:t>/ N / Abstain</a:t>
            </a:r>
            <a:endParaRPr lang="ko-KR" altLang="en-US" dirty="0"/>
          </a:p>
          <a:p>
            <a:pPr marL="457200" lvl="1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 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42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</a:t>
            </a:r>
            <a:r>
              <a:rPr lang="en-US" altLang="ko-KR" dirty="0" smtClean="0"/>
              <a:t>NDPA version identifier subfield </a:t>
            </a:r>
            <a:r>
              <a:rPr lang="en-US" altLang="ko-KR" dirty="0"/>
              <a:t>in </a:t>
            </a:r>
            <a:r>
              <a:rPr lang="en-US" altLang="ko-KR" dirty="0" smtClean="0"/>
              <a:t>the special </a:t>
            </a:r>
            <a:r>
              <a:rPr lang="en-US" altLang="ko-KR" dirty="0"/>
              <a:t>STA Info </a:t>
            </a:r>
            <a:r>
              <a:rPr lang="en-US" altLang="ko-KR" dirty="0" smtClean="0"/>
              <a:t>field?</a:t>
            </a:r>
            <a:endParaRPr lang="en-US" altLang="ko-KR" dirty="0"/>
          </a:p>
          <a:p>
            <a:pPr lvl="1"/>
            <a:r>
              <a:rPr lang="en-US" altLang="ko-KR" dirty="0" smtClean="0"/>
              <a:t>Note 1: </a:t>
            </a:r>
            <a:r>
              <a:rPr lang="en-US" altLang="ko-KR" dirty="0"/>
              <a:t>The size </a:t>
            </a:r>
            <a:r>
              <a:rPr lang="en-US" altLang="ko-KR" dirty="0" smtClean="0"/>
              <a:t>of the</a:t>
            </a:r>
            <a:r>
              <a:rPr lang="en-US" altLang="ko-KR" dirty="0"/>
              <a:t> NDPA version identifier subfield </a:t>
            </a:r>
            <a:r>
              <a:rPr lang="en-US" altLang="ko-KR" dirty="0" smtClean="0"/>
              <a:t>is 3 bits.</a:t>
            </a:r>
          </a:p>
          <a:p>
            <a:pPr lvl="1"/>
            <a:r>
              <a:rPr lang="en-US" altLang="ko-KR" dirty="0" smtClean="0"/>
              <a:t>Note 2: </a:t>
            </a:r>
            <a:r>
              <a:rPr lang="en-US" altLang="ko-KR" dirty="0"/>
              <a:t>The </a:t>
            </a:r>
            <a:r>
              <a:rPr lang="en-US" altLang="ko-KR" dirty="0" smtClean="0"/>
              <a:t>location</a:t>
            </a:r>
            <a:r>
              <a:rPr lang="en-US" altLang="ko-KR" dirty="0"/>
              <a:t> of the NDPA version identifier subfield are TBD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</a:t>
            </a:r>
            <a:r>
              <a:rPr lang="en-US" altLang="ko-KR" dirty="0"/>
              <a:t>/ N / Abstain</a:t>
            </a:r>
            <a:endParaRPr lang="ko-KR" altLang="en-US" dirty="0"/>
          </a:p>
          <a:p>
            <a:pPr marL="457200" lvl="1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 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37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802.11-20/0950r3, </a:t>
            </a:r>
            <a:r>
              <a:rPr lang="en-US" altLang="ko-KR" sz="1800" b="0" dirty="0"/>
              <a:t>Partial Bandwidth Feedback for </a:t>
            </a:r>
            <a:r>
              <a:rPr lang="en-US" altLang="ko-KR" sz="1800" b="0" dirty="0" smtClean="0"/>
              <a:t>Multi-RU. </a:t>
            </a:r>
            <a:endParaRPr lang="en-US" altLang="ko-KR" sz="1800" b="0" dirty="0" smtClean="0"/>
          </a:p>
          <a:p>
            <a:pPr marL="0" indent="-457200">
              <a:buNone/>
            </a:pPr>
            <a:r>
              <a:rPr lang="en-US" altLang="ko-KR" sz="1800" b="0" dirty="0" smtClean="0"/>
              <a:t>[2</a:t>
            </a:r>
            <a:r>
              <a:rPr lang="en-US" altLang="ko-KR" sz="1800" b="0" dirty="0"/>
              <a:t>] </a:t>
            </a:r>
            <a:r>
              <a:rPr lang="en-US" altLang="ko-KR" sz="1800" b="0" dirty="0" smtClean="0"/>
              <a:t>802.11-20/1436r0, </a:t>
            </a:r>
            <a:r>
              <a:rPr lang="en-US" altLang="ko-KR" sz="1800" b="0" dirty="0"/>
              <a:t>NDPA and MIMO Control Field Design for </a:t>
            </a:r>
            <a:r>
              <a:rPr lang="en-US" altLang="ko-KR" sz="1800" b="0" dirty="0" smtClean="0"/>
              <a:t>EHT.</a:t>
            </a:r>
            <a:endParaRPr lang="en-US" altLang="ko-KR" sz="1800" b="0" dirty="0" smtClean="0"/>
          </a:p>
          <a:p>
            <a:pPr marL="0" indent="-457200">
              <a:buNone/>
            </a:pPr>
            <a:r>
              <a:rPr lang="en-US" altLang="ko-KR" sz="1800" b="0" dirty="0"/>
              <a:t>[3] </a:t>
            </a:r>
            <a:r>
              <a:rPr lang="en-US" altLang="ko-KR" sz="1800" b="0" dirty="0" smtClean="0"/>
              <a:t>802.11-21/1977r0</a:t>
            </a:r>
            <a:r>
              <a:rPr lang="en-US" altLang="ko-KR" sz="1800" b="0" dirty="0"/>
              <a:t>, NDPA for Future </a:t>
            </a:r>
            <a:r>
              <a:rPr lang="en-US" altLang="ko-KR" sz="1800" b="0" dirty="0" smtClean="0"/>
              <a:t>Amendments.</a:t>
            </a:r>
            <a:endParaRPr lang="en-US" altLang="ko-KR" sz="1800" b="0" dirty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/>
              <a:t>In this </a:t>
            </a:r>
            <a:r>
              <a:rPr lang="en-US" altLang="ko-KR" dirty="0" smtClean="0"/>
              <a:t>contribution, we propose high level designs of </a:t>
            </a:r>
          </a:p>
          <a:p>
            <a:pPr lvl="1"/>
            <a:r>
              <a:rPr lang="en-US" altLang="ko-KR" dirty="0" smtClean="0"/>
              <a:t>UHR NDPA</a:t>
            </a:r>
          </a:p>
          <a:p>
            <a:pPr lvl="1"/>
            <a:r>
              <a:rPr lang="en-US" altLang="ko-KR" dirty="0" smtClean="0"/>
              <a:t>EHT-UHR aggregated sounding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Assumption</a:t>
            </a:r>
          </a:p>
          <a:p>
            <a:pPr lvl="1"/>
            <a:r>
              <a:rPr lang="en-US" altLang="ko-KR" dirty="0" smtClean="0"/>
              <a:t>To minimize </a:t>
            </a:r>
            <a:r>
              <a:rPr lang="en-US" altLang="ko-KR" dirty="0"/>
              <a:t>design </a:t>
            </a:r>
            <a:r>
              <a:rPr lang="en-US" altLang="ko-KR" dirty="0" smtClean="0"/>
              <a:t>work, keep </a:t>
            </a:r>
            <a:r>
              <a:rPr lang="en-US" altLang="ko-KR" dirty="0"/>
              <a:t>as much of the </a:t>
            </a:r>
            <a:r>
              <a:rPr lang="en-US" altLang="ko-KR" dirty="0" smtClean="0"/>
              <a:t>11be </a:t>
            </a:r>
            <a:r>
              <a:rPr lang="en-US" altLang="ko-KR" dirty="0"/>
              <a:t>design as </a:t>
            </a:r>
            <a:r>
              <a:rPr lang="en-US" altLang="ko-KR" dirty="0" smtClean="0"/>
              <a:t>possible.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design of the </a:t>
            </a:r>
            <a:r>
              <a:rPr lang="en-US" altLang="ko-KR" dirty="0"/>
              <a:t>UHR NDPA is </a:t>
            </a:r>
            <a:r>
              <a:rPr lang="en-US" altLang="ko-KR" dirty="0" smtClean="0"/>
              <a:t>based on the frame format of the EHT NDPA.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Recap: EHT-NDPA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NDPA (1/3)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00" y="2169000"/>
            <a:ext cx="6829425" cy="13335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557733"/>
            <a:ext cx="7905750" cy="1438275"/>
          </a:xfrm>
          <a:prstGeom prst="rect">
            <a:avLst/>
          </a:prstGeom>
        </p:spPr>
      </p:pic>
      <p:cxnSp>
        <p:nvCxnSpPr>
          <p:cNvPr id="10" name="직선 화살표 연결선 9"/>
          <p:cNvCxnSpPr/>
          <p:nvPr/>
        </p:nvCxnSpPr>
        <p:spPr bwMode="auto">
          <a:xfrm flipH="1">
            <a:off x="1512000" y="3322500"/>
            <a:ext cx="3960000" cy="1235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7166363" y="3398700"/>
            <a:ext cx="1005637" cy="1183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659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/>
              <a:t>Until now, VHT/HE/EHT NDPA </a:t>
            </a:r>
            <a:r>
              <a:rPr lang="en-US" altLang="ko-KR" dirty="0" smtClean="0"/>
              <a:t>are </a:t>
            </a:r>
            <a:r>
              <a:rPr lang="en-US" altLang="ko-KR" dirty="0"/>
              <a:t>distinguished </a:t>
            </a:r>
            <a:r>
              <a:rPr lang="en-US" altLang="ko-KR" dirty="0" smtClean="0"/>
              <a:t>by using </a:t>
            </a:r>
            <a:r>
              <a:rPr lang="en-US" altLang="ko-KR" dirty="0"/>
              <a:t>2 bits in the Sounding Dialogue Token (NDP Announcement Variant subfield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However, these are no reserved bits for UHR.</a:t>
            </a:r>
          </a:p>
          <a:p>
            <a:pPr lvl="1"/>
            <a:r>
              <a:rPr lang="en-US" altLang="ko-KR" dirty="0"/>
              <a:t>Propose to set </a:t>
            </a:r>
            <a:r>
              <a:rPr lang="en-US" altLang="ko-KR" dirty="0" smtClean="0"/>
              <a:t>2 </a:t>
            </a:r>
            <a:r>
              <a:rPr lang="en-US" altLang="ko-KR" dirty="0"/>
              <a:t>bits </a:t>
            </a:r>
            <a:r>
              <a:rPr lang="en-US" altLang="ko-KR" dirty="0" smtClean="0"/>
              <a:t>in </a:t>
            </a:r>
            <a:r>
              <a:rPr lang="en-US" altLang="ko-KR" dirty="0"/>
              <a:t>Sounding Dialog Token as </a:t>
            </a:r>
            <a:r>
              <a:rPr lang="en-US" altLang="ko-KR" dirty="0" smtClean="0"/>
              <a:t>below.</a:t>
            </a:r>
          </a:p>
          <a:p>
            <a:pPr lvl="2"/>
            <a:r>
              <a:rPr lang="en-US" altLang="ko-KR" dirty="0"/>
              <a:t>The NDP Announcement Variant subfield and </a:t>
            </a:r>
            <a:r>
              <a:rPr lang="en-US" altLang="ko-KR" dirty="0" smtClean="0"/>
              <a:t>a NDPA version identifier (will </a:t>
            </a:r>
            <a:r>
              <a:rPr lang="en-US" altLang="ko-KR" dirty="0"/>
              <a:t>be shown in next slide) are jointly </a:t>
            </a:r>
            <a:r>
              <a:rPr lang="en-US" altLang="ko-KR" dirty="0" smtClean="0"/>
              <a:t>used </a:t>
            </a:r>
            <a:r>
              <a:rPr lang="en-US" altLang="ko-KR" dirty="0"/>
              <a:t>to identify the UHR NDPA.</a:t>
            </a:r>
          </a:p>
          <a:p>
            <a:pPr lvl="1"/>
            <a:r>
              <a:rPr lang="en-US" altLang="ko-KR" dirty="0" smtClean="0"/>
              <a:t>EHT </a:t>
            </a:r>
            <a:r>
              <a:rPr lang="en-US" altLang="ko-KR" dirty="0"/>
              <a:t>and </a:t>
            </a:r>
            <a:r>
              <a:rPr lang="en-US" altLang="ko-KR" dirty="0" smtClean="0"/>
              <a:t>UHR </a:t>
            </a:r>
            <a:r>
              <a:rPr lang="en-US" altLang="ko-KR" dirty="0"/>
              <a:t>can be multiplexed in a single </a:t>
            </a:r>
            <a:r>
              <a:rPr lang="en-US" altLang="ko-KR" dirty="0" smtClean="0"/>
              <a:t>NDPA.</a:t>
            </a:r>
          </a:p>
          <a:p>
            <a:pPr lvl="2"/>
            <a:r>
              <a:rPr lang="en-US" altLang="ko-KR" dirty="0" smtClean="0"/>
              <a:t>This design enables EHT-UHR aggregated sounding.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NDPA (2/3)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2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55805"/>
              </p:ext>
            </p:extLst>
          </p:nvPr>
        </p:nvGraphicFramePr>
        <p:xfrm>
          <a:off x="2052000" y="4689000"/>
          <a:ext cx="5039999" cy="13679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2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NDP Announcement Variant subfield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NDPA</a:t>
                      </a:r>
                      <a:endParaRPr lang="zh-CN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3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EHT NDPA,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b="1" baseline="0" dirty="0" smtClean="0">
                          <a:solidFill>
                            <a:srgbClr val="FF0000"/>
                          </a:solidFill>
                        </a:rPr>
                        <a:t>UHR NDPA</a:t>
                      </a:r>
                      <a:endParaRPr lang="zh-CN" altLang="en-US" sz="11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90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 Info subfield</a:t>
            </a:r>
          </a:p>
          <a:p>
            <a:pPr lvl="1"/>
            <a:r>
              <a:rPr lang="en-US" altLang="ko-KR" dirty="0" smtClean="0"/>
              <a:t>Special STA Info subfield [1], [2]</a:t>
            </a:r>
          </a:p>
          <a:p>
            <a:pPr lvl="2"/>
            <a:r>
              <a:rPr lang="en-US" altLang="ko-KR" dirty="0"/>
              <a:t>The Special STA</a:t>
            </a:r>
            <a:r>
              <a:rPr lang="en-US" altLang="ko-KR" dirty="0" smtClean="0"/>
              <a:t> </a:t>
            </a:r>
            <a:r>
              <a:rPr lang="en-US" altLang="ko-KR" dirty="0"/>
              <a:t>Info </a:t>
            </a:r>
            <a:r>
              <a:rPr lang="en-US" altLang="ko-KR" dirty="0" smtClean="0"/>
              <a:t>subfield </a:t>
            </a:r>
            <a:r>
              <a:rPr lang="en-US" altLang="ko-KR" dirty="0"/>
              <a:t>is a </a:t>
            </a:r>
            <a:r>
              <a:rPr lang="en-US" altLang="ko-KR" dirty="0" smtClean="0"/>
              <a:t>STA </a:t>
            </a:r>
            <a:r>
              <a:rPr lang="en-US" altLang="ko-KR" dirty="0"/>
              <a:t>Info </a:t>
            </a:r>
            <a:r>
              <a:rPr lang="en-US" altLang="ko-KR" dirty="0" smtClean="0"/>
              <a:t>subfield </a:t>
            </a:r>
            <a:r>
              <a:rPr lang="en-US" altLang="ko-KR" dirty="0"/>
              <a:t>that does not carry </a:t>
            </a:r>
            <a:r>
              <a:rPr lang="en-US" altLang="ko-KR" dirty="0" smtClean="0"/>
              <a:t>STA specific </a:t>
            </a:r>
            <a:r>
              <a:rPr lang="en-US" altLang="ko-KR" dirty="0"/>
              <a:t>information but carries extended common information not provided in the Common Info field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E.g.) Bandwidth, Primary/Secondary160 etc.</a:t>
            </a:r>
            <a:endParaRPr lang="en-US" altLang="ko-KR" dirty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Special </a:t>
            </a:r>
            <a:r>
              <a:rPr lang="en-US" altLang="ko-KR" dirty="0" smtClean="0"/>
              <a:t>STA </a:t>
            </a:r>
            <a:r>
              <a:rPr lang="en-US" altLang="ko-KR" dirty="0"/>
              <a:t>Info </a:t>
            </a:r>
            <a:r>
              <a:rPr lang="en-US" altLang="ko-KR" dirty="0" smtClean="0"/>
              <a:t>subfield </a:t>
            </a:r>
            <a:r>
              <a:rPr lang="en-US" altLang="ko-KR" dirty="0"/>
              <a:t>is identified by an </a:t>
            </a:r>
            <a:r>
              <a:rPr lang="en-US" altLang="ko-KR" dirty="0" smtClean="0"/>
              <a:t>AID11 </a:t>
            </a:r>
            <a:r>
              <a:rPr lang="en-US" altLang="ko-KR" dirty="0"/>
              <a:t>value of </a:t>
            </a:r>
            <a:r>
              <a:rPr lang="en-US" altLang="ko-KR" dirty="0" smtClean="0"/>
              <a:t>TBD.</a:t>
            </a:r>
          </a:p>
          <a:p>
            <a:pPr lvl="2"/>
            <a:r>
              <a:rPr lang="en-US" altLang="ko-KR" dirty="0" smtClean="0"/>
              <a:t>The location of the Special </a:t>
            </a:r>
            <a:r>
              <a:rPr lang="en-US" altLang="ko-KR" dirty="0"/>
              <a:t>STA Info </a:t>
            </a:r>
            <a:r>
              <a:rPr lang="en-US" altLang="ko-KR" dirty="0" smtClean="0"/>
              <a:t>subfield is TBD.</a:t>
            </a:r>
          </a:p>
          <a:p>
            <a:pPr lvl="3"/>
            <a:r>
              <a:rPr lang="en-US" altLang="ko-KR" dirty="0"/>
              <a:t>E.g.) Located </a:t>
            </a:r>
            <a:r>
              <a:rPr lang="en-US" altLang="ko-KR" dirty="0" smtClean="0"/>
              <a:t>immediately after </a:t>
            </a:r>
            <a:r>
              <a:rPr lang="en-US" altLang="ko-KR" dirty="0"/>
              <a:t>the Common Info field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/>
              <a:t>E.g.) Located immediately </a:t>
            </a:r>
            <a:r>
              <a:rPr lang="en-US" altLang="ko-KR" dirty="0" smtClean="0"/>
              <a:t>before </a:t>
            </a:r>
            <a:r>
              <a:rPr lang="en-US" altLang="ko-KR" dirty="0"/>
              <a:t>the </a:t>
            </a:r>
            <a:r>
              <a:rPr lang="en-US" altLang="ko-KR" dirty="0" smtClean="0"/>
              <a:t>first UHR STA </a:t>
            </a:r>
            <a:r>
              <a:rPr lang="en-US" altLang="ko-KR" dirty="0"/>
              <a:t>Info field.</a:t>
            </a:r>
          </a:p>
          <a:p>
            <a:pPr lvl="2"/>
            <a:r>
              <a:rPr lang="en-US" altLang="ko-KR" dirty="0" smtClean="0"/>
              <a:t>The NDPA </a:t>
            </a:r>
            <a:r>
              <a:rPr lang="en-US" altLang="ko-KR" dirty="0"/>
              <a:t>Version </a:t>
            </a:r>
            <a:r>
              <a:rPr lang="en-US" altLang="ko-KR" dirty="0" smtClean="0"/>
              <a:t>Identifier subfield </a:t>
            </a:r>
            <a:r>
              <a:rPr lang="en-US" altLang="ko-KR" dirty="0"/>
              <a:t>indicates the </a:t>
            </a:r>
            <a:r>
              <a:rPr lang="en-US" altLang="ko-KR" dirty="0" smtClean="0"/>
              <a:t>NDPA </a:t>
            </a:r>
            <a:r>
              <a:rPr lang="en-US" altLang="ko-KR" dirty="0"/>
              <a:t>version </a:t>
            </a:r>
            <a:r>
              <a:rPr lang="en-US" altLang="ko-KR" dirty="0" smtClean="0"/>
              <a:t>[1], [3]. 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NDPA (3/3)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17895"/>
              </p:ext>
            </p:extLst>
          </p:nvPr>
        </p:nvGraphicFramePr>
        <p:xfrm>
          <a:off x="1349787" y="5638878"/>
          <a:ext cx="720397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385109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385109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644593">
                  <a:extLst>
                    <a:ext uri="{9D8B030D-6E8A-4147-A177-3AD203B41FA5}">
                      <a16:colId xmlns:a16="http://schemas.microsoft.com/office/drawing/2014/main" val="3419041562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804420139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349325173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06175134"/>
                    </a:ext>
                  </a:extLst>
                </a:gridCol>
                <a:gridCol w="468048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STA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UHR 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UHR 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47494"/>
              </p:ext>
            </p:extLst>
          </p:nvPr>
        </p:nvGraphicFramePr>
        <p:xfrm>
          <a:off x="3813721" y="4670465"/>
          <a:ext cx="3312000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11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baseline="0" dirty="0" smtClean="0">
                          <a:solidFill>
                            <a:srgbClr val="FF0000"/>
                          </a:solidFill>
                        </a:rPr>
                        <a:t>NDPA Version Identifier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for BW, PS160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etc.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11" name="직선 화살표 연결선 10"/>
          <p:cNvCxnSpPr/>
          <p:nvPr/>
        </p:nvCxnSpPr>
        <p:spPr bwMode="auto">
          <a:xfrm>
            <a:off x="4032000" y="5393263"/>
            <a:ext cx="242102" cy="1957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 flipH="1">
            <a:off x="4927444" y="5350114"/>
            <a:ext cx="1986227" cy="2334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94584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Assumption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UHR </a:t>
            </a:r>
            <a:r>
              <a:rPr lang="en-US" altLang="ko-KR" dirty="0"/>
              <a:t>NDP is aligned with </a:t>
            </a:r>
            <a:r>
              <a:rPr lang="en-US" altLang="ko-KR" dirty="0" smtClean="0"/>
              <a:t>EHT NDP.</a:t>
            </a:r>
          </a:p>
          <a:p>
            <a:r>
              <a:rPr lang="en-US" altLang="ko-KR" dirty="0" smtClean="0"/>
              <a:t>Advantage</a:t>
            </a:r>
          </a:p>
          <a:p>
            <a:pPr lvl="1"/>
            <a:r>
              <a:rPr lang="en-US" altLang="ko-KR" dirty="0"/>
              <a:t>Compared to </a:t>
            </a:r>
            <a:r>
              <a:rPr lang="en-US" altLang="ko-KR" dirty="0" smtClean="0"/>
              <a:t>two separate </a:t>
            </a:r>
            <a:r>
              <a:rPr lang="en-US" altLang="ko-KR" dirty="0"/>
              <a:t>EHT-UHR </a:t>
            </a:r>
            <a:r>
              <a:rPr lang="en-US" altLang="ko-KR" dirty="0" smtClean="0"/>
              <a:t>soundings, one aggregated </a:t>
            </a:r>
            <a:r>
              <a:rPr lang="en-US" altLang="ko-KR" dirty="0"/>
              <a:t>sounding can reduce </a:t>
            </a:r>
            <a:r>
              <a:rPr lang="en-US" altLang="ko-KR" dirty="0" smtClean="0"/>
              <a:t>the air-time </a:t>
            </a:r>
            <a:r>
              <a:rPr lang="en-US" altLang="ko-KR" dirty="0"/>
              <a:t>consumption by about </a:t>
            </a:r>
            <a:r>
              <a:rPr lang="en-US" altLang="ko-KR" dirty="0" smtClean="0"/>
              <a:t>2 times, </a:t>
            </a:r>
            <a:r>
              <a:rPr lang="en-US" altLang="ko-KR" dirty="0"/>
              <a:t>leading to improved beamforming throughput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EHT-UHR Aggregated Sounding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764" y="3551581"/>
            <a:ext cx="7444898" cy="27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96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proposed </a:t>
            </a:r>
            <a:r>
              <a:rPr lang="en-US" altLang="ko-KR" dirty="0" smtClean="0"/>
              <a:t>the design of UHR NDPA which includes</a:t>
            </a:r>
            <a:endParaRPr lang="en-US" altLang="ko-KR" dirty="0"/>
          </a:p>
          <a:p>
            <a:pPr lvl="1"/>
            <a:r>
              <a:rPr lang="en-US" altLang="ko-KR" dirty="0" smtClean="0"/>
              <a:t>Special STA Info. subfield</a:t>
            </a:r>
            <a:endParaRPr lang="en-US" altLang="ko-KR" dirty="0"/>
          </a:p>
          <a:p>
            <a:pPr lvl="1"/>
            <a:r>
              <a:rPr lang="en-US" altLang="ko-KR" dirty="0" smtClean="0"/>
              <a:t>NDPA version Identifier subfield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This design can multiplex EHT and UHR into one NDPA, enabling aggregated EHT-UHR sounding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It can also be used for UHR-only sounding without the aggregation.</a:t>
            </a:r>
          </a:p>
          <a:p>
            <a:endParaRPr lang="en-US" altLang="ko-KR" dirty="0"/>
          </a:p>
          <a:p>
            <a:r>
              <a:rPr lang="en-US" altLang="ko-KR" dirty="0"/>
              <a:t>Subsequent </a:t>
            </a:r>
            <a:r>
              <a:rPr lang="en-US" altLang="ko-KR" dirty="0" smtClean="0"/>
              <a:t>contribution will show </a:t>
            </a:r>
            <a:r>
              <a:rPr lang="en-US" altLang="ko-KR" dirty="0"/>
              <a:t>more detailed designs with specific </a:t>
            </a:r>
            <a:r>
              <a:rPr lang="en-US" altLang="ko-KR" dirty="0" smtClean="0"/>
              <a:t>subfields.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design the </a:t>
            </a:r>
            <a:r>
              <a:rPr lang="en-US" altLang="ko-KR" dirty="0" smtClean="0"/>
              <a:t>UHR </a:t>
            </a:r>
            <a:r>
              <a:rPr lang="en-US" altLang="ko-KR" dirty="0"/>
              <a:t>NDPA frame based on the </a:t>
            </a:r>
            <a:r>
              <a:rPr lang="en-US" altLang="ko-KR" dirty="0" smtClean="0"/>
              <a:t>VHT/HE/EHT </a:t>
            </a:r>
            <a:r>
              <a:rPr lang="en-US" altLang="ko-KR" dirty="0"/>
              <a:t>NDPA frame?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38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00000"/>
                </a:solidFill>
              </a:rPr>
              <a:t>Do you support setting the NDP Announcement Variant subfield of the Sounding Dialog Token field in the UHR NDPA as below</a:t>
            </a:r>
            <a:r>
              <a:rPr lang="en-US" altLang="ko-KR" dirty="0" smtClean="0">
                <a:solidFill>
                  <a:srgbClr val="000000"/>
                </a:solidFill>
              </a:rPr>
              <a:t>?</a:t>
            </a:r>
            <a:endParaRPr lang="en-US" altLang="ko-KR" dirty="0">
              <a:solidFill>
                <a:srgbClr val="000000"/>
              </a:solidFill>
            </a:endParaRP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</a:t>
            </a:r>
            <a:r>
              <a:rPr lang="en-US" altLang="ko-KR" dirty="0"/>
              <a:t>/ N / Abstain</a:t>
            </a:r>
            <a:endParaRPr lang="ko-KR" altLang="en-US" dirty="0"/>
          </a:p>
          <a:p>
            <a:pPr marL="457200" lvl="1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 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98256"/>
              </p:ext>
            </p:extLst>
          </p:nvPr>
        </p:nvGraphicFramePr>
        <p:xfrm>
          <a:off x="1872000" y="3249000"/>
          <a:ext cx="5399999" cy="172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NDP Announcement Variant subfield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Description</a:t>
                      </a:r>
                      <a:endParaRPr lang="zh-CN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VHT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NDPA</a:t>
                      </a:r>
                      <a:endParaRPr lang="zh-CN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Ranging NDPA</a:t>
                      </a:r>
                      <a:endParaRPr lang="zh-CN" altLang="en-US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HE NDPA</a:t>
                      </a:r>
                      <a:endParaRPr lang="zh-CN" altLang="en-US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EHT NDPA,</a:t>
                      </a:r>
                      <a:r>
                        <a:rPr lang="en-US" altLang="zh-CN" sz="1400" baseline="0" dirty="0" smtClean="0"/>
                        <a:t> UHR</a:t>
                      </a:r>
                      <a:r>
                        <a:rPr lang="en-US" altLang="zh-CN" sz="1400" dirty="0" smtClean="0"/>
                        <a:t> NDPA</a:t>
                      </a:r>
                      <a:endParaRPr lang="zh-CN" altLang="en-US" sz="1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9127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cbe2d5d3-f949-4523-8a9d-a50a5af8ba9b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269514</TotalTime>
  <Words>734</Words>
  <Application>Microsoft Office PowerPoint</Application>
  <PresentationFormat>화면 슬라이드 쇼(4:3)</PresentationFormat>
  <Paragraphs>178</Paragraphs>
  <Slides>12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EHT-UHR Aggregated Sounding Design</vt:lpstr>
      <vt:lpstr>Introduction</vt:lpstr>
      <vt:lpstr>UHR NDPA (1/3)</vt:lpstr>
      <vt:lpstr>UHR NDPA (2/3)</vt:lpstr>
      <vt:lpstr>UHR NDPA (3/3)</vt:lpstr>
      <vt:lpstr>EHT-UHR Aggregated Sounding</vt:lpstr>
      <vt:lpstr>Summary</vt:lpstr>
      <vt:lpstr>SP #1</vt:lpstr>
      <vt:lpstr>SP #2</vt:lpstr>
      <vt:lpstr>SP #3</vt:lpstr>
      <vt:lpstr>SP #4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5189</cp:revision>
  <cp:lastPrinted>2020-06-10T06:40:30Z</cp:lastPrinted>
  <dcterms:created xsi:type="dcterms:W3CDTF">2007-05-21T21:00:37Z</dcterms:created>
  <dcterms:modified xsi:type="dcterms:W3CDTF">2024-02-07T04:30:36Z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