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333" r:id="rId2"/>
    <p:sldId id="334" r:id="rId3"/>
    <p:sldId id="336" r:id="rId4"/>
    <p:sldId id="335" r:id="rId5"/>
    <p:sldId id="338" r:id="rId6"/>
    <p:sldId id="330" r:id="rId7"/>
  </p:sldIdLst>
  <p:sldSz cx="12192000" cy="6858000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173BD"/>
    <a:srgbClr val="0073BD"/>
    <a:srgbClr val="308DC9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390A9-49FF-4786-9698-CC872B5F569E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5F607-1D49-4894-9CFD-4DF902E96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28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7A5EC4-AB74-4A60-9357-B7937A4BEBE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BF3CA1A-0B15-F5CC-F3FA-0390E9E20AAB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8959362" y="6501790"/>
            <a:ext cx="2430422" cy="1846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dirty="0"/>
              <a:t>Micky Mehta (Pharrowtech),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5874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7A5EC4-AB74-4A60-9357-B7937A4BEBE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BDE79FE-91C9-9E67-F022-950787EB4F26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8959362" y="6501790"/>
            <a:ext cx="2430422" cy="1846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dirty="0"/>
              <a:t>Micky Mehta (Pharrowtech),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040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7A5EC4-AB74-4A60-9357-B7937A4BEBE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3BBC317-993F-0DDE-8308-39A9C5E4E624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8959362" y="6501790"/>
            <a:ext cx="2430422" cy="1846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dirty="0"/>
              <a:t>Micky Mehta (Pharrowtech),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32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7A5EC4-AB74-4A60-9357-B7937A4BEBE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6407D5-4113-4F6C-F251-4CBDBFFFEC94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8959362" y="6501790"/>
            <a:ext cx="2430422" cy="1846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dirty="0"/>
              <a:t>Micky Mehta (Pharrowtech),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363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7A5EC4-AB74-4A60-9357-B7937A4BEBE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143AA030-BAD6-12A0-4F3A-A32ECA93486E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8959362" y="6501790"/>
            <a:ext cx="2430422" cy="1846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dirty="0"/>
              <a:t>Micky Mehta (Pharrowtech),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692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7A5EC4-AB74-4A60-9357-B7937A4BEBE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4B5DB06-5DE6-91D6-D3F0-6ECA4709FCA0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8959362" y="6501790"/>
            <a:ext cx="2430422" cy="1846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dirty="0"/>
              <a:t>Micky Mehta (Pharrowtech),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648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7A5EC4-AB74-4A60-9357-B7937A4BEBE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ADF36-B6E6-3E57-871A-CA338E74A6EA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8959362" y="6501790"/>
            <a:ext cx="2430422" cy="1846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dirty="0"/>
              <a:t>Micky Mehta (Pharrowtech),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187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7A5EC4-AB74-4A60-9357-B7937A4BEBE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6765711-A63D-F159-8D87-A6743E6300D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8959362" y="6501790"/>
            <a:ext cx="2430422" cy="1846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dirty="0"/>
              <a:t>Micky Mehta (Pharrowtech),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427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7A5EC4-AB74-4A60-9357-B7937A4BEBE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4CA2186-BA06-6786-E93C-17651973459E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8959362" y="6501790"/>
            <a:ext cx="2430422" cy="1846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dirty="0"/>
              <a:t>Micky Mehta (Pharrowtech),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510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29216" y="685801"/>
            <a:ext cx="10460567" cy="5718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9217" y="1420717"/>
            <a:ext cx="10449982" cy="49606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8959362" y="6492998"/>
            <a:ext cx="2430422" cy="1846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dirty="0"/>
              <a:t>Micky Mehta (Pharrowtech), et al.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817A5EC4-AB74-4A60-9357-B7937A4BEBE7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 flipV="1">
            <a:off x="929215" y="620688"/>
            <a:ext cx="10460567" cy="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802.11-24/0133r0</a:t>
            </a:r>
          </a:p>
        </p:txBody>
      </p:sp>
    </p:spTree>
    <p:extLst>
      <p:ext uri="{BB962C8B-B14F-4D97-AF65-F5344CB8AC3E}">
        <p14:creationId xmlns:p14="http://schemas.microsoft.com/office/powerpoint/2010/main" val="1637226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714B42-D2DE-CEC1-4668-78C46C8C3C8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BF14D3-2963-C0A3-11A7-9B715713D3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7508A1-07D5-3C55-90D1-3A1DDA7330E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da-DK"/>
              <a:t>Micky Mehta (Pharrowtech), et al.</a:t>
            </a:r>
            <a:endParaRPr lang="en-US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DEEC379B-F898-D411-8824-4AFF3A3517A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734968"/>
            <a:ext cx="10363200" cy="120495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Channel raster considerations for 60GHz band in IMMW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03078EB-F36D-37CF-1C62-386F9DE27A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F2D9FF4-6D7B-48D9-58C4-678BE92B0A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585627"/>
              </p:ext>
            </p:extLst>
          </p:nvPr>
        </p:nvGraphicFramePr>
        <p:xfrm>
          <a:off x="1006584" y="2353991"/>
          <a:ext cx="9764611" cy="2164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8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73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e-DE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de-DE" sz="1600" dirty="0"/>
                        <a:t>Micky Mehta</a:t>
                      </a: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Pharrowtech BV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/>
                        <a:t>micky.mehta@pharrowtech.com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de-DE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Rectangle 2">
            <a:extLst>
              <a:ext uri="{FF2B5EF4-FFF2-40B4-BE49-F238E27FC236}">
                <a16:creationId xmlns:a16="http://schemas.microsoft.com/office/drawing/2014/main" id="{24697BCC-442C-58F3-DDCF-2B34BF3EEBD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295480" y="1592218"/>
            <a:ext cx="3601039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2024-01-16</a:t>
            </a:r>
          </a:p>
        </p:txBody>
      </p:sp>
    </p:spTree>
    <p:extLst>
      <p:ext uri="{BB962C8B-B14F-4D97-AF65-F5344CB8AC3E}">
        <p14:creationId xmlns:p14="http://schemas.microsoft.com/office/powerpoint/2010/main" val="1060995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49DA8-4C8C-2039-CFC5-40E134B62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54694-6097-FA86-C40C-76951F4EAF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2082" y="4411743"/>
            <a:ext cx="10449982" cy="1997867"/>
          </a:xfrm>
        </p:spPr>
        <p:txBody>
          <a:bodyPr/>
          <a:lstStyle/>
          <a:p>
            <a:r>
              <a:rPr lang="en-US" dirty="0"/>
              <a:t>Use of 60GHz band in WLAN and WPAN technologies is not new</a:t>
            </a:r>
          </a:p>
          <a:p>
            <a:pPr lvl="1"/>
            <a:r>
              <a:rPr lang="en-US" dirty="0"/>
              <a:t>802.15.3c, 802.11ad (DMG) and 802.11ay (EDMG) are well known</a:t>
            </a:r>
          </a:p>
          <a:p>
            <a:r>
              <a:rPr lang="en-US" dirty="0"/>
              <a:t>But unlike before, we’re now considering </a:t>
            </a:r>
            <a:r>
              <a:rPr lang="en-US" u="sng" dirty="0">
                <a:solidFill>
                  <a:srgbClr val="FF0000"/>
                </a:solidFill>
              </a:rPr>
              <a:t>integrating</a:t>
            </a:r>
            <a:r>
              <a:rPr lang="en-US" dirty="0"/>
              <a:t> a 60GHz front-end to existing MAC &amp; PHY specifications operating largely in sub-7GHz [1]</a:t>
            </a:r>
          </a:p>
          <a:p>
            <a:pPr lvl="1"/>
            <a:r>
              <a:rPr lang="en-US" dirty="0"/>
              <a:t>… and so how much and what aspects of the existing specs should we modify, if at all?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DCBC21-620F-15BB-DD4B-E9A8EACD6A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CE9C57-3245-F0FE-1B66-FD0FB567E58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4DF691-F503-7960-3017-F5B4D2EAB27A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da-DK"/>
              <a:t>Micky Mehta (Pharrowtech), et al.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8095C34-AA20-4415-47C7-77464A6513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9278" y="1483259"/>
            <a:ext cx="1394030" cy="271425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C40358E-EAB3-F397-A25D-932C4B6CD8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3373" y="1486510"/>
            <a:ext cx="3374426" cy="2711007"/>
          </a:xfrm>
          <a:prstGeom prst="rect">
            <a:avLst/>
          </a:prstGeom>
        </p:spPr>
      </p:pic>
      <p:sp>
        <p:nvSpPr>
          <p:cNvPr id="11" name="Arrow: Right 10">
            <a:extLst>
              <a:ext uri="{FF2B5EF4-FFF2-40B4-BE49-F238E27FC236}">
                <a16:creationId xmlns:a16="http://schemas.microsoft.com/office/drawing/2014/main" id="{4D08A547-014F-E328-280A-0A3BEB720282}"/>
              </a:ext>
            </a:extLst>
          </p:cNvPr>
          <p:cNvSpPr/>
          <p:nvPr/>
        </p:nvSpPr>
        <p:spPr bwMode="auto">
          <a:xfrm>
            <a:off x="3734317" y="2423781"/>
            <a:ext cx="1492534" cy="817775"/>
          </a:xfrm>
          <a:prstGeom prst="rightArrow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BF52CC3-B272-4A66-E1B2-93ED7E277119}"/>
              </a:ext>
            </a:extLst>
          </p:cNvPr>
          <p:cNvSpPr/>
          <p:nvPr/>
        </p:nvSpPr>
        <p:spPr bwMode="auto">
          <a:xfrm>
            <a:off x="7880745" y="3438427"/>
            <a:ext cx="937054" cy="768517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Left Brace 12">
            <a:extLst>
              <a:ext uri="{FF2B5EF4-FFF2-40B4-BE49-F238E27FC236}">
                <a16:creationId xmlns:a16="http://schemas.microsoft.com/office/drawing/2014/main" id="{C74AD474-70DD-2ED1-0D40-3A15E133808E}"/>
              </a:ext>
            </a:extLst>
          </p:cNvPr>
          <p:cNvSpPr/>
          <p:nvPr/>
        </p:nvSpPr>
        <p:spPr bwMode="auto">
          <a:xfrm>
            <a:off x="1791673" y="1483259"/>
            <a:ext cx="347605" cy="2723685"/>
          </a:xfrm>
          <a:prstGeom prst="leftBrace">
            <a:avLst>
              <a:gd name="adj1" fmla="val 56161"/>
              <a:gd name="adj2" fmla="val 50000"/>
            </a:avLst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997EB23-9CFE-0738-A953-9F6EDA58DE8C}"/>
              </a:ext>
            </a:extLst>
          </p:cNvPr>
          <p:cNvSpPr txBox="1"/>
          <p:nvPr/>
        </p:nvSpPr>
        <p:spPr>
          <a:xfrm>
            <a:off x="775503" y="2456501"/>
            <a:ext cx="10865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</a:rPr>
              <a:t>802.11ad,</a:t>
            </a:r>
          </a:p>
          <a:p>
            <a:r>
              <a:rPr lang="en-US" sz="1800" dirty="0">
                <a:solidFill>
                  <a:srgbClr val="000000"/>
                </a:solidFill>
              </a:rPr>
              <a:t>802.11ay</a:t>
            </a:r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5" name="Right Brace 14">
            <a:extLst>
              <a:ext uri="{FF2B5EF4-FFF2-40B4-BE49-F238E27FC236}">
                <a16:creationId xmlns:a16="http://schemas.microsoft.com/office/drawing/2014/main" id="{37C30B53-3C34-C4FC-076F-3B000571FA04}"/>
              </a:ext>
            </a:extLst>
          </p:cNvPr>
          <p:cNvSpPr/>
          <p:nvPr/>
        </p:nvSpPr>
        <p:spPr bwMode="auto">
          <a:xfrm>
            <a:off x="8820261" y="1510151"/>
            <a:ext cx="402559" cy="1970975"/>
          </a:xfrm>
          <a:prstGeom prst="rightBrace">
            <a:avLst>
              <a:gd name="adj1" fmla="val 30782"/>
              <a:gd name="adj2" fmla="val 50000"/>
            </a:avLst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F45843F-DA69-C76C-A114-A6CF927B6C57}"/>
              </a:ext>
            </a:extLst>
          </p:cNvPr>
          <p:cNvSpPr txBox="1"/>
          <p:nvPr/>
        </p:nvSpPr>
        <p:spPr>
          <a:xfrm>
            <a:off x="9208308" y="1956794"/>
            <a:ext cx="24997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</a:rPr>
              <a:t>802.11ac MAC &amp; PHY,</a:t>
            </a:r>
            <a:r>
              <a:rPr lang="en-GB" sz="1800" dirty="0">
                <a:solidFill>
                  <a:srgbClr val="000000"/>
                </a:solidFill>
              </a:rPr>
              <a:t> and possibly beyond to include 802.11ax, 802.11be …</a:t>
            </a:r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501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A72F0-CCED-E139-9DF8-2F8F75B17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60GHz band channelization in 802.11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8DD958-4776-12C8-5DF5-1619A875CE5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42D1F2-7BCB-EAF5-6495-21AF1AC126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CC53FB-F2A3-3CE3-8662-AFA3C4D05BA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da-DK"/>
              <a:t>Micky Mehta (Pharrowtech), et al.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1328BB3-9CF5-B83A-6C5B-2F04D987A2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503" y="1424556"/>
            <a:ext cx="5650816" cy="401025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80D2FE9-6F47-B85D-1FF4-36CEC4F7917D}"/>
              </a:ext>
            </a:extLst>
          </p:cNvPr>
          <p:cNvSpPr txBox="1"/>
          <p:nvPr/>
        </p:nvSpPr>
        <p:spPr>
          <a:xfrm>
            <a:off x="1962659" y="5824195"/>
            <a:ext cx="42503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>
                    <a:lumMod val="65000"/>
                  </a:schemeClr>
                </a:solidFill>
              </a:rPr>
              <a:t>Ref: IEEE Std 802.11ay-2021; "Amendment 2: Enhanced Throughput for Operation in License-exempt Bands above 45 GHz"</a:t>
            </a:r>
            <a:endParaRPr lang="en-GB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B6F5014-570C-5778-5906-2168C60A34F3}"/>
              </a:ext>
            </a:extLst>
          </p:cNvPr>
          <p:cNvSpPr txBox="1">
            <a:spLocks/>
          </p:cNvSpPr>
          <p:nvPr/>
        </p:nvSpPr>
        <p:spPr>
          <a:xfrm>
            <a:off x="5793317" y="1984664"/>
            <a:ext cx="6398683" cy="3839531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EDMG channel BWs are multiples of 2.16GHz</a:t>
            </a:r>
          </a:p>
          <a:p>
            <a:pPr lvl="1"/>
            <a:r>
              <a:rPr lang="en-US" sz="1800" kern="0" dirty="0"/>
              <a:t>Spacing </a:t>
            </a:r>
            <a:r>
              <a:rPr lang="en-US" sz="1800" i="1" kern="0" dirty="0">
                <a:sym typeface="Symbol" panose="05050102010706020507" pitchFamily="18" charset="2"/>
              </a:rPr>
              <a:t>f  </a:t>
            </a:r>
            <a:r>
              <a:rPr lang="en-US" sz="1800" kern="0" dirty="0"/>
              <a:t>in multiples of 1.08GHz is specified</a:t>
            </a:r>
          </a:p>
          <a:p>
            <a:pPr lvl="1"/>
            <a:r>
              <a:rPr lang="en-US" sz="1800" kern="0" dirty="0"/>
              <a:t>[2.16+2.16] GHz</a:t>
            </a:r>
          </a:p>
          <a:p>
            <a:pPr lvl="1"/>
            <a:r>
              <a:rPr lang="en-US" sz="1800" kern="0" dirty="0"/>
              <a:t>4.32GHz, [4.32+4.32] GHz, 6.48GHz … </a:t>
            </a:r>
            <a:r>
              <a:rPr lang="en-US" sz="1800" kern="0" dirty="0" err="1"/>
              <a:t>etc</a:t>
            </a:r>
            <a:endParaRPr lang="en-US" sz="1800" kern="0" dirty="0"/>
          </a:p>
          <a:p>
            <a:r>
              <a:rPr lang="en-US" sz="2000" kern="0" dirty="0"/>
              <a:t>We propose reducing </a:t>
            </a:r>
            <a:r>
              <a:rPr lang="en-US" sz="2000" i="1" kern="0" dirty="0">
                <a:sym typeface="Symbol" panose="05050102010706020507" pitchFamily="18" charset="2"/>
              </a:rPr>
              <a:t>f</a:t>
            </a:r>
            <a:r>
              <a:rPr lang="en-US" sz="2000" kern="0" dirty="0">
                <a:sym typeface="Symbol" panose="05050102010706020507" pitchFamily="18" charset="2"/>
              </a:rPr>
              <a:t> in multiples of </a:t>
            </a:r>
            <a:r>
              <a:rPr lang="en-US" sz="2000" i="1" kern="0" dirty="0">
                <a:sym typeface="Symbol" panose="05050102010706020507" pitchFamily="18" charset="2"/>
              </a:rPr>
              <a:t>2</a:t>
            </a:r>
            <a:r>
              <a:rPr lang="en-US" sz="2000" i="1" kern="0" baseline="30000" dirty="0">
                <a:sym typeface="Symbol" panose="05050102010706020507" pitchFamily="18" charset="2"/>
              </a:rPr>
              <a:t>n</a:t>
            </a:r>
          </a:p>
          <a:p>
            <a:pPr lvl="1"/>
            <a:r>
              <a:rPr lang="en-US" sz="1800" kern="0" dirty="0">
                <a:sym typeface="Symbol" panose="05050102010706020507" pitchFamily="18" charset="2"/>
              </a:rPr>
              <a:t>Where n = [0,-1,-2,-3]</a:t>
            </a:r>
          </a:p>
          <a:p>
            <a:pPr lvl="1"/>
            <a:r>
              <a:rPr lang="en-US" sz="1800" kern="0" dirty="0">
                <a:sym typeface="Symbol" panose="05050102010706020507" pitchFamily="18" charset="2"/>
              </a:rPr>
              <a:t>1080MHz, 540MHz, 270MHz </a:t>
            </a:r>
            <a:r>
              <a:rPr lang="en-US" sz="1800" kern="0" dirty="0" err="1">
                <a:sym typeface="Symbol" panose="05050102010706020507" pitchFamily="18" charset="2"/>
              </a:rPr>
              <a:t>etc</a:t>
            </a:r>
            <a:endParaRPr lang="en-US" sz="1800" kern="0" dirty="0">
              <a:sym typeface="Symbol" panose="05050102010706020507" pitchFamily="18" charset="2"/>
            </a:endParaRPr>
          </a:p>
          <a:p>
            <a:r>
              <a:rPr lang="en-US" sz="2000" kern="0" dirty="0">
                <a:sym typeface="Symbol" panose="05050102010706020507" pitchFamily="18" charset="2"/>
              </a:rPr>
              <a:t>CBWs and spacing closer to sub-7GHz channel raster</a:t>
            </a:r>
          </a:p>
          <a:p>
            <a:pPr lvl="1"/>
            <a:r>
              <a:rPr lang="en-US" sz="1800" kern="0" dirty="0">
                <a:sym typeface="Symbol" panose="05050102010706020507" pitchFamily="18" charset="2"/>
              </a:rPr>
              <a:t>E.g., better fit for 160MHz and 320MHz CBWs, resp.</a:t>
            </a:r>
          </a:p>
          <a:p>
            <a:pPr lvl="1"/>
            <a:r>
              <a:rPr lang="en-US" sz="1800" kern="0" dirty="0">
                <a:sym typeface="Symbol" panose="05050102010706020507" pitchFamily="18" charset="2"/>
              </a:rPr>
              <a:t>Maintain backwards compatibility with (E)DMG</a:t>
            </a:r>
          </a:p>
          <a:p>
            <a:pPr lvl="1"/>
            <a:r>
              <a:rPr lang="en-US" sz="1800" kern="0" dirty="0">
                <a:sym typeface="Symbol" panose="05050102010706020507" pitchFamily="18" charset="2"/>
              </a:rPr>
              <a:t>Benefit CCA detection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1192768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083D0-B13F-3460-FF1F-E3244E7F4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Sub-channelization to narrower bandwidths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3618C8-66A1-45CB-5231-E917E9E8614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B2220-16AF-E35E-4CC5-BC2FF792630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28AED0-A456-4195-08DA-95CCAFF4F07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da-DK"/>
              <a:t>Micky Mehta (Pharrowtech), et al.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4B9E745-C167-14BA-D19A-1F487FCAEA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424" y="1663318"/>
            <a:ext cx="6054439" cy="4262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021213B-D528-455C-5A40-DCA66FC2C2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5232" y="1662691"/>
            <a:ext cx="4591043" cy="4263579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D003AFA-1A8A-2646-CF97-31086A7A03FA}"/>
              </a:ext>
            </a:extLst>
          </p:cNvPr>
          <p:cNvCxnSpPr/>
          <p:nvPr/>
        </p:nvCxnSpPr>
        <p:spPr>
          <a:xfrm>
            <a:off x="5186205" y="2371956"/>
            <a:ext cx="1573078" cy="0"/>
          </a:xfrm>
          <a:prstGeom prst="line">
            <a:avLst/>
          </a:prstGeom>
          <a:ln w="50800" cap="rnd">
            <a:solidFill>
              <a:srgbClr val="000000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7A74F9C0-9C21-AC09-17AB-D6605505EEC4}"/>
              </a:ext>
            </a:extLst>
          </p:cNvPr>
          <p:cNvSpPr txBox="1"/>
          <p:nvPr/>
        </p:nvSpPr>
        <p:spPr>
          <a:xfrm>
            <a:off x="4896540" y="2393678"/>
            <a:ext cx="24192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000000"/>
                </a:solidFill>
              </a:rPr>
              <a:t>48 channels, each of 270MHz CBW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CA8C985-B805-A647-2F25-43CBC419BBD4}"/>
              </a:ext>
            </a:extLst>
          </p:cNvPr>
          <p:cNvCxnSpPr/>
          <p:nvPr/>
        </p:nvCxnSpPr>
        <p:spPr>
          <a:xfrm>
            <a:off x="5183625" y="3440511"/>
            <a:ext cx="1573078" cy="0"/>
          </a:xfrm>
          <a:prstGeom prst="line">
            <a:avLst/>
          </a:prstGeom>
          <a:ln w="50800" cap="rnd">
            <a:solidFill>
              <a:srgbClr val="000000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9BA80E21-A30B-7CB9-EECB-AE4A5178FB2F}"/>
              </a:ext>
            </a:extLst>
          </p:cNvPr>
          <p:cNvSpPr txBox="1"/>
          <p:nvPr/>
        </p:nvSpPr>
        <p:spPr>
          <a:xfrm>
            <a:off x="4893960" y="3462233"/>
            <a:ext cx="24192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000000"/>
                </a:solidFill>
              </a:rPr>
              <a:t>24 channels, each of 540MHz CBW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1696B53-F07E-FA29-6388-BBF019F72999}"/>
              </a:ext>
            </a:extLst>
          </p:cNvPr>
          <p:cNvCxnSpPr/>
          <p:nvPr/>
        </p:nvCxnSpPr>
        <p:spPr>
          <a:xfrm>
            <a:off x="5107168" y="4493846"/>
            <a:ext cx="1573078" cy="0"/>
          </a:xfrm>
          <a:prstGeom prst="line">
            <a:avLst/>
          </a:prstGeom>
          <a:ln w="50800" cap="rnd">
            <a:solidFill>
              <a:srgbClr val="000000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992387AF-E65C-8824-82EB-FB07F8874574}"/>
              </a:ext>
            </a:extLst>
          </p:cNvPr>
          <p:cNvSpPr txBox="1"/>
          <p:nvPr/>
        </p:nvSpPr>
        <p:spPr>
          <a:xfrm>
            <a:off x="4817503" y="4515568"/>
            <a:ext cx="24961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000000"/>
                </a:solidFill>
              </a:rPr>
              <a:t>12 channels, each of 1080MHz CBW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55A1C51-2462-5AB0-6A9A-90C6611AB471}"/>
              </a:ext>
            </a:extLst>
          </p:cNvPr>
          <p:cNvCxnSpPr/>
          <p:nvPr/>
        </p:nvCxnSpPr>
        <p:spPr>
          <a:xfrm>
            <a:off x="5183623" y="5879812"/>
            <a:ext cx="1573078" cy="0"/>
          </a:xfrm>
          <a:prstGeom prst="line">
            <a:avLst/>
          </a:prstGeom>
          <a:ln w="50800" cap="rnd">
            <a:solidFill>
              <a:srgbClr val="000000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4D7B48F-4976-1346-98B7-1F044865E631}"/>
              </a:ext>
            </a:extLst>
          </p:cNvPr>
          <p:cNvSpPr txBox="1"/>
          <p:nvPr/>
        </p:nvSpPr>
        <p:spPr>
          <a:xfrm>
            <a:off x="4893958" y="5901534"/>
            <a:ext cx="24192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000000"/>
                </a:solidFill>
              </a:rPr>
              <a:t>6 channels, each of 2160MHz CBW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20D093-E381-D35F-46A1-B4A6266A6C2D}"/>
              </a:ext>
            </a:extLst>
          </p:cNvPr>
          <p:cNvSpPr txBox="1"/>
          <p:nvPr/>
        </p:nvSpPr>
        <p:spPr>
          <a:xfrm>
            <a:off x="1819375" y="6007198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rgbClr val="000000"/>
                </a:solidFill>
              </a:rPr>
              <a:t>Channel#1</a:t>
            </a:r>
            <a:endParaRPr lang="en-GB" sz="1800" b="1" dirty="0">
              <a:solidFill>
                <a:srgbClr val="00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803481-E926-5A1C-84A7-3EB8E1368BDE}"/>
              </a:ext>
            </a:extLst>
          </p:cNvPr>
          <p:cNvSpPr txBox="1"/>
          <p:nvPr/>
        </p:nvSpPr>
        <p:spPr>
          <a:xfrm>
            <a:off x="9173848" y="6008766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rgbClr val="000000"/>
                </a:solidFill>
              </a:rPr>
              <a:t>Channel#6</a:t>
            </a:r>
            <a:endParaRPr lang="en-GB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882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C3C6E-8165-2FA6-93A9-BE08DEDAD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83502B-0EE1-5856-3149-61D000485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plausible channelization scheme for 60GHz band has been proposed</a:t>
            </a:r>
          </a:p>
          <a:p>
            <a:pPr lvl="1"/>
            <a:r>
              <a:rPr lang="en-US" dirty="0"/>
              <a:t>Maintain primary (legacy) channel spacing of 2.16GHz</a:t>
            </a:r>
          </a:p>
          <a:p>
            <a:pPr lvl="1"/>
            <a:r>
              <a:rPr lang="en-US" dirty="0"/>
              <a:t>Support whole fractions of the primary, such that </a:t>
            </a:r>
            <a:r>
              <a:rPr lang="en-US" sz="2000" i="1" kern="0" dirty="0">
                <a:sym typeface="Symbol" panose="05050102010706020507" pitchFamily="18" charset="2"/>
              </a:rPr>
              <a:t>f =2</a:t>
            </a:r>
            <a:r>
              <a:rPr lang="en-US" sz="2000" i="1" kern="0" baseline="30000" dirty="0">
                <a:sym typeface="Symbol" panose="05050102010706020507" pitchFamily="18" charset="2"/>
              </a:rPr>
              <a:t>n</a:t>
            </a:r>
            <a:r>
              <a:rPr lang="en-US" sz="2000" kern="0" dirty="0">
                <a:sym typeface="Symbol" panose="05050102010706020507" pitchFamily="18" charset="2"/>
              </a:rPr>
              <a:t>, where n=[0,-1,-2,-3]</a:t>
            </a:r>
            <a:endParaRPr lang="en-US" dirty="0"/>
          </a:p>
          <a:p>
            <a:pPr lvl="1"/>
            <a:r>
              <a:rPr lang="en-US" dirty="0"/>
              <a:t>It retains backwards compatibility with incumbent 60GHz amendments in 802.11</a:t>
            </a:r>
          </a:p>
          <a:p>
            <a:r>
              <a:rPr lang="en-US" dirty="0"/>
              <a:t>Offers a relatively easier path for candidate implementation [2], [3]</a:t>
            </a:r>
          </a:p>
          <a:p>
            <a:pPr lvl="1"/>
            <a:r>
              <a:rPr lang="en-US" dirty="0"/>
              <a:t>Reduced complexity and development time-scales</a:t>
            </a:r>
          </a:p>
          <a:p>
            <a:pPr lvl="1"/>
            <a:r>
              <a:rPr lang="en-US" dirty="0"/>
              <a:t>In keeping with the desire to have the IMMW PAR focused and towards rapid adoption</a:t>
            </a:r>
          </a:p>
          <a:p>
            <a:pPr lvl="1"/>
            <a:r>
              <a:rPr lang="en-US" dirty="0"/>
              <a:t>Offers a rapid path to realistic implementation with an upclocked 802.11ac modem</a:t>
            </a:r>
          </a:p>
          <a:p>
            <a:r>
              <a:rPr lang="en-US" dirty="0"/>
              <a:t>RF impairments are pronounced in </a:t>
            </a:r>
            <a:r>
              <a:rPr lang="en-US" dirty="0" err="1"/>
              <a:t>mmWave</a:t>
            </a:r>
            <a:r>
              <a:rPr lang="en-US" dirty="0"/>
              <a:t> band; and consensus on how to mitigate and/or circumvent will take due consideration in IMMW SG [4]</a:t>
            </a:r>
          </a:p>
          <a:p>
            <a:pPr lvl="1"/>
            <a:r>
              <a:rPr lang="en-US" dirty="0"/>
              <a:t>Agreeing on likely channel raster particulars now will help IMMW SG better focus </a:t>
            </a:r>
            <a:r>
              <a:rPr lang="en-US"/>
              <a:t>on RF </a:t>
            </a:r>
            <a:r>
              <a:rPr lang="en-US" dirty="0"/>
              <a:t>impairments and related discussions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797806-497E-D47C-49E6-4C942A258A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5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641AB3-9F73-20CB-8ABA-71D996DD5F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7E0C62-48BF-D49C-E9BB-21168912C4A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da-DK"/>
              <a:t>Micky Mehta (Pharrowtech),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081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3CDE0-CDE6-8459-8B3B-A99F83F83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3388F-083A-B719-5343-27AA5EE57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11-23/1819r1 “Integrated </a:t>
            </a:r>
            <a:r>
              <a:rPr lang="en-US" dirty="0" err="1"/>
              <a:t>mmWave</a:t>
            </a:r>
            <a:r>
              <a:rPr lang="en-US" dirty="0"/>
              <a:t> Design Considerations”</a:t>
            </a:r>
          </a:p>
          <a:p>
            <a:pPr marL="0" indent="0">
              <a:buNone/>
            </a:pPr>
            <a:r>
              <a:rPr lang="en-US" altLang="ko-KR" sz="2400" dirty="0"/>
              <a:t>[2] 11-23-2004</a:t>
            </a:r>
            <a:r>
              <a:rPr lang="en-US" altLang="ko-KR" dirty="0"/>
              <a:t>r0, “</a:t>
            </a:r>
            <a:r>
              <a:rPr lang="en-US" sz="2400" dirty="0">
                <a:solidFill>
                  <a:schemeClr val="tx1"/>
                </a:solidFill>
              </a:rPr>
              <a:t>IMMW technical scope proposal</a:t>
            </a:r>
            <a:r>
              <a:rPr lang="en-US" altLang="ko-KR" dirty="0"/>
              <a:t>”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[3] 11-23/1905r0 “High Level Thoughts on IMMW”</a:t>
            </a:r>
          </a:p>
          <a:p>
            <a:pPr marL="0" indent="0">
              <a:buNone/>
            </a:pPr>
            <a:r>
              <a:rPr lang="en-US" altLang="ko-KR" sz="2400" dirty="0"/>
              <a:t>[4] </a:t>
            </a:r>
            <a:r>
              <a:rPr lang="en-US" dirty="0"/>
              <a:t>11-23/1878r0 “Design Considerations on IMMW”</a:t>
            </a:r>
            <a:endParaRPr lang="en-US" altLang="ko-KR" sz="2400" dirty="0"/>
          </a:p>
          <a:p>
            <a:pPr marL="0" indent="0">
              <a:buNone/>
            </a:pPr>
            <a:r>
              <a:rPr lang="en-US" dirty="0"/>
              <a:t>[5] 11-23/1968r0 “Discussion on general direction of integrated </a:t>
            </a:r>
            <a:r>
              <a:rPr lang="en-US" dirty="0" err="1"/>
              <a:t>mmWave</a:t>
            </a:r>
            <a:r>
              <a:rPr lang="en-US" dirty="0"/>
              <a:t>”</a:t>
            </a:r>
            <a:endParaRPr lang="en-US" altLang="ko-KR" sz="2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0198B3-DEC4-4B42-62A7-503FA7BA5F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817A5EC4-AB74-4A60-9357-B7937A4BEBE7}" type="slidenum">
              <a:rPr lang="en-US" smtClean="0"/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F3A83-F6E6-B603-24F7-7C0343114D1A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72DAB14-648C-55F9-6839-1C6AAC9285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943225414"/>
      </p:ext>
    </p:extLst>
  </p:cSld>
  <p:clrMapOvr>
    <a:masterClrMapping/>
  </p:clrMapOvr>
</p:sld>
</file>

<file path=ppt/theme/theme1.xml><?xml version="1.0" encoding="utf-8"?>
<a:theme xmlns:a="http://schemas.openxmlformats.org/drawingml/2006/main" name="IEEE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 template" id="{5C2A57D6-96D6-4B95-84D3-7C5521E8E681}" vid="{8AA07784-D56F-40CE-A568-892E1AC95C8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template</Template>
  <TotalTime>1246</TotalTime>
  <Words>542</Words>
  <Application>Microsoft Office PowerPoint</Application>
  <PresentationFormat>Widescreen</PresentationFormat>
  <Paragraphs>74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Unicode MS</vt:lpstr>
      <vt:lpstr>Calibri</vt:lpstr>
      <vt:lpstr>Symbol</vt:lpstr>
      <vt:lpstr>Times New Roman</vt:lpstr>
      <vt:lpstr>IEEE template</vt:lpstr>
      <vt:lpstr>Channel raster considerations for 60GHz band in IMMW</vt:lpstr>
      <vt:lpstr>Introduction</vt:lpstr>
      <vt:lpstr>Existing 60GHz band channelization in 802.11</vt:lpstr>
      <vt:lpstr>Sub-channelization to narrower bandwidths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11-24-0076-00-immw Comparison of OFDM and EDMG SC Waveform</dc:title>
  <dc:creator>Handte, Thomas</dc:creator>
  <cp:lastModifiedBy>Micky Mehta</cp:lastModifiedBy>
  <cp:revision>28</cp:revision>
  <dcterms:created xsi:type="dcterms:W3CDTF">2023-12-13T17:21:19Z</dcterms:created>
  <dcterms:modified xsi:type="dcterms:W3CDTF">2024-01-16T02:25:58Z</dcterms:modified>
</cp:coreProperties>
</file>