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366" r:id="rId3"/>
    <p:sldId id="2368" r:id="rId4"/>
    <p:sldId id="2374" r:id="rId5"/>
    <p:sldId id="2379" r:id="rId6"/>
    <p:sldId id="2385" r:id="rId7"/>
    <p:sldId id="2387" r:id="rId8"/>
    <p:sldId id="2378" r:id="rId9"/>
    <p:sldId id="2382" r:id="rId10"/>
    <p:sldId id="2383" r:id="rId11"/>
    <p:sldId id="2388" r:id="rId12"/>
    <p:sldId id="2386" r:id="rId13"/>
    <p:sldId id="2367" r:id="rId14"/>
    <p:sldId id="2384" r:id="rId15"/>
    <p:sldId id="2372" r:id="rId16"/>
    <p:sldId id="2371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Ezer Melzer (TRC)" initials="EM(" lastIdx="1" clrIdx="2">
    <p:extLst>
      <p:ext uri="{19B8F6BF-5375-455C-9EA6-DF929625EA0E}">
        <p15:presenceInfo xmlns:p15="http://schemas.microsoft.com/office/powerpoint/2012/main" userId="S-1-5-21-147214757-305610072-1517763936-4623848" providerId="AD"/>
      </p:ext>
    </p:extLst>
  </p:cmAuthor>
  <p:cmAuthor id="4" name="Rani Keren" initials="RK" lastIdx="24" clrIdx="3">
    <p:extLst>
      <p:ext uri="{19B8F6BF-5375-455C-9EA6-DF929625EA0E}">
        <p15:presenceInfo xmlns:p15="http://schemas.microsoft.com/office/powerpoint/2012/main" userId="S-1-5-21-147214757-305610072-1517763936-77103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CDC8"/>
    <a:srgbClr val="FAFCBA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226" autoAdjust="0"/>
  </p:normalViewPr>
  <p:slideViewPr>
    <p:cSldViewPr>
      <p:cViewPr varScale="1">
        <p:scale>
          <a:sx n="98" d="100"/>
          <a:sy n="98" d="100"/>
        </p:scale>
        <p:origin x="1003" y="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Shimi Shilo et al,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07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PHY Layer Interference Mitigation for Improved Reliability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7478974"/>
              </p:ext>
            </p:extLst>
          </p:nvPr>
        </p:nvGraphicFramePr>
        <p:xfrm>
          <a:off x="471488" y="3168650"/>
          <a:ext cx="8220075" cy="264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" name="Document" r:id="rId4" imgW="8572996" imgH="2768043" progId="Word.Document.8">
                  <p:embed/>
                </p:oleObj>
              </mc:Choice>
              <mc:Fallback>
                <p:oleObj name="Document" r:id="rId4" imgW="8572996" imgH="276804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168650"/>
                        <a:ext cx="8220075" cy="26431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1065213"/>
          </a:xfrm>
        </p:spPr>
        <p:txBody>
          <a:bodyPr/>
          <a:lstStyle/>
          <a:p>
            <a:r>
              <a:rPr lang="en-US" sz="2800" dirty="0"/>
              <a:t>Number of Required IM Pilots (Approach #2)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figure below depicts the goodput results for a receiver with 4 Rx antennas, 5dB SIR, </a:t>
            </a:r>
            <a:r>
              <a:rPr lang="en-US" sz="2000" b="0" dirty="0" err="1">
                <a:solidFill>
                  <a:schemeClr val="tx1"/>
                </a:solidFill>
              </a:rPr>
              <a:t>TGn</a:t>
            </a:r>
            <a:r>
              <a:rPr lang="en-US" sz="2000" b="0" dirty="0">
                <a:solidFill>
                  <a:schemeClr val="tx1"/>
                </a:solidFill>
              </a:rPr>
              <a:t>-D NLOS (both desired and interference, a different channel realization for each), comparing various percentages of IM pilots being used within a 106-tone RU, where the interference covers the entire signal BW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shown, the case of 14% IM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pilots, though still worse than all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other cases, shows a moderate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degradation in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scenario, using ~18% IM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pilots is optimal, and the IM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receiver is not very sensitive to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deviations from this choice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C23961-F9D4-49E3-BE8E-3C4083E0A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2693155"/>
            <a:ext cx="5027612" cy="377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748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1065213"/>
          </a:xfrm>
        </p:spPr>
        <p:txBody>
          <a:bodyPr/>
          <a:lstStyle/>
          <a:p>
            <a:r>
              <a:rPr lang="en-US" sz="2800" dirty="0"/>
              <a:t>Number of Required IM Pilots (Approach #2)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also evaluated the performance for a receiver with 4 Rx antennas, comparing various percentages of IM pilots being used within a 106-tone RU, with a 2MHz narrowband interference whose location in frequency is randomly chosen per PPDU, with 5dB SIR (computed over the interference bandwidth only)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see that using very few IM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pilots (e.g. black/cyan curves)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leads to performance degradation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scenario, using ~16% IM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pilots is optimal, and the IM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receiver is not very sensitive to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deviations from this choice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110DE3-19AD-4848-8B75-2BC6FF3C4F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2513013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899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1065213"/>
          </a:xfrm>
        </p:spPr>
        <p:txBody>
          <a:bodyPr/>
          <a:lstStyle/>
          <a:p>
            <a:r>
              <a:rPr lang="en-US" sz="2800" dirty="0"/>
              <a:t>Handling 20MHz Wi-Fi interference (Approach #1)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[1] and [2] we showed simulation results for approach #1 assuming a 20MHz signal experiencing a narrowband (~2MHz)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Below we show simulation results for a 40MHz signal experiencing a 20MHz Wi-Fi interfering signal (both experiencing independent </a:t>
            </a:r>
            <a:r>
              <a:rPr lang="en-US" sz="2000" b="0" dirty="0" err="1">
                <a:solidFill>
                  <a:schemeClr val="tx1"/>
                </a:solidFill>
              </a:rPr>
              <a:t>TGn</a:t>
            </a:r>
            <a:r>
              <a:rPr lang="en-US" sz="2000" b="0" dirty="0">
                <a:solidFill>
                  <a:schemeClr val="tx1"/>
                </a:solidFill>
              </a:rPr>
              <a:t>-D NLOS channels) rising in a random location in time; we assume MCS 4, single stream and 4Rx/2Tx antennas; as shown, this approach is very robust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6DEF2D7-5FAF-4F64-83DE-37543ED19A7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332163"/>
            <a:ext cx="4191000" cy="31432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618BF5D-5655-4F95-B860-EAAA4389F77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72" y="3332162"/>
            <a:ext cx="4191001" cy="314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78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856538" cy="1065213"/>
          </a:xfrm>
        </p:spPr>
        <p:txBody>
          <a:bodyPr/>
          <a:lstStyle/>
          <a:p>
            <a:r>
              <a:rPr lang="en-US" sz="2800" dirty="0"/>
              <a:t>Using </a:t>
            </a:r>
            <a:r>
              <a:rPr lang="en-US" sz="2800" dirty="0" err="1"/>
              <a:t>Midambles</a:t>
            </a:r>
            <a:r>
              <a:rPr lang="en-US" sz="2800" dirty="0"/>
              <a:t> as an Alternative (Approach #2)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 valid question is whether </a:t>
            </a:r>
            <a:r>
              <a:rPr lang="en-US" sz="2000" b="0" dirty="0" err="1">
                <a:solidFill>
                  <a:schemeClr val="tx1"/>
                </a:solidFill>
              </a:rPr>
              <a:t>midambles</a:t>
            </a:r>
            <a:r>
              <a:rPr lang="en-US" sz="2000" b="0" dirty="0">
                <a:solidFill>
                  <a:schemeClr val="tx1"/>
                </a:solidFill>
              </a:rPr>
              <a:t> (e.g. as defined in 11ax) may be used to mitigate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</a:rPr>
              <a:t>Midambles</a:t>
            </a:r>
            <a:r>
              <a:rPr lang="en-US" sz="1600" dirty="0">
                <a:solidFill>
                  <a:schemeClr val="tx1"/>
                </a:solidFill>
              </a:rPr>
              <a:t> were defined in 11ax as a periodic, replicated transmission of the HE-LTF portion, in order to cope with channel variations (Doppler) during the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</a:rPr>
              <a:t>Midambles</a:t>
            </a:r>
            <a:r>
              <a:rPr lang="en-US" sz="1600" dirty="0">
                <a:solidFill>
                  <a:schemeClr val="tx1"/>
                </a:solidFill>
              </a:rPr>
              <a:t> were transmitted every 10 or 20 OFDM symbols</a:t>
            </a: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Considering the original aim of mitigating the random interference which is quite common in the WLAN bands – and can start anytime, within any OFDM symbol, as described in [1</a:t>
            </a:r>
            <a:r>
              <a:rPr lang="en-US" sz="2000" b="0">
                <a:solidFill>
                  <a:schemeClr val="tx1"/>
                </a:solidFill>
              </a:rPr>
              <a:t>] – </a:t>
            </a:r>
            <a:r>
              <a:rPr lang="en-US" sz="2000" b="0" dirty="0">
                <a:solidFill>
                  <a:schemeClr val="tx1"/>
                </a:solidFill>
              </a:rPr>
              <a:t>we note that separation between </a:t>
            </a:r>
            <a:r>
              <a:rPr lang="en-US" sz="2000" b="0" dirty="0" err="1">
                <a:solidFill>
                  <a:schemeClr val="tx1"/>
                </a:solidFill>
              </a:rPr>
              <a:t>midambles</a:t>
            </a:r>
            <a:r>
              <a:rPr lang="en-US" sz="2000" b="0" dirty="0">
                <a:solidFill>
                  <a:schemeClr val="tx1"/>
                </a:solidFill>
              </a:rPr>
              <a:t> will inevitably result in unidentified interference in certain OFDM symbols and therefore in failed codewords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For example, in a 242-tone RU using 64QAM and a single stream, there are 1404 coded bits per symbol (N_CBPS) which means ~3/4 of an LDPC codeword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So a </a:t>
            </a:r>
            <a:r>
              <a:rPr lang="en-US" sz="1600" b="0" dirty="0" err="1">
                <a:solidFill>
                  <a:schemeClr val="tx1"/>
                </a:solidFill>
              </a:rPr>
              <a:t>midamble</a:t>
            </a:r>
            <a:r>
              <a:rPr lang="en-US" sz="1600" b="0" dirty="0">
                <a:solidFill>
                  <a:schemeClr val="tx1"/>
                </a:solidFill>
              </a:rPr>
              <a:t> every 4 OFDM symbols means we may lose up to 3 LDPC codewords and maybe several MPDUs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78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533400"/>
            <a:ext cx="8915400" cy="1065213"/>
          </a:xfrm>
        </p:spPr>
        <p:txBody>
          <a:bodyPr/>
          <a:lstStyle/>
          <a:p>
            <a:r>
              <a:rPr lang="en-US" sz="2800" dirty="0"/>
              <a:t>Using </a:t>
            </a:r>
            <a:r>
              <a:rPr lang="en-US" sz="2800" dirty="0" err="1"/>
              <a:t>Midambles</a:t>
            </a:r>
            <a:r>
              <a:rPr lang="en-US" sz="2800" dirty="0"/>
              <a:t> as an Alternative (Approach #2)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order to evaluate the impact of using </a:t>
            </a:r>
            <a:r>
              <a:rPr lang="en-US" sz="2000" b="0" dirty="0" err="1">
                <a:solidFill>
                  <a:schemeClr val="tx1"/>
                </a:solidFill>
              </a:rPr>
              <a:t>midambles</a:t>
            </a:r>
            <a:r>
              <a:rPr lang="en-US" sz="2000" b="0" dirty="0">
                <a:solidFill>
                  <a:schemeClr val="tx1"/>
                </a:solidFill>
              </a:rPr>
              <a:t> as an alternative, we simulated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SIR=5dB, MCS 6, 1Tx/</a:t>
            </a:r>
            <a:r>
              <a:rPr lang="en-US" sz="1600" dirty="0">
                <a:solidFill>
                  <a:schemeClr val="tx1"/>
                </a:solidFill>
              </a:rPr>
              <a:t>4Rx antennas, ~24% IM pilots (so an IM pilot almost every 4</a:t>
            </a:r>
            <a:r>
              <a:rPr lang="en-US" sz="1600" baseline="30000" dirty="0">
                <a:solidFill>
                  <a:schemeClr val="tx1"/>
                </a:solidFill>
              </a:rPr>
              <a:t>th</a:t>
            </a:r>
            <a:r>
              <a:rPr lang="en-US" sz="1600" dirty="0">
                <a:solidFill>
                  <a:schemeClr val="tx1"/>
                </a:solidFill>
              </a:rPr>
              <a:t> subcarrier in all OFDM symbols)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Interference starts randomly anywhere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within the PPDU (including preamble)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Compared between two </a:t>
            </a:r>
            <a:r>
              <a:rPr lang="en-US" sz="1600" dirty="0">
                <a:solidFill>
                  <a:schemeClr val="tx1"/>
                </a:solidFill>
              </a:rPr>
              <a:t>receiver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schemes: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Updating the interference covariance</a:t>
            </a:r>
            <a:br>
              <a:rPr lang="en-US" sz="1400" b="0" dirty="0">
                <a:solidFill>
                  <a:schemeClr val="tx1"/>
                </a:solidFill>
              </a:rPr>
            </a:br>
            <a:r>
              <a:rPr lang="en-US" sz="1400" b="0" dirty="0">
                <a:solidFill>
                  <a:schemeClr val="tx1"/>
                </a:solidFill>
              </a:rPr>
              <a:t>every OFDM symbol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Updating the interference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covariance every 5</a:t>
            </a:r>
            <a:r>
              <a:rPr lang="en-US" sz="1400" baseline="30000" dirty="0">
                <a:solidFill>
                  <a:schemeClr val="tx1"/>
                </a:solidFill>
              </a:rPr>
              <a:t>th</a:t>
            </a:r>
            <a:r>
              <a:rPr lang="en-US" sz="1400" dirty="0">
                <a:solidFill>
                  <a:schemeClr val="tx1"/>
                </a:solidFill>
              </a:rPr>
              <a:t> OFDM symbol</a:t>
            </a:r>
            <a:endParaRPr lang="en-US" sz="14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shown, there is an error floor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when we don’t update the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interference covariance often –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entire CWs are lost (error floor is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not higher because interference occasionally starts within the preamble)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535A4A-0228-4D64-AC97-D09DDD991B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2559905"/>
            <a:ext cx="48260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766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[1] we discussed how prevalent interference is in the WLAN bands, and how mitigating this interference (or the majority thereof) would lead to significantly better results, in particular lower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We presented two approaches to mitigate the interference and showed, via simulation results, how we can improve the performance in the presence </a:t>
            </a:r>
            <a:r>
              <a:rPr lang="en-US" sz="1600" dirty="0">
                <a:solidFill>
                  <a:schemeClr val="tx1"/>
                </a:solidFill>
              </a:rPr>
              <a:t>of random </a:t>
            </a:r>
            <a:r>
              <a:rPr lang="en-US" sz="1600" b="0" dirty="0">
                <a:solidFill>
                  <a:schemeClr val="tx1"/>
                </a:solidFill>
              </a:rPr>
              <a:t>interference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[2] we provided more simulation results and addressed some questions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 we added some explanations about the nature of interference mitigation, some new simulation results, clarifications about previously shared </a:t>
            </a:r>
            <a:r>
              <a:rPr lang="en-US" sz="2000" b="0">
                <a:solidFill>
                  <a:schemeClr val="tx1"/>
                </a:solidFill>
              </a:rPr>
              <a:t>results and also </a:t>
            </a:r>
            <a:r>
              <a:rPr lang="en-US" sz="2000" b="0" dirty="0">
                <a:solidFill>
                  <a:schemeClr val="tx1"/>
                </a:solidFill>
              </a:rPr>
              <a:t>addressed some further questions that were raised during the presentation of [2]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17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382587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266825"/>
            <a:ext cx="7770813" cy="4468812"/>
          </a:xfrm>
        </p:spPr>
        <p:txBody>
          <a:bodyPr/>
          <a:lstStyle/>
          <a:p>
            <a:pPr marL="0" indent="0"/>
            <a:r>
              <a:rPr lang="en-US" sz="1800" dirty="0"/>
              <a:t>[1] 11-23-1490r0: Physical Layer Reliability Improvements (Shimi Shilo et al)</a:t>
            </a:r>
          </a:p>
          <a:p>
            <a:pPr marL="0" indent="0"/>
            <a:r>
              <a:rPr lang="en-US" sz="1800" dirty="0"/>
              <a:t>[2] 11-23-1943r1: Physical Layer Reliability Improvements – Follow Up (Shimi Shilo et al)</a:t>
            </a:r>
          </a:p>
          <a:p>
            <a:pPr marL="0" indent="0"/>
            <a:r>
              <a:rPr lang="en-US" sz="1800" dirty="0"/>
              <a:t>[3] 11-23/0028r6: PAR Discussion (Laurent </a:t>
            </a:r>
            <a:r>
              <a:rPr lang="en-US" sz="1800" dirty="0" err="1"/>
              <a:t>Cariou</a:t>
            </a:r>
            <a:r>
              <a:rPr lang="en-US" sz="1800" dirty="0"/>
              <a:t>)</a:t>
            </a:r>
          </a:p>
          <a:p>
            <a:pPr marL="0" indent="0"/>
            <a:r>
              <a:rPr lang="en-US" sz="1800" dirty="0"/>
              <a:t>[4] Jian Li, </a:t>
            </a:r>
            <a:r>
              <a:rPr lang="en-US" sz="1800" dirty="0" err="1"/>
              <a:t>Petre</a:t>
            </a:r>
            <a:r>
              <a:rPr lang="en-US" sz="1800" dirty="0"/>
              <a:t> </a:t>
            </a:r>
            <a:r>
              <a:rPr lang="en-US" sz="1800" dirty="0" err="1"/>
              <a:t>Stoica</a:t>
            </a:r>
            <a:r>
              <a:rPr lang="en-US" sz="1800" dirty="0"/>
              <a:t>: “Robust Adaptive Beamforming”, 2005, Wiley.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53789"/>
            <a:ext cx="80009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[1, 2] we discussed methods for improving the reliability in </a:t>
            </a:r>
            <a:r>
              <a:rPr lang="en-US" sz="2000" b="0" dirty="0" err="1">
                <a:solidFill>
                  <a:schemeClr val="tx1"/>
                </a:solidFill>
              </a:rPr>
              <a:t>TGbn</a:t>
            </a: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particular, we suggested two different PHY related approaches for handling interference, using Interference Mitigation (IM) approaches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– recap on those in the next two slides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Improved reliability and more efficient use of the spectrum are important goals of UHR (Ultra-High Reliability)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 we share some new results, address some questions that were raised during the presentation of [2], and provide some explanations about the nature of receiver IM algorithms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/>
              <a:t>Recap: Approach #1 for Mitigating Interference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Replicate data in frequency domain as shown in the figure below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receiver can identify if a portion of its spectrum is interfered, and based on this decide which subcarriers (or which replica) to combine (and how to combine)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choice of RU size to use and the replication order (number of replicas)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can be opportunistic or based on knowledge at the transmitter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side (e.g. on the interference characteristics)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Simple transmit scheme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Significantly more robust to (narrowband)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Disadvantages: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Less beneficial for wideband interference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172176" y="3505200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7172176" y="3810000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172176" y="4724400"/>
            <a:ext cx="1371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170738" y="5029200"/>
            <a:ext cx="1371600" cy="609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52-tone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170738" y="4114800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170738" y="4419600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170738" y="5638800"/>
            <a:ext cx="1371600" cy="609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52-tone</a:t>
            </a:r>
          </a:p>
        </p:txBody>
      </p:sp>
      <p:sp>
        <p:nvSpPr>
          <p:cNvPr id="17" name="Left Brace 16"/>
          <p:cNvSpPr/>
          <p:nvPr/>
        </p:nvSpPr>
        <p:spPr bwMode="auto">
          <a:xfrm>
            <a:off x="6943576" y="3505200"/>
            <a:ext cx="121919" cy="1219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570538" y="3903872"/>
            <a:ext cx="1371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4x replication to STA #1</a:t>
            </a:r>
          </a:p>
        </p:txBody>
      </p:sp>
      <p:sp>
        <p:nvSpPr>
          <p:cNvPr id="19" name="Left Brace 18"/>
          <p:cNvSpPr/>
          <p:nvPr/>
        </p:nvSpPr>
        <p:spPr bwMode="auto">
          <a:xfrm>
            <a:off x="6943576" y="5014703"/>
            <a:ext cx="121919" cy="1219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570538" y="5413375"/>
            <a:ext cx="1371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2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x replication to STA #2</a:t>
            </a:r>
          </a:p>
        </p:txBody>
      </p:sp>
      <p:sp>
        <p:nvSpPr>
          <p:cNvPr id="2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755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/>
              <a:t>Recap: Approach #2 for Mitigating Interference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Transmitting known pilots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>
                <a:solidFill>
                  <a:schemeClr val="tx1"/>
                </a:solidFill>
              </a:rPr>
              <a:t> interlaced with the data </a:t>
            </a:r>
            <a:r>
              <a:rPr lang="en-IL" sz="2000" b="0" dirty="0">
                <a:solidFill>
                  <a:schemeClr val="tx1"/>
                </a:solidFill>
              </a:rPr>
              <a:t>–</a:t>
            </a:r>
            <a:r>
              <a:rPr lang="en-US" sz="2000" b="0" dirty="0">
                <a:solidFill>
                  <a:schemeClr val="tx1"/>
                </a:solidFill>
              </a:rPr>
              <a:t> will allow a (multi-antenna) receiver to track and mitigate potential interfering signals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receiver will apply an interference mitigation (receive beamforming) scheme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Various algorithms may be employed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Can handle interference of any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Disadvantages: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Need ‘extra’ Rx antennas (beyond N_SS)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to cancel the interference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0" y="3089148"/>
            <a:ext cx="685800" cy="2702052"/>
          </a:xfrm>
          <a:prstGeom prst="rect">
            <a:avLst/>
          </a:prstGeom>
        </p:spPr>
      </p:pic>
      <p:sp>
        <p:nvSpPr>
          <p:cNvPr id="78" name="Rectangle 77"/>
          <p:cNvSpPr/>
          <p:nvPr/>
        </p:nvSpPr>
        <p:spPr bwMode="auto">
          <a:xfrm>
            <a:off x="5334000" y="4061624"/>
            <a:ext cx="2448242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Interference Mitigation Pilot</a:t>
            </a:r>
          </a:p>
        </p:txBody>
      </p:sp>
      <p:cxnSp>
        <p:nvCxnSpPr>
          <p:cNvPr id="79" name="Straight Arrow Connector 78"/>
          <p:cNvCxnSpPr/>
          <p:nvPr/>
        </p:nvCxnSpPr>
        <p:spPr bwMode="auto">
          <a:xfrm>
            <a:off x="7752219" y="4217088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7752219" y="4587734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ectangle 80"/>
          <p:cNvSpPr/>
          <p:nvPr/>
        </p:nvSpPr>
        <p:spPr bwMode="auto">
          <a:xfrm>
            <a:off x="6932612" y="4414907"/>
            <a:ext cx="824978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96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5213"/>
          </a:xfrm>
        </p:spPr>
        <p:txBody>
          <a:bodyPr/>
          <a:lstStyle/>
          <a:p>
            <a:pPr algn="l"/>
            <a:r>
              <a:rPr lang="en-US" sz="2800" dirty="0"/>
              <a:t>Identifying a Random &amp; Sudden Interfering Signal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Using either of the two schemes we presented allows a receiver to continuously monitor the received signal and apply interference mitigation (receive beamforming or selecting non-interfered subchannels), such that the receiver reacts immediately to any rising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order to demonstrate this, we simulated a simple LOS scenario with a PPDU experiencing an interfering signal which rises in the 12</a:t>
            </a:r>
            <a:r>
              <a:rPr lang="en-US" sz="2000" b="0" baseline="30000" dirty="0">
                <a:solidFill>
                  <a:schemeClr val="tx1"/>
                </a:solidFill>
              </a:rPr>
              <a:t>th</a:t>
            </a:r>
            <a:r>
              <a:rPr lang="en-US" sz="2000" b="0" dirty="0">
                <a:solidFill>
                  <a:schemeClr val="tx1"/>
                </a:solidFill>
              </a:rPr>
              <a:t> OFDM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use the 2</a:t>
            </a:r>
            <a:r>
              <a:rPr lang="en-US" sz="2000" b="0" baseline="30000" dirty="0">
                <a:solidFill>
                  <a:schemeClr val="tx1"/>
                </a:solidFill>
              </a:rPr>
              <a:t>nd</a:t>
            </a:r>
            <a:r>
              <a:rPr lang="en-US" sz="2000" b="0" dirty="0">
                <a:solidFill>
                  <a:schemeClr val="tx1"/>
                </a:solidFill>
              </a:rPr>
              <a:t> approach with IM pilots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interspersed with the data tones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MVDR is applied in all tones (after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estimating the covariance of the noise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and interference in a frequency selective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manner)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Then we analyzed the resulting equivalent,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post-equalization gain in each direction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of arrival of the signal, for a single subcarrier (as an example)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5181600" y="3429000"/>
            <a:ext cx="3644242" cy="2472111"/>
            <a:chOff x="5114588" y="3517669"/>
            <a:chExt cx="3721220" cy="2883131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CFE2483-FE54-4B39-B993-FCF0520A5614}"/>
                </a:ext>
              </a:extLst>
            </p:cNvPr>
            <p:cNvSpPr/>
            <p:nvPr/>
          </p:nvSpPr>
          <p:spPr bwMode="auto">
            <a:xfrm>
              <a:off x="5638548" y="4037112"/>
              <a:ext cx="1838337" cy="1828800"/>
            </a:xfrm>
            <a:prstGeom prst="rect">
              <a:avLst/>
            </a:prstGeom>
            <a:solidFill>
              <a:srgbClr val="FAFCB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2FD08E45-B871-453A-8C6A-9B7A4D515079}"/>
                </a:ext>
              </a:extLst>
            </p:cNvPr>
            <p:cNvSpPr/>
            <p:nvPr/>
          </p:nvSpPr>
          <p:spPr bwMode="auto">
            <a:xfrm>
              <a:off x="7467776" y="4039349"/>
              <a:ext cx="1358889" cy="1828800"/>
            </a:xfrm>
            <a:prstGeom prst="rect">
              <a:avLst/>
            </a:prstGeom>
            <a:solidFill>
              <a:srgbClr val="FCCDC8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83AC8F3-4E90-49BC-BF2C-64C8F6099A96}"/>
                </a:ext>
              </a:extLst>
            </p:cNvPr>
            <p:cNvSpPr/>
            <p:nvPr/>
          </p:nvSpPr>
          <p:spPr bwMode="auto">
            <a:xfrm>
              <a:off x="5634032" y="4037112"/>
              <a:ext cx="3201776" cy="1828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FBD7ABE7-CA9F-41C3-8E34-B30F37B33C8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96965" y="3800045"/>
              <a:ext cx="34388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CEB03A75-06D6-46EC-BC97-16C97FBC67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96965" y="3808512"/>
              <a:ext cx="0" cy="19050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1774257-3AD5-40DB-A7EE-5662BB837448}"/>
                </a:ext>
              </a:extLst>
            </p:cNvPr>
            <p:cNvSpPr txBox="1"/>
            <p:nvPr/>
          </p:nvSpPr>
          <p:spPr>
            <a:xfrm>
              <a:off x="5369059" y="3517669"/>
              <a:ext cx="13484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OFDM symbols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2FAADA6-87E7-4084-8039-3E27EC3FE3E5}"/>
                </a:ext>
              </a:extLst>
            </p:cNvPr>
            <p:cNvSpPr txBox="1"/>
            <p:nvPr/>
          </p:nvSpPr>
          <p:spPr>
            <a:xfrm rot="5400000">
              <a:off x="4727303" y="4560558"/>
              <a:ext cx="10823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chemeClr val="tx1"/>
                  </a:solidFill>
                </a:rPr>
                <a:t>Subcarrieres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704CD055-9012-4FF4-9501-AB038F501F6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864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7E484096-3D7B-48CF-8D8A-5959A3FB855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388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1D3A1DB-3C7B-4B57-9259-DF77D66E05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912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B9A003B3-171B-4B4B-8B4D-948E1A6A2C1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436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514EDA3-846F-48D1-8032-DDED4166F2D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3960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8D9C3D72-468B-4CC8-AFAF-477958FD6C1C}"/>
                </a:ext>
              </a:extLst>
            </p:cNvPr>
            <p:cNvGrpSpPr/>
            <p:nvPr/>
          </p:nvGrpSpPr>
          <p:grpSpPr>
            <a:xfrm>
              <a:off x="5634032" y="4494312"/>
              <a:ext cx="3201773" cy="914400"/>
              <a:chOff x="4405644" y="4494312"/>
              <a:chExt cx="4572000" cy="914400"/>
            </a:xfrm>
          </p:grpSpPr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C7094E8B-46C6-45E1-BD9B-B694B2D235A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05644" y="4494312"/>
                <a:ext cx="4572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1156F8EB-6FA5-4E0C-A467-C1C2A1BF777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05644" y="4951512"/>
                <a:ext cx="4572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1BC3A4F5-4627-491E-9197-4C3647DA221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05644" y="5408712"/>
                <a:ext cx="4572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A9FD89B-3B7C-4597-BD17-AF874C3AA399}"/>
                </a:ext>
              </a:extLst>
            </p:cNvPr>
            <p:cNvSpPr txBox="1"/>
            <p:nvPr/>
          </p:nvSpPr>
          <p:spPr>
            <a:xfrm>
              <a:off x="6757678" y="6093023"/>
              <a:ext cx="15664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Interference begins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23069063-9207-4C2D-9A03-41D4CE696F7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484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ACA7F948-95CA-4A44-8EAE-27BC8A2ACD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08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1867E7FD-7773-46A6-B00A-0AD7701A32D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532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49A22FCD-0DCD-4931-88D2-831B5C60D58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056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57140887-6AB2-4A6E-843C-7C15D1C102E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580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9239CBC9-08D4-4303-8046-214B48D8207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104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A8C93E55-673D-4105-908F-1CE1484CF0A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628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DBDE493A-9FF9-4C94-9101-A7AF3F198C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6152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20D5DEDF-7374-4739-91BF-4C3AFEE6E06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676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D3CB104-E562-4DA3-8E5B-6FEA8EDC982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200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1E06C7DA-DE81-4DA1-9AD9-7521195B286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0724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91E00A39-9743-4B8D-99DA-72B7D0C78E2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2248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EE8C9373-BE81-4909-B4E9-3A9194016CA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772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6790B767-4C0A-4F33-AE43-DF91008A92E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296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F73C0ACA-FA0D-4CAE-818E-D5B6EE5F022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682032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1537A99A-E69C-4F95-BA44-53036D6DE4A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830056" y="4037112"/>
              <a:ext cx="0" cy="1828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FFED28F4-5432-4CA2-805D-0507252B535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535434" y="5897978"/>
              <a:ext cx="1" cy="27770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71775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96BEB5-2E7D-4F46-8BFD-7CB3A2AAB7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1000" y="1447800"/>
                <a:ext cx="8382000" cy="46466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solidFill>
                      <a:schemeClr val="tx1"/>
                    </a:solidFill>
                  </a:rPr>
                  <a:t>The figure below shows the effective post-equalization gain computed for each direction of arrival (</a:t>
                </a:r>
                <a:r>
                  <a:rPr lang="en-US" sz="1800" b="0" dirty="0" err="1">
                    <a:solidFill>
                      <a:schemeClr val="tx1"/>
                    </a:solidFill>
                  </a:rPr>
                  <a:t>DoA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solidFill>
                      <a:schemeClr val="tx1"/>
                    </a:solidFill>
                  </a:rPr>
                  <a:t>We focus on 3 OFDM symbols before and after the interference rises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solidFill>
                      <a:schemeClr val="tx1"/>
                    </a:solidFill>
                  </a:rPr>
                  <a:t>The receiver uses 4 Rx antennas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on a ULA, the desired signal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arrives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DoA</m:t>
                        </m:r>
                      </m:e>
                      <m:sub>
                        <m:r>
                          <a:rPr lang="en-US" sz="18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𝑑𝑒𝑠</m:t>
                        </m:r>
                      </m:sub>
                    </m:sSub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</a:rPr>
                  <a:t> whereas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the interfering signal arrives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DoA</m:t>
                        </m:r>
                      </m:e>
                      <m:sub>
                        <m:r>
                          <a:rPr lang="en-US" sz="18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𝑖𝑛𝑡</m:t>
                        </m:r>
                      </m:sub>
                    </m:sSub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</a:rPr>
                  <a:t>, as measured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from the ULA boresight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solidFill>
                      <a:schemeClr val="tx1"/>
                    </a:solidFill>
                  </a:rPr>
                  <a:t>We see that the maximum gain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is attained at </a:t>
                </a:r>
                <a:r>
                  <a:rPr lang="en-US" sz="1800" b="0" dirty="0" err="1">
                    <a:solidFill>
                      <a:schemeClr val="tx1"/>
                    </a:solidFill>
                  </a:rPr>
                  <a:t>DoA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</a:rPr>
                  <a:t> 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regardless of the interference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solidFill>
                      <a:schemeClr val="tx1"/>
                    </a:solidFill>
                  </a:rPr>
                  <a:t>However, immediately when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the interference begins, a deep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(~50dB) null is created around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</a:rPr>
                  <a:t> direction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96BEB5-2E7D-4F46-8BFD-7CB3A2AAB7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447800"/>
                <a:ext cx="8382000" cy="4646613"/>
              </a:xfrm>
              <a:blipFill>
                <a:blip r:embed="rId2"/>
                <a:stretch>
                  <a:fillRect l="-509" t="-787" b="-5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E31D37-4277-422E-974C-BD9A14BF7D1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9067" y="2431279"/>
            <a:ext cx="6009733" cy="409454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065213"/>
          </a:xfrm>
        </p:spPr>
        <p:txBody>
          <a:bodyPr/>
          <a:lstStyle/>
          <a:p>
            <a:pPr algn="l"/>
            <a:r>
              <a:rPr lang="en-US" sz="2800" dirty="0"/>
              <a:t>Identifying a Random &amp; Sudden Interfering Signal – cont.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002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1065213"/>
          </a:xfrm>
        </p:spPr>
        <p:txBody>
          <a:bodyPr/>
          <a:lstStyle/>
          <a:p>
            <a:r>
              <a:rPr lang="en-US" sz="2800" dirty="0"/>
              <a:t>Number of Required IM Pilots (Approach #2)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763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note that in theory, the number of measurements (i.e. IM pilots) needs to be larger than the number of Rx antennas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Otherwise, the resulting sample correlation matrix that estimates the covariance matrix is not invertible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It is </a:t>
            </a:r>
            <a:r>
              <a:rPr lang="en-US" sz="1600" dirty="0">
                <a:solidFill>
                  <a:schemeClr val="tx1"/>
                </a:solidFill>
              </a:rPr>
              <a:t>directly proportional – the larger the number of Rx antennas, the more IM pilots are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So this yields a lower bound on the number of IM pilots (thus CFO pilots cannot be used in many scenarios, e.g. small RUs)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Furthermore, all of these considerations should be applied within the coherence bandwidth of the interfering signal; in other words, we need to ‘sample’ the interference within its coherence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Also, since we want to mitigate narrowband as well as wideband interference, we need to ‘sample’ the (possibly narrowband) interference densely enough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Given the above theoretical discussion, in the next slides we look at simulation results showing the practical implications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84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1065213"/>
          </a:xfrm>
        </p:spPr>
        <p:txBody>
          <a:bodyPr/>
          <a:lstStyle/>
          <a:p>
            <a:r>
              <a:rPr lang="en-US" sz="2800" dirty="0"/>
              <a:t>Number of Required IM Pilots (Approach #2)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900" b="0" dirty="0">
                <a:solidFill>
                  <a:schemeClr val="tx1"/>
                </a:solidFill>
              </a:rPr>
              <a:t>In [2] we showed goodput results comparing various densities (%) of IM pilots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0" dirty="0">
                <a:solidFill>
                  <a:schemeClr val="tx1"/>
                </a:solidFill>
              </a:rPr>
              <a:t>In those results, below a certain percentage (e.g. 14%) the goodput dropped abruptly to zero, and not gracefully as expected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0" dirty="0">
                <a:solidFill>
                  <a:schemeClr val="tx1"/>
                </a:solidFill>
              </a:rPr>
              <a:t>That was due to the simplistic averaging procedure of IM pilots we used in the simulations (before covariance estimation) – same weight for all IM pilots within a fixed-size time-frequency rectangle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0" dirty="0">
                <a:solidFill>
                  <a:schemeClr val="tx1"/>
                </a:solidFill>
              </a:rPr>
              <a:t>In order to estimate the</a:t>
            </a:r>
            <a:r>
              <a:rPr lang="he-IL" sz="1900" b="0" dirty="0">
                <a:solidFill>
                  <a:schemeClr val="tx1"/>
                </a:solidFill>
              </a:rPr>
              <a:t> </a:t>
            </a:r>
            <a:r>
              <a:rPr lang="en-US" sz="1900" b="0" dirty="0">
                <a:solidFill>
                  <a:schemeClr val="tx1"/>
                </a:solidFill>
              </a:rPr>
              <a:t>covariance of the interference, we computed it over N OFDM symbols and K</a:t>
            </a:r>
            <a:br>
              <a:rPr lang="en-US" sz="1900" b="0" dirty="0">
                <a:solidFill>
                  <a:schemeClr val="tx1"/>
                </a:solidFill>
              </a:rPr>
            </a:br>
            <a:r>
              <a:rPr lang="en-US" sz="1900" b="0" dirty="0">
                <a:solidFill>
                  <a:schemeClr val="tx1"/>
                </a:solidFill>
              </a:rPr>
              <a:t>subcarriers around the tone</a:t>
            </a:r>
            <a:br>
              <a:rPr lang="en-US" sz="1900" b="0" dirty="0">
                <a:solidFill>
                  <a:schemeClr val="tx1"/>
                </a:solidFill>
              </a:rPr>
            </a:br>
            <a:r>
              <a:rPr lang="en-US" sz="1900" b="0" dirty="0">
                <a:solidFill>
                  <a:schemeClr val="tx1"/>
                </a:solidFill>
              </a:rPr>
              <a:t>to be equalized (the red</a:t>
            </a:r>
            <a:br>
              <a:rPr lang="en-US" sz="1900" b="0" dirty="0">
                <a:solidFill>
                  <a:schemeClr val="tx1"/>
                </a:solidFill>
              </a:rPr>
            </a:br>
            <a:r>
              <a:rPr lang="en-US" sz="1900" b="0" dirty="0">
                <a:solidFill>
                  <a:schemeClr val="tx1"/>
                </a:solidFill>
              </a:rPr>
              <a:t>rectangle in the figure shows</a:t>
            </a:r>
            <a:br>
              <a:rPr lang="en-US" sz="1900" b="0" dirty="0">
                <a:solidFill>
                  <a:schemeClr val="tx1"/>
                </a:solidFill>
              </a:rPr>
            </a:br>
            <a:r>
              <a:rPr lang="en-US" sz="1900" b="0" dirty="0">
                <a:solidFill>
                  <a:schemeClr val="tx1"/>
                </a:solidFill>
              </a:rPr>
              <a:t>a schematic example)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0" dirty="0">
                <a:solidFill>
                  <a:schemeClr val="tx1"/>
                </a:solidFill>
              </a:rPr>
              <a:t>When the IM pilot density</a:t>
            </a:r>
            <a:br>
              <a:rPr lang="en-US" sz="1900" b="0" dirty="0">
                <a:solidFill>
                  <a:schemeClr val="tx1"/>
                </a:solidFill>
              </a:rPr>
            </a:br>
            <a:r>
              <a:rPr lang="en-US" sz="1900" b="0" dirty="0">
                <a:solidFill>
                  <a:schemeClr val="tx1"/>
                </a:solidFill>
              </a:rPr>
              <a:t>was reduced (below a certain </a:t>
            </a:r>
            <a:br>
              <a:rPr lang="en-US" sz="1900" b="0" dirty="0">
                <a:solidFill>
                  <a:schemeClr val="tx1"/>
                </a:solidFill>
              </a:rPr>
            </a:br>
            <a:r>
              <a:rPr lang="en-US" sz="1900" b="0" dirty="0">
                <a:solidFill>
                  <a:schemeClr val="tx1"/>
                </a:solidFill>
              </a:rPr>
              <a:t>percentage) there weren’t enough</a:t>
            </a:r>
            <a:br>
              <a:rPr lang="en-US" sz="1900" b="0" dirty="0">
                <a:solidFill>
                  <a:schemeClr val="tx1"/>
                </a:solidFill>
              </a:rPr>
            </a:br>
            <a:r>
              <a:rPr lang="en-US" sz="1900" b="0" dirty="0">
                <a:solidFill>
                  <a:schemeClr val="tx1"/>
                </a:solidFill>
              </a:rPr>
              <a:t>pilots within the window</a:t>
            </a:r>
            <a:endParaRPr lang="en-US" sz="1900" b="0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FED2480-DF3E-4EF0-BECD-B95C7F036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409" y="3742267"/>
            <a:ext cx="5258591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3321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1065213"/>
          </a:xfrm>
        </p:spPr>
        <p:txBody>
          <a:bodyPr/>
          <a:lstStyle/>
          <a:p>
            <a:r>
              <a:rPr lang="en-US" sz="2800" dirty="0"/>
              <a:t>Number of Required IM Pilots (Approach #2)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To improve the results, we replaced the simple averaging with a weighted averaging within a wider region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way, IM pilots are weighted according to their distance from the data tone to be equalized (i.e. IM pilots closer to the data tone have a bigger impact, whereas the impact of farther IM pilots is smaller)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 other words, a wider window may be used such that farther pilots still contribute (albeit with smaller contribution)</a:t>
            </a: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Using a more flexible filter in both time and frequency significantly improves the results, as shown in the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0093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167856</TotalTime>
  <Words>2101</Words>
  <Application>Microsoft Office PowerPoint</Application>
  <PresentationFormat>On-screen Show (4:3)</PresentationFormat>
  <Paragraphs>164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MS Gothic</vt:lpstr>
      <vt:lpstr>Arial</vt:lpstr>
      <vt:lpstr>Arial Unicode MS</vt:lpstr>
      <vt:lpstr>Calibri</vt:lpstr>
      <vt:lpstr>Cambria Math</vt:lpstr>
      <vt:lpstr>Times New Roman</vt:lpstr>
      <vt:lpstr>Office Theme</vt:lpstr>
      <vt:lpstr>Document</vt:lpstr>
      <vt:lpstr>PHY Layer Interference Mitigation for Improved Reliability</vt:lpstr>
      <vt:lpstr>Introduction</vt:lpstr>
      <vt:lpstr>Recap: Approach #1 for Mitigating Interference</vt:lpstr>
      <vt:lpstr>Recap: Approach #2 for Mitigating Interference</vt:lpstr>
      <vt:lpstr>Identifying a Random &amp; Sudden Interfering Signal</vt:lpstr>
      <vt:lpstr>Identifying a Random &amp; Sudden Interfering Signal – cont.</vt:lpstr>
      <vt:lpstr>Number of Required IM Pilots (Approach #2)</vt:lpstr>
      <vt:lpstr>Number of Required IM Pilots (Approach #2) – cont.</vt:lpstr>
      <vt:lpstr>Number of Required IM Pilots (Approach #2) – cont.</vt:lpstr>
      <vt:lpstr>Number of Required IM Pilots (Approach #2) – cont.</vt:lpstr>
      <vt:lpstr>Number of Required IM Pilots (Approach #2) – cont.</vt:lpstr>
      <vt:lpstr>Handling 20MHz Wi-Fi interference (Approach #1)</vt:lpstr>
      <vt:lpstr>Using Midambles as an Alternative (Approach #2)</vt:lpstr>
      <vt:lpstr>Using Midambles as an Alternative (Approach #2) – cont.</vt:lpstr>
      <vt:lpstr>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1702</cp:revision>
  <cp:lastPrinted>1601-01-01T00:00:00Z</cp:lastPrinted>
  <dcterms:created xsi:type="dcterms:W3CDTF">2017-01-26T15:28:16Z</dcterms:created>
  <dcterms:modified xsi:type="dcterms:W3CDTF">2024-01-13T15:42:10Z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(3)FR1S0MQI6uit+gG5B9VAJz/8Yl7wg+gGZvg9qfOJ2LQowHFLRmhk681TpYkA0TcnW35NcUTa
MIno1ffohPARcMXB7TLJmjkdGov+sir8yWqcHGDvst93djDeQlqCSe+f49lE8pxOzXNbIBUL
A6VLZ2bGcz+sGGTJfszRR0egL+Stg0XBWdhwV7pePonF8AIn+PTYkNwQpmVJOYM843Q02cpY
+K89KwNrnyNbZd1pet</vt:lpwstr>
  </property>
  <property fmtid="{D5CDD505-2E9C-101B-9397-08002B2CF9AE}" pid="7" name="_2015_ms_pID_7253431">
    <vt:lpwstr>6+kEpCJgdZXEQyjftVOib868ROVRSLjM5IDbZUxWCD576loshkgGWl
MtZA+ObEXjm66kjXsqopySLVuZ8q8qtox3Q0rspQMjTygQbRULmpLi3Ewnc2YqSNVgK9zdMp
vt8rTDLmPqL9r6kdCau3VhOSYv7R3/5ExqedoftP9sbFP7vEs7AKHCwKgWxnUzxPDHF93nDp
gFhuzX8cOhH07aJ3biP0/SDUlfTTrQwhkWtf</vt:lpwstr>
  </property>
  <property fmtid="{D5CDD505-2E9C-101B-9397-08002B2CF9AE}" pid="8" name="_2015_ms_pID_7253432">
    <vt:lpwstr>wQ==</vt:lpwstr>
  </property>
</Properties>
</file>