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0" r:id="rId4"/>
    <p:sldId id="268" r:id="rId5"/>
    <p:sldId id="269" r:id="rId6"/>
    <p:sldId id="264" r:id="rId7"/>
    <p:sldId id="270" r:id="rId8"/>
    <p:sldId id="265" r:id="rId9"/>
    <p:sldId id="271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5B5B5B"/>
    <a:srgbClr val="FF959B"/>
    <a:srgbClr val="FF4640"/>
    <a:srgbClr val="5DC5FF"/>
    <a:srgbClr val="55FF52"/>
    <a:srgbClr val="FFF649"/>
    <a:srgbClr val="FFFCB4"/>
    <a:srgbClr val="FFFFFF"/>
    <a:srgbClr val="FF3B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86" autoAdjust="0"/>
    <p:restoredTop sz="96307"/>
  </p:normalViewPr>
  <p:slideViewPr>
    <p:cSldViewPr snapToGrid="0">
      <p:cViewPr varScale="1">
        <p:scale>
          <a:sx n="171" d="100"/>
          <a:sy n="171" d="100"/>
        </p:scale>
        <p:origin x="760" y="16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802.11-24/0106r5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Seamless Roaming Consideration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2024-05-14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231867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書" r:id="rId3" imgW="10439400" imgH="2387600" progId="Word.Document.8">
                  <p:embed/>
                </p:oleObj>
              </mc:Choice>
              <mc:Fallback>
                <p:oleObj name="文書" r:id="rId3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intends to share our experiences of seamless handover implementation on MLD.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DB52D4-431D-DC4B-A759-2C6AF0473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Our Experiences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2BC27A0-4D4C-1F21-AB44-78AB0577C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98704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We have implemented WLAN make-before-break seamless handover system from 20 years ago.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We would like to share our experiences.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We have implemented: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Use 2 wireless physical interfaces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Use multiple logical interfaces on a single wireless physical interface.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400" dirty="0"/>
              <a:t>This implementation has a restriction that all APs have to be operated on the same channel.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Use multiple logical interfaces on multiple wireless physical interfaces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We used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MISP (base idea of IEEE 802.11ai. please refer 11-05/0859r0) / IEEE 802.11ai for fast authentication and IP layer setup.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400" dirty="0"/>
              <a:t>It is not necessary but better to be used.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Mobile IP for IP layer transparency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400" dirty="0"/>
              <a:t>Our system had to support inter-LAN handover for large scale network.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dirty="0"/>
              <a:t>Non-AP MLD used home address (a fixed IP address) instead of MLD MAC address.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dirty="0"/>
              <a:t>It is not required for roaming in a LAN.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299D661-BC30-E347-B6BB-E345001290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4B07E3-FC47-F147-A350-625B982DA5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F9924774-AFF5-4349-AACD-1DDD7A46928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828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F94BDC-A426-0F9A-8E13-E259626BE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Multiple Interfaces Seamless Handover Implementation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8267DCC-C047-77B6-6AF7-3D5654B20B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D3EF57-9877-6E0B-1837-C9FD94A875A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1A837718-F083-158C-011D-5696CD748E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73E0598-AF13-A621-2A9F-D21815C10FD0}"/>
              </a:ext>
            </a:extLst>
          </p:cNvPr>
          <p:cNvSpPr/>
          <p:nvPr/>
        </p:nvSpPr>
        <p:spPr bwMode="auto">
          <a:xfrm>
            <a:off x="1577340" y="5106036"/>
            <a:ext cx="1463040" cy="75374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Non-AP MLD</a:t>
            </a: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5918BF26-5CAE-977C-1399-D549EDC9B8E5}"/>
              </a:ext>
            </a:extLst>
          </p:cNvPr>
          <p:cNvSpPr/>
          <p:nvPr/>
        </p:nvSpPr>
        <p:spPr bwMode="auto">
          <a:xfrm>
            <a:off x="1584960" y="4716780"/>
            <a:ext cx="723900" cy="3892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5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STA1</a:t>
            </a:r>
            <a:endParaRPr kumimoji="0" lang="ja-JP" altLang="en-US" sz="105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72B239C0-DEDB-2372-61CD-E5E29193E6F8}"/>
              </a:ext>
            </a:extLst>
          </p:cNvPr>
          <p:cNvSpPr/>
          <p:nvPr/>
        </p:nvSpPr>
        <p:spPr bwMode="auto">
          <a:xfrm>
            <a:off x="2308860" y="4716780"/>
            <a:ext cx="723900" cy="3892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050" dirty="0">
                <a:latin typeface="Arial" panose="020B0604020202020204" pitchFamily="34" charset="0"/>
                <a:cs typeface="Arial" panose="020B0604020202020204" pitchFamily="34" charset="0"/>
              </a:rPr>
              <a:t>STA</a:t>
            </a:r>
            <a:r>
              <a:rPr kumimoji="0" lang="en-US" altLang="ja-JP" sz="105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0" lang="ja-JP" altLang="en-US" sz="105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FAC1711D-A7C3-5AAF-962A-C350B8FC8B0E}"/>
              </a:ext>
            </a:extLst>
          </p:cNvPr>
          <p:cNvSpPr/>
          <p:nvPr/>
        </p:nvSpPr>
        <p:spPr bwMode="auto">
          <a:xfrm>
            <a:off x="1062990" y="2902584"/>
            <a:ext cx="883920" cy="52641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D4B0405C-847D-67B7-F9FF-A5BE5CCF1983}"/>
              </a:ext>
            </a:extLst>
          </p:cNvPr>
          <p:cNvSpPr/>
          <p:nvPr/>
        </p:nvSpPr>
        <p:spPr bwMode="auto">
          <a:xfrm>
            <a:off x="2670810" y="2902584"/>
            <a:ext cx="883920" cy="52641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3FDE6FA6-34AE-04E9-F4CF-72492898FB9D}"/>
              </a:ext>
            </a:extLst>
          </p:cNvPr>
          <p:cNvCxnSpPr>
            <a:stCxn id="16" idx="2"/>
          </p:cNvCxnSpPr>
          <p:nvPr/>
        </p:nvCxnSpPr>
        <p:spPr bwMode="auto">
          <a:xfrm>
            <a:off x="1504950" y="3429000"/>
            <a:ext cx="441960" cy="12877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EC02A510-63AF-6B4C-2E5E-DF1B66266977}"/>
              </a:ext>
            </a:extLst>
          </p:cNvPr>
          <p:cNvCxnSpPr>
            <a:stCxn id="17" idx="2"/>
            <a:endCxn id="14" idx="0"/>
          </p:cNvCxnSpPr>
          <p:nvPr/>
        </p:nvCxnSpPr>
        <p:spPr bwMode="auto">
          <a:xfrm flipH="1">
            <a:off x="2670810" y="3429000"/>
            <a:ext cx="441960" cy="12877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95FA0FDB-5AFC-BC17-922B-169DB337DA7D}"/>
              </a:ext>
            </a:extLst>
          </p:cNvPr>
          <p:cNvSpPr txBox="1"/>
          <p:nvPr/>
        </p:nvSpPr>
        <p:spPr>
          <a:xfrm>
            <a:off x="4716780" y="1644338"/>
            <a:ext cx="7107345" cy="338554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kumimoji="1" lang="en-US" altLang="ja-JP" sz="1600" dirty="0">
                <a:solidFill>
                  <a:schemeClr val="tx1"/>
                </a:solidFill>
              </a:rPr>
              <a:t>A non-AP MLD communicates through AP1 with the non-AP STA1 (STA1). Non-AP STA2 (STA2) performs channel scan.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sz="1600" dirty="0">
                <a:solidFill>
                  <a:schemeClr val="tx1"/>
                </a:solidFill>
              </a:rPr>
              <a:t>The non-AP MLD finds AP2 on the non-AP STA2 and associates to it by the STA2. At this point, the non-AP MLD has two links, STA1-AP1 and STA2-AP2. The non-AP MLD still uses AP1 link on the STA1 for communication.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sz="1600" u="sng" dirty="0">
                <a:solidFill>
                  <a:schemeClr val="tx1"/>
                </a:solidFill>
              </a:rPr>
              <a:t>In certain condition</a:t>
            </a:r>
            <a:r>
              <a:rPr kumimoji="1" lang="en-US" altLang="ja-JP" sz="1600" dirty="0">
                <a:solidFill>
                  <a:schemeClr val="tx1"/>
                </a:solidFill>
              </a:rPr>
              <a:t>, the non-AP MLD decides to use STA2-AP2 link.</a:t>
            </a:r>
            <a:br>
              <a:rPr kumimoji="1" lang="en-US" altLang="ja-JP" sz="1600" dirty="0">
                <a:solidFill>
                  <a:schemeClr val="tx1"/>
                </a:solidFill>
              </a:rPr>
            </a:br>
            <a:r>
              <a:rPr kumimoji="1" lang="en-US" altLang="ja-JP" sz="1100" dirty="0">
                <a:solidFill>
                  <a:schemeClr val="tx1"/>
                </a:solidFill>
              </a:rPr>
              <a:t>(implementation dependent)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sz="1600" dirty="0">
                <a:solidFill>
                  <a:schemeClr val="tx1"/>
                </a:solidFill>
              </a:rPr>
              <a:t>The non-AP MLD notifies its location to the network.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sz="1600" dirty="0">
                <a:solidFill>
                  <a:schemeClr val="tx1"/>
                </a:solidFill>
              </a:rPr>
              <a:t>The non-AP MLD transmits packets to AP2 while the non-AP MLD can receive packets from both AP1 and AP2. This means the non-AP MLD can receive buffered packets from AP1. (No packet losses)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sz="1600" u="sng" dirty="0">
                <a:solidFill>
                  <a:schemeClr val="tx1"/>
                </a:solidFill>
              </a:rPr>
              <a:t>In certain condition</a:t>
            </a:r>
            <a:r>
              <a:rPr kumimoji="1" lang="en-US" altLang="ja-JP" sz="1600" dirty="0">
                <a:solidFill>
                  <a:schemeClr val="tx1"/>
                </a:solidFill>
              </a:rPr>
              <a:t>, the non-AP MLD decides to disconnect from AP1.</a:t>
            </a:r>
            <a:br>
              <a:rPr kumimoji="1" lang="en-US" altLang="ja-JP" sz="1600" dirty="0">
                <a:solidFill>
                  <a:schemeClr val="tx1"/>
                </a:solidFill>
              </a:rPr>
            </a:br>
            <a:r>
              <a:rPr kumimoji="1" lang="en-US" altLang="ja-JP" sz="1100" dirty="0">
                <a:solidFill>
                  <a:schemeClr val="tx1"/>
                </a:solidFill>
              </a:rPr>
              <a:t>(implementation dependent)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sz="1600" dirty="0">
                <a:solidFill>
                  <a:schemeClr val="tx1"/>
                </a:solidFill>
              </a:rPr>
              <a:t>Seamless roaming from AP1 to AP2 completes.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3717F5B-2655-B40E-5B00-214E4BC2536B}"/>
              </a:ext>
            </a:extLst>
          </p:cNvPr>
          <p:cNvSpPr txBox="1"/>
          <p:nvPr/>
        </p:nvSpPr>
        <p:spPr>
          <a:xfrm>
            <a:off x="4716780" y="5067409"/>
            <a:ext cx="61270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>
                <a:solidFill>
                  <a:schemeClr val="tx1"/>
                </a:solidFill>
              </a:rPr>
              <a:t>This system was used for V2I communication</a:t>
            </a:r>
          </a:p>
          <a:p>
            <a:r>
              <a:rPr kumimoji="1" lang="en-US" altLang="ja-JP" b="1" dirty="0">
                <a:solidFill>
                  <a:schemeClr val="tx1"/>
                </a:solidFill>
              </a:rPr>
              <a:t>of train surveillance in some places. </a:t>
            </a:r>
            <a:endParaRPr kumimoji="1" lang="ja-JP" altLang="en-US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71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D790B8-82FB-72CA-FECA-3A581AE08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Our Trial in 2003</a:t>
            </a:r>
            <a:endParaRPr kumimoji="1" lang="ja-JP" altLang="en-US"/>
          </a:p>
        </p:txBody>
      </p:sp>
      <p:sp>
        <p:nvSpPr>
          <p:cNvPr id="20" name="コンテンツ プレースホルダー 19">
            <a:extLst>
              <a:ext uri="{FF2B5EF4-FFF2-40B4-BE49-F238E27FC236}">
                <a16:creationId xmlns:a16="http://schemas.microsoft.com/office/drawing/2014/main" id="{FF18510C-70AC-F886-1772-31544D8BA9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664612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We tested seamless handover on a test course for automobile in 2003.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We installed 4 APs along the course. The distance of each AP was 300m.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The non-AP MLD had 2 non-AP STAs.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Realtime video transfer (DVTS) was tested.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Seamless video transfer was observed up to 260km/h (speed limit of the vehicle).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We have also tested in a laboratory.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We got the results that indicated no packet losses for 1ms interval UDP TX/RX.</a:t>
            </a:r>
            <a:endParaRPr lang="ja-JP" altLang="en-US" sz="200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B98E92F-64CA-971E-83CA-4A44FB6F14D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6F1456-E8E8-6E01-EA97-DA6B247BA41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C8F4A4D6-27F9-0DB1-7909-E5D883EB91E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  <p:pic>
        <p:nvPicPr>
          <p:cNvPr id="10" name="図 9" descr="高速道路を走る車&#10;&#10;自動的に生成された説明">
            <a:extLst>
              <a:ext uri="{FF2B5EF4-FFF2-40B4-BE49-F238E27FC236}">
                <a16:creationId xmlns:a16="http://schemas.microsoft.com/office/drawing/2014/main" id="{8903DB51-8DE4-F1B5-17FB-79062D392ED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46" t="22827" r="15415" b="37765"/>
          <a:stretch/>
        </p:blipFill>
        <p:spPr>
          <a:xfrm>
            <a:off x="7811486" y="4178262"/>
            <a:ext cx="3578298" cy="2297152"/>
          </a:xfrm>
          <a:prstGeom prst="rect">
            <a:avLst/>
          </a:prstGeom>
        </p:spPr>
      </p:pic>
      <p:pic>
        <p:nvPicPr>
          <p:cNvPr id="19" name="図 18" descr="屋外, 座る, テーブル, 車 が含まれている画像&#10;&#10;自動的に生成された説明">
            <a:extLst>
              <a:ext uri="{FF2B5EF4-FFF2-40B4-BE49-F238E27FC236}">
                <a16:creationId xmlns:a16="http://schemas.microsoft.com/office/drawing/2014/main" id="{263A7C42-4196-A251-7E08-73E54938A3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486" y="1429490"/>
            <a:ext cx="3578298" cy="2683724"/>
          </a:xfrm>
          <a:prstGeom prst="rect">
            <a:avLst/>
          </a:prstGeom>
        </p:spPr>
      </p:pic>
      <p:sp>
        <p:nvSpPr>
          <p:cNvPr id="21" name="円/楕円 20">
            <a:extLst>
              <a:ext uri="{FF2B5EF4-FFF2-40B4-BE49-F238E27FC236}">
                <a16:creationId xmlns:a16="http://schemas.microsoft.com/office/drawing/2014/main" id="{0B72ECF0-7B62-E866-73AD-44F970513474}"/>
              </a:ext>
            </a:extLst>
          </p:cNvPr>
          <p:cNvSpPr/>
          <p:nvPr/>
        </p:nvSpPr>
        <p:spPr bwMode="auto">
          <a:xfrm>
            <a:off x="9153413" y="2040407"/>
            <a:ext cx="791736" cy="791736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B94E03A-315B-8A61-5B64-7FA6F28E6940}"/>
              </a:ext>
            </a:extLst>
          </p:cNvPr>
          <p:cNvSpPr txBox="1"/>
          <p:nvPr/>
        </p:nvSpPr>
        <p:spPr>
          <a:xfrm>
            <a:off x="9600635" y="1491151"/>
            <a:ext cx="1486304" cy="584775"/>
          </a:xfrm>
          <a:prstGeom prst="rect">
            <a:avLst/>
          </a:prstGeom>
          <a:solidFill>
            <a:srgbClr val="000000">
              <a:alpha val="32941"/>
            </a:srgbClr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Antennas of the</a:t>
            </a:r>
          </a:p>
          <a:p>
            <a:r>
              <a:rPr kumimoji="1" lang="en-US" altLang="ja-JP" sz="1600" dirty="0"/>
              <a:t>non-AP MLD</a:t>
            </a:r>
            <a:endParaRPr kumimoji="1" lang="ja-JP" altLang="en-US" sz="1600"/>
          </a:p>
        </p:txBody>
      </p:sp>
      <p:sp>
        <p:nvSpPr>
          <p:cNvPr id="23" name="円/楕円 22">
            <a:extLst>
              <a:ext uri="{FF2B5EF4-FFF2-40B4-BE49-F238E27FC236}">
                <a16:creationId xmlns:a16="http://schemas.microsoft.com/office/drawing/2014/main" id="{8300350D-7374-1DA7-D9E7-47DC7DDCD822}"/>
              </a:ext>
            </a:extLst>
          </p:cNvPr>
          <p:cNvSpPr/>
          <p:nvPr/>
        </p:nvSpPr>
        <p:spPr bwMode="auto">
          <a:xfrm>
            <a:off x="10055752" y="5428510"/>
            <a:ext cx="791736" cy="791736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69B99D8E-07C6-79ED-8FB8-01F3893D3C5B}"/>
              </a:ext>
            </a:extLst>
          </p:cNvPr>
          <p:cNvSpPr txBox="1"/>
          <p:nvPr/>
        </p:nvSpPr>
        <p:spPr>
          <a:xfrm>
            <a:off x="10772690" y="5194185"/>
            <a:ext cx="445956" cy="338554"/>
          </a:xfrm>
          <a:prstGeom prst="rect">
            <a:avLst/>
          </a:prstGeom>
          <a:solidFill>
            <a:srgbClr val="000000">
              <a:alpha val="32941"/>
            </a:srgbClr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AP</a:t>
            </a:r>
            <a:endParaRPr kumimoji="1" lang="ja-JP" altLang="en-US" sz="1600"/>
          </a:p>
        </p:txBody>
      </p:sp>
      <p:sp>
        <p:nvSpPr>
          <p:cNvPr id="3" name="円/楕円 2">
            <a:extLst>
              <a:ext uri="{FF2B5EF4-FFF2-40B4-BE49-F238E27FC236}">
                <a16:creationId xmlns:a16="http://schemas.microsoft.com/office/drawing/2014/main" id="{59FBD4C0-0670-1816-A134-E6FD34BC071C}"/>
              </a:ext>
            </a:extLst>
          </p:cNvPr>
          <p:cNvSpPr/>
          <p:nvPr/>
        </p:nvSpPr>
        <p:spPr bwMode="auto">
          <a:xfrm>
            <a:off x="8537751" y="5559273"/>
            <a:ext cx="791736" cy="791736"/>
          </a:xfrm>
          <a:prstGeom prst="ellipse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4280615-2548-702B-95DA-25F9E9411364}"/>
              </a:ext>
            </a:extLst>
          </p:cNvPr>
          <p:cNvSpPr txBox="1"/>
          <p:nvPr/>
        </p:nvSpPr>
        <p:spPr>
          <a:xfrm>
            <a:off x="8099113" y="4912295"/>
            <a:ext cx="1366464" cy="584775"/>
          </a:xfrm>
          <a:prstGeom prst="rect">
            <a:avLst/>
          </a:prstGeom>
          <a:solidFill>
            <a:srgbClr val="000000">
              <a:alpha val="32941"/>
            </a:srgbClr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Non-AP MLD</a:t>
            </a:r>
          </a:p>
          <a:p>
            <a:r>
              <a:rPr kumimoji="1" lang="en-US" altLang="ja-JP" sz="1600" dirty="0"/>
              <a:t>In this vehicle</a:t>
            </a:r>
            <a:endParaRPr kumimoji="1" lang="ja-JP" altLang="en-US" sz="1600"/>
          </a:p>
        </p:txBody>
      </p:sp>
    </p:spTree>
    <p:extLst>
      <p:ext uri="{BB962C8B-B14F-4D97-AF65-F5344CB8AC3E}">
        <p14:creationId xmlns:p14="http://schemas.microsoft.com/office/powerpoint/2010/main" val="1476495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4236A9-6377-B3A9-FB3B-6AAAC83A5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MLD Roaming Consideration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5182C72-E54E-4032-5BA7-03DCC74920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1291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Key points of seamless roaming: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UL</a:t>
            </a:r>
            <a:r>
              <a:rPr lang="en-US" altLang="ja-JP" sz="1600" dirty="0"/>
              <a:t> is simple. Just use the preferred link.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DL needs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400" dirty="0"/>
              <a:t>To change routing in the LAN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1400" dirty="0"/>
              <a:t>To prevent dropping buffered packets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dirty="0"/>
              <a:t>How to change routing in the LAN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Non-AP MLD can notify its location by transmitting a broadcast frame to the LAN with the MLD MAC address as the source address. (</a:t>
            </a:r>
            <a:r>
              <a:rPr lang="en-US" altLang="ja-JP" sz="1600" dirty="0" err="1"/>
              <a:t>e.g</a:t>
            </a:r>
            <a:r>
              <a:rPr lang="en-US" altLang="ja-JP" sz="1600" dirty="0"/>
              <a:t> Gratuitous ARP/NDP)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After receiving the broadcast frame, IEEE 802.1Q compliant devices will update the routing table and forward the frames correctly. (IEEE 802.1Q-2022 8.7 The Learning Process)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How to prevent buffered packets from dropping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Keep link connected until it is considered that no buffered packets are remaining.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Seamless roaming can be realized by existing IEEE 802.11.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Just a non-AP MLD implementation issue.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8C7E644-587D-A87C-2904-DAFDF7C486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AAD8437-B6BA-9F28-D280-70EDB0C647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29555FF4-2EA8-070C-ECA6-BD26E0A3A73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498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37CDCA-112F-8FCA-9A5F-8F3BD5BDD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What should be standardized?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E80002-60C7-9CE5-6942-FCB55EA3FA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We should consider standardization issue and implementation issue separately.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Standardization is required if </a:t>
            </a:r>
            <a:r>
              <a:rPr lang="en-US" altLang="ja-JP" dirty="0"/>
              <a:t>interactions with other STAs are required.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MLD seamless roaming can be realized only by non-AP MLD implementation, without any changes on AP side.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In other words, we can implement seamless roaming without any changes / violations of the existing standards.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Although I am open to make a new standard for seamless roaming, I wonder if it is really required.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3811D41-6F93-27A6-71C7-AB4F86FE18B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BEF0B1-5A69-BB18-A1FA-057036114B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D0A72A62-CB89-6D37-1CEC-FE41DE184D9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7188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0CF7F1-2F72-D0E6-A9F2-51EF24FF8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References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9CD4359-8BE1-38D2-DEDB-DD840C65C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" altLang="ja-JP" dirty="0"/>
              <a:t>H. Morioka, M. </a:t>
            </a:r>
            <a:r>
              <a:rPr kumimoji="1" lang="en" altLang="ja-JP" dirty="0" err="1"/>
              <a:t>Ohmori</a:t>
            </a:r>
            <a:r>
              <a:rPr kumimoji="1" lang="en" altLang="ja-JP" dirty="0"/>
              <a:t>, M. </a:t>
            </a:r>
            <a:r>
              <a:rPr kumimoji="1" lang="en" altLang="ja-JP" dirty="0" err="1"/>
              <a:t>Ohta</a:t>
            </a:r>
            <a:r>
              <a:rPr kumimoji="1" lang="en" altLang="ja-JP" dirty="0"/>
              <a:t>, H. Mano, “Development of a Seamless Handover Method Using Two Wireless LAN Devices on a Mobile Node”, The 10</a:t>
            </a:r>
            <a:r>
              <a:rPr kumimoji="1" lang="en" altLang="ja-JP" baseline="30000" dirty="0"/>
              <a:t>th</a:t>
            </a:r>
            <a:r>
              <a:rPr kumimoji="1" lang="en" altLang="ja-JP" dirty="0"/>
              <a:t> IPSJ DPS Workshop, 2002 (Japanese)</a:t>
            </a:r>
          </a:p>
          <a:p>
            <a:pPr marL="0" indent="0"/>
            <a:endParaRPr kumimoji="1" lang="en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" altLang="ja-JP" dirty="0"/>
              <a:t>H. Morioka, H. Mano, M. </a:t>
            </a:r>
            <a:r>
              <a:rPr kumimoji="1" lang="en" altLang="ja-JP" dirty="0" err="1"/>
              <a:t>Ohmori</a:t>
            </a:r>
            <a:r>
              <a:rPr kumimoji="1" lang="en" altLang="ja-JP" dirty="0"/>
              <a:t>, M. </a:t>
            </a:r>
            <a:r>
              <a:rPr kumimoji="1" lang="en" altLang="ja-JP" dirty="0" err="1"/>
              <a:t>Ohta</a:t>
            </a:r>
            <a:r>
              <a:rPr kumimoji="1" lang="en" altLang="ja-JP" dirty="0"/>
              <a:t>, M. </a:t>
            </a:r>
            <a:r>
              <a:rPr kumimoji="1" lang="en" altLang="ja-JP" dirty="0" err="1"/>
              <a:t>Hirabaru</a:t>
            </a:r>
            <a:r>
              <a:rPr kumimoji="1" lang="en" altLang="ja-JP" dirty="0"/>
              <a:t>, M. Hasegawa, M. Inoue, "Seamless Handover with Wireless LAN, Mobile IP, MISP and PDMA", The 9</a:t>
            </a:r>
            <a:r>
              <a:rPr kumimoji="1" lang="en" altLang="ja-JP" baseline="30000" dirty="0"/>
              <a:t>th</a:t>
            </a:r>
            <a:r>
              <a:rPr kumimoji="1" lang="en" altLang="ja-JP" dirty="0"/>
              <a:t> International Symposium on Wireless Personal Multimedia Communications, 2006</a:t>
            </a:r>
          </a:p>
          <a:p>
            <a:pPr marL="0" indent="0"/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DF2F7A1-C339-C44A-50C0-FB809B44A6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68230CE-9942-B305-6809-B1B7AF99963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17E7CC02-E88D-CBB3-37A1-518DEC53EB8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2246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0926F0-F3AB-853B-F7C0-F92C323B3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Mobile IP vs 802.11be MLD</a:t>
            </a:r>
            <a:endParaRPr kumimoji="1" lang="ja-JP" altLang="en-US"/>
          </a:p>
        </p:txBody>
      </p:sp>
      <p:graphicFrame>
        <p:nvGraphicFramePr>
          <p:cNvPr id="7" name="コンテンツ プレースホルダー 6">
            <a:extLst>
              <a:ext uri="{FF2B5EF4-FFF2-40B4-BE49-F238E27FC236}">
                <a16:creationId xmlns:a16="http://schemas.microsoft.com/office/drawing/2014/main" id="{17D65CDC-F30C-7307-C971-5C35509C97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3663195"/>
              </p:ext>
            </p:extLst>
          </p:nvPr>
        </p:nvGraphicFramePr>
        <p:xfrm>
          <a:off x="914400" y="1981200"/>
          <a:ext cx="10361613" cy="2026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453871">
                  <a:extLst>
                    <a:ext uri="{9D8B030D-6E8A-4147-A177-3AD203B41FA5}">
                      <a16:colId xmlns:a16="http://schemas.microsoft.com/office/drawing/2014/main" val="707199401"/>
                    </a:ext>
                  </a:extLst>
                </a:gridCol>
                <a:gridCol w="3453871">
                  <a:extLst>
                    <a:ext uri="{9D8B030D-6E8A-4147-A177-3AD203B41FA5}">
                      <a16:colId xmlns:a16="http://schemas.microsoft.com/office/drawing/2014/main" val="3679869890"/>
                    </a:ext>
                  </a:extLst>
                </a:gridCol>
                <a:gridCol w="3453871">
                  <a:extLst>
                    <a:ext uri="{9D8B030D-6E8A-4147-A177-3AD203B41FA5}">
                      <a16:colId xmlns:a16="http://schemas.microsoft.com/office/drawing/2014/main" val="29944354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Mobile IP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802.11be MLD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93841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Local address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Care of Address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non-AP STA MAC address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4868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Identifier of the node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Home Address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MLD MAC address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18863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Location notification to the network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Mobile IP registration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/>
                        <a:t>Broadcast a frame </a:t>
                      </a:r>
                      <a:r>
                        <a:rPr kumimoji="1" lang="en-US" altLang="ja-JP" dirty="0"/>
                        <a:t>to 802.1Q network with MLD MAC address as the source address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8807090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C47E524-5030-A781-757F-F4F12EDA56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5AD51B3-C239-E56A-526E-5A71A4FFE58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8954F053-3835-1654-F977-CA835F620F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2024</a:t>
            </a:r>
            <a:endParaRPr lang="en-GB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665D8A3-EB6C-03E5-531D-9ECC46B8685D}"/>
              </a:ext>
            </a:extLst>
          </p:cNvPr>
          <p:cNvSpPr txBox="1"/>
          <p:nvPr/>
        </p:nvSpPr>
        <p:spPr>
          <a:xfrm>
            <a:off x="1048215" y="4051610"/>
            <a:ext cx="96692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dirty="0">
                <a:solidFill>
                  <a:schemeClr val="tx1"/>
                </a:solidFill>
              </a:rPr>
              <a:t>The table shows equivalences of mobile IP and 802.11be MLD.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dirty="0">
                <a:solidFill>
                  <a:schemeClr val="tx1"/>
                </a:solidFill>
              </a:rPr>
              <a:t>Our implementation that used mobile IP can be applied to 802.11be MLD.</a:t>
            </a:r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8736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6">
      <a:dk1>
        <a:srgbClr val="000000"/>
      </a:dk1>
      <a:lt1>
        <a:srgbClr val="FFFFFF"/>
      </a:lt1>
      <a:dk2>
        <a:srgbClr val="4C4C4C"/>
      </a:dk2>
      <a:lt2>
        <a:srgbClr val="808080"/>
      </a:lt2>
      <a:accent1>
        <a:srgbClr val="FF3B30"/>
      </a:accent1>
      <a:accent2>
        <a:srgbClr val="4CD964"/>
      </a:accent2>
      <a:accent3>
        <a:srgbClr val="0079FF"/>
      </a:accent3>
      <a:accent4>
        <a:srgbClr val="FF9500"/>
      </a:accent4>
      <a:accent5>
        <a:srgbClr val="5856D6"/>
      </a:accent5>
      <a:accent6>
        <a:srgbClr val="59C8FA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113349</TotalTime>
  <Words>972</Words>
  <Application>Microsoft Macintosh PowerPoint</Application>
  <PresentationFormat>ワイド画面</PresentationFormat>
  <Paragraphs>121</Paragraphs>
  <Slides>9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4" baseType="lpstr">
      <vt:lpstr>Arial Unicode MS</vt:lpstr>
      <vt:lpstr>Arial</vt:lpstr>
      <vt:lpstr>Times New Roman</vt:lpstr>
      <vt:lpstr>Office テーマ</vt:lpstr>
      <vt:lpstr>文書</vt:lpstr>
      <vt:lpstr>Seamless Roaming Consideration</vt:lpstr>
      <vt:lpstr>Abstract</vt:lpstr>
      <vt:lpstr>Our Experiences</vt:lpstr>
      <vt:lpstr>Multiple Interfaces Seamless Handover Implementation</vt:lpstr>
      <vt:lpstr>Our Trial in 2003</vt:lpstr>
      <vt:lpstr>MLD Roaming Consideration</vt:lpstr>
      <vt:lpstr>What should be standardized?</vt:lpstr>
      <vt:lpstr>References</vt:lpstr>
      <vt:lpstr>Mobile IP vs 802.11be MLD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森岡仁志</dc:creator>
  <cp:lastModifiedBy>森岡仁志</cp:lastModifiedBy>
  <cp:revision>212</cp:revision>
  <cp:lastPrinted>1601-01-01T00:00:00Z</cp:lastPrinted>
  <dcterms:created xsi:type="dcterms:W3CDTF">2019-03-11T15:18:40Z</dcterms:created>
  <dcterms:modified xsi:type="dcterms:W3CDTF">2024-05-14T10:16:31Z</dcterms:modified>
</cp:coreProperties>
</file>