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8" r:id="rId5"/>
    <p:sldId id="269" r:id="rId6"/>
    <p:sldId id="264" r:id="rId7"/>
    <p:sldId id="270" r:id="rId8"/>
    <p:sldId id="26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B5B5B"/>
    <a:srgbClr val="FF959B"/>
    <a:srgbClr val="FF4640"/>
    <a:srgbClr val="5DC5FF"/>
    <a:srgbClr val="55FF52"/>
    <a:srgbClr val="FFF649"/>
    <a:srgbClr val="FFFCB4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6" autoAdjust="0"/>
    <p:restoredTop sz="96307"/>
  </p:normalViewPr>
  <p:slideViewPr>
    <p:cSldViewPr snapToGrid="0">
      <p:cViewPr varScale="1">
        <p:scale>
          <a:sx n="171" d="100"/>
          <a:sy n="171" d="100"/>
        </p:scale>
        <p:origin x="76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intends to share our experiences of seamless handover implementation on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Experiences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 WLAN make-before-break seamless handover system from 20 years ago.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would like to share our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2 wireless physical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a single wireless physical interface.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This implementation has a restriction that all APs have to be operated on the same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multiple wireless physical interfaces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MISP (base idea of IEEE 802.11ai. please refer 11-05/0859r0) / IEEE 802.11ai for fast authentication and IP layer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It is not necessary but better to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Mobile IP for IP layer transparency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used home address (a fixed IP address) instead of MLD MAC address.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It is not required for roaming in a ESS.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Interfaces Seamless Handover Implementation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1577340" y="5106036"/>
            <a:ext cx="1463040" cy="75374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15849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23088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stCxn id="16" idx="2"/>
          </p:cNvCxnSpPr>
          <p:nvPr/>
        </p:nvCxnSpPr>
        <p:spPr bwMode="auto">
          <a:xfrm>
            <a:off x="150495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 flipH="1">
            <a:off x="267081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FA0FDB-5AFC-BC17-922B-169DB337DA7D}"/>
              </a:ext>
            </a:extLst>
          </p:cNvPr>
          <p:cNvSpPr txBox="1"/>
          <p:nvPr/>
        </p:nvSpPr>
        <p:spPr>
          <a:xfrm>
            <a:off x="4716780" y="1644338"/>
            <a:ext cx="7107345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A non-AP MLD communicates through AP1 with the non-AP STA1 (STA1).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finds AP2 on the non-AP STA2 (STA2) and associates to it by the STA2. At this point, the non-AP MLD has two links, STA1-AP1 and STA2-AP2. The non-AP MLD still uses AP1 link on the STA1.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1600" dirty="0">
                <a:solidFill>
                  <a:schemeClr val="tx1"/>
                </a:solidFill>
              </a:rPr>
              <a:t>, the non-AP MLD decides to use STA2-AP2 link.</a:t>
            </a:r>
            <a:br>
              <a:rPr kumimoji="1" lang="en-US" altLang="ja-JP" sz="1600" dirty="0">
                <a:solidFill>
                  <a:schemeClr val="tx1"/>
                </a:solidFill>
              </a:rPr>
            </a:br>
            <a:r>
              <a:rPr kumimoji="1" lang="en-US" altLang="ja-JP" sz="11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notifies its location to the network.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transmits packets to AP2 while the non-AP MLD can receive packets from both AP1 and AP2. This means the STA can receive buffered packets from AP1. (No packet losses)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1600" dirty="0">
                <a:solidFill>
                  <a:schemeClr val="tx1"/>
                </a:solidFill>
              </a:rPr>
              <a:t>, the non-AP MLD decides to disconnect from AP1.</a:t>
            </a:r>
            <a:br>
              <a:rPr kumimoji="1" lang="en-US" altLang="ja-JP" sz="1600" dirty="0">
                <a:solidFill>
                  <a:schemeClr val="tx1"/>
                </a:solidFill>
              </a:rPr>
            </a:br>
            <a:r>
              <a:rPr kumimoji="1" lang="en-US" altLang="ja-JP" sz="11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Seamless roaming from AP1 to AP2 completes.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717F5B-2655-B40E-5B00-214E4BC2536B}"/>
              </a:ext>
            </a:extLst>
          </p:cNvPr>
          <p:cNvSpPr txBox="1"/>
          <p:nvPr/>
        </p:nvSpPr>
        <p:spPr>
          <a:xfrm>
            <a:off x="4716780" y="5067409"/>
            <a:ext cx="612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This system was used for V2I communication</a:t>
            </a:r>
          </a:p>
          <a:p>
            <a:r>
              <a:rPr kumimoji="1" lang="en-US" altLang="ja-JP" b="1" dirty="0">
                <a:solidFill>
                  <a:schemeClr val="tx1"/>
                </a:solidFill>
              </a:rPr>
              <a:t>of train surveillance in some places. 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790B8-82FB-72CA-FECA-3A581AE0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Trial in 2003</a:t>
            </a:r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FF18510C-70AC-F886-1772-31544D8BA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4612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tested seamless handover on a test course for automobile in 2003.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installed 4 APs along the course. The distance of each AP was 300m.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non-AP MLD had 2 non-AP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Realtime video transfer (DVTS) was tested.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Seamless video transfer was observed up to 260km/h (speed limit of the vehicle).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have also tested in a laboratory.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got the results that indicated no packet losses for 1ms interval UDP TX/RX.</a:t>
            </a:r>
            <a:endParaRPr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98E92F-64CA-971E-83CA-4A44FB6F1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F1456-E8E8-6E01-EA97-DA6B247BA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8F4A4D6-27F9-0DB1-7909-E5D883EB9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pic>
        <p:nvPicPr>
          <p:cNvPr id="10" name="図 9" descr="高速道路を走る車&#10;&#10;自動的に生成された説明">
            <a:extLst>
              <a:ext uri="{FF2B5EF4-FFF2-40B4-BE49-F238E27FC236}">
                <a16:creationId xmlns:a16="http://schemas.microsoft.com/office/drawing/2014/main" id="{8903DB51-8DE4-F1B5-17FB-79062D392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6" t="22827" r="15415" b="37765"/>
          <a:stretch/>
        </p:blipFill>
        <p:spPr>
          <a:xfrm>
            <a:off x="7811486" y="4178262"/>
            <a:ext cx="3578298" cy="2297152"/>
          </a:xfrm>
          <a:prstGeom prst="rect">
            <a:avLst/>
          </a:prstGeom>
        </p:spPr>
      </p:pic>
      <p:pic>
        <p:nvPicPr>
          <p:cNvPr id="19" name="図 18" descr="屋外, 座る, テーブル, 車 が含まれている画像&#10;&#10;自動的に生成された説明">
            <a:extLst>
              <a:ext uri="{FF2B5EF4-FFF2-40B4-BE49-F238E27FC236}">
                <a16:creationId xmlns:a16="http://schemas.microsoft.com/office/drawing/2014/main" id="{263A7C42-4196-A251-7E08-73E54938A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86" y="1429490"/>
            <a:ext cx="3578298" cy="2683724"/>
          </a:xfrm>
          <a:prstGeom prst="rect">
            <a:avLst/>
          </a:prstGeom>
        </p:spPr>
      </p:pic>
      <p:sp>
        <p:nvSpPr>
          <p:cNvPr id="21" name="円/楕円 20">
            <a:extLst>
              <a:ext uri="{FF2B5EF4-FFF2-40B4-BE49-F238E27FC236}">
                <a16:creationId xmlns:a16="http://schemas.microsoft.com/office/drawing/2014/main" id="{0B72ECF0-7B62-E866-73AD-44F970513474}"/>
              </a:ext>
            </a:extLst>
          </p:cNvPr>
          <p:cNvSpPr/>
          <p:nvPr/>
        </p:nvSpPr>
        <p:spPr bwMode="auto">
          <a:xfrm>
            <a:off x="9153413" y="2040407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94E03A-315B-8A61-5B64-7FA6F28E6940}"/>
              </a:ext>
            </a:extLst>
          </p:cNvPr>
          <p:cNvSpPr txBox="1"/>
          <p:nvPr/>
        </p:nvSpPr>
        <p:spPr>
          <a:xfrm>
            <a:off x="9600635" y="1491151"/>
            <a:ext cx="148630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Antennas of the</a:t>
            </a:r>
          </a:p>
          <a:p>
            <a:r>
              <a:rPr kumimoji="1" lang="en-US" altLang="ja-JP" sz="1600" dirty="0"/>
              <a:t>non-AP MLD</a:t>
            </a:r>
            <a:endParaRPr kumimoji="1" lang="ja-JP" altLang="en-US" sz="1600"/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8300350D-7374-1DA7-D9E7-47DC7DDCD822}"/>
              </a:ext>
            </a:extLst>
          </p:cNvPr>
          <p:cNvSpPr/>
          <p:nvPr/>
        </p:nvSpPr>
        <p:spPr bwMode="auto">
          <a:xfrm>
            <a:off x="10055752" y="5428510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B99D8E-07C6-79ED-8FB8-01F3893D3C5B}"/>
              </a:ext>
            </a:extLst>
          </p:cNvPr>
          <p:cNvSpPr txBox="1"/>
          <p:nvPr/>
        </p:nvSpPr>
        <p:spPr>
          <a:xfrm>
            <a:off x="10772690" y="5194185"/>
            <a:ext cx="445956" cy="338554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AP</a:t>
            </a:r>
            <a:endParaRPr kumimoji="1" lang="ja-JP" altLang="en-US" sz="1600"/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59FBD4C0-0670-1816-A134-E6FD34BC071C}"/>
              </a:ext>
            </a:extLst>
          </p:cNvPr>
          <p:cNvSpPr/>
          <p:nvPr/>
        </p:nvSpPr>
        <p:spPr bwMode="auto">
          <a:xfrm>
            <a:off x="8537751" y="5559273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280615-2548-702B-95DA-25F9E9411364}"/>
              </a:ext>
            </a:extLst>
          </p:cNvPr>
          <p:cNvSpPr txBox="1"/>
          <p:nvPr/>
        </p:nvSpPr>
        <p:spPr>
          <a:xfrm>
            <a:off x="8099113" y="4912295"/>
            <a:ext cx="136646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Non-AP MLD</a:t>
            </a:r>
          </a:p>
          <a:p>
            <a:r>
              <a:rPr kumimoji="1" lang="en-US" altLang="ja-JP" sz="1600" dirty="0"/>
              <a:t>In this vehicle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47649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236A9-6377-B3A9-FB3B-6AAAC83A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MLD Roaming Consideration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82C72-E54E-4032-5BA7-03DCC74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12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Key points of seamless roaming: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UL</a:t>
            </a:r>
            <a:r>
              <a:rPr lang="en-US" altLang="ja-JP" sz="1600" dirty="0"/>
              <a:t> is simple. Just use the preferred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DL needs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To change routing in the 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To prevent dropping buffered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How to change routing in the 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can notify its location by transmitting a broadcast frame to ESS. (</a:t>
            </a:r>
            <a:r>
              <a:rPr lang="en-US" altLang="ja-JP" sz="1600" dirty="0" err="1"/>
              <a:t>e.g</a:t>
            </a:r>
            <a:r>
              <a:rPr lang="en-US" altLang="ja-JP" sz="1600" dirty="0"/>
              <a:t> Gratuitous ARP/NDP)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After receiving the broadcast frame, IEEE 802.1Q compliant devices will update the routing table and forward the frames correctly. (IEEE 802.1Q-2022 8.7 The Learning Process)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How to prevent buffered packets from dropping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Keep link connected until it is considered that no buffered packets are remaining.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Seamless roaming can be realized by existing IEEE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Just a non-AP MLD implementation issue.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C7E644-587D-A87C-2904-DAFDF7C4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AD8437-B6BA-9F28-D280-70EDB0C64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9555FF4-2EA8-070C-ECA6-BD26E0A3A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7CDCA-112F-8FCA-9A5F-8F3BD5BD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should be standardized?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80002-60C7-9CE5-6942-FCB55EA3F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should consider standardization issue and implementation issue separately.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Standardization is required if </a:t>
            </a:r>
            <a:r>
              <a:rPr lang="en-US" altLang="ja-JP" dirty="0"/>
              <a:t>interactions with other STAs are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 seamless roaming can be realized only by non-AP MLD implementation, without any changes on AP side.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other words, we can implement seamless roaming without any changes / violations of the existing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Although I am open to make a new standard for seamless roaming, I wonder if it is really required.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811D41-6F93-27A6-71C7-AB4F86FE1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BEF0B1-5A69-BB18-A1FA-057036114B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0A72A62-CB89-6D37-1CEC-FE41DE184D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8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F7F1-2F72-D0E6-A9F2-51EF24FF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D4359-8BE1-38D2-DEDB-DD840C65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H. Mano, “Development of a Seamless Handover Method Using Two Wireless LAN Devices on a Mobile Node”, The 10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IPSJ DPS Workshop, 2002 (Japanese)</a:t>
            </a:r>
          </a:p>
          <a:p>
            <a:pPr marL="0" indent="0"/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H. Mano,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Hirabaru</a:t>
            </a:r>
            <a:r>
              <a:rPr kumimoji="1" lang="en" altLang="ja-JP" dirty="0"/>
              <a:t>, M. Hasegawa, M. Inoue, "Seamless Handover with Wireless LAN, Mobile IP, MISP and PDMA", The 9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International Symposium on Wireless Personal Multimedia Communications, 2006</a:t>
            </a:r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F2F7A1-C339-C44A-50C0-FB809B44A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230CE-9942-B305-6809-B1B7AF999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E7CC02-E88D-CBB3-37A1-518DEC53EB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4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112496</TotalTime>
  <Words>858</Words>
  <Application>Microsoft Macintosh PowerPoint</Application>
  <PresentationFormat>ワイド画面</PresentationFormat>
  <Paragraphs>103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Seamless Roaming Consideration</vt:lpstr>
      <vt:lpstr>Abstract</vt:lpstr>
      <vt:lpstr>Our Experiences</vt:lpstr>
      <vt:lpstr>Multiple Interfaces Seamless Handover Implementation</vt:lpstr>
      <vt:lpstr>Our Trial in 2003</vt:lpstr>
      <vt:lpstr>MLD Roaming Consideration</vt:lpstr>
      <vt:lpstr>What should be standardized?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211</cp:revision>
  <cp:lastPrinted>1601-01-01T00:00:00Z</cp:lastPrinted>
  <dcterms:created xsi:type="dcterms:W3CDTF">2019-03-11T15:18:40Z</dcterms:created>
  <dcterms:modified xsi:type="dcterms:W3CDTF">2024-05-13T20:03:27Z</dcterms:modified>
</cp:coreProperties>
</file>