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0" r:id="rId4"/>
    <p:sldId id="268" r:id="rId5"/>
    <p:sldId id="269" r:id="rId6"/>
    <p:sldId id="264" r:id="rId7"/>
    <p:sldId id="272" r:id="rId8"/>
    <p:sldId id="270" r:id="rId9"/>
    <p:sldId id="265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5B5B5B"/>
    <a:srgbClr val="FF959B"/>
    <a:srgbClr val="FF4640"/>
    <a:srgbClr val="5DC5FF"/>
    <a:srgbClr val="55FF52"/>
    <a:srgbClr val="FFF649"/>
    <a:srgbClr val="FFFCB4"/>
    <a:srgbClr val="FFFFFF"/>
    <a:srgbClr val="FF3B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濃色スタイル 1 - アクセント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濃色スタイル 1 - アクセント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386" autoAdjust="0"/>
    <p:restoredTop sz="96307"/>
  </p:normalViewPr>
  <p:slideViewPr>
    <p:cSldViewPr snapToGrid="0">
      <p:cViewPr varScale="1">
        <p:scale>
          <a:sx n="171" d="100"/>
          <a:sy n="171" d="100"/>
        </p:scale>
        <p:origin x="760" y="16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5/13/24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May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May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802.11-24/0106r2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Seamless Roaming Consideration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2024-05-13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May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4231867"/>
              </p:ext>
            </p:extLst>
          </p:nvPr>
        </p:nvGraphicFramePr>
        <p:xfrm>
          <a:off x="993775" y="2490788"/>
          <a:ext cx="10272713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文書" r:id="rId3" imgW="10439400" imgH="2387600" progId="Word.Document.8">
                  <p:embed/>
                </p:oleObj>
              </mc:Choice>
              <mc:Fallback>
                <p:oleObj name="文書" r:id="rId3" imgW="10439400" imgH="23876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90788"/>
                        <a:ext cx="10272713" cy="2333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intends to share our experiences of seamless handover implementation on MLD.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DB52D4-431D-DC4B-A759-2C6AF0473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Our Experiences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2BC27A0-4D4C-1F21-AB44-78AB0577C5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1800" dirty="0"/>
              <a:t>We have implemented WLAN seamless handover system from 20 years ago.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1800" dirty="0"/>
              <a:t>We would like to share our experiences.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1800" dirty="0"/>
              <a:t>We have implemented: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Use 2 wireless physical interfaces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Use multiple logical interfaces on a single wireless physical interface (APs have to be operated on the same channel)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Use multiple logical interfaces on multiple wireless physical interfaces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1800" dirty="0"/>
              <a:t>We used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MISP (base idea of .11ai) / .11ai for fast authentication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400" dirty="0"/>
              <a:t>It is not necessary but better to be used.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Mobile IP for IP layer transparency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1800" dirty="0"/>
              <a:t>Although we used mobile IP, it is not related to seamless roaming in a DS.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299D661-BC30-E347-B6BB-E345001290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B4B07E3-FC47-F147-A350-625B982DA5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F9924774-AFF5-4349-AACD-1DDD7A46928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2828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BF94BDC-A426-0F9A-8E13-E259626BEB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Multiple Interfaces Seamless Handover Implementation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8267DCC-C047-77B6-6AF7-3D5654B20B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AD3EF57-9877-6E0B-1837-C9FD94A875A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1A837718-F083-158C-011D-5696CD748E3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2024</a:t>
            </a:r>
            <a:endParaRPr lang="en-GB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73E0598-AF13-A621-2A9F-D21815C10FD0}"/>
              </a:ext>
            </a:extLst>
          </p:cNvPr>
          <p:cNvSpPr/>
          <p:nvPr/>
        </p:nvSpPr>
        <p:spPr bwMode="auto">
          <a:xfrm>
            <a:off x="1577340" y="5106036"/>
            <a:ext cx="1463040" cy="75374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STA</a:t>
            </a:r>
            <a:endParaRPr kumimoji="0" lang="ja-JP" altLang="en-US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5918BF26-5CAE-977C-1399-D549EDC9B8E5}"/>
              </a:ext>
            </a:extLst>
          </p:cNvPr>
          <p:cNvSpPr/>
          <p:nvPr/>
        </p:nvSpPr>
        <p:spPr bwMode="auto">
          <a:xfrm>
            <a:off x="1584960" y="4716780"/>
            <a:ext cx="723900" cy="38925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05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Interface</a:t>
            </a:r>
            <a:endParaRPr kumimoji="0" lang="ja-JP" altLang="en-US" sz="105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72B239C0-DEDB-2372-61CD-E5E29193E6F8}"/>
              </a:ext>
            </a:extLst>
          </p:cNvPr>
          <p:cNvSpPr/>
          <p:nvPr/>
        </p:nvSpPr>
        <p:spPr bwMode="auto">
          <a:xfrm>
            <a:off x="2308860" y="4716780"/>
            <a:ext cx="723900" cy="38925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05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Interface</a:t>
            </a:r>
            <a:endParaRPr kumimoji="0" lang="ja-JP" altLang="en-US" sz="105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FAC1711D-A7C3-5AAF-962A-C350B8FC8B0E}"/>
              </a:ext>
            </a:extLst>
          </p:cNvPr>
          <p:cNvSpPr/>
          <p:nvPr/>
        </p:nvSpPr>
        <p:spPr bwMode="auto">
          <a:xfrm>
            <a:off x="1062990" y="2902584"/>
            <a:ext cx="883920" cy="52641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AP1</a:t>
            </a:r>
            <a:endParaRPr kumimoji="0" lang="ja-JP" altLang="en-US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D4B0405C-847D-67B7-F9FF-A5BE5CCF1983}"/>
              </a:ext>
            </a:extLst>
          </p:cNvPr>
          <p:cNvSpPr/>
          <p:nvPr/>
        </p:nvSpPr>
        <p:spPr bwMode="auto">
          <a:xfrm>
            <a:off x="2670810" y="2902584"/>
            <a:ext cx="883920" cy="52641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AP2</a:t>
            </a:r>
            <a:endParaRPr kumimoji="0" lang="ja-JP" altLang="en-US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円/楕円 17">
            <a:extLst>
              <a:ext uri="{FF2B5EF4-FFF2-40B4-BE49-F238E27FC236}">
                <a16:creationId xmlns:a16="http://schemas.microsoft.com/office/drawing/2014/main" id="{0A29B425-D42A-7849-26D2-ECA70B168D5D}"/>
              </a:ext>
            </a:extLst>
          </p:cNvPr>
          <p:cNvSpPr/>
          <p:nvPr/>
        </p:nvSpPr>
        <p:spPr bwMode="auto">
          <a:xfrm>
            <a:off x="514350" y="2575242"/>
            <a:ext cx="3589020" cy="11811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3FDE6FA6-34AE-04E9-F4CF-72492898FB9D}"/>
              </a:ext>
            </a:extLst>
          </p:cNvPr>
          <p:cNvCxnSpPr>
            <a:stCxn id="16" idx="2"/>
          </p:cNvCxnSpPr>
          <p:nvPr/>
        </p:nvCxnSpPr>
        <p:spPr bwMode="auto">
          <a:xfrm>
            <a:off x="1504950" y="3429000"/>
            <a:ext cx="441960" cy="128778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EC02A510-63AF-6B4C-2E5E-DF1B66266977}"/>
              </a:ext>
            </a:extLst>
          </p:cNvPr>
          <p:cNvCxnSpPr>
            <a:stCxn id="17" idx="2"/>
            <a:endCxn id="14" idx="0"/>
          </p:cNvCxnSpPr>
          <p:nvPr/>
        </p:nvCxnSpPr>
        <p:spPr bwMode="auto">
          <a:xfrm flipH="1">
            <a:off x="2670810" y="3429000"/>
            <a:ext cx="441960" cy="128778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95FA0FDB-5AFC-BC17-922B-169DB337DA7D}"/>
              </a:ext>
            </a:extLst>
          </p:cNvPr>
          <p:cNvSpPr txBox="1"/>
          <p:nvPr/>
        </p:nvSpPr>
        <p:spPr>
          <a:xfrm>
            <a:off x="4716780" y="1644338"/>
            <a:ext cx="7107345" cy="390876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kumimoji="1" lang="en-US" altLang="ja-JP" sz="2000" dirty="0">
                <a:solidFill>
                  <a:schemeClr val="tx1"/>
                </a:solidFill>
              </a:rPr>
              <a:t>A non-AP STA (STA) communicates through AP1.</a:t>
            </a:r>
          </a:p>
          <a:p>
            <a:pPr marL="457200" indent="-457200">
              <a:buFont typeface="+mj-lt"/>
              <a:buAutoNum type="arabicPeriod"/>
            </a:pPr>
            <a:r>
              <a:rPr kumimoji="1" lang="en-US" altLang="ja-JP" sz="2000" dirty="0">
                <a:solidFill>
                  <a:schemeClr val="tx1"/>
                </a:solidFill>
              </a:rPr>
              <a:t>The STA finds AP2 and associates with it. (keep using AP1 link)</a:t>
            </a:r>
            <a:br>
              <a:rPr kumimoji="1" lang="en-US" altLang="ja-JP" sz="2000" dirty="0">
                <a:solidFill>
                  <a:schemeClr val="tx1"/>
                </a:solidFill>
              </a:rPr>
            </a:br>
            <a:r>
              <a:rPr kumimoji="1" lang="en-US" altLang="ja-JP" sz="2000" dirty="0">
                <a:solidFill>
                  <a:schemeClr val="tx1"/>
                </a:solidFill>
              </a:rPr>
              <a:t>Now the STA has two links, AP1 and AP2.</a:t>
            </a:r>
          </a:p>
          <a:p>
            <a:pPr marL="457200" indent="-457200">
              <a:buFont typeface="+mj-lt"/>
              <a:buAutoNum type="arabicPeriod"/>
            </a:pPr>
            <a:r>
              <a:rPr kumimoji="1" lang="en-US" altLang="ja-JP" sz="2000" u="sng" dirty="0">
                <a:solidFill>
                  <a:schemeClr val="tx1"/>
                </a:solidFill>
              </a:rPr>
              <a:t>In certain condition</a:t>
            </a:r>
            <a:r>
              <a:rPr kumimoji="1" lang="en-US" altLang="ja-JP" sz="2000" dirty="0">
                <a:solidFill>
                  <a:schemeClr val="tx1"/>
                </a:solidFill>
              </a:rPr>
              <a:t>, the STA decides to use AP2 link.</a:t>
            </a:r>
            <a:br>
              <a:rPr kumimoji="1" lang="en-US" altLang="ja-JP" sz="2000" dirty="0">
                <a:solidFill>
                  <a:schemeClr val="tx1"/>
                </a:solidFill>
              </a:rPr>
            </a:br>
            <a:r>
              <a:rPr kumimoji="1" lang="en-US" altLang="ja-JP" sz="1400" dirty="0">
                <a:solidFill>
                  <a:schemeClr val="tx1"/>
                </a:solidFill>
              </a:rPr>
              <a:t>(implementation dependent)</a:t>
            </a:r>
          </a:p>
          <a:p>
            <a:pPr marL="457200" indent="-457200">
              <a:buFont typeface="+mj-lt"/>
              <a:buAutoNum type="arabicPeriod"/>
            </a:pPr>
            <a:r>
              <a:rPr kumimoji="1" lang="en-US" altLang="ja-JP" sz="2000" dirty="0">
                <a:solidFill>
                  <a:schemeClr val="tx1"/>
                </a:solidFill>
              </a:rPr>
              <a:t>The STA notify its location to the network.</a:t>
            </a:r>
          </a:p>
          <a:p>
            <a:pPr marL="457200" indent="-457200">
              <a:buFont typeface="+mj-lt"/>
              <a:buAutoNum type="arabicPeriod"/>
            </a:pPr>
            <a:r>
              <a:rPr kumimoji="1" lang="en-US" altLang="ja-JP" sz="2000" dirty="0">
                <a:solidFill>
                  <a:schemeClr val="tx1"/>
                </a:solidFill>
              </a:rPr>
              <a:t>The STA transmits packets to AP2 while the STA can receive packets from both AP1 and AP2. This means the STA can receive buffered packets from AP1. (No packet losses)</a:t>
            </a:r>
          </a:p>
          <a:p>
            <a:pPr marL="457200" indent="-457200">
              <a:buFont typeface="+mj-lt"/>
              <a:buAutoNum type="arabicPeriod"/>
            </a:pPr>
            <a:r>
              <a:rPr kumimoji="1" lang="en-US" altLang="ja-JP" sz="2000" u="sng" dirty="0">
                <a:solidFill>
                  <a:schemeClr val="tx1"/>
                </a:solidFill>
              </a:rPr>
              <a:t>In certain condition</a:t>
            </a:r>
            <a:r>
              <a:rPr kumimoji="1" lang="en-US" altLang="ja-JP" sz="2000" dirty="0">
                <a:solidFill>
                  <a:schemeClr val="tx1"/>
                </a:solidFill>
              </a:rPr>
              <a:t>, the STA decides to disconnect from AP1.</a:t>
            </a:r>
            <a:br>
              <a:rPr kumimoji="1" lang="en-US" altLang="ja-JP" sz="2000" dirty="0">
                <a:solidFill>
                  <a:schemeClr val="tx1"/>
                </a:solidFill>
              </a:rPr>
            </a:br>
            <a:r>
              <a:rPr kumimoji="1" lang="en-US" altLang="ja-JP" sz="1400" dirty="0">
                <a:solidFill>
                  <a:schemeClr val="tx1"/>
                </a:solidFill>
              </a:rPr>
              <a:t>(implementation dependent)</a:t>
            </a:r>
          </a:p>
          <a:p>
            <a:pPr marL="457200" indent="-457200">
              <a:buFont typeface="+mj-lt"/>
              <a:buAutoNum type="arabicPeriod"/>
            </a:pPr>
            <a:r>
              <a:rPr kumimoji="1" lang="en-US" altLang="ja-JP" sz="2000" dirty="0">
                <a:solidFill>
                  <a:schemeClr val="tx1"/>
                </a:solidFill>
              </a:rPr>
              <a:t>Seamless handover from AP1 to AP2 completes.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73717F5B-2655-B40E-5B00-214E4BC2536B}"/>
              </a:ext>
            </a:extLst>
          </p:cNvPr>
          <p:cNvSpPr txBox="1"/>
          <p:nvPr/>
        </p:nvSpPr>
        <p:spPr>
          <a:xfrm>
            <a:off x="5072442" y="5583539"/>
            <a:ext cx="612706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>
                <a:solidFill>
                  <a:schemeClr val="tx1"/>
                </a:solidFill>
              </a:rPr>
              <a:t>This system was used for V2I communication</a:t>
            </a:r>
          </a:p>
          <a:p>
            <a:r>
              <a:rPr kumimoji="1" lang="en-US" altLang="ja-JP" b="1" dirty="0">
                <a:solidFill>
                  <a:schemeClr val="tx1"/>
                </a:solidFill>
              </a:rPr>
              <a:t>of train surveillance in some places. </a:t>
            </a:r>
            <a:endParaRPr kumimoji="1" lang="ja-JP" altLang="en-US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8713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FD790B8-82FB-72CA-FECA-3A581AE080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Trial in 2003</a:t>
            </a:r>
            <a:endParaRPr kumimoji="1" lang="ja-JP" altLang="en-US"/>
          </a:p>
        </p:txBody>
      </p:sp>
      <p:sp>
        <p:nvSpPr>
          <p:cNvPr id="20" name="コンテンツ プレースホルダー 19">
            <a:extLst>
              <a:ext uri="{FF2B5EF4-FFF2-40B4-BE49-F238E27FC236}">
                <a16:creationId xmlns:a16="http://schemas.microsoft.com/office/drawing/2014/main" id="{FF18510C-70AC-F886-1772-31544D8BA9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6646126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We tested seamless handover at a test course in 2003.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We installed 4 APs along the course. The distance of each AP was 300m.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The non-AP STA had 2 interfaces.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Realtime video transfer (DVTS) was tested.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Seamless video transfer was observed up to 260km/h (speed limit of the vehicle).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We have also tested in a laboratory.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We got the results that indicated no packet losses for 1ms interval UDP TX/RX.</a:t>
            </a:r>
            <a:endParaRPr lang="ja-JP" altLang="en-US" sz="200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B98E92F-64CA-971E-83CA-4A44FB6F14D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36F1456-E8E8-6E01-EA97-DA6B247BA41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C8F4A4D6-27F9-0DB1-7909-E5D883EB91E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2024</a:t>
            </a:r>
            <a:endParaRPr lang="en-GB" dirty="0"/>
          </a:p>
        </p:txBody>
      </p:sp>
      <p:pic>
        <p:nvPicPr>
          <p:cNvPr id="10" name="図 9" descr="高速道路を走る車&#10;&#10;自動的に生成された説明">
            <a:extLst>
              <a:ext uri="{FF2B5EF4-FFF2-40B4-BE49-F238E27FC236}">
                <a16:creationId xmlns:a16="http://schemas.microsoft.com/office/drawing/2014/main" id="{8903DB51-8DE4-F1B5-17FB-79062D392ED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546" t="22827" r="15415" b="37765"/>
          <a:stretch/>
        </p:blipFill>
        <p:spPr>
          <a:xfrm>
            <a:off x="7811486" y="4178262"/>
            <a:ext cx="3578298" cy="2297152"/>
          </a:xfrm>
          <a:prstGeom prst="rect">
            <a:avLst/>
          </a:prstGeom>
        </p:spPr>
      </p:pic>
      <p:pic>
        <p:nvPicPr>
          <p:cNvPr id="19" name="図 18" descr="屋外, 座る, テーブル, 車 が含まれている画像&#10;&#10;自動的に生成された説明">
            <a:extLst>
              <a:ext uri="{FF2B5EF4-FFF2-40B4-BE49-F238E27FC236}">
                <a16:creationId xmlns:a16="http://schemas.microsoft.com/office/drawing/2014/main" id="{263A7C42-4196-A251-7E08-73E54938A30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1486" y="1429490"/>
            <a:ext cx="3578298" cy="2683724"/>
          </a:xfrm>
          <a:prstGeom prst="rect">
            <a:avLst/>
          </a:prstGeom>
        </p:spPr>
      </p:pic>
      <p:sp>
        <p:nvSpPr>
          <p:cNvPr id="21" name="円/楕円 20">
            <a:extLst>
              <a:ext uri="{FF2B5EF4-FFF2-40B4-BE49-F238E27FC236}">
                <a16:creationId xmlns:a16="http://schemas.microsoft.com/office/drawing/2014/main" id="{0B72ECF0-7B62-E866-73AD-44F970513474}"/>
              </a:ext>
            </a:extLst>
          </p:cNvPr>
          <p:cNvSpPr/>
          <p:nvPr/>
        </p:nvSpPr>
        <p:spPr bwMode="auto">
          <a:xfrm>
            <a:off x="9153413" y="2040407"/>
            <a:ext cx="791736" cy="791736"/>
          </a:xfrm>
          <a:prstGeom prst="ellipse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4B94E03A-315B-8A61-5B64-7FA6F28E6940}"/>
              </a:ext>
            </a:extLst>
          </p:cNvPr>
          <p:cNvSpPr txBox="1"/>
          <p:nvPr/>
        </p:nvSpPr>
        <p:spPr>
          <a:xfrm>
            <a:off x="9600635" y="1491151"/>
            <a:ext cx="1486304" cy="584775"/>
          </a:xfrm>
          <a:prstGeom prst="rect">
            <a:avLst/>
          </a:prstGeom>
          <a:solidFill>
            <a:srgbClr val="000000">
              <a:alpha val="32941"/>
            </a:srgbClr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1600" dirty="0"/>
              <a:t>Antennas of the</a:t>
            </a:r>
          </a:p>
          <a:p>
            <a:r>
              <a:rPr kumimoji="1" lang="en-US" altLang="ja-JP" sz="1600" dirty="0"/>
              <a:t>mobile node</a:t>
            </a:r>
            <a:endParaRPr kumimoji="1" lang="ja-JP" altLang="en-US" sz="1600"/>
          </a:p>
        </p:txBody>
      </p:sp>
      <p:sp>
        <p:nvSpPr>
          <p:cNvPr id="23" name="円/楕円 22">
            <a:extLst>
              <a:ext uri="{FF2B5EF4-FFF2-40B4-BE49-F238E27FC236}">
                <a16:creationId xmlns:a16="http://schemas.microsoft.com/office/drawing/2014/main" id="{8300350D-7374-1DA7-D9E7-47DC7DDCD822}"/>
              </a:ext>
            </a:extLst>
          </p:cNvPr>
          <p:cNvSpPr/>
          <p:nvPr/>
        </p:nvSpPr>
        <p:spPr bwMode="auto">
          <a:xfrm>
            <a:off x="10055752" y="5428510"/>
            <a:ext cx="791736" cy="791736"/>
          </a:xfrm>
          <a:prstGeom prst="ellipse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69B99D8E-07C6-79ED-8FB8-01F3893D3C5B}"/>
              </a:ext>
            </a:extLst>
          </p:cNvPr>
          <p:cNvSpPr txBox="1"/>
          <p:nvPr/>
        </p:nvSpPr>
        <p:spPr>
          <a:xfrm>
            <a:off x="10772690" y="5194185"/>
            <a:ext cx="445956" cy="338554"/>
          </a:xfrm>
          <a:prstGeom prst="rect">
            <a:avLst/>
          </a:prstGeom>
          <a:solidFill>
            <a:srgbClr val="000000">
              <a:alpha val="32941"/>
            </a:srgbClr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1600" dirty="0"/>
              <a:t>AP</a:t>
            </a:r>
            <a:endParaRPr kumimoji="1" lang="ja-JP" altLang="en-US" sz="1600"/>
          </a:p>
        </p:txBody>
      </p:sp>
    </p:spTree>
    <p:extLst>
      <p:ext uri="{BB962C8B-B14F-4D97-AF65-F5344CB8AC3E}">
        <p14:creationId xmlns:p14="http://schemas.microsoft.com/office/powerpoint/2010/main" val="14764951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4236A9-6377-B3A9-FB3B-6AAAC83A5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MLD Roaming Consideration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5182C72-E54E-4032-5BA7-03DCC74920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31291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TX fro</a:t>
            </a:r>
            <a:r>
              <a:rPr lang="en-US" altLang="ja-JP" dirty="0"/>
              <a:t>m non-AP MLD is simple. Just use the preferred link.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RX on non-AP MLD needs to notify its location to DS.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Non-AP MLD can notify its location by transmitting a broadcast frame to DS. (</a:t>
            </a:r>
            <a:r>
              <a:rPr lang="en-US" altLang="ja-JP" dirty="0" err="1"/>
              <a:t>e.g</a:t>
            </a:r>
            <a:r>
              <a:rPr lang="en-US" altLang="ja-JP" dirty="0"/>
              <a:t> Gratuitous ARP/NDP)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IEEE 802.1Q compliant devices will route the frame correctly.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Seamless roaming can be realized by existing IEEE 802.11.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Just a non-AP MLD implementation issue.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8C7E644-587D-A87C-2904-DAFDF7C486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AAD8437-B6BA-9F28-D280-70EDB0C647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29555FF4-2EA8-070C-ECA6-BD26E0A3A73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4981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B6DF9D-7E60-4A34-BCA3-105136D77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Example MLD Seamless Roaming Flow of Two Interfaces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5BDD680-9831-C411-0419-D959606D6FB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ECF63F3-D450-CE91-5448-2E7B3C6CE8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4BC1875C-2CB8-4887-76E9-6381D4A0245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2024</a:t>
            </a:r>
            <a:endParaRPr lang="en-GB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1D95BB4-08E7-9761-5221-FB073A768D04}"/>
              </a:ext>
            </a:extLst>
          </p:cNvPr>
          <p:cNvSpPr/>
          <p:nvPr/>
        </p:nvSpPr>
        <p:spPr bwMode="auto">
          <a:xfrm>
            <a:off x="845833" y="2727747"/>
            <a:ext cx="841717" cy="48022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9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IF1: TX / RX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900" dirty="0">
                <a:latin typeface="Arial" panose="020B0604020202020204" pitchFamily="34" charset="0"/>
                <a:cs typeface="Arial" panose="020B0604020202020204" pitchFamily="34" charset="0"/>
              </a:rPr>
              <a:t>IF2: Scan</a:t>
            </a:r>
            <a:endParaRPr kumimoji="0" lang="ja-JP" altLang="en-US" sz="9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フローチャート: 判断 9">
            <a:extLst>
              <a:ext uri="{FF2B5EF4-FFF2-40B4-BE49-F238E27FC236}">
                <a16:creationId xmlns:a16="http://schemas.microsoft.com/office/drawing/2014/main" id="{CA4C481C-B89F-F05F-609C-85D6FD87A21A}"/>
              </a:ext>
            </a:extLst>
          </p:cNvPr>
          <p:cNvSpPr/>
          <p:nvPr/>
        </p:nvSpPr>
        <p:spPr bwMode="auto">
          <a:xfrm>
            <a:off x="3685953" y="2519027"/>
            <a:ext cx="1587699" cy="897661"/>
          </a:xfrm>
          <a:prstGeom prst="flowChartDecision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9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Q(IF1) &lt; Q(IF2)</a:t>
            </a:r>
            <a:endParaRPr kumimoji="0" lang="ja-JP" altLang="en-US" sz="9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DDDD6DFD-4ED8-A7D6-105C-B41EEF91A1F9}"/>
              </a:ext>
            </a:extLst>
          </p:cNvPr>
          <p:cNvSpPr/>
          <p:nvPr/>
        </p:nvSpPr>
        <p:spPr bwMode="auto">
          <a:xfrm>
            <a:off x="2080039" y="2727746"/>
            <a:ext cx="1213425" cy="48022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9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IF1: TX / RX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900" dirty="0">
                <a:latin typeface="Arial" panose="020B0604020202020204" pitchFamily="34" charset="0"/>
                <a:cs typeface="Arial" panose="020B0604020202020204" pitchFamily="34" charset="0"/>
              </a:rPr>
              <a:t>IF2: Found new AP</a:t>
            </a:r>
            <a:endParaRPr kumimoji="0" lang="ja-JP" altLang="en-US" sz="9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35D5140-1353-D321-30F3-007192C9628F}"/>
              </a:ext>
            </a:extLst>
          </p:cNvPr>
          <p:cNvSpPr/>
          <p:nvPr/>
        </p:nvSpPr>
        <p:spPr bwMode="auto">
          <a:xfrm>
            <a:off x="5663575" y="2727746"/>
            <a:ext cx="989985" cy="48022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9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IF1: TX / RX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900" dirty="0">
                <a:latin typeface="Arial" panose="020B0604020202020204" pitchFamily="34" charset="0"/>
                <a:cs typeface="Arial" panose="020B0604020202020204" pitchFamily="34" charset="0"/>
              </a:rPr>
              <a:t>IF2: Associate / MLD </a:t>
            </a:r>
            <a:r>
              <a:rPr lang="en-US" altLang="ja-JP" sz="900" dirty="0" err="1">
                <a:latin typeface="Arial" panose="020B0604020202020204" pitchFamily="34" charset="0"/>
                <a:cs typeface="Arial" panose="020B0604020202020204" pitchFamily="34" charset="0"/>
              </a:rPr>
              <a:t>Reconfig</a:t>
            </a:r>
            <a:endParaRPr kumimoji="0" lang="ja-JP" altLang="en-US" sz="9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A19440A3-FF35-745F-A840-D83DE47CF8CD}"/>
              </a:ext>
            </a:extLst>
          </p:cNvPr>
          <p:cNvSpPr/>
          <p:nvPr/>
        </p:nvSpPr>
        <p:spPr bwMode="auto">
          <a:xfrm>
            <a:off x="7043483" y="2727745"/>
            <a:ext cx="1141511" cy="48022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9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IF1: RX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900" dirty="0">
                <a:latin typeface="Arial" panose="020B0604020202020204" pitchFamily="34" charset="0"/>
                <a:cs typeface="Arial" panose="020B0604020202020204" pitchFamily="34" charset="0"/>
              </a:rPr>
              <a:t>IF2: Advertise / TX</a:t>
            </a:r>
            <a:endParaRPr kumimoji="0" lang="ja-JP" altLang="en-US" sz="9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ABA86B51-7FA6-4D0A-F710-6559989E74F5}"/>
              </a:ext>
            </a:extLst>
          </p:cNvPr>
          <p:cNvSpPr/>
          <p:nvPr/>
        </p:nvSpPr>
        <p:spPr bwMode="auto">
          <a:xfrm>
            <a:off x="8574917" y="2727745"/>
            <a:ext cx="851579" cy="48022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9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IF1: RX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900" dirty="0">
                <a:latin typeface="Arial" panose="020B0604020202020204" pitchFamily="34" charset="0"/>
                <a:cs typeface="Arial" panose="020B0604020202020204" pitchFamily="34" charset="0"/>
              </a:rPr>
              <a:t>IF2: TX / RX</a:t>
            </a:r>
            <a:endParaRPr kumimoji="0" lang="ja-JP" altLang="en-US" sz="9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82A06315-8594-826C-91FC-A77363EB244C}"/>
              </a:ext>
            </a:extLst>
          </p:cNvPr>
          <p:cNvSpPr/>
          <p:nvPr/>
        </p:nvSpPr>
        <p:spPr bwMode="auto">
          <a:xfrm>
            <a:off x="10697365" y="2727745"/>
            <a:ext cx="992827" cy="48022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9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IF1: Disconnect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900" dirty="0">
                <a:latin typeface="Arial" panose="020B0604020202020204" pitchFamily="34" charset="0"/>
                <a:cs typeface="Arial" panose="020B0604020202020204" pitchFamily="34" charset="0"/>
              </a:rPr>
              <a:t>IF2: TX / RX</a:t>
            </a:r>
            <a:endParaRPr kumimoji="0" lang="ja-JP" altLang="en-US" sz="9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F09F3C6A-2528-000D-C3AA-D4FE9011C30C}"/>
              </a:ext>
            </a:extLst>
          </p:cNvPr>
          <p:cNvSpPr/>
          <p:nvPr/>
        </p:nvSpPr>
        <p:spPr bwMode="auto">
          <a:xfrm>
            <a:off x="9816419" y="2727745"/>
            <a:ext cx="491022" cy="48022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9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Delay</a:t>
            </a:r>
            <a:endParaRPr kumimoji="0" lang="ja-JP" altLang="en-US" sz="9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23DEFBD8-5D46-C741-EFA8-23AEB76641E8}"/>
              </a:ext>
            </a:extLst>
          </p:cNvPr>
          <p:cNvSpPr/>
          <p:nvPr/>
        </p:nvSpPr>
        <p:spPr bwMode="auto">
          <a:xfrm>
            <a:off x="845833" y="4418046"/>
            <a:ext cx="841717" cy="48022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9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IF1: Scan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900" dirty="0">
                <a:latin typeface="Arial" panose="020B0604020202020204" pitchFamily="34" charset="0"/>
                <a:cs typeface="Arial" panose="020B0604020202020204" pitchFamily="34" charset="0"/>
              </a:rPr>
              <a:t>IF2: TX / RX</a:t>
            </a:r>
            <a:endParaRPr kumimoji="0" lang="ja-JP" altLang="en-US" sz="9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フローチャート: 判断 17">
            <a:extLst>
              <a:ext uri="{FF2B5EF4-FFF2-40B4-BE49-F238E27FC236}">
                <a16:creationId xmlns:a16="http://schemas.microsoft.com/office/drawing/2014/main" id="{6ACEFD74-A063-6A62-2AED-7D8CD03CBD10}"/>
              </a:ext>
            </a:extLst>
          </p:cNvPr>
          <p:cNvSpPr/>
          <p:nvPr/>
        </p:nvSpPr>
        <p:spPr bwMode="auto">
          <a:xfrm>
            <a:off x="3685953" y="4209326"/>
            <a:ext cx="1587699" cy="897661"/>
          </a:xfrm>
          <a:prstGeom prst="flowChartDecision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9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Q(IF1) &gt; Q(IF2)</a:t>
            </a:r>
            <a:endParaRPr kumimoji="0" lang="ja-JP" altLang="en-US" sz="9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843C25E4-9550-59AE-3F2E-A53FF6145BBA}"/>
              </a:ext>
            </a:extLst>
          </p:cNvPr>
          <p:cNvSpPr/>
          <p:nvPr/>
        </p:nvSpPr>
        <p:spPr bwMode="auto">
          <a:xfrm>
            <a:off x="2080039" y="4418045"/>
            <a:ext cx="1213425" cy="48022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9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IF1: Found new AP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900" dirty="0">
                <a:latin typeface="Arial" panose="020B0604020202020204" pitchFamily="34" charset="0"/>
                <a:cs typeface="Arial" panose="020B0604020202020204" pitchFamily="34" charset="0"/>
              </a:rPr>
              <a:t>IF2: TX / RX</a:t>
            </a:r>
            <a:endParaRPr kumimoji="0" lang="ja-JP" altLang="en-US" sz="9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6FE5BC21-A6A8-0AB6-4292-3CB831978BED}"/>
              </a:ext>
            </a:extLst>
          </p:cNvPr>
          <p:cNvSpPr/>
          <p:nvPr/>
        </p:nvSpPr>
        <p:spPr bwMode="auto">
          <a:xfrm>
            <a:off x="5663575" y="4418045"/>
            <a:ext cx="989985" cy="48022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9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IF1: Associate / MLD </a:t>
            </a:r>
            <a:r>
              <a:rPr kumimoji="0" lang="en-US" altLang="ja-JP" sz="9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Reconfig</a:t>
            </a:r>
            <a:endParaRPr kumimoji="0" lang="en-US" altLang="ja-JP" sz="9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900" dirty="0">
                <a:latin typeface="Arial" panose="020B0604020202020204" pitchFamily="34" charset="0"/>
                <a:cs typeface="Arial" panose="020B0604020202020204" pitchFamily="34" charset="0"/>
              </a:rPr>
              <a:t>IF2: TX / RX</a:t>
            </a:r>
            <a:endParaRPr kumimoji="0" lang="ja-JP" altLang="en-US" sz="9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BA06A8D8-BEBC-8D81-E490-BA3AD9A9A6A5}"/>
              </a:ext>
            </a:extLst>
          </p:cNvPr>
          <p:cNvSpPr/>
          <p:nvPr/>
        </p:nvSpPr>
        <p:spPr bwMode="auto">
          <a:xfrm>
            <a:off x="7043483" y="4418044"/>
            <a:ext cx="1141511" cy="48022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9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IF1: Advertise / TX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900" dirty="0">
                <a:latin typeface="Arial" panose="020B0604020202020204" pitchFamily="34" charset="0"/>
                <a:cs typeface="Arial" panose="020B0604020202020204" pitchFamily="34" charset="0"/>
              </a:rPr>
              <a:t>IF2: TX / RX</a:t>
            </a:r>
            <a:endParaRPr kumimoji="0" lang="ja-JP" altLang="en-US" sz="9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4D4C7E59-AB42-6069-8E75-06A5CD62568D}"/>
              </a:ext>
            </a:extLst>
          </p:cNvPr>
          <p:cNvSpPr/>
          <p:nvPr/>
        </p:nvSpPr>
        <p:spPr bwMode="auto">
          <a:xfrm>
            <a:off x="8574918" y="4418044"/>
            <a:ext cx="851578" cy="48022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9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IF1: TX / RX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900" dirty="0">
                <a:latin typeface="Arial" panose="020B0604020202020204" pitchFamily="34" charset="0"/>
                <a:cs typeface="Arial" panose="020B0604020202020204" pitchFamily="34" charset="0"/>
              </a:rPr>
              <a:t>IF2: RX</a:t>
            </a:r>
            <a:endParaRPr kumimoji="0" lang="ja-JP" altLang="en-US" sz="9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6A76C143-45D4-1DAA-514B-4244188C60F3}"/>
              </a:ext>
            </a:extLst>
          </p:cNvPr>
          <p:cNvSpPr/>
          <p:nvPr/>
        </p:nvSpPr>
        <p:spPr bwMode="auto">
          <a:xfrm>
            <a:off x="10697365" y="4418044"/>
            <a:ext cx="992827" cy="48022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9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IF1: TX / RX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900" dirty="0">
                <a:latin typeface="Arial" panose="020B0604020202020204" pitchFamily="34" charset="0"/>
                <a:cs typeface="Arial" panose="020B0604020202020204" pitchFamily="34" charset="0"/>
              </a:rPr>
              <a:t>IF2: Disconnect</a:t>
            </a:r>
            <a:endParaRPr kumimoji="0" lang="ja-JP" altLang="en-US" sz="9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E125A5F2-D05B-D6DC-215D-B5FC6DB00996}"/>
              </a:ext>
            </a:extLst>
          </p:cNvPr>
          <p:cNvSpPr/>
          <p:nvPr/>
        </p:nvSpPr>
        <p:spPr bwMode="auto">
          <a:xfrm>
            <a:off x="9816419" y="4418044"/>
            <a:ext cx="491022" cy="48022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9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Delay</a:t>
            </a:r>
            <a:endParaRPr kumimoji="0" lang="ja-JP" altLang="en-US" sz="9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6" name="直線矢印コネクタ 25">
            <a:extLst>
              <a:ext uri="{FF2B5EF4-FFF2-40B4-BE49-F238E27FC236}">
                <a16:creationId xmlns:a16="http://schemas.microsoft.com/office/drawing/2014/main" id="{41027333-9D9F-EACB-F5EC-DA24E568CD77}"/>
              </a:ext>
            </a:extLst>
          </p:cNvPr>
          <p:cNvCxnSpPr>
            <a:stCxn id="8" idx="3"/>
            <a:endCxn id="11" idx="1"/>
          </p:cNvCxnSpPr>
          <p:nvPr/>
        </p:nvCxnSpPr>
        <p:spPr bwMode="auto">
          <a:xfrm flipV="1">
            <a:off x="1687550" y="2967858"/>
            <a:ext cx="392489" cy="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7" name="直線矢印コネクタ 26">
            <a:extLst>
              <a:ext uri="{FF2B5EF4-FFF2-40B4-BE49-F238E27FC236}">
                <a16:creationId xmlns:a16="http://schemas.microsoft.com/office/drawing/2014/main" id="{993B8865-5B81-66C7-0E02-A5817D9AE389}"/>
              </a:ext>
            </a:extLst>
          </p:cNvPr>
          <p:cNvCxnSpPr/>
          <p:nvPr/>
        </p:nvCxnSpPr>
        <p:spPr bwMode="auto">
          <a:xfrm flipV="1">
            <a:off x="3292181" y="2967857"/>
            <a:ext cx="392489" cy="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8" name="直線矢印コネクタ 27">
            <a:extLst>
              <a:ext uri="{FF2B5EF4-FFF2-40B4-BE49-F238E27FC236}">
                <a16:creationId xmlns:a16="http://schemas.microsoft.com/office/drawing/2014/main" id="{CDB63F36-545B-280B-AABD-F3488B90F597}"/>
              </a:ext>
            </a:extLst>
          </p:cNvPr>
          <p:cNvCxnSpPr/>
          <p:nvPr/>
        </p:nvCxnSpPr>
        <p:spPr bwMode="auto">
          <a:xfrm flipV="1">
            <a:off x="5290584" y="2967857"/>
            <a:ext cx="392489" cy="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9" name="直線矢印コネクタ 28">
            <a:extLst>
              <a:ext uri="{FF2B5EF4-FFF2-40B4-BE49-F238E27FC236}">
                <a16:creationId xmlns:a16="http://schemas.microsoft.com/office/drawing/2014/main" id="{661558ED-C00B-99B3-4A36-609F3AD5A0A8}"/>
              </a:ext>
            </a:extLst>
          </p:cNvPr>
          <p:cNvCxnSpPr/>
          <p:nvPr/>
        </p:nvCxnSpPr>
        <p:spPr bwMode="auto">
          <a:xfrm flipV="1">
            <a:off x="6650994" y="2967857"/>
            <a:ext cx="392489" cy="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0" name="直線矢印コネクタ 29">
            <a:extLst>
              <a:ext uri="{FF2B5EF4-FFF2-40B4-BE49-F238E27FC236}">
                <a16:creationId xmlns:a16="http://schemas.microsoft.com/office/drawing/2014/main" id="{6B6A62FD-FDF8-7F1E-F140-3E82B8717C72}"/>
              </a:ext>
            </a:extLst>
          </p:cNvPr>
          <p:cNvCxnSpPr/>
          <p:nvPr/>
        </p:nvCxnSpPr>
        <p:spPr bwMode="auto">
          <a:xfrm flipV="1">
            <a:off x="8183711" y="2967857"/>
            <a:ext cx="392489" cy="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1" name="直線矢印コネクタ 30">
            <a:extLst>
              <a:ext uri="{FF2B5EF4-FFF2-40B4-BE49-F238E27FC236}">
                <a16:creationId xmlns:a16="http://schemas.microsoft.com/office/drawing/2014/main" id="{E6DC240D-9697-B323-38F3-267AF0B0A05C}"/>
              </a:ext>
            </a:extLst>
          </p:cNvPr>
          <p:cNvCxnSpPr/>
          <p:nvPr/>
        </p:nvCxnSpPr>
        <p:spPr bwMode="auto">
          <a:xfrm flipV="1">
            <a:off x="9425213" y="2967857"/>
            <a:ext cx="392489" cy="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2" name="直線矢印コネクタ 31">
            <a:extLst>
              <a:ext uri="{FF2B5EF4-FFF2-40B4-BE49-F238E27FC236}">
                <a16:creationId xmlns:a16="http://schemas.microsoft.com/office/drawing/2014/main" id="{743306A7-E2CF-6FBD-56A1-9E1E22B31EB3}"/>
              </a:ext>
            </a:extLst>
          </p:cNvPr>
          <p:cNvCxnSpPr/>
          <p:nvPr/>
        </p:nvCxnSpPr>
        <p:spPr bwMode="auto">
          <a:xfrm flipV="1">
            <a:off x="10304875" y="2967857"/>
            <a:ext cx="392489" cy="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E350F58E-01DF-007D-E3A4-3B65B8FFB5E2}"/>
              </a:ext>
            </a:extLst>
          </p:cNvPr>
          <p:cNvCxnSpPr/>
          <p:nvPr/>
        </p:nvCxnSpPr>
        <p:spPr bwMode="auto">
          <a:xfrm flipV="1">
            <a:off x="1687550" y="4652108"/>
            <a:ext cx="392489" cy="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4" name="直線矢印コネクタ 33">
            <a:extLst>
              <a:ext uri="{FF2B5EF4-FFF2-40B4-BE49-F238E27FC236}">
                <a16:creationId xmlns:a16="http://schemas.microsoft.com/office/drawing/2014/main" id="{A0BC6DE6-82AC-3EA3-BD91-CB7891F4CB1D}"/>
              </a:ext>
            </a:extLst>
          </p:cNvPr>
          <p:cNvCxnSpPr/>
          <p:nvPr/>
        </p:nvCxnSpPr>
        <p:spPr bwMode="auto">
          <a:xfrm flipV="1">
            <a:off x="3292181" y="4652107"/>
            <a:ext cx="392489" cy="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5" name="直線矢印コネクタ 34">
            <a:extLst>
              <a:ext uri="{FF2B5EF4-FFF2-40B4-BE49-F238E27FC236}">
                <a16:creationId xmlns:a16="http://schemas.microsoft.com/office/drawing/2014/main" id="{86BA877A-8049-8482-B1C2-A1AB48600FD5}"/>
              </a:ext>
            </a:extLst>
          </p:cNvPr>
          <p:cNvCxnSpPr/>
          <p:nvPr/>
        </p:nvCxnSpPr>
        <p:spPr bwMode="auto">
          <a:xfrm flipV="1">
            <a:off x="5290584" y="4652107"/>
            <a:ext cx="392489" cy="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6" name="直線矢印コネクタ 35">
            <a:extLst>
              <a:ext uri="{FF2B5EF4-FFF2-40B4-BE49-F238E27FC236}">
                <a16:creationId xmlns:a16="http://schemas.microsoft.com/office/drawing/2014/main" id="{B2472695-6415-B9CE-F435-CA752A482E74}"/>
              </a:ext>
            </a:extLst>
          </p:cNvPr>
          <p:cNvCxnSpPr/>
          <p:nvPr/>
        </p:nvCxnSpPr>
        <p:spPr bwMode="auto">
          <a:xfrm flipV="1">
            <a:off x="6650994" y="4652107"/>
            <a:ext cx="392489" cy="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7" name="直線矢印コネクタ 36">
            <a:extLst>
              <a:ext uri="{FF2B5EF4-FFF2-40B4-BE49-F238E27FC236}">
                <a16:creationId xmlns:a16="http://schemas.microsoft.com/office/drawing/2014/main" id="{1BF72365-06EC-A0F7-3C23-27F3E8D2224A}"/>
              </a:ext>
            </a:extLst>
          </p:cNvPr>
          <p:cNvCxnSpPr/>
          <p:nvPr/>
        </p:nvCxnSpPr>
        <p:spPr bwMode="auto">
          <a:xfrm flipV="1">
            <a:off x="8183711" y="4652107"/>
            <a:ext cx="392489" cy="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8" name="直線矢印コネクタ 37">
            <a:extLst>
              <a:ext uri="{FF2B5EF4-FFF2-40B4-BE49-F238E27FC236}">
                <a16:creationId xmlns:a16="http://schemas.microsoft.com/office/drawing/2014/main" id="{C17EEC39-90B2-37FB-026F-F060FCD29590}"/>
              </a:ext>
            </a:extLst>
          </p:cNvPr>
          <p:cNvCxnSpPr/>
          <p:nvPr/>
        </p:nvCxnSpPr>
        <p:spPr bwMode="auto">
          <a:xfrm flipV="1">
            <a:off x="9425213" y="4652107"/>
            <a:ext cx="392489" cy="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9" name="直線矢印コネクタ 38">
            <a:extLst>
              <a:ext uri="{FF2B5EF4-FFF2-40B4-BE49-F238E27FC236}">
                <a16:creationId xmlns:a16="http://schemas.microsoft.com/office/drawing/2014/main" id="{C239D7FA-B8B6-A1BF-1285-A9F1DCDBF155}"/>
              </a:ext>
            </a:extLst>
          </p:cNvPr>
          <p:cNvCxnSpPr/>
          <p:nvPr/>
        </p:nvCxnSpPr>
        <p:spPr bwMode="auto">
          <a:xfrm flipV="1">
            <a:off x="10304875" y="4652107"/>
            <a:ext cx="392489" cy="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0" name="フリーフォーム 39">
            <a:extLst>
              <a:ext uri="{FF2B5EF4-FFF2-40B4-BE49-F238E27FC236}">
                <a16:creationId xmlns:a16="http://schemas.microsoft.com/office/drawing/2014/main" id="{801CA562-2391-FFF3-AD1B-C16708B1535D}"/>
              </a:ext>
            </a:extLst>
          </p:cNvPr>
          <p:cNvSpPr/>
          <p:nvPr/>
        </p:nvSpPr>
        <p:spPr bwMode="auto">
          <a:xfrm>
            <a:off x="1300976" y="2118732"/>
            <a:ext cx="3174380" cy="594731"/>
          </a:xfrm>
          <a:custGeom>
            <a:avLst/>
            <a:gdLst>
              <a:gd name="connsiteX0" fmla="*/ 3174380 w 3174380"/>
              <a:gd name="connsiteY0" fmla="*/ 401444 h 594731"/>
              <a:gd name="connsiteX1" fmla="*/ 3174380 w 3174380"/>
              <a:gd name="connsiteY1" fmla="*/ 0 h 594731"/>
              <a:gd name="connsiteX2" fmla="*/ 0 w 3174380"/>
              <a:gd name="connsiteY2" fmla="*/ 0 h 594731"/>
              <a:gd name="connsiteX3" fmla="*/ 0 w 3174380"/>
              <a:gd name="connsiteY3" fmla="*/ 594731 h 5947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74380" h="594731">
                <a:moveTo>
                  <a:pt x="3174380" y="401444"/>
                </a:moveTo>
                <a:lnTo>
                  <a:pt x="3174380" y="0"/>
                </a:lnTo>
                <a:lnTo>
                  <a:pt x="0" y="0"/>
                </a:lnTo>
                <a:lnTo>
                  <a:pt x="0" y="594731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フリーフォーム 40">
            <a:extLst>
              <a:ext uri="{FF2B5EF4-FFF2-40B4-BE49-F238E27FC236}">
                <a16:creationId xmlns:a16="http://schemas.microsoft.com/office/drawing/2014/main" id="{A1370912-1B87-6094-B577-53D9953AB30C}"/>
              </a:ext>
            </a:extLst>
          </p:cNvPr>
          <p:cNvSpPr/>
          <p:nvPr/>
        </p:nvSpPr>
        <p:spPr bwMode="auto">
          <a:xfrm flipV="1">
            <a:off x="1300976" y="4932702"/>
            <a:ext cx="3174380" cy="594731"/>
          </a:xfrm>
          <a:custGeom>
            <a:avLst/>
            <a:gdLst>
              <a:gd name="connsiteX0" fmla="*/ 3174380 w 3174380"/>
              <a:gd name="connsiteY0" fmla="*/ 401444 h 594731"/>
              <a:gd name="connsiteX1" fmla="*/ 3174380 w 3174380"/>
              <a:gd name="connsiteY1" fmla="*/ 0 h 594731"/>
              <a:gd name="connsiteX2" fmla="*/ 0 w 3174380"/>
              <a:gd name="connsiteY2" fmla="*/ 0 h 594731"/>
              <a:gd name="connsiteX3" fmla="*/ 0 w 3174380"/>
              <a:gd name="connsiteY3" fmla="*/ 594731 h 5947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74380" h="594731">
                <a:moveTo>
                  <a:pt x="3174380" y="401444"/>
                </a:moveTo>
                <a:lnTo>
                  <a:pt x="3174380" y="0"/>
                </a:lnTo>
                <a:lnTo>
                  <a:pt x="0" y="0"/>
                </a:lnTo>
                <a:lnTo>
                  <a:pt x="0" y="594731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フリーフォーム 41">
            <a:extLst>
              <a:ext uri="{FF2B5EF4-FFF2-40B4-BE49-F238E27FC236}">
                <a16:creationId xmlns:a16="http://schemas.microsoft.com/office/drawing/2014/main" id="{33F68694-6B89-401E-20F7-9A1507391249}"/>
              </a:ext>
            </a:extLst>
          </p:cNvPr>
          <p:cNvSpPr/>
          <p:nvPr/>
        </p:nvSpPr>
        <p:spPr bwMode="auto">
          <a:xfrm>
            <a:off x="1323278" y="3218985"/>
            <a:ext cx="9842810" cy="1196898"/>
          </a:xfrm>
          <a:custGeom>
            <a:avLst/>
            <a:gdLst>
              <a:gd name="connsiteX0" fmla="*/ 9842810 w 9842810"/>
              <a:gd name="connsiteY0" fmla="*/ 0 h 1196898"/>
              <a:gd name="connsiteX1" fmla="*/ 9842810 w 9842810"/>
              <a:gd name="connsiteY1" fmla="*/ 208156 h 1196898"/>
              <a:gd name="connsiteX2" fmla="*/ 0 w 9842810"/>
              <a:gd name="connsiteY2" fmla="*/ 988742 h 1196898"/>
              <a:gd name="connsiteX3" fmla="*/ 0 w 9842810"/>
              <a:gd name="connsiteY3" fmla="*/ 1196898 h 11968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842810" h="1196898">
                <a:moveTo>
                  <a:pt x="9842810" y="0"/>
                </a:moveTo>
                <a:lnTo>
                  <a:pt x="9842810" y="208156"/>
                </a:lnTo>
                <a:lnTo>
                  <a:pt x="0" y="988742"/>
                </a:lnTo>
                <a:lnTo>
                  <a:pt x="0" y="1196898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3" name="フリーフォーム 42">
            <a:extLst>
              <a:ext uri="{FF2B5EF4-FFF2-40B4-BE49-F238E27FC236}">
                <a16:creationId xmlns:a16="http://schemas.microsoft.com/office/drawing/2014/main" id="{87C9E831-75C5-475D-3836-4BC92AEF05DB}"/>
              </a:ext>
            </a:extLst>
          </p:cNvPr>
          <p:cNvSpPr/>
          <p:nvPr/>
        </p:nvSpPr>
        <p:spPr bwMode="auto">
          <a:xfrm flipV="1">
            <a:off x="1323278" y="3223260"/>
            <a:ext cx="9842810" cy="1196898"/>
          </a:xfrm>
          <a:custGeom>
            <a:avLst/>
            <a:gdLst>
              <a:gd name="connsiteX0" fmla="*/ 9842810 w 9842810"/>
              <a:gd name="connsiteY0" fmla="*/ 0 h 1196898"/>
              <a:gd name="connsiteX1" fmla="*/ 9842810 w 9842810"/>
              <a:gd name="connsiteY1" fmla="*/ 208156 h 1196898"/>
              <a:gd name="connsiteX2" fmla="*/ 0 w 9842810"/>
              <a:gd name="connsiteY2" fmla="*/ 988742 h 1196898"/>
              <a:gd name="connsiteX3" fmla="*/ 0 w 9842810"/>
              <a:gd name="connsiteY3" fmla="*/ 1196898 h 11968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842810" h="1196898">
                <a:moveTo>
                  <a:pt x="9842810" y="0"/>
                </a:moveTo>
                <a:lnTo>
                  <a:pt x="9842810" y="208156"/>
                </a:lnTo>
                <a:lnTo>
                  <a:pt x="0" y="988742"/>
                </a:lnTo>
                <a:lnTo>
                  <a:pt x="0" y="1196898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E60498CA-6FC0-5933-8CB0-771B453F571D}"/>
              </a:ext>
            </a:extLst>
          </p:cNvPr>
          <p:cNvSpPr txBox="1"/>
          <p:nvPr/>
        </p:nvSpPr>
        <p:spPr>
          <a:xfrm>
            <a:off x="4472471" y="2301324"/>
            <a:ext cx="26802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endParaRPr kumimoji="1" lang="ja-JP" altLang="en-US" sz="9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A49750BD-98AE-1439-4C6A-1507C0184196}"/>
              </a:ext>
            </a:extLst>
          </p:cNvPr>
          <p:cNvSpPr txBox="1"/>
          <p:nvPr/>
        </p:nvSpPr>
        <p:spPr>
          <a:xfrm>
            <a:off x="4472471" y="5093105"/>
            <a:ext cx="26802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endParaRPr kumimoji="1" lang="ja-JP" altLang="en-US" sz="9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BF22F9BA-83E0-C468-2366-5CAF0387A64D}"/>
              </a:ext>
            </a:extLst>
          </p:cNvPr>
          <p:cNvSpPr txBox="1"/>
          <p:nvPr/>
        </p:nvSpPr>
        <p:spPr>
          <a:xfrm>
            <a:off x="5204498" y="4667009"/>
            <a:ext cx="26161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endParaRPr kumimoji="1" lang="ja-JP" altLang="en-US" sz="9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135C9FD0-CA1C-F9E1-C8C0-E3C5E3C3134A}"/>
              </a:ext>
            </a:extLst>
          </p:cNvPr>
          <p:cNvSpPr txBox="1"/>
          <p:nvPr/>
        </p:nvSpPr>
        <p:spPr>
          <a:xfrm>
            <a:off x="5225218" y="2745577"/>
            <a:ext cx="26161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endParaRPr kumimoji="1" lang="ja-JP" altLang="en-US" sz="9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20374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37CDCA-112F-8FCA-9A5F-8F3BD5BDD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What should be standardized?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9E80002-60C7-9CE5-6942-FCB55EA3FA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We should consider standardization issue and implementation issue separately.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Standardization is required for </a:t>
            </a:r>
            <a:r>
              <a:rPr lang="en-US" altLang="ja-JP" dirty="0"/>
              <a:t>interaction with other STAs.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MLD seamless roaming can be realized by non-AP MLD implementation without any changes on APs.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Is MLD seamless roaming specific standard required?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dirty="0"/>
          </a:p>
          <a:p>
            <a:pPr>
              <a:buFont typeface="Arial" panose="020B0604020202020204" pitchFamily="34" charset="0"/>
              <a:buChar char="•"/>
            </a:pPr>
            <a:endParaRPr lang="en-US" altLang="ja-JP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3811D41-6F93-27A6-71C7-AB4F86FE18B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DBEF0B1-5A69-BB18-A1FA-057036114B2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D0A72A62-CB89-6D37-1CEC-FE41DE184D9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71887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40CF7F1-2F72-D0E6-A9F2-51EF24FF8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References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9CD4359-8BE1-38D2-DEDB-DD840C65CE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" altLang="ja-JP" dirty="0"/>
              <a:t>H. Morioka, M. </a:t>
            </a:r>
            <a:r>
              <a:rPr kumimoji="1" lang="en" altLang="ja-JP" dirty="0" err="1"/>
              <a:t>Ohmori</a:t>
            </a:r>
            <a:r>
              <a:rPr kumimoji="1" lang="en" altLang="ja-JP" dirty="0"/>
              <a:t>, M. </a:t>
            </a:r>
            <a:r>
              <a:rPr kumimoji="1" lang="en" altLang="ja-JP" dirty="0" err="1"/>
              <a:t>Ohta</a:t>
            </a:r>
            <a:r>
              <a:rPr kumimoji="1" lang="en" altLang="ja-JP" dirty="0"/>
              <a:t>, H. Mano, “Development of a Seamless Handover Method Using Two Wireless LAN Devices on a Mobile Node”, The 10</a:t>
            </a:r>
            <a:r>
              <a:rPr kumimoji="1" lang="en" altLang="ja-JP" baseline="30000" dirty="0"/>
              <a:t>th</a:t>
            </a:r>
            <a:r>
              <a:rPr kumimoji="1" lang="en" altLang="ja-JP" dirty="0"/>
              <a:t> IPSJ DPS Workshop, 2002 (Japanese)</a:t>
            </a:r>
          </a:p>
          <a:p>
            <a:pPr marL="0" indent="0"/>
            <a:endParaRPr kumimoji="1" lang="en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" altLang="ja-JP" dirty="0"/>
              <a:t>H. Morioka, H. Mano, M. </a:t>
            </a:r>
            <a:r>
              <a:rPr kumimoji="1" lang="en" altLang="ja-JP" dirty="0" err="1"/>
              <a:t>Ohmori</a:t>
            </a:r>
            <a:r>
              <a:rPr kumimoji="1" lang="en" altLang="ja-JP" dirty="0"/>
              <a:t>, M. </a:t>
            </a:r>
            <a:r>
              <a:rPr kumimoji="1" lang="en" altLang="ja-JP" dirty="0" err="1"/>
              <a:t>Ohta</a:t>
            </a:r>
            <a:r>
              <a:rPr kumimoji="1" lang="en" altLang="ja-JP" dirty="0"/>
              <a:t>, M. </a:t>
            </a:r>
            <a:r>
              <a:rPr kumimoji="1" lang="en" altLang="ja-JP" dirty="0" err="1"/>
              <a:t>Hirabaru</a:t>
            </a:r>
            <a:r>
              <a:rPr kumimoji="1" lang="en" altLang="ja-JP" dirty="0"/>
              <a:t>, M. Hasegawa, M. Inoue, "Seamless Handover with Wireless LAN, Mobile IP, MISP and PDMA", The 9</a:t>
            </a:r>
            <a:r>
              <a:rPr kumimoji="1" lang="en" altLang="ja-JP" baseline="30000" dirty="0"/>
              <a:t>th</a:t>
            </a:r>
            <a:r>
              <a:rPr kumimoji="1" lang="en" altLang="ja-JP" dirty="0"/>
              <a:t> International Symposium on Wireless Personal Multimedia Communications, 2006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" altLang="ja-JP" dirty="0"/>
              <a:t>MISP is a base idea of IEEE 802.11ai. Please refer 11-05/</a:t>
            </a:r>
            <a:r>
              <a:rPr lang="en" altLang="ja-JP" dirty="0"/>
              <a:t>0859r0.</a:t>
            </a:r>
            <a:endParaRPr kumimoji="1" lang="en" altLang="ja-JP" dirty="0"/>
          </a:p>
          <a:p>
            <a:pPr>
              <a:buFont typeface="Arial" panose="020B0604020202020204" pitchFamily="34" charset="0"/>
              <a:buChar char="•"/>
            </a:pP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DF2F7A1-C339-C44A-50C0-FB809B44A66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68230CE-9942-B305-6809-B1B7AF99963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17E7CC02-E88D-CBB3-37A1-518DEC53EB8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22467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ユーザー定義 6">
      <a:dk1>
        <a:srgbClr val="000000"/>
      </a:dk1>
      <a:lt1>
        <a:srgbClr val="FFFFFF"/>
      </a:lt1>
      <a:dk2>
        <a:srgbClr val="4C4C4C"/>
      </a:dk2>
      <a:lt2>
        <a:srgbClr val="808080"/>
      </a:lt2>
      <a:accent1>
        <a:srgbClr val="FF3B30"/>
      </a:accent1>
      <a:accent2>
        <a:srgbClr val="4CD964"/>
      </a:accent2>
      <a:accent3>
        <a:srgbClr val="0079FF"/>
      </a:accent3>
      <a:accent4>
        <a:srgbClr val="FF9500"/>
      </a:accent4>
      <a:accent5>
        <a:srgbClr val="5856D6"/>
      </a:accent5>
      <a:accent6>
        <a:srgbClr val="59C8FA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</Template>
  <TotalTime>111994</TotalTime>
  <Words>869</Words>
  <Application>Microsoft Macintosh PowerPoint</Application>
  <PresentationFormat>ワイド画面</PresentationFormat>
  <Paragraphs>129</Paragraphs>
  <Slides>9</Slides>
  <Notes>2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4" baseType="lpstr">
      <vt:lpstr>Arial Unicode MS</vt:lpstr>
      <vt:lpstr>Arial</vt:lpstr>
      <vt:lpstr>Times New Roman</vt:lpstr>
      <vt:lpstr>Office テーマ</vt:lpstr>
      <vt:lpstr>文書</vt:lpstr>
      <vt:lpstr>Seamless Roaming Consideration</vt:lpstr>
      <vt:lpstr>Abstract</vt:lpstr>
      <vt:lpstr>Our Experiences</vt:lpstr>
      <vt:lpstr>Multiple Interfaces Seamless Handover Implementation</vt:lpstr>
      <vt:lpstr>Trial in 2003</vt:lpstr>
      <vt:lpstr>MLD Roaming Consideration</vt:lpstr>
      <vt:lpstr>Example MLD Seamless Roaming Flow of Two Interfaces</vt:lpstr>
      <vt:lpstr>What should be standardized?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森岡仁志</dc:creator>
  <cp:lastModifiedBy>森岡仁志</cp:lastModifiedBy>
  <cp:revision>211</cp:revision>
  <cp:lastPrinted>1601-01-01T00:00:00Z</cp:lastPrinted>
  <dcterms:created xsi:type="dcterms:W3CDTF">2019-03-11T15:18:40Z</dcterms:created>
  <dcterms:modified xsi:type="dcterms:W3CDTF">2024-05-13T11:41:04Z</dcterms:modified>
</cp:coreProperties>
</file>