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8"/>
  </p:notesMasterIdLst>
  <p:handoutMasterIdLst>
    <p:handoutMasterId r:id="rId19"/>
  </p:handoutMasterIdLst>
  <p:sldIdLst>
    <p:sldId id="283" r:id="rId2"/>
    <p:sldId id="385" r:id="rId3"/>
    <p:sldId id="386" r:id="rId4"/>
    <p:sldId id="387" r:id="rId5"/>
    <p:sldId id="389" r:id="rId6"/>
    <p:sldId id="390" r:id="rId7"/>
    <p:sldId id="391" r:id="rId8"/>
    <p:sldId id="400" r:id="rId9"/>
    <p:sldId id="397" r:id="rId10"/>
    <p:sldId id="398" r:id="rId11"/>
    <p:sldId id="392" r:id="rId12"/>
    <p:sldId id="393" r:id="rId13"/>
    <p:sldId id="394" r:id="rId14"/>
    <p:sldId id="395" r:id="rId15"/>
    <p:sldId id="401" r:id="rId16"/>
    <p:sldId id="375" r:id="rId17"/>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400" autoAdjust="0"/>
  </p:normalViewPr>
  <p:slideViewPr>
    <p:cSldViewPr>
      <p:cViewPr varScale="1">
        <p:scale>
          <a:sx n="115" d="100"/>
          <a:sy n="115" d="100"/>
        </p:scale>
        <p:origin x="1416"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802.11-24/0105r0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sun.jang@lge.com" TargetMode="External"/><Relationship Id="rId3" Type="http://schemas.openxmlformats.org/officeDocument/2006/relationships/hyperlink" Target="mailto:dongguk.lim@lge.com" TargetMode="External"/><Relationship Id="rId7"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insik0618.jung@lge.com" TargetMode="External"/><Relationship Id="rId11" Type="http://schemas.openxmlformats.org/officeDocument/2006/relationships/hyperlink" Target="mailto:sanggook.kim@lge.com" TargetMode="External"/><Relationship Id="rId5" Type="http://schemas.openxmlformats.org/officeDocument/2006/relationships/hyperlink" Target="mailto:jiny.chun@lge.com" TargetMode="External"/><Relationship Id="rId10" Type="http://schemas.openxmlformats.org/officeDocument/2006/relationships/hyperlink" Target="mailto:hg.cho@lge.com" TargetMode="External"/><Relationship Id="rId4" Type="http://schemas.openxmlformats.org/officeDocument/2006/relationships/hyperlink" Target="mailto:Ensung.park@lge.com" TargetMode="External"/><Relationship Id="rId9" Type="http://schemas.openxmlformats.org/officeDocument/2006/relationships/hyperlink" Target="mailto:sunhee.bae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TXOP for Relay communication in 11bn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2024-01-14</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377147282"/>
              </p:ext>
            </p:extLst>
          </p:nvPr>
        </p:nvGraphicFramePr>
        <p:xfrm>
          <a:off x="762000" y="2895600"/>
          <a:ext cx="7620000" cy="335280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7"/>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r>
                        <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8"/>
                        </a:rPr>
                        <a:t>insun.jang@lge.com</a:t>
                      </a:r>
                      <a:r>
                        <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8083259"/>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9"/>
                        </a:rPr>
                        <a:t>sunhee.baek@lge.com</a:t>
                      </a:r>
                      <a:r>
                        <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287020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10"/>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11"/>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BW in </a:t>
            </a:r>
            <a:r>
              <a:rPr lang="en-US" altLang="ko-KR" dirty="0" smtClean="0"/>
              <a:t>Relay communication (2/2)</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sz="2200" dirty="0" smtClean="0"/>
              <a:t>BW for Relay communication with TXOP sharing </a:t>
            </a:r>
          </a:p>
          <a:p>
            <a:pPr lvl="1"/>
            <a:r>
              <a:rPr lang="en-US" altLang="ko-KR" sz="1900" dirty="0" smtClean="0"/>
              <a:t>For example, AP sends the TXS Trigger frame for Relay communication by using the punctured 160MHz channel. The Relay STA responses with CTS frame on idle channels excluding the punctured channels</a:t>
            </a:r>
            <a:r>
              <a:rPr lang="en-US" altLang="ko-KR" sz="1900" dirty="0"/>
              <a:t>. </a:t>
            </a:r>
            <a:endParaRPr lang="en-US" altLang="ko-KR" sz="1900" dirty="0" smtClean="0"/>
          </a:p>
          <a:p>
            <a:pPr lvl="1"/>
            <a:r>
              <a:rPr lang="en-US" altLang="ko-KR" sz="1900" dirty="0" smtClean="0"/>
              <a:t>The BW </a:t>
            </a:r>
            <a:r>
              <a:rPr lang="en-US" altLang="ko-KR" sz="1900" dirty="0"/>
              <a:t>including the 20MHz channels that are covered by PPDU carrying CTS frame is used for reception from AP and transmission with Destination </a:t>
            </a:r>
            <a:r>
              <a:rPr lang="en-US" altLang="ko-KR" sz="1900" dirty="0" smtClean="0"/>
              <a:t>STA </a:t>
            </a:r>
            <a:r>
              <a:rPr lang="en-US" altLang="ko-KR" sz="1900" dirty="0"/>
              <a:t>in terms of Relay STA</a:t>
            </a:r>
            <a:r>
              <a:rPr lang="en-US" altLang="ko-KR" sz="1900" dirty="0" smtClean="0"/>
              <a:t>.</a:t>
            </a:r>
          </a:p>
          <a:p>
            <a:pPr lvl="2"/>
            <a:r>
              <a:rPr lang="en-US" altLang="ko-KR" sz="1700" dirty="0"/>
              <a:t>According to Destination STA’s </a:t>
            </a:r>
            <a:r>
              <a:rPr lang="en-US" altLang="ko-KR" sz="1700" dirty="0" smtClean="0"/>
              <a:t>capability, </a:t>
            </a:r>
            <a:r>
              <a:rPr lang="en-US" altLang="ko-KR" sz="1700" dirty="0"/>
              <a:t>Relay STA can use the smaller BW than the BW used in transmission with AP.</a:t>
            </a:r>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8" name="그림 7"/>
          <p:cNvPicPr>
            <a:picLocks noChangeAspect="1"/>
          </p:cNvPicPr>
          <p:nvPr/>
        </p:nvPicPr>
        <p:blipFill>
          <a:blip r:embed="rId2"/>
          <a:stretch>
            <a:fillRect/>
          </a:stretch>
        </p:blipFill>
        <p:spPr>
          <a:xfrm>
            <a:off x="739177" y="4038600"/>
            <a:ext cx="7719023" cy="2438400"/>
          </a:xfrm>
          <a:prstGeom prst="rect">
            <a:avLst/>
          </a:prstGeom>
        </p:spPr>
      </p:pic>
    </p:spTree>
    <p:extLst>
      <p:ext uri="{BB962C8B-B14F-4D97-AF65-F5344CB8AC3E}">
        <p14:creationId xmlns:p14="http://schemas.microsoft.com/office/powerpoint/2010/main" val="1863672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In</a:t>
            </a:r>
            <a:r>
              <a:rPr lang="ko-KR" altLang="en-US" dirty="0" smtClean="0"/>
              <a:t> </a:t>
            </a:r>
            <a:r>
              <a:rPr lang="en-US" altLang="ko-KR" dirty="0" smtClean="0"/>
              <a:t>this contribution, to perform the Relay communication efficiently, we consider the use of TXOP sharing by the AP.</a:t>
            </a:r>
          </a:p>
          <a:p>
            <a:pPr marL="3371850" lvl="8" indent="0">
              <a:buNone/>
            </a:pPr>
            <a:r>
              <a:rPr lang="en-US" altLang="ko-KR" dirty="0" smtClean="0"/>
              <a:t> </a:t>
            </a:r>
          </a:p>
          <a:p>
            <a:r>
              <a:rPr lang="en-US" altLang="ko-KR" dirty="0" smtClean="0"/>
              <a:t>Since</a:t>
            </a:r>
            <a:r>
              <a:rPr lang="ko-KR" altLang="en-US" dirty="0" smtClean="0"/>
              <a:t> </a:t>
            </a:r>
            <a:r>
              <a:rPr lang="en-US" altLang="ko-KR" dirty="0" smtClean="0"/>
              <a:t>Relay communication is possible within one TXOP, latency can be minimized and the impact of interference on frame exchange between Relay STA and Destination STA can be reduced, thereby ensuring reliability.</a:t>
            </a:r>
          </a:p>
          <a:p>
            <a:pPr lvl="3"/>
            <a:endParaRPr lang="en-US" altLang="ko-KR" dirty="0" smtClean="0"/>
          </a:p>
          <a:p>
            <a:r>
              <a:rPr lang="en-US" altLang="ko-KR" dirty="0" smtClean="0"/>
              <a:t>The BW in TXOP sharing for Relay communication is determined by the conventional rule of the MU-RTS </a:t>
            </a:r>
            <a:r>
              <a:rPr lang="en-US" altLang="ko-KR" dirty="0"/>
              <a:t>Trigger/CTS frame </a:t>
            </a:r>
            <a:r>
              <a:rPr lang="en-US" altLang="ko-KR" dirty="0" smtClean="0"/>
              <a:t>exchange. </a:t>
            </a:r>
          </a:p>
          <a:p>
            <a:pPr lvl="1"/>
            <a:r>
              <a:rPr lang="en-US" altLang="ko-KR" dirty="0" smtClean="0"/>
              <a:t>In terms of AP and Relay STA, the same Primary 20MHz channel is used for frame exchange. </a:t>
            </a:r>
          </a:p>
          <a:p>
            <a:pPr lvl="1"/>
            <a:r>
              <a:rPr lang="en-US" altLang="ko-KR" dirty="0" smtClean="0"/>
              <a:t>Relay STA uses equal or smaller BW than the BW previously used in transmission with AP for transmission with Destination STA.  </a:t>
            </a:r>
          </a:p>
          <a:p>
            <a:pPr lvl="1"/>
            <a:r>
              <a:rPr lang="en-US" altLang="ko-KR" dirty="0" smtClean="0"/>
              <a:t>The same </a:t>
            </a:r>
            <a:r>
              <a:rPr lang="en-US" altLang="ko-KR" dirty="0"/>
              <a:t>preamble puncturing pattern </a:t>
            </a:r>
            <a:r>
              <a:rPr lang="en-US" altLang="ko-KR" dirty="0" smtClean="0"/>
              <a:t>indicated by AP is </a:t>
            </a:r>
            <a:r>
              <a:rPr lang="en-US" altLang="ko-KR" dirty="0"/>
              <a:t>used for frame exchange between Relay STA and Destination STA.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501837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dirty="0"/>
          </a:p>
        </p:txBody>
      </p:sp>
      <p:sp>
        <p:nvSpPr>
          <p:cNvPr id="3" name="내용 개체 틀 2"/>
          <p:cNvSpPr>
            <a:spLocks noGrp="1"/>
          </p:cNvSpPr>
          <p:nvPr>
            <p:ph idx="1"/>
          </p:nvPr>
        </p:nvSpPr>
        <p:spPr/>
        <p:txBody>
          <a:bodyPr/>
          <a:lstStyle/>
          <a:p>
            <a:r>
              <a:rPr lang="en-US" altLang="ko-KR" dirty="0" smtClean="0"/>
              <a:t>Do you support that Relay communication is performed in one TXOP ?  </a:t>
            </a:r>
          </a:p>
          <a:p>
            <a:pPr lvl="1"/>
            <a:r>
              <a:rPr lang="en-US" altLang="ko-KR" dirty="0" smtClean="0"/>
              <a:t>One TXOP is configured with the interval of time for both the frame exchange sequence between AP and Relay STA and the frame exchange sequence between Relay STA and Destination STA. </a:t>
            </a:r>
          </a:p>
          <a:p>
            <a:pPr lvl="1"/>
            <a:r>
              <a:rPr lang="en-US" altLang="ko-KR" dirty="0" smtClean="0"/>
              <a:t>The detail of the frame exchange is TBD.</a:t>
            </a:r>
          </a:p>
          <a:p>
            <a:pPr lvl="1"/>
            <a:endParaRPr lang="en-US" altLang="ko-KR" dirty="0"/>
          </a:p>
          <a:p>
            <a:pPr lvl="1"/>
            <a:r>
              <a:rPr lang="en-US" altLang="ko-KR" dirty="0" smtClean="0"/>
              <a:t>Yes</a:t>
            </a:r>
          </a:p>
          <a:p>
            <a:pPr lvl="1"/>
            <a:r>
              <a:rPr lang="en-US" altLang="ko-KR" dirty="0" smtClean="0"/>
              <a:t>No</a:t>
            </a:r>
          </a:p>
          <a:p>
            <a:pPr lvl="1"/>
            <a:r>
              <a:rPr lang="en-US" altLang="ko-KR" dirty="0" smtClean="0"/>
              <a:t>Abstain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3742511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 </a:t>
            </a:r>
            <a:endParaRPr lang="ko-KR" altLang="en-US" dirty="0"/>
          </a:p>
        </p:txBody>
      </p:sp>
      <p:sp>
        <p:nvSpPr>
          <p:cNvPr id="3" name="내용 개체 틀 2"/>
          <p:cNvSpPr>
            <a:spLocks noGrp="1"/>
          </p:cNvSpPr>
          <p:nvPr>
            <p:ph idx="1"/>
          </p:nvPr>
        </p:nvSpPr>
        <p:spPr/>
        <p:txBody>
          <a:bodyPr/>
          <a:lstStyle/>
          <a:p>
            <a:r>
              <a:rPr lang="en-US" altLang="ko-KR" dirty="0"/>
              <a:t>Do you support that </a:t>
            </a:r>
            <a:r>
              <a:rPr lang="en-US" altLang="ko-KR" dirty="0" smtClean="0"/>
              <a:t>Triggered TXOP sharing is used for the Relay communication? </a:t>
            </a:r>
          </a:p>
          <a:p>
            <a:pPr lvl="1"/>
            <a:r>
              <a:rPr lang="en-US" altLang="ko-KR" dirty="0"/>
              <a:t>Wherein AP can transmit MPDU(s) addressed to Relay STA and Relay STA can transmit MPDU(s) addressed to </a:t>
            </a:r>
            <a:r>
              <a:rPr lang="en-US" altLang="ko-KR" dirty="0" smtClean="0"/>
              <a:t>Destination STA.  </a:t>
            </a:r>
          </a:p>
          <a:p>
            <a:pPr lvl="1"/>
            <a:r>
              <a:rPr lang="en-US" altLang="ko-KR" dirty="0" smtClean="0"/>
              <a:t>The Details of the TXS trigger frame is TBD. </a:t>
            </a:r>
            <a:endParaRPr lang="en-US" altLang="ko-KR" dirty="0"/>
          </a:p>
          <a:p>
            <a:pPr lvl="1"/>
            <a:endParaRPr lang="en-US" altLang="ko-KR" dirty="0" smtClean="0"/>
          </a:p>
          <a:p>
            <a:pPr lvl="1"/>
            <a:r>
              <a:rPr lang="en-US" altLang="ko-KR" dirty="0"/>
              <a:t>Yes</a:t>
            </a:r>
          </a:p>
          <a:p>
            <a:pPr lvl="1"/>
            <a:r>
              <a:rPr lang="en-US" altLang="ko-KR" dirty="0"/>
              <a:t>No</a:t>
            </a:r>
          </a:p>
          <a:p>
            <a:pPr lvl="1"/>
            <a:r>
              <a:rPr lang="en-US" altLang="ko-KR" dirty="0" smtClean="0"/>
              <a:t>Abstain </a:t>
            </a:r>
            <a:endParaRPr lang="ko-KR" altLang="en-US" dirty="0"/>
          </a:p>
          <a:p>
            <a:pPr lvl="1"/>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3561318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 </a:t>
            </a:r>
            <a:endParaRPr lang="ko-KR" altLang="en-US" dirty="0"/>
          </a:p>
        </p:txBody>
      </p:sp>
      <p:sp>
        <p:nvSpPr>
          <p:cNvPr id="3" name="내용 개체 틀 2"/>
          <p:cNvSpPr>
            <a:spLocks noGrp="1"/>
          </p:cNvSpPr>
          <p:nvPr>
            <p:ph idx="1"/>
          </p:nvPr>
        </p:nvSpPr>
        <p:spPr/>
        <p:txBody>
          <a:bodyPr/>
          <a:lstStyle/>
          <a:p>
            <a:r>
              <a:rPr lang="en-US" altLang="ko-KR" dirty="0" smtClean="0"/>
              <a:t>Do </a:t>
            </a:r>
            <a:r>
              <a:rPr lang="en-US" altLang="ko-KR" dirty="0"/>
              <a:t>you agree the PPDU BW that Relay STA uses for transmission with Destination STA is equal or smaller than the BW used in the preceding PPDU for transmission with AP??</a:t>
            </a:r>
          </a:p>
          <a:p>
            <a:pPr lvl="1"/>
            <a:r>
              <a:rPr lang="en-US" altLang="ko-KR" dirty="0" smtClean="0"/>
              <a:t>The </a:t>
            </a:r>
            <a:r>
              <a:rPr lang="en-US" altLang="ko-KR" dirty="0"/>
              <a:t>BW </a:t>
            </a:r>
            <a:r>
              <a:rPr lang="en-US" altLang="ko-KR" dirty="0" smtClean="0"/>
              <a:t>used in </a:t>
            </a:r>
            <a:r>
              <a:rPr lang="en-US" altLang="ko-KR" dirty="0"/>
              <a:t>transmission with AP is the BW occupied by PPDU carrying the CTS frame. </a:t>
            </a:r>
          </a:p>
          <a:p>
            <a:pPr lvl="1"/>
            <a:endParaRPr lang="en-US" altLang="ko-KR" dirty="0" smtClean="0"/>
          </a:p>
          <a:p>
            <a:pPr lvl="1"/>
            <a:endParaRPr lang="en-US" altLang="ko-KR" dirty="0" smtClean="0"/>
          </a:p>
          <a:p>
            <a:pPr lvl="1"/>
            <a:r>
              <a:rPr lang="en-US" altLang="ko-KR" dirty="0"/>
              <a:t>Yes</a:t>
            </a:r>
          </a:p>
          <a:p>
            <a:pPr lvl="1"/>
            <a:r>
              <a:rPr lang="en-US" altLang="ko-KR" dirty="0"/>
              <a:t>No</a:t>
            </a:r>
          </a:p>
          <a:p>
            <a:pPr lvl="1"/>
            <a:r>
              <a:rPr lang="en-US" altLang="ko-KR" dirty="0"/>
              <a:t>Abstain </a:t>
            </a:r>
            <a:r>
              <a:rPr lang="en-US" altLang="ko-KR" dirty="0" smtClean="0"/>
              <a:t> </a:t>
            </a:r>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1015710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4</a:t>
            </a:r>
            <a:endParaRPr lang="ko-KR" altLang="en-US" dirty="0"/>
          </a:p>
        </p:txBody>
      </p:sp>
      <p:sp>
        <p:nvSpPr>
          <p:cNvPr id="3" name="내용 개체 틀 2"/>
          <p:cNvSpPr>
            <a:spLocks noGrp="1"/>
          </p:cNvSpPr>
          <p:nvPr>
            <p:ph idx="1"/>
          </p:nvPr>
        </p:nvSpPr>
        <p:spPr/>
        <p:txBody>
          <a:bodyPr/>
          <a:lstStyle/>
          <a:p>
            <a:r>
              <a:rPr lang="en-US" altLang="ko-KR" dirty="0" smtClean="0"/>
              <a:t>Do you agree that Relay STA uses the same primary 20MHz channel and preamble puncturing pattern with AP in Relay communication?</a:t>
            </a:r>
          </a:p>
          <a:p>
            <a:endParaRPr lang="en-US" altLang="ko-KR" dirty="0"/>
          </a:p>
          <a:p>
            <a:endParaRPr lang="en-US" altLang="ko-KR" dirty="0" smtClean="0"/>
          </a:p>
          <a:p>
            <a:endParaRPr lang="en-US" altLang="ko-KR" dirty="0"/>
          </a:p>
          <a:p>
            <a:pPr lvl="1"/>
            <a:r>
              <a:rPr lang="en-US" altLang="ko-KR" dirty="0"/>
              <a:t>Yes</a:t>
            </a:r>
          </a:p>
          <a:p>
            <a:pPr lvl="1"/>
            <a:r>
              <a:rPr lang="en-US" altLang="ko-KR" dirty="0"/>
              <a:t>No</a:t>
            </a:r>
          </a:p>
          <a:p>
            <a:pPr lvl="1"/>
            <a:r>
              <a:rPr lang="en-US" altLang="ko-KR" dirty="0"/>
              <a:t>Abstain </a:t>
            </a:r>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4247980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dirty="0"/>
          </a:p>
        </p:txBody>
      </p:sp>
      <p:sp>
        <p:nvSpPr>
          <p:cNvPr id="3" name="내용 개체 틀 2"/>
          <p:cNvSpPr>
            <a:spLocks noGrp="1"/>
          </p:cNvSpPr>
          <p:nvPr>
            <p:ph idx="1"/>
          </p:nvPr>
        </p:nvSpPr>
        <p:spPr/>
        <p:txBody>
          <a:bodyPr>
            <a:normAutofit/>
          </a:bodyPr>
          <a:lstStyle/>
          <a:p>
            <a:r>
              <a:rPr lang="en-GB" altLang="ko-KR" dirty="0"/>
              <a:t>[1] IEEE 802.11-23/1840r1 </a:t>
            </a:r>
            <a:r>
              <a:rPr lang="en-GB" altLang="ko-KR" dirty="0" smtClean="0"/>
              <a:t>Relay </a:t>
            </a:r>
            <a:r>
              <a:rPr lang="en-GB" altLang="ko-KR" dirty="0"/>
              <a:t>for 11bn</a:t>
            </a:r>
            <a:endParaRPr lang="en-US" altLang="ko-KR" dirty="0" smtClean="0"/>
          </a:p>
          <a:p>
            <a:r>
              <a:rPr lang="en-US" altLang="ko-KR" dirty="0" smtClean="0"/>
              <a:t>[2] </a:t>
            </a:r>
            <a:r>
              <a:rPr lang="en-US" altLang="ko-KR" dirty="0"/>
              <a:t>IEEE </a:t>
            </a:r>
            <a:r>
              <a:rPr lang="en-GB" altLang="ko-KR" dirty="0" smtClean="0"/>
              <a:t>802.11-23/</a:t>
            </a:r>
            <a:r>
              <a:rPr lang="en-US" altLang="ko-KR" dirty="0" smtClean="0"/>
              <a:t>1139r0 Relay </a:t>
            </a:r>
            <a:r>
              <a:rPr lang="en-US" altLang="ko-KR" dirty="0"/>
              <a:t>transmission </a:t>
            </a:r>
            <a:r>
              <a:rPr lang="en-US" altLang="ko-KR" dirty="0" smtClean="0"/>
              <a:t>in UHR </a:t>
            </a:r>
          </a:p>
          <a:p>
            <a:pPr marL="0" indent="0">
              <a:buNone/>
            </a:pPr>
            <a:r>
              <a:rPr lang="en-US" altLang="ko-KR" dirty="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Nov.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413695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Until the last meeting, we discussed various features and behaviors related to relay operation to provide improved </a:t>
            </a:r>
            <a:r>
              <a:rPr lang="en-US" altLang="ko-KR" dirty="0" err="1" smtClean="0"/>
              <a:t>QoS</a:t>
            </a:r>
            <a:r>
              <a:rPr lang="en-US" altLang="ko-KR" dirty="0" smtClean="0"/>
              <a:t> and range extension. </a:t>
            </a:r>
          </a:p>
          <a:p>
            <a:endParaRPr lang="en-US" altLang="ko-KR" dirty="0"/>
          </a:p>
          <a:p>
            <a:r>
              <a:rPr lang="en-US" altLang="ko-KR" dirty="0"/>
              <a:t>To perform the </a:t>
            </a:r>
            <a:r>
              <a:rPr lang="en-US" altLang="ko-KR" dirty="0" smtClean="0"/>
              <a:t>Relay communication </a:t>
            </a:r>
            <a:r>
              <a:rPr lang="en-US" altLang="ko-KR" dirty="0"/>
              <a:t>efficiently, we should consider the method to guarantee the </a:t>
            </a:r>
            <a:r>
              <a:rPr lang="en-US" altLang="ko-KR" dirty="0" smtClean="0"/>
              <a:t>transmission </a:t>
            </a:r>
            <a:r>
              <a:rPr lang="en-US" altLang="ko-KR" dirty="0"/>
              <a:t>between Relay STA and </a:t>
            </a:r>
            <a:r>
              <a:rPr lang="en-US" altLang="ko-KR" dirty="0" smtClean="0"/>
              <a:t>Destination-STA</a:t>
            </a:r>
            <a:r>
              <a:rPr lang="en-US" altLang="ko-KR" dirty="0"/>
              <a:t>. </a:t>
            </a:r>
            <a:endParaRPr lang="en-US" altLang="ko-KR" dirty="0" smtClean="0"/>
          </a:p>
          <a:p>
            <a:endParaRPr lang="en-US" altLang="ko-KR" dirty="0"/>
          </a:p>
          <a:p>
            <a:r>
              <a:rPr lang="en-US" altLang="ko-KR" dirty="0"/>
              <a:t>In this contribution, we discuss how to configure TXOP considering </a:t>
            </a:r>
            <a:r>
              <a:rPr lang="en-US" altLang="ko-KR" dirty="0" smtClean="0"/>
              <a:t>Relay communication </a:t>
            </a:r>
            <a:r>
              <a:rPr lang="en-US" altLang="ko-KR" dirty="0"/>
              <a:t>and what is related to this.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587407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Relay communication </a:t>
            </a:r>
            <a:endParaRPr lang="ko-KR" altLang="en-US" dirty="0"/>
          </a:p>
        </p:txBody>
      </p:sp>
      <p:sp>
        <p:nvSpPr>
          <p:cNvPr id="3" name="내용 개체 틀 2"/>
          <p:cNvSpPr>
            <a:spLocks noGrp="1"/>
          </p:cNvSpPr>
          <p:nvPr>
            <p:ph idx="1"/>
          </p:nvPr>
        </p:nvSpPr>
        <p:spPr/>
        <p:txBody>
          <a:bodyPr/>
          <a:lstStyle/>
          <a:p>
            <a:r>
              <a:rPr lang="en-US" altLang="ko-KR" sz="2000" dirty="0" smtClean="0"/>
              <a:t>In Relay communication, </a:t>
            </a:r>
            <a:r>
              <a:rPr lang="en-US" altLang="ko-KR" sz="2000" dirty="0"/>
              <a:t>the Relay STA transmits the signal to an Destination STA after receiving the data from the AP</a:t>
            </a:r>
            <a:r>
              <a:rPr lang="en-US" altLang="ko-KR" sz="2000" dirty="0" smtClean="0"/>
              <a:t>.</a:t>
            </a:r>
          </a:p>
          <a:p>
            <a:pPr lvl="1"/>
            <a:endParaRPr lang="en-US" altLang="ko-KR" sz="1800" dirty="0" smtClean="0"/>
          </a:p>
          <a:p>
            <a:r>
              <a:rPr lang="en-US" altLang="ko-KR" sz="2000" dirty="0" smtClean="0"/>
              <a:t>Therefore, we should consider the </a:t>
            </a:r>
            <a:r>
              <a:rPr lang="en-US" altLang="ko-KR" sz="2000" dirty="0"/>
              <a:t>both transmission between AP and Relay STA and the transmission between Relay STA and </a:t>
            </a:r>
            <a:r>
              <a:rPr lang="en-US" altLang="ko-KR" sz="2000" dirty="0" smtClean="0"/>
              <a:t>Destination STA(s) in Relay communication.  </a:t>
            </a:r>
          </a:p>
          <a:p>
            <a:endParaRPr lang="en-US" altLang="ko-KR" dirty="0"/>
          </a:p>
          <a:p>
            <a:endParaRPr lang="en-US" altLang="ko-KR" dirty="0" smtClean="0"/>
          </a:p>
          <a:p>
            <a:endParaRPr lang="en-US" altLang="ko-KR"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grpSp>
        <p:nvGrpSpPr>
          <p:cNvPr id="7" name="그룹 6"/>
          <p:cNvGrpSpPr/>
          <p:nvPr/>
        </p:nvGrpSpPr>
        <p:grpSpPr>
          <a:xfrm>
            <a:off x="1623093" y="4169668"/>
            <a:ext cx="5974014" cy="1315145"/>
            <a:chOff x="1795735" y="2892602"/>
            <a:chExt cx="5974014" cy="1315145"/>
          </a:xfrm>
        </p:grpSpPr>
        <p:grpSp>
          <p:nvGrpSpPr>
            <p:cNvPr id="8" name="그룹 7"/>
            <p:cNvGrpSpPr/>
            <p:nvPr/>
          </p:nvGrpSpPr>
          <p:grpSpPr>
            <a:xfrm>
              <a:off x="1795735" y="3198928"/>
              <a:ext cx="398415" cy="486494"/>
              <a:chOff x="3455088" y="2582240"/>
              <a:chExt cx="398415" cy="486494"/>
            </a:xfrm>
          </p:grpSpPr>
          <p:sp>
            <p:nvSpPr>
              <p:cNvPr id="16" name="Freeform 38"/>
              <p:cNvSpPr>
                <a:spLocks noEditPoints="1"/>
              </p:cNvSpPr>
              <p:nvPr/>
            </p:nvSpPr>
            <p:spPr bwMode="auto">
              <a:xfrm>
                <a:off x="3455088" y="2582240"/>
                <a:ext cx="398415" cy="244937"/>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0"/>
                      <a:pt x="1003" y="399"/>
                      <a:pt x="939" y="345"/>
                    </a:cubicBezTo>
                    <a:lnTo>
                      <a:pt x="898" y="393"/>
                    </a:lnTo>
                    <a:cubicBezTo>
                      <a:pt x="949" y="436"/>
                      <a:pt x="981" y="500"/>
                      <a:pt x="981" y="571"/>
                    </a:cubicBezTo>
                    <a:close/>
                    <a:moveTo>
                      <a:pt x="1193" y="571"/>
                    </a:moveTo>
                    <a:cubicBezTo>
                      <a:pt x="1193" y="707"/>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0"/>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09" y="276"/>
                      <a:pt x="239" y="415"/>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2"/>
                      <a:pt x="0" y="571"/>
                    </a:cubicBezTo>
                    <a:cubicBezTo>
                      <a:pt x="0" y="800"/>
                      <a:pt x="104"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39"/>
              <p:cNvSpPr>
                <a:spLocks/>
              </p:cNvSpPr>
              <p:nvPr/>
            </p:nvSpPr>
            <p:spPr bwMode="auto">
              <a:xfrm>
                <a:off x="3622840" y="2676833"/>
                <a:ext cx="65005" cy="109800"/>
              </a:xfrm>
              <a:custGeom>
                <a:avLst/>
                <a:gdLst>
                  <a:gd name="T0" fmla="*/ 90 w 248"/>
                  <a:gd name="T1" fmla="*/ 244 h 508"/>
                  <a:gd name="T2" fmla="*/ 90 w 248"/>
                  <a:gd name="T3" fmla="*/ 508 h 508"/>
                  <a:gd name="T4" fmla="*/ 158 w 248"/>
                  <a:gd name="T5" fmla="*/ 508 h 508"/>
                  <a:gd name="T6" fmla="*/ 158 w 248"/>
                  <a:gd name="T7" fmla="*/ 244 h 508"/>
                  <a:gd name="T8" fmla="*/ 248 w 248"/>
                  <a:gd name="T9" fmla="*/ 124 h 508"/>
                  <a:gd name="T10" fmla="*/ 124 w 248"/>
                  <a:gd name="T11" fmla="*/ 0 h 508"/>
                  <a:gd name="T12" fmla="*/ 0 w 248"/>
                  <a:gd name="T13" fmla="*/ 124 h 508"/>
                  <a:gd name="T14" fmla="*/ 90 w 248"/>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508">
                    <a:moveTo>
                      <a:pt x="90" y="244"/>
                    </a:moveTo>
                    <a:lnTo>
                      <a:pt x="90" y="508"/>
                    </a:lnTo>
                    <a:lnTo>
                      <a:pt x="158" y="508"/>
                    </a:lnTo>
                    <a:lnTo>
                      <a:pt x="158" y="244"/>
                    </a:lnTo>
                    <a:cubicBezTo>
                      <a:pt x="210" y="229"/>
                      <a:pt x="248" y="181"/>
                      <a:pt x="248" y="124"/>
                    </a:cubicBezTo>
                    <a:cubicBezTo>
                      <a:pt x="248" y="56"/>
                      <a:pt x="192" y="0"/>
                      <a:pt x="124" y="0"/>
                    </a:cubicBezTo>
                    <a:cubicBezTo>
                      <a:pt x="55" y="0"/>
                      <a:pt x="0" y="56"/>
                      <a:pt x="0" y="124"/>
                    </a:cubicBezTo>
                    <a:cubicBezTo>
                      <a:pt x="0" y="181"/>
                      <a:pt x="38" y="229"/>
                      <a:pt x="90" y="24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40"/>
              <p:cNvSpPr>
                <a:spLocks/>
              </p:cNvSpPr>
              <p:nvPr/>
            </p:nvSpPr>
            <p:spPr bwMode="auto">
              <a:xfrm>
                <a:off x="3564128" y="2786635"/>
                <a:ext cx="182433" cy="282099"/>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9" name="직사각형 8"/>
            <p:cNvSpPr/>
            <p:nvPr/>
          </p:nvSpPr>
          <p:spPr>
            <a:xfrm>
              <a:off x="1804826" y="3702148"/>
              <a:ext cx="380232" cy="276999"/>
            </a:xfrm>
            <a:prstGeom prst="rect">
              <a:avLst/>
            </a:prstGeom>
          </p:spPr>
          <p:txBody>
            <a:bodyPr wrap="none">
              <a:spAutoFit/>
            </a:bodyPr>
            <a:lstStyle/>
            <a:p>
              <a:pPr algn="ctr" defTabSz="449263">
                <a:buClr>
                  <a:srgbClr val="000000"/>
                </a:buClr>
                <a:buSzPct val="100000"/>
              </a:pPr>
              <a:r>
                <a:rPr kumimoji="0" lang="en-US" altLang="ko-KR" dirty="0" smtClean="0">
                  <a:latin typeface="Times New Roman" pitchFamily="16" charset="0"/>
                  <a:ea typeface="MS Gothic" charset="-128"/>
                </a:rPr>
                <a:t>AP</a:t>
              </a:r>
              <a:endParaRPr kumimoji="0" lang="en-US" altLang="ko-KR" dirty="0">
                <a:latin typeface="Times New Roman" pitchFamily="16" charset="0"/>
                <a:ea typeface="MS Gothic" charset="-128"/>
              </a:endParaRPr>
            </a:p>
          </p:txBody>
        </p:sp>
        <p:sp>
          <p:nvSpPr>
            <p:cNvPr id="10" name="타원 9"/>
            <p:cNvSpPr/>
            <p:nvPr/>
          </p:nvSpPr>
          <p:spPr bwMode="auto">
            <a:xfrm>
              <a:off x="4123734" y="2892602"/>
              <a:ext cx="810834" cy="58030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Relay STA</a:t>
              </a:r>
              <a:endParaRPr kumimoji="0" lang="ko-KR" altLang="en-US" sz="1200" b="0" i="0" u="none" strike="noStrike" cap="none" normalizeH="0" baseline="0" dirty="0" smtClean="0">
                <a:ln>
                  <a:noFill/>
                </a:ln>
                <a:solidFill>
                  <a:schemeClr val="tx1"/>
                </a:solidFill>
                <a:effectLst/>
                <a:latin typeface="Times New Roman" pitchFamily="18" charset="0"/>
              </a:endParaRPr>
            </a:p>
          </p:txBody>
        </p:sp>
        <p:pic>
          <p:nvPicPr>
            <p:cNvPr id="11" name="Picture 14">
              <a:extLst>
                <a:ext uri="{FF2B5EF4-FFF2-40B4-BE49-F238E27FC236}">
                  <a16:creationId xmlns:a16="http://schemas.microsoft.com/office/drawing/2014/main" id="{DE97E574-A717-46AE-AD16-0988738DE3F1}"/>
                </a:ext>
              </a:extLst>
            </p:cNvPr>
            <p:cNvPicPr>
              <a:picLocks noChangeAspect="1"/>
            </p:cNvPicPr>
            <p:nvPr/>
          </p:nvPicPr>
          <p:blipFill>
            <a:blip r:embed="rId2"/>
            <a:stretch>
              <a:fillRect/>
            </a:stretch>
          </p:blipFill>
          <p:spPr>
            <a:xfrm>
              <a:off x="6929700" y="3230547"/>
              <a:ext cx="279169" cy="492370"/>
            </a:xfrm>
            <a:prstGeom prst="rect">
              <a:avLst/>
            </a:prstGeom>
          </p:spPr>
        </p:pic>
        <p:sp>
          <p:nvSpPr>
            <p:cNvPr id="12" name="직사각형 11"/>
            <p:cNvSpPr/>
            <p:nvPr/>
          </p:nvSpPr>
          <p:spPr>
            <a:xfrm>
              <a:off x="6383482" y="3746082"/>
              <a:ext cx="1386267" cy="461665"/>
            </a:xfrm>
            <a:prstGeom prst="rect">
              <a:avLst/>
            </a:prstGeom>
          </p:spPr>
          <p:txBody>
            <a:bodyPr wrap="square">
              <a:spAutoFit/>
            </a:bodyPr>
            <a:lstStyle/>
            <a:p>
              <a:pPr algn="ctr" defTabSz="449263">
                <a:buClr>
                  <a:srgbClr val="000000"/>
                </a:buClr>
                <a:buSzPct val="100000"/>
              </a:pPr>
              <a:r>
                <a:rPr kumimoji="0" lang="en-US" altLang="ko-KR" dirty="0" smtClean="0">
                  <a:latin typeface="Times New Roman" pitchFamily="16" charset="0"/>
                  <a:ea typeface="MS Gothic" charset="-128"/>
                </a:rPr>
                <a:t>Destination STA</a:t>
              </a:r>
            </a:p>
            <a:p>
              <a:pPr algn="ctr" defTabSz="449263">
                <a:buClr>
                  <a:srgbClr val="000000"/>
                </a:buClr>
                <a:buSzPct val="100000"/>
              </a:pPr>
              <a:r>
                <a:rPr kumimoji="0" lang="en-US" altLang="ko-KR" dirty="0" smtClean="0">
                  <a:latin typeface="Times New Roman" pitchFamily="16" charset="0"/>
                  <a:ea typeface="MS Gothic" charset="-128"/>
                </a:rPr>
                <a:t> (i.e. Non-AP STA)</a:t>
              </a:r>
              <a:endParaRPr kumimoji="0" lang="en-US" altLang="ko-KR" dirty="0">
                <a:latin typeface="Times New Roman" pitchFamily="16" charset="0"/>
                <a:ea typeface="MS Gothic" charset="-128"/>
              </a:endParaRPr>
            </a:p>
          </p:txBody>
        </p:sp>
        <p:cxnSp>
          <p:nvCxnSpPr>
            <p:cNvPr id="13" name="직선 화살표 연결선 12"/>
            <p:cNvCxnSpPr/>
            <p:nvPr/>
          </p:nvCxnSpPr>
          <p:spPr bwMode="auto">
            <a:xfrm flipV="1">
              <a:off x="2278207" y="3182755"/>
              <a:ext cx="1727328" cy="358787"/>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4" name="직선 화살표 연결선 13"/>
            <p:cNvCxnSpPr/>
            <p:nvPr/>
          </p:nvCxnSpPr>
          <p:spPr bwMode="auto">
            <a:xfrm>
              <a:off x="5072335" y="3182755"/>
              <a:ext cx="1845527" cy="290153"/>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5" name="직선 화살표 연결선 14"/>
            <p:cNvCxnSpPr/>
            <p:nvPr/>
          </p:nvCxnSpPr>
          <p:spPr bwMode="auto">
            <a:xfrm flipV="1">
              <a:off x="2275832" y="3637624"/>
              <a:ext cx="4595152" cy="52432"/>
            </a:xfrm>
            <a:prstGeom prst="straightConnector1">
              <a:avLst/>
            </a:prstGeom>
            <a:solidFill>
              <a:schemeClr val="accent1"/>
            </a:solidFill>
            <a:ln w="12700" cap="flat" cmpd="sng" algn="ctr">
              <a:solidFill>
                <a:schemeClr val="tx1"/>
              </a:solidFill>
              <a:prstDash val="dash"/>
              <a:round/>
              <a:headEnd type="triangle"/>
              <a:tailEnd type="triangle"/>
            </a:ln>
            <a:effectLst/>
          </p:spPr>
        </p:cxnSp>
      </p:grpSp>
    </p:spTree>
    <p:extLst>
      <p:ext uri="{BB962C8B-B14F-4D97-AF65-F5344CB8AC3E}">
        <p14:creationId xmlns:p14="http://schemas.microsoft.com/office/powerpoint/2010/main" val="196217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TXOP for Relay communication (1/2)</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In Relay operation, to guarantee the transmission between Relay STA and Destination STA, Relay communication within one TXOP should be considered.  </a:t>
            </a:r>
          </a:p>
          <a:p>
            <a:pPr lvl="1"/>
            <a:r>
              <a:rPr lang="en-US" altLang="ko-KR" dirty="0" smtClean="0"/>
              <a:t>We </a:t>
            </a:r>
            <a:r>
              <a:rPr lang="en-US" altLang="ko-KR" dirty="0"/>
              <a:t>can consider </a:t>
            </a:r>
            <a:r>
              <a:rPr lang="en-US" altLang="ko-KR" dirty="0" smtClean="0"/>
              <a:t>use of the conventional </a:t>
            </a:r>
            <a:r>
              <a:rPr lang="en-US" altLang="ko-KR" dirty="0"/>
              <a:t>RTS/CTS </a:t>
            </a:r>
            <a:r>
              <a:rPr lang="en-US" altLang="ko-KR" dirty="0" smtClean="0"/>
              <a:t>frame. </a:t>
            </a:r>
          </a:p>
          <a:p>
            <a:pPr lvl="2"/>
            <a:r>
              <a:rPr lang="en-US" altLang="ko-KR" dirty="0"/>
              <a:t>Separate from transmission and reception with the AP, the </a:t>
            </a:r>
            <a:r>
              <a:rPr lang="en-US" altLang="ko-KR" dirty="0" smtClean="0"/>
              <a:t>Relay </a:t>
            </a:r>
            <a:r>
              <a:rPr lang="en-US" altLang="ko-KR" dirty="0"/>
              <a:t>STA received the signal from the AP independently performs </a:t>
            </a:r>
            <a:r>
              <a:rPr lang="en-US" altLang="ko-KR" dirty="0" smtClean="0"/>
              <a:t>RTS/CTS </a:t>
            </a:r>
            <a:r>
              <a:rPr lang="en-US" altLang="ko-KR" dirty="0"/>
              <a:t>frame exchange </a:t>
            </a:r>
            <a:r>
              <a:rPr lang="en-US" altLang="ko-KR" dirty="0" smtClean="0"/>
              <a:t>for </a:t>
            </a:r>
            <a:r>
              <a:rPr lang="en-US" altLang="ko-KR" dirty="0"/>
              <a:t>transmission with the </a:t>
            </a:r>
            <a:r>
              <a:rPr lang="en-US" altLang="ko-KR" dirty="0" smtClean="0"/>
              <a:t>Destination STA.</a:t>
            </a:r>
          </a:p>
          <a:p>
            <a:pPr lvl="2"/>
            <a:r>
              <a:rPr lang="en-US" altLang="ko-KR" dirty="0" smtClean="0"/>
              <a:t>For RTS/CTS frame exchange with Destination STA, Relay STA should obtain the channel access through the channel contention with other STAs. </a:t>
            </a:r>
          </a:p>
          <a:p>
            <a:pPr lvl="3"/>
            <a:r>
              <a:rPr lang="en-US" altLang="ko-KR" dirty="0" smtClean="0"/>
              <a:t>However, because the latency for Relay </a:t>
            </a:r>
            <a:r>
              <a:rPr lang="en-US" altLang="ko-KR" dirty="0"/>
              <a:t>STA's channel access </a:t>
            </a:r>
            <a:r>
              <a:rPr lang="en-US" altLang="ko-KR" dirty="0" smtClean="0"/>
              <a:t>can be long, </a:t>
            </a:r>
            <a:r>
              <a:rPr lang="en-US" altLang="ko-KR" dirty="0"/>
              <a:t>it is difficult to expect reliable transmission and low latency in </a:t>
            </a:r>
            <a:r>
              <a:rPr lang="en-US" altLang="ko-KR" dirty="0" smtClean="0"/>
              <a:t>Relay communication.</a:t>
            </a:r>
          </a:p>
          <a:p>
            <a:pPr lvl="4"/>
            <a:r>
              <a:rPr lang="en-US" altLang="ko-KR" dirty="0" smtClean="0"/>
              <a:t>In addition, it may require additional signaling between AP and Relay STA because AP can't verify whether the Relay STA has performed the transmission to the Destination STA.</a:t>
            </a:r>
          </a:p>
          <a:p>
            <a:pPr lvl="2"/>
            <a:endParaRPr lang="en-US" altLang="ko-KR" dirty="0" smtClean="0"/>
          </a:p>
          <a:p>
            <a:pPr lvl="2"/>
            <a:endParaRPr lang="en-US" altLang="ko-KR" dirty="0" smtClean="0"/>
          </a:p>
          <a:p>
            <a:pPr lvl="2"/>
            <a:endParaRPr lang="en-US" altLang="ko-KR" dirty="0" smtClean="0"/>
          </a:p>
          <a:p>
            <a:pPr lvl="2"/>
            <a:endParaRPr lang="en-US" altLang="ko-KR" dirty="0"/>
          </a:p>
          <a:p>
            <a:pPr lvl="2"/>
            <a:endParaRPr lang="en-US" altLang="ko-KR" dirty="0"/>
          </a:p>
          <a:p>
            <a:pPr marL="857250" lvl="2" indent="0">
              <a:buNone/>
            </a:pPr>
            <a:r>
              <a:rPr lang="en-US" altLang="ko-KR" dirty="0" smtClean="0"/>
              <a:t> </a:t>
            </a:r>
            <a:endParaRPr lang="en-US" altLang="ko-KR" dirty="0"/>
          </a:p>
          <a:p>
            <a:pPr lvl="1"/>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8" name="그림 7"/>
          <p:cNvPicPr>
            <a:picLocks noChangeAspect="1"/>
          </p:cNvPicPr>
          <p:nvPr/>
        </p:nvPicPr>
        <p:blipFill>
          <a:blip r:embed="rId2"/>
          <a:stretch>
            <a:fillRect/>
          </a:stretch>
        </p:blipFill>
        <p:spPr>
          <a:xfrm>
            <a:off x="275315" y="4378727"/>
            <a:ext cx="8640085" cy="2073334"/>
          </a:xfrm>
          <a:prstGeom prst="rect">
            <a:avLst/>
          </a:prstGeom>
        </p:spPr>
      </p:pic>
    </p:spTree>
    <p:extLst>
      <p:ext uri="{BB962C8B-B14F-4D97-AF65-F5344CB8AC3E}">
        <p14:creationId xmlns:p14="http://schemas.microsoft.com/office/powerpoint/2010/main" val="3774483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for </a:t>
            </a:r>
            <a:r>
              <a:rPr lang="en-US" altLang="ko-KR" dirty="0" smtClean="0"/>
              <a:t>Relay communication (2/2)</a:t>
            </a:r>
            <a:endParaRPr lang="ko-KR" altLang="en-US" dirty="0"/>
          </a:p>
        </p:txBody>
      </p:sp>
      <p:sp>
        <p:nvSpPr>
          <p:cNvPr id="3" name="내용 개체 틀 2"/>
          <p:cNvSpPr>
            <a:spLocks noGrp="1"/>
          </p:cNvSpPr>
          <p:nvPr>
            <p:ph idx="1"/>
          </p:nvPr>
        </p:nvSpPr>
        <p:spPr>
          <a:xfrm>
            <a:off x="685800" y="1752600"/>
            <a:ext cx="7772400" cy="4648200"/>
          </a:xfrm>
        </p:spPr>
        <p:txBody>
          <a:bodyPr>
            <a:normAutofit fontScale="92500" lnSpcReduction="20000"/>
          </a:bodyPr>
          <a:lstStyle/>
          <a:p>
            <a:r>
              <a:rPr lang="en-US" altLang="ko-KR" sz="2000" dirty="0" smtClean="0"/>
              <a:t>For the reliable and efficient relay </a:t>
            </a:r>
            <a:r>
              <a:rPr lang="en-US" altLang="ko-KR" sz="2000" dirty="0"/>
              <a:t>transmission, </a:t>
            </a:r>
            <a:r>
              <a:rPr lang="en-US" altLang="ko-KR" sz="2000" dirty="0" smtClean="0"/>
              <a:t>we should consider </a:t>
            </a:r>
            <a:r>
              <a:rPr lang="en-US" altLang="ko-KR" sz="2000" dirty="0"/>
              <a:t>the TXOP </a:t>
            </a:r>
            <a:r>
              <a:rPr lang="en-US" altLang="ko-KR" sz="2000" dirty="0" smtClean="0"/>
              <a:t>sharing.[1,2] </a:t>
            </a:r>
          </a:p>
          <a:p>
            <a:pPr lvl="1"/>
            <a:r>
              <a:rPr lang="en-US" altLang="ko-KR" sz="1600" dirty="0"/>
              <a:t>To protect and guarantee the Relay communication, AP allocates the time within an obtained TXOP to Relay STA </a:t>
            </a:r>
            <a:r>
              <a:rPr lang="en-US" altLang="ko-KR" sz="1600" dirty="0" smtClean="0"/>
              <a:t>for </a:t>
            </a:r>
            <a:r>
              <a:rPr lang="en-US" altLang="ko-KR" sz="1600" dirty="0"/>
              <a:t>Relay communication. </a:t>
            </a:r>
          </a:p>
          <a:p>
            <a:pPr lvl="1"/>
            <a:r>
              <a:rPr lang="en-US" altLang="ko-KR" sz="1600" dirty="0" smtClean="0"/>
              <a:t>This time information is configured by taking into account the two transmissions (i.e., AP to Relay STA and Relay STA to Destination STA).</a:t>
            </a:r>
          </a:p>
          <a:p>
            <a:pPr lvl="2"/>
            <a:r>
              <a:rPr lang="en-US" altLang="ko-KR" sz="1400" dirty="0" smtClean="0"/>
              <a:t>In addition, </a:t>
            </a:r>
            <a:r>
              <a:rPr lang="en-US" altLang="ko-KR" sz="1400" dirty="0"/>
              <a:t>the time for the final </a:t>
            </a:r>
            <a:r>
              <a:rPr lang="en-US" altLang="ko-KR" sz="1400" dirty="0" smtClean="0"/>
              <a:t>ACK </a:t>
            </a:r>
            <a:r>
              <a:rPr lang="en-US" altLang="ko-KR" sz="1400" dirty="0"/>
              <a:t>frame is transferred from the </a:t>
            </a:r>
            <a:r>
              <a:rPr lang="en-US" altLang="ko-KR" sz="1400" dirty="0" smtClean="0"/>
              <a:t>Destination STA </a:t>
            </a:r>
            <a:r>
              <a:rPr lang="en-US" altLang="ko-KR" sz="1400" dirty="0"/>
              <a:t>to AP through the Relay STA may be </a:t>
            </a:r>
            <a:r>
              <a:rPr lang="en-US" altLang="ko-KR" sz="1400" dirty="0" smtClean="0"/>
              <a:t>included.	</a:t>
            </a:r>
          </a:p>
          <a:p>
            <a:pPr lvl="2"/>
            <a:r>
              <a:rPr lang="en-US" altLang="ko-KR" sz="1400" dirty="0" smtClean="0"/>
              <a:t>This time information is shared to Relay STA through the MU-RTS TXS trigger frame transmitting by AP. </a:t>
            </a:r>
          </a:p>
          <a:p>
            <a:pPr lvl="4"/>
            <a:endParaRPr lang="en-US" altLang="ko-KR" sz="1200" dirty="0"/>
          </a:p>
          <a:p>
            <a:pPr lvl="3"/>
            <a:endParaRPr lang="en-US" altLang="ko-KR" sz="1200" dirty="0" smtClean="0"/>
          </a:p>
          <a:p>
            <a:pPr lvl="3"/>
            <a:endParaRPr lang="en-US" altLang="ko-KR" sz="1200" dirty="0" smtClean="0"/>
          </a:p>
          <a:p>
            <a:pPr lvl="3"/>
            <a:endParaRPr lang="en-US" altLang="ko-KR" sz="1200" dirty="0" smtClean="0"/>
          </a:p>
          <a:p>
            <a:pPr lvl="3"/>
            <a:endParaRPr lang="en-US" altLang="ko-KR" sz="1200" dirty="0" smtClean="0"/>
          </a:p>
          <a:p>
            <a:pPr lvl="3"/>
            <a:endParaRPr lang="en-US" altLang="ko-KR" sz="1200" dirty="0" smtClean="0"/>
          </a:p>
          <a:p>
            <a:pPr lvl="3"/>
            <a:endParaRPr lang="en-US" altLang="ko-KR" sz="1200" dirty="0"/>
          </a:p>
          <a:p>
            <a:pPr lvl="3"/>
            <a:endParaRPr lang="en-US" altLang="ko-KR" sz="1200" dirty="0" smtClean="0"/>
          </a:p>
          <a:p>
            <a:pPr lvl="2"/>
            <a:r>
              <a:rPr lang="en-US" altLang="ko-KR" sz="1400" dirty="0" smtClean="0"/>
              <a:t>Since the time for transmission between Relay STA to Destination STA is already allocated by AP, Relay STA does not need to process the channel access for that transmission. </a:t>
            </a:r>
          </a:p>
          <a:p>
            <a:pPr lvl="2"/>
            <a:r>
              <a:rPr lang="en-US" altLang="ko-KR" sz="1400" dirty="0"/>
              <a:t>Also, in the shared time by AP, Relay STA can transmit and receive the signal with AP and then continuously transmit the signals to Destination STA, enabling efficient and reliable </a:t>
            </a:r>
            <a:r>
              <a:rPr lang="en-US" altLang="ko-KR" sz="1400" dirty="0" smtClean="0"/>
              <a:t>Relay communication </a:t>
            </a:r>
            <a:r>
              <a:rPr lang="en-US" altLang="ko-KR" sz="1400" dirty="0"/>
              <a:t>within one TXOP</a:t>
            </a:r>
            <a:r>
              <a:rPr lang="en-US" altLang="ko-KR" sz="1400" dirty="0" smtClean="0"/>
              <a:t>.</a:t>
            </a:r>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pic>
        <p:nvPicPr>
          <p:cNvPr id="10" name="그림 9"/>
          <p:cNvPicPr>
            <a:picLocks noChangeAspect="1"/>
          </p:cNvPicPr>
          <p:nvPr/>
        </p:nvPicPr>
        <p:blipFill>
          <a:blip r:embed="rId2"/>
          <a:stretch>
            <a:fillRect/>
          </a:stretch>
        </p:blipFill>
        <p:spPr>
          <a:xfrm>
            <a:off x="2052012" y="3886200"/>
            <a:ext cx="4585951" cy="1261000"/>
          </a:xfrm>
          <a:prstGeom prst="rect">
            <a:avLst/>
          </a:prstGeom>
        </p:spPr>
      </p:pic>
    </p:spTree>
    <p:extLst>
      <p:ext uri="{BB962C8B-B14F-4D97-AF65-F5344CB8AC3E}">
        <p14:creationId xmlns:p14="http://schemas.microsoft.com/office/powerpoint/2010/main" val="3461701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TXS Trigger frame for Relay communication (1/3)</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As a TXS trigger frame for allocating the time for Relay communication, we can consider the following options.[2] </a:t>
            </a:r>
          </a:p>
          <a:p>
            <a:pPr lvl="1"/>
            <a:r>
              <a:rPr lang="en-US" altLang="ko-KR" dirty="0" smtClean="0"/>
              <a:t>Option 1: leverage the </a:t>
            </a:r>
            <a:r>
              <a:rPr lang="en-US" altLang="ko-KR" dirty="0"/>
              <a:t>MU-RTS TXS </a:t>
            </a:r>
            <a:r>
              <a:rPr lang="en-US" altLang="ko-KR" dirty="0" smtClean="0"/>
              <a:t>trigger frame defined in 11be. </a:t>
            </a:r>
          </a:p>
          <a:p>
            <a:pPr lvl="2"/>
            <a:r>
              <a:rPr lang="en-US" altLang="ko-KR" dirty="0" smtClean="0"/>
              <a:t>As a TXS TF for Relay communication, the </a:t>
            </a:r>
            <a:r>
              <a:rPr lang="en-US" altLang="ko-KR" dirty="0"/>
              <a:t>MU-RTS TXS </a:t>
            </a:r>
            <a:r>
              <a:rPr lang="en-US" altLang="ko-KR" dirty="0" smtClean="0"/>
              <a:t>TF </a:t>
            </a:r>
            <a:r>
              <a:rPr lang="en-US" altLang="ko-KR" dirty="0"/>
              <a:t>with Triggered TXOP Sharing Mode subfield value equal to 2 can be </a:t>
            </a:r>
            <a:r>
              <a:rPr lang="en-US" altLang="ko-KR" dirty="0" smtClean="0"/>
              <a:t>considered.</a:t>
            </a:r>
          </a:p>
          <a:p>
            <a:pPr lvl="3"/>
            <a:r>
              <a:rPr lang="en-US" altLang="ko-KR" dirty="0"/>
              <a:t>It is a simple way and can leverage the frame format defined in the </a:t>
            </a:r>
            <a:r>
              <a:rPr lang="en-US" altLang="ko-KR" dirty="0" smtClean="0"/>
              <a:t>11be.</a:t>
            </a:r>
          </a:p>
          <a:p>
            <a:pPr lvl="3"/>
            <a:r>
              <a:rPr lang="en-US" altLang="ko-KR" dirty="0"/>
              <a:t>However, since the transmission from the AP is required within the shared time, to ensure the </a:t>
            </a:r>
            <a:r>
              <a:rPr lang="en-US" altLang="ko-KR" dirty="0" smtClean="0"/>
              <a:t>Relay communication </a:t>
            </a:r>
            <a:r>
              <a:rPr lang="en-US" altLang="ko-KR" dirty="0"/>
              <a:t>configuring with two </a:t>
            </a:r>
            <a:r>
              <a:rPr lang="en-US" altLang="ko-KR" dirty="0" smtClean="0"/>
              <a:t>transmissions (i.e. AP to Relay STA and Relay STA to Destination STA), </a:t>
            </a:r>
            <a:r>
              <a:rPr lang="en-US" altLang="ko-KR" dirty="0"/>
              <a:t>the </a:t>
            </a:r>
            <a:r>
              <a:rPr lang="en-US" altLang="ko-KR" dirty="0" smtClean="0"/>
              <a:t>above mode </a:t>
            </a:r>
            <a:r>
              <a:rPr lang="en-US" altLang="ko-KR" dirty="0"/>
              <a:t>indication </a:t>
            </a:r>
            <a:r>
              <a:rPr lang="en-US" altLang="ko-KR" dirty="0" smtClean="0"/>
              <a:t>as well as an </a:t>
            </a:r>
            <a:r>
              <a:rPr lang="en-US" altLang="ko-KR" dirty="0"/>
              <a:t>additional indication for </a:t>
            </a:r>
            <a:r>
              <a:rPr lang="en-US" altLang="ko-KR" dirty="0" smtClean="0"/>
              <a:t>Relay communication is </a:t>
            </a:r>
            <a:r>
              <a:rPr lang="en-US" altLang="ko-KR" dirty="0"/>
              <a:t>required.   </a:t>
            </a:r>
            <a:endParaRPr lang="en-US" altLang="ko-KR" dirty="0" smtClean="0"/>
          </a:p>
          <a:p>
            <a:pPr lvl="3"/>
            <a:endParaRPr lang="en-US" altLang="ko-KR" dirty="0" smtClean="0"/>
          </a:p>
          <a:p>
            <a:pPr lvl="2"/>
            <a:r>
              <a:rPr lang="en-US" altLang="ko-KR" dirty="0" smtClean="0"/>
              <a:t>Therefore, to indicate the Relay communication, additional indication in TXS TF should be defined. </a:t>
            </a:r>
          </a:p>
          <a:p>
            <a:pPr lvl="3"/>
            <a:r>
              <a:rPr lang="en-US" altLang="ko-KR" dirty="0" smtClean="0"/>
              <a:t>The indication may be carried out by using the common info field. </a:t>
            </a:r>
          </a:p>
          <a:p>
            <a:pPr lvl="4"/>
            <a:r>
              <a:rPr lang="en-US" altLang="ko-KR" dirty="0"/>
              <a:t>For example,  some fields reserved in the common field in a MU-RTS trigger frame or bits not used in the common field in the trigger frame may be used to define this information.</a:t>
            </a:r>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1224131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TXS Trigger frame for </a:t>
            </a:r>
            <a:r>
              <a:rPr lang="en-US" altLang="ko-KR" dirty="0" smtClean="0"/>
              <a:t>Relay communication (2/3)</a:t>
            </a:r>
            <a:endParaRPr lang="ko-KR" altLang="en-US" dirty="0"/>
          </a:p>
        </p:txBody>
      </p:sp>
      <p:sp>
        <p:nvSpPr>
          <p:cNvPr id="3" name="내용 개체 틀 2"/>
          <p:cNvSpPr>
            <a:spLocks noGrp="1"/>
          </p:cNvSpPr>
          <p:nvPr>
            <p:ph idx="1"/>
          </p:nvPr>
        </p:nvSpPr>
        <p:spPr/>
        <p:txBody>
          <a:bodyPr>
            <a:normAutofit lnSpcReduction="10000"/>
          </a:bodyPr>
          <a:lstStyle/>
          <a:p>
            <a:pPr lvl="1"/>
            <a:r>
              <a:rPr lang="en-US" altLang="ko-KR" dirty="0"/>
              <a:t>Option 2: define </a:t>
            </a:r>
            <a:r>
              <a:rPr lang="en-US" altLang="ko-KR" dirty="0" smtClean="0"/>
              <a:t>a </a:t>
            </a:r>
            <a:r>
              <a:rPr lang="en-US" altLang="ko-KR" dirty="0"/>
              <a:t>new </a:t>
            </a:r>
            <a:r>
              <a:rPr lang="en-US" altLang="ko-KR" dirty="0" smtClean="0"/>
              <a:t>TXS mode for Relay communication. </a:t>
            </a:r>
            <a:endParaRPr lang="en-US" altLang="ko-KR" dirty="0"/>
          </a:p>
          <a:p>
            <a:pPr lvl="2"/>
            <a:r>
              <a:rPr lang="en-US" altLang="ko-KR" dirty="0" smtClean="0"/>
              <a:t>A new </a:t>
            </a:r>
            <a:r>
              <a:rPr lang="en-US" altLang="ko-KR" dirty="0"/>
              <a:t>TXS mode for </a:t>
            </a:r>
            <a:r>
              <a:rPr lang="en-US" altLang="ko-KR" dirty="0" smtClean="0"/>
              <a:t>Relay communication can </a:t>
            </a:r>
            <a:r>
              <a:rPr lang="en-US" altLang="ko-KR" dirty="0"/>
              <a:t>be defined by using the 3 of Triggered TXOP Sharing Mode subfield value as defined with reserved in 11be. </a:t>
            </a:r>
          </a:p>
          <a:p>
            <a:pPr lvl="3"/>
            <a:r>
              <a:rPr lang="en-US" altLang="ko-KR" dirty="0"/>
              <a:t>In this mode, the signal exchange with AP can be </a:t>
            </a:r>
            <a:r>
              <a:rPr lang="en-US" altLang="ko-KR" dirty="0" smtClean="0"/>
              <a:t>performed. </a:t>
            </a:r>
            <a:r>
              <a:rPr lang="en-US" altLang="ko-KR" dirty="0"/>
              <a:t>Therefore, it is possible to transmit a signal to Relay STA from AP and exchange the </a:t>
            </a:r>
            <a:r>
              <a:rPr lang="en-US" altLang="ko-KR" dirty="0" smtClean="0"/>
              <a:t>ACK frame through Relay STA between Destination STA(s) and AP. </a:t>
            </a:r>
          </a:p>
          <a:p>
            <a:pPr lvl="3"/>
            <a:r>
              <a:rPr lang="en-US" altLang="ko-KR" dirty="0" smtClean="0"/>
              <a:t>In addition, more than one user field for relay STA and Destination STA(s) can be included in this trigger frame.  </a:t>
            </a:r>
          </a:p>
          <a:p>
            <a:pPr lvl="4"/>
            <a:endParaRPr lang="en-US" altLang="ko-KR" dirty="0"/>
          </a:p>
          <a:p>
            <a:pPr lvl="4"/>
            <a:endParaRPr lang="en-US" altLang="ko-KR" dirty="0" smtClean="0"/>
          </a:p>
          <a:p>
            <a:pPr lvl="4"/>
            <a:endParaRPr lang="en-US" altLang="ko-KR" dirty="0"/>
          </a:p>
          <a:p>
            <a:pPr lvl="4"/>
            <a:endParaRPr lang="en-US" altLang="ko-KR" dirty="0"/>
          </a:p>
          <a:p>
            <a:pPr lvl="3"/>
            <a:endParaRPr lang="en-US" altLang="ko-KR" dirty="0"/>
          </a:p>
          <a:p>
            <a:pPr marL="857250" lvl="2" indent="0">
              <a:buNone/>
            </a:pP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9" name="그림 8"/>
          <p:cNvPicPr>
            <a:picLocks noChangeAspect="1"/>
          </p:cNvPicPr>
          <p:nvPr/>
        </p:nvPicPr>
        <p:blipFill>
          <a:blip r:embed="rId2"/>
          <a:stretch>
            <a:fillRect/>
          </a:stretch>
        </p:blipFill>
        <p:spPr>
          <a:xfrm>
            <a:off x="1602279" y="4198489"/>
            <a:ext cx="6545868" cy="2276924"/>
          </a:xfrm>
          <a:prstGeom prst="rect">
            <a:avLst/>
          </a:prstGeom>
        </p:spPr>
      </p:pic>
    </p:spTree>
    <p:extLst>
      <p:ext uri="{BB962C8B-B14F-4D97-AF65-F5344CB8AC3E}">
        <p14:creationId xmlns:p14="http://schemas.microsoft.com/office/powerpoint/2010/main" val="3814496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TXS Trigger frame for </a:t>
            </a:r>
            <a:r>
              <a:rPr lang="en-US" altLang="ko-KR" dirty="0" smtClean="0"/>
              <a:t>Relay communication (3/3</a:t>
            </a:r>
            <a:r>
              <a:rPr lang="en-US" altLang="ko-KR" dirty="0"/>
              <a:t>)</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The TXS trigger frame suggested in previous slides may have more than one user field to indicate the shared time to Relay STA or both Relay STA and Destination STA. </a:t>
            </a:r>
          </a:p>
          <a:p>
            <a:pPr lvl="1"/>
            <a:r>
              <a:rPr lang="en-US" altLang="ko-KR" dirty="0" smtClean="0"/>
              <a:t>The Relay STA and Destination STA can identify the TXOP sharing for Relay communication through the AID subfield of the user field in the TXS Trigger frame. </a:t>
            </a:r>
          </a:p>
          <a:p>
            <a:pPr lvl="2"/>
            <a:r>
              <a:rPr lang="en-US" altLang="ko-KR" dirty="0"/>
              <a:t>T</a:t>
            </a:r>
            <a:r>
              <a:rPr lang="en-US" altLang="ko-KR" dirty="0" smtClean="0"/>
              <a:t>he separate AID </a:t>
            </a:r>
            <a:r>
              <a:rPr lang="en-US" altLang="ko-KR" dirty="0" smtClean="0"/>
              <a:t>value </a:t>
            </a:r>
            <a:r>
              <a:rPr lang="en-US" altLang="ko-KR" dirty="0" smtClean="0"/>
              <a:t>or the AID </a:t>
            </a:r>
            <a:r>
              <a:rPr lang="en-US" altLang="ko-KR" dirty="0" smtClean="0"/>
              <a:t>value </a:t>
            </a:r>
            <a:r>
              <a:rPr lang="en-US" altLang="ko-KR" dirty="0" smtClean="0"/>
              <a:t>in AID12 can be allocated as an identifier of the Relay STA. </a:t>
            </a:r>
          </a:p>
          <a:p>
            <a:pPr lvl="3"/>
            <a:r>
              <a:rPr lang="en-US" altLang="ko-KR" dirty="0" smtClean="0"/>
              <a:t>If the same AID </a:t>
            </a:r>
            <a:r>
              <a:rPr lang="en-US" altLang="ko-KR" dirty="0" smtClean="0"/>
              <a:t>value </a:t>
            </a:r>
            <a:r>
              <a:rPr lang="en-US" altLang="ko-KR" dirty="0" smtClean="0"/>
              <a:t>in AID12 may be used, additional information may be required to distinguish </a:t>
            </a:r>
            <a:r>
              <a:rPr lang="en-US" altLang="ko-KR" dirty="0" smtClean="0"/>
              <a:t>the </a:t>
            </a:r>
            <a:r>
              <a:rPr lang="en-US" altLang="ko-KR" dirty="0"/>
              <a:t>STA as a role of Relay (i.e. Relay STA may operate as either normal non-AP STA or Relay STA</a:t>
            </a:r>
            <a:r>
              <a:rPr lang="en-US" altLang="ko-KR" dirty="0" smtClean="0"/>
              <a:t>)</a:t>
            </a:r>
            <a:r>
              <a:rPr lang="en-US" altLang="ko-KR" dirty="0" smtClean="0"/>
              <a:t>. </a:t>
            </a:r>
            <a:endParaRPr lang="en-US" altLang="ko-KR" dirty="0" smtClean="0"/>
          </a:p>
          <a:p>
            <a:pPr lvl="3"/>
            <a:endParaRPr lang="en-US" altLang="ko-KR" dirty="0" smtClean="0"/>
          </a:p>
          <a:p>
            <a:pPr lvl="1"/>
            <a:r>
              <a:rPr lang="en-US" altLang="ko-KR" dirty="0" smtClean="0"/>
              <a:t>The </a:t>
            </a:r>
            <a:r>
              <a:rPr lang="en-US" altLang="ko-KR" dirty="0"/>
              <a:t>Relay STA </a:t>
            </a:r>
            <a:r>
              <a:rPr lang="en-US" altLang="ko-KR" dirty="0" smtClean="0"/>
              <a:t>addressed by the user field in the TXS Trigger frame shall </a:t>
            </a:r>
            <a:r>
              <a:rPr lang="en-US" altLang="ko-KR" dirty="0"/>
              <a:t>ignore the NAV that is set by AP within the shared time </a:t>
            </a:r>
            <a:r>
              <a:rPr lang="en-US" altLang="ko-KR" dirty="0" smtClean="0"/>
              <a:t>signaled </a:t>
            </a:r>
            <a:r>
              <a:rPr lang="en-US" altLang="ko-KR" dirty="0"/>
              <a:t>in the </a:t>
            </a:r>
            <a:r>
              <a:rPr lang="en-US" altLang="ko-KR" dirty="0" smtClean="0"/>
              <a:t>TXS </a:t>
            </a:r>
            <a:r>
              <a:rPr lang="en-US" altLang="ko-KR" dirty="0"/>
              <a:t>Trigger </a:t>
            </a:r>
            <a:r>
              <a:rPr lang="en-US" altLang="ko-KR" dirty="0" smtClean="0"/>
              <a:t>frame after </a:t>
            </a:r>
            <a:r>
              <a:rPr lang="en-US" altLang="ko-KR" dirty="0"/>
              <a:t>sending the response CTS </a:t>
            </a:r>
            <a:r>
              <a:rPr lang="en-US" altLang="ko-KR" dirty="0" smtClean="0"/>
              <a:t>frame. </a:t>
            </a:r>
          </a:p>
          <a:p>
            <a:pPr lvl="2"/>
            <a:r>
              <a:rPr lang="en-US" altLang="ko-KR" dirty="0"/>
              <a:t>In </a:t>
            </a:r>
            <a:r>
              <a:rPr lang="en-US" altLang="ko-KR" dirty="0" smtClean="0"/>
              <a:t>UL relay communication, additionally, Destination STA addressed by the user field in the TXS Trigger frame shall ignore the NAV in the above situation.</a:t>
            </a:r>
          </a:p>
          <a:p>
            <a:pPr marL="1200150" lvl="3" indent="0">
              <a:buNone/>
            </a:pPr>
            <a:r>
              <a:rPr lang="en-US" altLang="ko-KR" dirty="0" smtClean="0"/>
              <a:t> </a:t>
            </a:r>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1283707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BW within TXOP sharing time(1/2)</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AP and Relay STA have the same primary 20MHz channel within the BSS operating channel width.</a:t>
            </a:r>
          </a:p>
          <a:p>
            <a:pPr lvl="1"/>
            <a:r>
              <a:rPr lang="en-US" altLang="ko-KR" dirty="0" smtClean="0"/>
              <a:t>The operating channel width of the Relay STA is determined through the negotiation with AP. </a:t>
            </a:r>
          </a:p>
          <a:p>
            <a:pPr lvl="1"/>
            <a:r>
              <a:rPr lang="en-US" altLang="ko-KR" dirty="0" smtClean="0"/>
              <a:t>Since AP and Relay STA use the same primary 20MHz channel, the Destination STA does not need to switch channels when it participates in the Relay communication or returns to basic transmission with AP. </a:t>
            </a:r>
          </a:p>
          <a:p>
            <a:pPr lvl="2"/>
            <a:endParaRPr lang="en-US" altLang="ko-KR" dirty="0" smtClean="0"/>
          </a:p>
          <a:p>
            <a:r>
              <a:rPr lang="en-US" altLang="ko-KR" dirty="0" smtClean="0"/>
              <a:t>Relay STA can’t use the 20MHz channels that are not covered by PPDU carrying soliciting frame, e.g., MU-RTS TXS. </a:t>
            </a:r>
          </a:p>
          <a:p>
            <a:pPr lvl="1"/>
            <a:r>
              <a:rPr lang="en-US" altLang="ko-KR" dirty="0" smtClean="0"/>
              <a:t>Relay STA follows the conventional rules for MU-RTS Trigger/CTS frame exchange defined in 11be.</a:t>
            </a:r>
          </a:p>
          <a:p>
            <a:pPr lvl="2"/>
            <a:r>
              <a:rPr lang="en-US" altLang="ko-KR" dirty="0" smtClean="0"/>
              <a:t>In addition, Relay STA can use the BW no more than its operating BW for transmitting the PPDU for Destination STA. </a:t>
            </a:r>
          </a:p>
          <a:p>
            <a:pPr lvl="1"/>
            <a:r>
              <a:rPr lang="en-US" altLang="ko-KR" dirty="0"/>
              <a:t>The punctured 20MHz channel by the </a:t>
            </a:r>
            <a:r>
              <a:rPr lang="en-US" altLang="ko-KR" dirty="0" smtClean="0"/>
              <a:t>AP </a:t>
            </a:r>
            <a:r>
              <a:rPr lang="en-US" altLang="ko-KR" dirty="0"/>
              <a:t>can’t be used by the </a:t>
            </a:r>
            <a:r>
              <a:rPr lang="en-US" altLang="ko-KR" dirty="0" smtClean="0"/>
              <a:t>Relay STA during </a:t>
            </a:r>
            <a:r>
              <a:rPr lang="en-US" altLang="ko-KR" dirty="0"/>
              <a:t>the shared time allocated by the </a:t>
            </a:r>
            <a:r>
              <a:rPr lang="en-US" altLang="ko-KR" dirty="0" smtClean="0"/>
              <a:t>AP.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3219925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354298</TotalTime>
  <Words>1738</Words>
  <Application>Microsoft Office PowerPoint</Application>
  <PresentationFormat>화면 슬라이드 쇼(4:3)</PresentationFormat>
  <Paragraphs>220</Paragraphs>
  <Slides>16</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16</vt:i4>
      </vt:variant>
    </vt:vector>
  </HeadingPairs>
  <TitlesOfParts>
    <vt:vector size="23" baseType="lpstr">
      <vt:lpstr>MS Gothic</vt:lpstr>
      <vt:lpstr>굴림</vt:lpstr>
      <vt:lpstr>맑은 고딕</vt:lpstr>
      <vt:lpstr>맑은 고딕</vt:lpstr>
      <vt:lpstr>Arial</vt:lpstr>
      <vt:lpstr>Times New Roman</vt:lpstr>
      <vt:lpstr>802-11-Submission</vt:lpstr>
      <vt:lpstr>TXOP for Relay communication in 11bn</vt:lpstr>
      <vt:lpstr>Introduction</vt:lpstr>
      <vt:lpstr>Relay communication </vt:lpstr>
      <vt:lpstr>TXOP for Relay communication (1/2)</vt:lpstr>
      <vt:lpstr>TXOP for Relay communication (2/2)</vt:lpstr>
      <vt:lpstr>TXS Trigger frame for Relay communication (1/3)</vt:lpstr>
      <vt:lpstr>TXS Trigger frame for Relay communication (2/3)</vt:lpstr>
      <vt:lpstr>TXS Trigger frame for Relay communication (3/3)</vt:lpstr>
      <vt:lpstr>BW within TXOP sharing time(1/2)</vt:lpstr>
      <vt:lpstr>BW in Relay communication (2/2)</vt:lpstr>
      <vt:lpstr>Summary </vt:lpstr>
      <vt:lpstr>Straw poll 1 </vt:lpstr>
      <vt:lpstr>Straw poll 2 </vt:lpstr>
      <vt:lpstr>Straw poll 3 </vt:lpstr>
      <vt:lpstr>Straw poll 4</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5643</cp:revision>
  <cp:lastPrinted>2017-07-07T02:11:09Z</cp:lastPrinted>
  <dcterms:created xsi:type="dcterms:W3CDTF">2007-05-21T21:00:37Z</dcterms:created>
  <dcterms:modified xsi:type="dcterms:W3CDTF">2024-01-13T11:35:27Z</dcterms:modified>
</cp:coreProperties>
</file>