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4"/>
  </p:notesMasterIdLst>
  <p:handoutMasterIdLst>
    <p:handoutMasterId r:id="rId15"/>
  </p:handoutMasterIdLst>
  <p:sldIdLst>
    <p:sldId id="256" r:id="rId3"/>
    <p:sldId id="352" r:id="rId4"/>
    <p:sldId id="450" r:id="rId5"/>
    <p:sldId id="451" r:id="rId6"/>
    <p:sldId id="452" r:id="rId7"/>
    <p:sldId id="455" r:id="rId8"/>
    <p:sldId id="456" r:id="rId9"/>
    <p:sldId id="454" r:id="rId10"/>
    <p:sldId id="460" r:id="rId11"/>
    <p:sldId id="457" r:id="rId12"/>
    <p:sldId id="375" r:id="rId1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568F335-FB7B-437E-B7EA-084F8D3ADCF2}">
          <p14:sldIdLst>
            <p14:sldId id="256"/>
            <p14:sldId id="352"/>
            <p14:sldId id="450"/>
            <p14:sldId id="451"/>
            <p14:sldId id="452"/>
            <p14:sldId id="455"/>
            <p14:sldId id="456"/>
            <p14:sldId id="454"/>
            <p14:sldId id="460"/>
            <p14:sldId id="457"/>
            <p14:sldId id="3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B050"/>
    <a:srgbClr val="7F7F7F"/>
    <a:srgbClr val="FFFF00"/>
    <a:srgbClr val="00FF00"/>
    <a:srgbClr val="92D050"/>
    <a:srgbClr val="C2FFF0"/>
    <a:srgbClr val="00FF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0" autoAdjust="0"/>
    <p:restoredTop sz="94601" autoAdjust="0"/>
  </p:normalViewPr>
  <p:slideViewPr>
    <p:cSldViewPr snapToGrid="0">
      <p:cViewPr varScale="1">
        <p:scale>
          <a:sx n="96" d="100"/>
          <a:sy n="96" d="100"/>
        </p:scale>
        <p:origin x="11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2024-01-13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18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802.11-24/102r0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802.11-24/102r0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US" sz="3200" dirty="0"/>
              <a:t>Multi-AP Coordinated Puncturing</a:t>
            </a:r>
            <a:endParaRPr lang="en-GB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2024-01-13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00417"/>
              </p:ext>
            </p:extLst>
          </p:nvPr>
        </p:nvGraphicFramePr>
        <p:xfrm>
          <a:off x="1480630" y="2905178"/>
          <a:ext cx="6615620" cy="1747244"/>
        </p:xfrm>
        <a:graphic>
          <a:graphicData uri="http://schemas.openxmlformats.org/drawingml/2006/table">
            <a:tbl>
              <a:tblPr/>
              <a:tblGrid>
                <a:gridCol w="153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5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(Sanghyun)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+82-31-712-0523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kern="0" dirty="0"/>
              <a:t>January 2024</a:t>
            </a:r>
            <a:endParaRPr lang="en-GB" kern="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Straw Poll 2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to define mechanism(s) where an AP coordinates disabled subchannel(s) of its BSS with neighboring AP(s)?</a:t>
            </a:r>
          </a:p>
          <a:p>
            <a:pPr lvl="1"/>
            <a:r>
              <a:rPr lang="en-US" altLang="ko-KR" sz="2175" dirty="0">
                <a:solidFill>
                  <a:schemeClr val="tx1"/>
                </a:solidFill>
              </a:rPr>
              <a:t>Disabled subchannel(s) refers subchannel(s) punctured for the BSS.</a:t>
            </a:r>
          </a:p>
          <a:p>
            <a:pPr lvl="1"/>
            <a:r>
              <a:rPr lang="en-US" altLang="ko-KR" sz="2175" dirty="0">
                <a:solidFill>
                  <a:schemeClr val="tx1"/>
                </a:solidFill>
              </a:rPr>
              <a:t>The detail is TBD.</a:t>
            </a:r>
          </a:p>
          <a:p>
            <a:pPr marL="287992" lvl="1" indent="0">
              <a:buNone/>
            </a:pPr>
            <a:endParaRPr lang="en-US" altLang="ko-KR" sz="2175" dirty="0">
              <a:solidFill>
                <a:schemeClr val="tx1"/>
              </a:solidFill>
            </a:endParaRP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172946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Reference</a:t>
            </a:r>
            <a:endParaRPr lang="ko-KR" altLang="en-US" sz="2800" dirty="0">
              <a:highlight>
                <a:srgbClr val="FFFF00"/>
              </a:highligh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488671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600" dirty="0"/>
              <a:t>[1] 11-23/41			Considerations on Coordinated TDMA (</a:t>
            </a:r>
            <a:r>
              <a:rPr lang="en-US" altLang="ko-KR" sz="1600" dirty="0" err="1"/>
              <a:t>Yanjun</a:t>
            </a:r>
            <a:r>
              <a:rPr lang="en-US" altLang="ko-KR" sz="1600" dirty="0"/>
              <a:t> Sun)</a:t>
            </a:r>
          </a:p>
          <a:p>
            <a:r>
              <a:rPr lang="en-US" altLang="ko-KR" sz="1600" dirty="0"/>
              <a:t>[2] 11-23/768			Discussion on C-OFDMA operation (</a:t>
            </a:r>
            <a:r>
              <a:rPr lang="en-US" altLang="ko-KR" sz="1600" dirty="0" err="1"/>
              <a:t>Jinyoung</a:t>
            </a:r>
            <a:r>
              <a:rPr lang="en-US" altLang="ko-KR" sz="1600" dirty="0"/>
              <a:t> Chun)</a:t>
            </a:r>
          </a:p>
          <a:p>
            <a:r>
              <a:rPr lang="en-US" altLang="ko-KR" sz="1600" dirty="0"/>
              <a:t>[3] 11-23/1037			Performance of Coordinated Spatial Reuse (</a:t>
            </a:r>
            <a:r>
              <a:rPr lang="en-US" altLang="ko-KR" sz="1600" dirty="0" err="1"/>
              <a:t>Kanke</a:t>
            </a:r>
            <a:r>
              <a:rPr lang="en-US" altLang="ko-KR" sz="1600" dirty="0"/>
              <a:t> Wu)</a:t>
            </a:r>
          </a:p>
          <a:p>
            <a:r>
              <a:rPr lang="en-US" altLang="ko-KR" sz="1600" dirty="0"/>
              <a:t>[4] 11-23/325			Coordinated Spatial Reuse for UHR (Jason Yuchen Guo)</a:t>
            </a:r>
          </a:p>
          <a:p>
            <a:r>
              <a:rPr lang="en-US" altLang="ko-KR" sz="1600" dirty="0"/>
              <a:t>[5] 11-23/226			Coordination of R-TWT for Multi-AP Deployment (Abdel Karim)</a:t>
            </a:r>
          </a:p>
          <a:p>
            <a:r>
              <a:rPr lang="en-US" altLang="ko-KR" sz="1600" dirty="0"/>
              <a:t>[6] 11-23/250 			AP coordination with R-TWT (Liwen Chu)</a:t>
            </a:r>
          </a:p>
          <a:p>
            <a:r>
              <a:rPr lang="en-US" altLang="ko-KR" sz="1600" dirty="0"/>
              <a:t>[7] 11-23/291			R-TWT Multi-AP Coordination (Muhammad Kumail Haider)</a:t>
            </a:r>
          </a:p>
          <a:p>
            <a:r>
              <a:rPr lang="en-US" altLang="ko-KR" sz="1600" dirty="0"/>
              <a:t>[8] 11-23/293			Follow-up on TWT-based Multi-AP Coordination (</a:t>
            </a:r>
            <a:r>
              <a:rPr lang="en-US" altLang="ko-KR" sz="1600" dirty="0" err="1"/>
              <a:t>Rubayet</a:t>
            </a:r>
            <a:r>
              <a:rPr lang="en-US" altLang="ko-KR" sz="1600" dirty="0"/>
              <a:t> </a:t>
            </a:r>
            <a:r>
              <a:rPr lang="en-US" altLang="ko-KR" sz="1600" dirty="0" err="1"/>
              <a:t>Shafin</a:t>
            </a:r>
            <a:r>
              <a:rPr lang="en-US" altLang="ko-KR" sz="1600" dirty="0"/>
              <a:t>)</a:t>
            </a:r>
          </a:p>
          <a:p>
            <a:r>
              <a:rPr lang="en-US" altLang="ko-KR" sz="1600" dirty="0"/>
              <a:t>[9] 11-23/297			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for Multi-AP (Laurent </a:t>
            </a:r>
            <a:r>
              <a:rPr lang="en-US" altLang="ko-KR" sz="1600" dirty="0" err="1"/>
              <a:t>Cariou</a:t>
            </a:r>
            <a:r>
              <a:rPr lang="en-US" altLang="ko-KR" sz="1600" dirty="0"/>
              <a:t>)</a:t>
            </a:r>
          </a:p>
          <a:p>
            <a:r>
              <a:rPr lang="en-US" altLang="ko-KR" sz="1600" dirty="0"/>
              <a:t>[10] 11-23/771			Coordinated R-TWT Protection in Multi-BSS (</a:t>
            </a:r>
            <a:r>
              <a:rPr lang="en-US" altLang="ko-KR" sz="1600" dirty="0" err="1"/>
              <a:t>SunHee</a:t>
            </a:r>
            <a:r>
              <a:rPr lang="en-US" altLang="ko-KR" sz="1600" dirty="0"/>
              <a:t> Baek)</a:t>
            </a:r>
          </a:p>
          <a:p>
            <a:r>
              <a:rPr lang="en-US" altLang="ko-KR" sz="1600" dirty="0"/>
              <a:t>[11] 11-22/1821		System Level Simulation of Co-BF and Joint Tx (Kosuke Aio)</a:t>
            </a:r>
          </a:p>
          <a:p>
            <a:r>
              <a:rPr lang="en-US" altLang="ko-KR" sz="1600" dirty="0"/>
              <a:t>[12] 11-23/243			Joint Transmission for UHR - Additional Results (Ron </a:t>
            </a:r>
            <a:r>
              <a:rPr lang="en-US" altLang="ko-KR" sz="1600" dirty="0" err="1"/>
              <a:t>Porat</a:t>
            </a:r>
            <a:r>
              <a:rPr lang="en-US" altLang="ko-KR" sz="1600" dirty="0"/>
              <a:t>)</a:t>
            </a:r>
          </a:p>
          <a:p>
            <a:r>
              <a:rPr lang="en-US" altLang="ko-KR" sz="1600" dirty="0"/>
              <a:t>[13] 11-23/1176		Multi-AP Simulations: framework and Joint Transmission results 								(Rainer Strobel)</a:t>
            </a:r>
          </a:p>
          <a:p>
            <a:r>
              <a:rPr lang="en-US" altLang="ko-KR" sz="1600" dirty="0"/>
              <a:t>[14] 11-23/797			Non-primary channel access (</a:t>
            </a:r>
            <a:r>
              <a:rPr lang="en-US" altLang="ko-KR" sz="1600" dirty="0" err="1"/>
              <a:t>Yongho</a:t>
            </a:r>
            <a:r>
              <a:rPr lang="en-US" altLang="ko-KR" sz="1600" dirty="0"/>
              <a:t> Seok)</a:t>
            </a:r>
          </a:p>
          <a:p>
            <a:r>
              <a:rPr lang="en-US" altLang="ko-KR" sz="1600" dirty="0"/>
              <a:t>[15] 11-23/961			UHR secondary channel access (</a:t>
            </a:r>
            <a:r>
              <a:rPr lang="en-US" altLang="ko-KR" sz="1600" dirty="0" err="1"/>
              <a:t>Minyoung</a:t>
            </a:r>
            <a:r>
              <a:rPr lang="en-US" altLang="ko-KR" sz="1600" dirty="0"/>
              <a:t> Park)</a:t>
            </a:r>
          </a:p>
          <a:p>
            <a:r>
              <a:rPr lang="en-US" altLang="ko-KR" sz="1600" dirty="0"/>
              <a:t>[16] 11-23/1365		Discussions on Non-primary Channel Access (</a:t>
            </a:r>
            <a:r>
              <a:rPr lang="en-US" altLang="ko-KR" sz="1600" dirty="0" err="1"/>
              <a:t>Sanghyun</a:t>
            </a:r>
            <a:r>
              <a:rPr lang="en-US" altLang="ko-KR" sz="1600" dirty="0"/>
              <a:t> Kim)</a:t>
            </a:r>
          </a:p>
          <a:p>
            <a:endParaRPr lang="en-US" altLang="ko-KR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Abstract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400" dirty="0"/>
              <a:t>Many contributions have been submitted on M-AP coordination features; </a:t>
            </a:r>
          </a:p>
          <a:p>
            <a:pPr lvl="1"/>
            <a:r>
              <a:rPr lang="en-US" altLang="ko-KR" sz="2175" dirty="0"/>
              <a:t>Coordinated resource sharing [1][2]</a:t>
            </a:r>
          </a:p>
          <a:p>
            <a:pPr lvl="1"/>
            <a:r>
              <a:rPr lang="en-US" altLang="ko-KR" sz="2175" dirty="0"/>
              <a:t>Coordinated spatial reuse [3][4]</a:t>
            </a:r>
          </a:p>
          <a:p>
            <a:pPr lvl="1"/>
            <a:r>
              <a:rPr lang="en-US" altLang="ko-KR" sz="2175" dirty="0"/>
              <a:t>Coordinated R-TWT [5-10]</a:t>
            </a:r>
          </a:p>
          <a:p>
            <a:pPr lvl="1"/>
            <a:r>
              <a:rPr lang="en-US" altLang="ko-KR" sz="2175" dirty="0"/>
              <a:t>Coordinated transmission [11-13]</a:t>
            </a:r>
          </a:p>
          <a:p>
            <a:endParaRPr lang="en-US" altLang="ko-KR" sz="2400" dirty="0"/>
          </a:p>
          <a:p>
            <a:r>
              <a:rPr lang="en-US" altLang="ko-KR" sz="2400" dirty="0"/>
              <a:t>Each M-AP feature requires a different level of coordination among APs</a:t>
            </a:r>
          </a:p>
          <a:p>
            <a:pPr lvl="1"/>
            <a:r>
              <a:rPr lang="en-US" altLang="ko-KR" sz="2000" dirty="0"/>
              <a:t>We can consider coordination schemes with a long coordination cycle and infrequent information exchange among APs as low-level M-AP coordination schemes</a:t>
            </a:r>
          </a:p>
          <a:p>
            <a:pPr marL="287992" lvl="1" indent="0">
              <a:buNone/>
            </a:pPr>
            <a:endParaRPr lang="en-US" altLang="ko-KR" sz="2000" dirty="0"/>
          </a:p>
          <a:p>
            <a:r>
              <a:rPr lang="en-US" altLang="ko-KR" sz="2400" dirty="0"/>
              <a:t>In this contribution, we propose multi-AP coordinated puncturing which requires low-level of coordination among APs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Recap: Preamble Puncturing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Disabled Subchannel is defined in EHT</a:t>
            </a:r>
          </a:p>
          <a:p>
            <a:pPr lvl="1"/>
            <a:r>
              <a:rPr lang="en-US" altLang="ko-KR" sz="2175" dirty="0"/>
              <a:t>35.15.2 Preamble puncturing operation (11be D5.0)</a:t>
            </a:r>
          </a:p>
          <a:p>
            <a:endParaRPr lang="en-US" altLang="ko-KR" sz="2400" dirty="0"/>
          </a:p>
          <a:p>
            <a:r>
              <a:rPr lang="en-US" altLang="ko-KR" sz="2400" dirty="0"/>
              <a:t>AP can disable (static puncturing) any subchannel(s) of the BSS by including Disabled Subchannel Bitmap in the EHT Operation element</a:t>
            </a:r>
          </a:p>
          <a:p>
            <a:pPr lvl="2"/>
            <a:r>
              <a:rPr lang="en-US" altLang="ko-KR" sz="2000" dirty="0"/>
              <a:t>The AP sets a bit in the bitmap to 1 to indicate that the corresponding subchannel as a punctured subchannel of its BSS</a:t>
            </a:r>
          </a:p>
          <a:p>
            <a:pPr lvl="2"/>
            <a:r>
              <a:rPr lang="en-US" altLang="ko-KR" sz="2000" dirty="0"/>
              <a:t>Then, associated STAs of the BSS set the TXVECTOR parameter INACTIVE_SUBCHANNELS of an HE, EHT, or non-HT duplicate PPDU based on the value indicated by the subfield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5437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M-AP Coordinated</a:t>
            </a:r>
            <a:r>
              <a:rPr lang="ko-KR" altLang="en-US" sz="2400" dirty="0"/>
              <a:t> </a:t>
            </a:r>
            <a:r>
              <a:rPr lang="en-US" altLang="ko-KR" sz="2400" dirty="0"/>
              <a:t>Puncturing</a:t>
            </a:r>
          </a:p>
          <a:p>
            <a:pPr lvl="1"/>
            <a:r>
              <a:rPr lang="en-US" altLang="ko-KR" sz="2000" dirty="0"/>
              <a:t>Coordinating APs exchange operating channel information</a:t>
            </a:r>
          </a:p>
          <a:p>
            <a:pPr lvl="2"/>
            <a:r>
              <a:rPr lang="en-US" altLang="ko-KR" dirty="0"/>
              <a:t>e.g., Primary channel, minimum required BW, etc.</a:t>
            </a:r>
          </a:p>
          <a:p>
            <a:pPr lvl="1"/>
            <a:r>
              <a:rPr lang="en-US" altLang="ko-KR" sz="2000" dirty="0"/>
              <a:t>Then each AP can set subchannel(s) overlapped with primary channel of the other BSS(s) as disabled (punctured) subchannel(s) for its BSS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Proposed solution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4E83924D-D0EC-8519-B76C-E533EB2706B1}"/>
              </a:ext>
            </a:extLst>
          </p:cNvPr>
          <p:cNvGrpSpPr/>
          <p:nvPr/>
        </p:nvGrpSpPr>
        <p:grpSpPr>
          <a:xfrm>
            <a:off x="150727" y="3431569"/>
            <a:ext cx="8965021" cy="3036382"/>
            <a:chOff x="150727" y="3163845"/>
            <a:chExt cx="8965021" cy="3340065"/>
          </a:xfrm>
        </p:grpSpPr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E47371A3-FE5E-7264-1DAB-357ADD3B5B93}"/>
                </a:ext>
              </a:extLst>
            </p:cNvPr>
            <p:cNvSpPr/>
            <p:nvPr/>
          </p:nvSpPr>
          <p:spPr bwMode="auto">
            <a:xfrm>
              <a:off x="2623872" y="3852133"/>
              <a:ext cx="5217510" cy="23095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bg1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Disabled Subchannel @BSS1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A0C2FDF6-76E4-B15B-2692-02B339801878}"/>
                </a:ext>
              </a:extLst>
            </p:cNvPr>
            <p:cNvCxnSpPr/>
            <p:nvPr/>
          </p:nvCxnSpPr>
          <p:spPr bwMode="auto">
            <a:xfrm>
              <a:off x="777872" y="4546303"/>
              <a:ext cx="636997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CF7F290E-F84F-D42D-FF51-F7D3B3499B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7323" y="6029202"/>
              <a:ext cx="71073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5F89284-FFC3-03AA-992D-78465AB86FF6}"/>
                </a:ext>
              </a:extLst>
            </p:cNvPr>
            <p:cNvSpPr txBox="1"/>
            <p:nvPr/>
          </p:nvSpPr>
          <p:spPr>
            <a:xfrm>
              <a:off x="150727" y="4351118"/>
              <a:ext cx="621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highlight>
                    <a:srgbClr val="FFFF00"/>
                  </a:highlight>
                </a:rPr>
                <a:t>AP1</a:t>
              </a:r>
              <a:endParaRPr lang="ko-KR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E15E674-3E58-7FAA-4402-DCC242C51E79}"/>
                </a:ext>
              </a:extLst>
            </p:cNvPr>
            <p:cNvSpPr txBox="1"/>
            <p:nvPr/>
          </p:nvSpPr>
          <p:spPr>
            <a:xfrm>
              <a:off x="153726" y="5827168"/>
              <a:ext cx="621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highlight>
                    <a:srgbClr val="00FF00"/>
                  </a:highlight>
                </a:rPr>
                <a:t>AP2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844DBFCC-F237-D0B6-B2D9-49A63AAF473C}"/>
                </a:ext>
              </a:extLst>
            </p:cNvPr>
            <p:cNvSpPr/>
            <p:nvPr/>
          </p:nvSpPr>
          <p:spPr bwMode="auto">
            <a:xfrm>
              <a:off x="1734125" y="4310004"/>
              <a:ext cx="889748" cy="2362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Beacon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8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(Disabling Ch_3)</a:t>
              </a:r>
              <a:endParaRPr kumimoji="0" lang="ko-KR" alt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810B7378-B140-6DCB-CB73-CA555526B3D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6573" y="4560897"/>
              <a:ext cx="0" cy="14683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510703C8-C3B6-5660-56A2-ABD5A96930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420903" y="4560897"/>
              <a:ext cx="3054" cy="14683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FD827F1-7936-04A3-6113-FB4625B99CB9}"/>
                </a:ext>
              </a:extLst>
            </p:cNvPr>
            <p:cNvSpPr txBox="1"/>
            <p:nvPr/>
          </p:nvSpPr>
          <p:spPr>
            <a:xfrm>
              <a:off x="799616" y="4968677"/>
              <a:ext cx="75001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P_20 info.</a:t>
              </a: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FCE4E78-700D-305C-F761-E215563D8913}"/>
                </a:ext>
              </a:extLst>
            </p:cNvPr>
            <p:cNvSpPr txBox="1"/>
            <p:nvPr/>
          </p:nvSpPr>
          <p:spPr>
            <a:xfrm>
              <a:off x="7845870" y="4283898"/>
              <a:ext cx="1015877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Ch_1 </a:t>
              </a:r>
              <a:r>
                <a:rPr lang="en-US" altLang="ko-KR" sz="1200" dirty="0">
                  <a:highlight>
                    <a:srgbClr val="FFFF00"/>
                  </a:highlight>
                </a:rPr>
                <a:t>(P_20)</a:t>
              </a:r>
              <a:endParaRPr lang="ko-KR" altLang="en-US" sz="1200" dirty="0">
                <a:highlight>
                  <a:srgbClr val="FFFF00"/>
                </a:highlight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246623D-2B8A-CCEB-7C04-8F308ADE9028}"/>
                </a:ext>
              </a:extLst>
            </p:cNvPr>
            <p:cNvSpPr txBox="1"/>
            <p:nvPr/>
          </p:nvSpPr>
          <p:spPr>
            <a:xfrm>
              <a:off x="7848660" y="4036800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Ch_2</a:t>
              </a:r>
              <a:endParaRPr lang="ko-KR" altLang="en-US" sz="12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C77412-A285-6B67-8D7C-A528C10799B1}"/>
                </a:ext>
              </a:extLst>
            </p:cNvPr>
            <p:cNvSpPr txBox="1"/>
            <p:nvPr/>
          </p:nvSpPr>
          <p:spPr>
            <a:xfrm>
              <a:off x="7845871" y="3794406"/>
              <a:ext cx="1269877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Ch_3 </a:t>
              </a:r>
              <a:r>
                <a:rPr lang="en-US" altLang="ko-KR" sz="1200" dirty="0">
                  <a:highlight>
                    <a:srgbClr val="00FF00"/>
                  </a:highlight>
                </a:rPr>
                <a:t>(disabled)</a:t>
              </a:r>
              <a:endParaRPr lang="ko-KR" altLang="en-US" sz="1200" dirty="0">
                <a:highlight>
                  <a:srgbClr val="00FF00"/>
                </a:highlight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9A3ED79-F043-FA8B-FB70-85111AE6791B}"/>
                </a:ext>
              </a:extLst>
            </p:cNvPr>
            <p:cNvSpPr txBox="1"/>
            <p:nvPr/>
          </p:nvSpPr>
          <p:spPr>
            <a:xfrm>
              <a:off x="7843082" y="3554200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Ch_4</a:t>
              </a:r>
              <a:endParaRPr lang="ko-KR" altLang="en-US" sz="12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A24C6E-A339-FF5E-BA12-47EF980FFD71}"/>
                </a:ext>
              </a:extLst>
            </p:cNvPr>
            <p:cNvSpPr txBox="1"/>
            <p:nvPr/>
          </p:nvSpPr>
          <p:spPr>
            <a:xfrm>
              <a:off x="7844170" y="5775600"/>
              <a:ext cx="1140768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Ch_1 </a:t>
              </a:r>
              <a:r>
                <a:rPr lang="en-US" altLang="ko-KR" sz="1200" dirty="0">
                  <a:highlight>
                    <a:srgbClr val="FFFF00"/>
                  </a:highlight>
                </a:rPr>
                <a:t>(disabled)</a:t>
              </a:r>
              <a:endParaRPr lang="ko-KR" altLang="en-US" sz="1200" dirty="0">
                <a:highlight>
                  <a:srgbClr val="FFFF00"/>
                </a:highlight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10A0443-1F7C-13B1-9617-1AB423ACDC95}"/>
                </a:ext>
              </a:extLst>
            </p:cNvPr>
            <p:cNvSpPr txBox="1"/>
            <p:nvPr/>
          </p:nvSpPr>
          <p:spPr>
            <a:xfrm>
              <a:off x="7846960" y="5528502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Ch_2</a:t>
              </a:r>
              <a:endParaRPr lang="ko-KR" altLang="en-US" sz="12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AA4F29A-AB55-15FA-E1E4-CDC9834E6929}"/>
                </a:ext>
              </a:extLst>
            </p:cNvPr>
            <p:cNvSpPr txBox="1"/>
            <p:nvPr/>
          </p:nvSpPr>
          <p:spPr>
            <a:xfrm>
              <a:off x="7844171" y="5291246"/>
              <a:ext cx="1015877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Ch_3 </a:t>
              </a:r>
              <a:r>
                <a:rPr lang="en-US" altLang="ko-KR" sz="1200" dirty="0">
                  <a:highlight>
                    <a:srgbClr val="00FF00"/>
                  </a:highlight>
                </a:rPr>
                <a:t>(P_20)</a:t>
              </a:r>
              <a:endParaRPr lang="ko-KR" altLang="en-US" sz="1200" dirty="0">
                <a:highlight>
                  <a:srgbClr val="00FF00"/>
                </a:highlight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C6CD54-105C-604B-B418-7B33DE2AEEE6}"/>
                </a:ext>
              </a:extLst>
            </p:cNvPr>
            <p:cNvSpPr txBox="1"/>
            <p:nvPr/>
          </p:nvSpPr>
          <p:spPr>
            <a:xfrm>
              <a:off x="7841382" y="5045902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Ch_4</a:t>
              </a:r>
              <a:endParaRPr lang="ko-KR" altLang="en-US" sz="12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6C0D438-F701-372E-FDB7-AEE2EEF41314}"/>
                </a:ext>
              </a:extLst>
            </p:cNvPr>
            <p:cNvSpPr txBox="1"/>
            <p:nvPr/>
          </p:nvSpPr>
          <p:spPr>
            <a:xfrm>
              <a:off x="1389287" y="5073655"/>
              <a:ext cx="6471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Ch_3</a:t>
              </a:r>
              <a:endParaRPr lang="ko-KR" altLang="en-US" sz="12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C21984E-5EAA-6D31-7CC5-DED89BE69635}"/>
                </a:ext>
              </a:extLst>
            </p:cNvPr>
            <p:cNvSpPr txBox="1"/>
            <p:nvPr/>
          </p:nvSpPr>
          <p:spPr>
            <a:xfrm>
              <a:off x="408634" y="5073333"/>
              <a:ext cx="6088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Ch_1</a:t>
              </a:r>
              <a:endParaRPr lang="ko-KR" altLang="en-US" sz="1200" dirty="0"/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F9BAF1F6-AE7C-293E-0229-0F3DCF3567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42750" y="4310004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AA08BFBD-7C86-5DDE-3700-6A6D67BA7C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42750" y="4087397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8BE9979-3B24-231C-0AE5-A5CEA42005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5300" y="3845955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8BF2C1AF-FDAD-67AF-6FB2-EACE166383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5300" y="3623348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B3FF0FCB-08D9-E4E4-23B1-DC7211A2DE3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9150" y="5802303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252555C4-F127-0215-3346-AAF9D3433D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9150" y="5579696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9058822A-27BC-1A5D-AC7A-8225A3F3F7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1700" y="5338254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4F9D9175-C267-9313-1B8F-6BC367D807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1700" y="5115647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24771E49-1C6B-1674-CA1F-0607D932ECF8}"/>
                </a:ext>
              </a:extLst>
            </p:cNvPr>
            <p:cNvSpPr/>
            <p:nvPr/>
          </p:nvSpPr>
          <p:spPr bwMode="auto">
            <a:xfrm>
              <a:off x="1897306" y="5337459"/>
              <a:ext cx="889748" cy="24520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Beacon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8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(Disabling Ch_1)</a:t>
              </a:r>
              <a:endParaRPr kumimoji="0" lang="ko-KR" alt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BAA72591-B22D-94A4-292F-873CDC921732}"/>
                </a:ext>
              </a:extLst>
            </p:cNvPr>
            <p:cNvSpPr/>
            <p:nvPr/>
          </p:nvSpPr>
          <p:spPr bwMode="auto">
            <a:xfrm>
              <a:off x="3049105" y="4087397"/>
              <a:ext cx="1424083" cy="45890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928938E8-490D-4296-7083-A3C9A0D4578E}"/>
                </a:ext>
              </a:extLst>
            </p:cNvPr>
            <p:cNvSpPr/>
            <p:nvPr/>
          </p:nvSpPr>
          <p:spPr bwMode="auto">
            <a:xfrm>
              <a:off x="3049105" y="3614715"/>
              <a:ext cx="1424083" cy="230955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88D4AB41-3CA0-4FF1-62E4-6545B762109B}"/>
                </a:ext>
              </a:extLst>
            </p:cNvPr>
            <p:cNvSpPr/>
            <p:nvPr/>
          </p:nvSpPr>
          <p:spPr bwMode="auto">
            <a:xfrm>
              <a:off x="3046316" y="3847031"/>
              <a:ext cx="1424083" cy="23095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accent4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Punctured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accent4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2" name="직사각형 51">
              <a:extLst>
                <a:ext uri="{FF2B5EF4-FFF2-40B4-BE49-F238E27FC236}">
                  <a16:creationId xmlns:a16="http://schemas.microsoft.com/office/drawing/2014/main" id="{88E05971-B5DA-9FCA-78AC-53BFB8682790}"/>
                </a:ext>
              </a:extLst>
            </p:cNvPr>
            <p:cNvSpPr/>
            <p:nvPr/>
          </p:nvSpPr>
          <p:spPr bwMode="auto">
            <a:xfrm>
              <a:off x="3195262" y="5346129"/>
              <a:ext cx="1122737" cy="23356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3012CF60-BF2E-3502-ACC3-2031ADB06F79}"/>
                </a:ext>
              </a:extLst>
            </p:cNvPr>
            <p:cNvSpPr/>
            <p:nvPr/>
          </p:nvSpPr>
          <p:spPr bwMode="auto">
            <a:xfrm>
              <a:off x="4665596" y="5115648"/>
              <a:ext cx="1162802" cy="67105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93AB1243-748D-1981-9459-C79CC0113468}"/>
                </a:ext>
              </a:extLst>
            </p:cNvPr>
            <p:cNvSpPr/>
            <p:nvPr/>
          </p:nvSpPr>
          <p:spPr bwMode="auto">
            <a:xfrm>
              <a:off x="4859896" y="4302130"/>
              <a:ext cx="1321933" cy="23365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1B46EA86-29E1-D2D1-7704-D02EAB5CF1B4}"/>
                </a:ext>
              </a:extLst>
            </p:cNvPr>
            <p:cNvSpPr/>
            <p:nvPr/>
          </p:nvSpPr>
          <p:spPr bwMode="auto">
            <a:xfrm>
              <a:off x="6081706" y="5110910"/>
              <a:ext cx="1162802" cy="482143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75EB4EBA-96CE-1782-8DFB-7A889393AD4C}"/>
                </a:ext>
              </a:extLst>
            </p:cNvPr>
            <p:cNvSpPr/>
            <p:nvPr/>
          </p:nvSpPr>
          <p:spPr bwMode="auto">
            <a:xfrm>
              <a:off x="6435807" y="4091300"/>
              <a:ext cx="1356913" cy="45679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03DA953E-1DF7-5DF0-53BD-DB0262209726}"/>
                </a:ext>
              </a:extLst>
            </p:cNvPr>
            <p:cNvSpPr/>
            <p:nvPr/>
          </p:nvSpPr>
          <p:spPr bwMode="auto">
            <a:xfrm>
              <a:off x="2787053" y="5790987"/>
              <a:ext cx="5048846" cy="23095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bg1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Disabled Subchannel @BSS2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D7CD29CE-7179-F0D3-E02D-DE3DC09A5FC0}"/>
                </a:ext>
              </a:extLst>
            </p:cNvPr>
            <p:cNvSpPr/>
            <p:nvPr/>
          </p:nvSpPr>
          <p:spPr bwMode="auto">
            <a:xfrm>
              <a:off x="4665596" y="5791784"/>
              <a:ext cx="1158563" cy="23095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accent4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Punctured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accent4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6429E073-955C-6B31-BFAB-7C8953B88826}"/>
                </a:ext>
              </a:extLst>
            </p:cNvPr>
            <p:cNvCxnSpPr>
              <a:cxnSpLocks/>
              <a:stCxn id="69" idx="0"/>
            </p:cNvCxnSpPr>
            <p:nvPr/>
          </p:nvCxnSpPr>
          <p:spPr bwMode="auto">
            <a:xfrm flipV="1">
              <a:off x="2915203" y="6036166"/>
              <a:ext cx="0" cy="1907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8CCEF3A-103F-E3D0-5379-9630B8FBFFFB}"/>
                </a:ext>
              </a:extLst>
            </p:cNvPr>
            <p:cNvSpPr txBox="1"/>
            <p:nvPr/>
          </p:nvSpPr>
          <p:spPr>
            <a:xfrm>
              <a:off x="2498512" y="6226911"/>
              <a:ext cx="8333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LL traffic</a:t>
              </a:r>
              <a:endParaRPr lang="ko-KR" altLang="en-US" sz="1200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FB81AAD-8F79-5183-2C65-6B59F38FE730}"/>
                </a:ext>
              </a:extLst>
            </p:cNvPr>
            <p:cNvSpPr txBox="1"/>
            <p:nvPr/>
          </p:nvSpPr>
          <p:spPr>
            <a:xfrm>
              <a:off x="4256286" y="3163845"/>
              <a:ext cx="8333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LL traffic</a:t>
              </a:r>
              <a:endParaRPr lang="ko-KR" altLang="en-US" sz="1200" dirty="0"/>
            </a:p>
          </p:txBody>
        </p: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id="{950CAD4E-A89E-C064-3F35-66591041B2B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670213" y="3440844"/>
              <a:ext cx="6996" cy="10949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1" name="순서도: 데이터 80">
              <a:extLst>
                <a:ext uri="{FF2B5EF4-FFF2-40B4-BE49-F238E27FC236}">
                  <a16:creationId xmlns:a16="http://schemas.microsoft.com/office/drawing/2014/main" id="{EB38F2F3-ACD0-3771-D1CF-6916991D8CF5}"/>
                </a:ext>
              </a:extLst>
            </p:cNvPr>
            <p:cNvSpPr/>
            <p:nvPr/>
          </p:nvSpPr>
          <p:spPr bwMode="auto">
            <a:xfrm>
              <a:off x="6297961" y="4356512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2" name="순서도: 데이터 81">
              <a:extLst>
                <a:ext uri="{FF2B5EF4-FFF2-40B4-BE49-F238E27FC236}">
                  <a16:creationId xmlns:a16="http://schemas.microsoft.com/office/drawing/2014/main" id="{674A5D46-10ED-0F7B-F9B7-92FEA6C31BA0}"/>
                </a:ext>
              </a:extLst>
            </p:cNvPr>
            <p:cNvSpPr/>
            <p:nvPr/>
          </p:nvSpPr>
          <p:spPr bwMode="auto">
            <a:xfrm>
              <a:off x="5939047" y="5385263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3" name="순서도: 데이터 82">
              <a:extLst>
                <a:ext uri="{FF2B5EF4-FFF2-40B4-BE49-F238E27FC236}">
                  <a16:creationId xmlns:a16="http://schemas.microsoft.com/office/drawing/2014/main" id="{4D3C4BFC-88AB-8F6F-B5EA-58200AB63E21}"/>
                </a:ext>
              </a:extLst>
            </p:cNvPr>
            <p:cNvSpPr/>
            <p:nvPr/>
          </p:nvSpPr>
          <p:spPr bwMode="auto">
            <a:xfrm>
              <a:off x="4531116" y="5381483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4" name="순서도: 데이터 83">
              <a:extLst>
                <a:ext uri="{FF2B5EF4-FFF2-40B4-BE49-F238E27FC236}">
                  <a16:creationId xmlns:a16="http://schemas.microsoft.com/office/drawing/2014/main" id="{E2457406-F563-CAF8-A6C3-4A0D31D14417}"/>
                </a:ext>
              </a:extLst>
            </p:cNvPr>
            <p:cNvSpPr/>
            <p:nvPr/>
          </p:nvSpPr>
          <p:spPr bwMode="auto">
            <a:xfrm>
              <a:off x="3062157" y="5381484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5" name="순서도: 데이터 84">
              <a:extLst>
                <a:ext uri="{FF2B5EF4-FFF2-40B4-BE49-F238E27FC236}">
                  <a16:creationId xmlns:a16="http://schemas.microsoft.com/office/drawing/2014/main" id="{9A4CAB53-08F0-FF85-7B42-420ED831E088}"/>
                </a:ext>
              </a:extLst>
            </p:cNvPr>
            <p:cNvSpPr/>
            <p:nvPr/>
          </p:nvSpPr>
          <p:spPr bwMode="auto">
            <a:xfrm>
              <a:off x="4720834" y="4345201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6" name="순서도: 데이터 85">
              <a:extLst>
                <a:ext uri="{FF2B5EF4-FFF2-40B4-BE49-F238E27FC236}">
                  <a16:creationId xmlns:a16="http://schemas.microsoft.com/office/drawing/2014/main" id="{030FF545-9795-F155-8AE5-B09B13C4D616}"/>
                </a:ext>
              </a:extLst>
            </p:cNvPr>
            <p:cNvSpPr/>
            <p:nvPr/>
          </p:nvSpPr>
          <p:spPr bwMode="auto">
            <a:xfrm>
              <a:off x="2912032" y="4349494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451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M-AP Coordinated Puncturing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2" y="1593560"/>
            <a:ext cx="7879391" cy="493105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400" dirty="0"/>
              <a:t>Benefits</a:t>
            </a:r>
          </a:p>
          <a:p>
            <a:pPr lvl="1"/>
            <a:r>
              <a:rPr lang="en-US" altLang="ko-KR" sz="2000" dirty="0"/>
              <a:t>Reducing contentions from OBSS on each BSS’s primary channel</a:t>
            </a:r>
          </a:p>
          <a:p>
            <a:pPr lvl="1"/>
            <a:r>
              <a:rPr lang="en-US" altLang="ko-KR" sz="2000" dirty="0"/>
              <a:t>Allow in-time transmission of Low Latency (LL) traffic</a:t>
            </a:r>
          </a:p>
          <a:p>
            <a:pPr lvl="1"/>
            <a:endParaRPr lang="en-US" altLang="ko-KR" sz="2000" dirty="0"/>
          </a:p>
          <a:p>
            <a:r>
              <a:rPr lang="en-US" altLang="ko-KR" sz="2225" dirty="0"/>
              <a:t>Discussions (details in the following pages)</a:t>
            </a:r>
          </a:p>
          <a:p>
            <a:pPr lvl="1"/>
            <a:r>
              <a:rPr lang="en-US" altLang="ko-KR" sz="2175" dirty="0"/>
              <a:t>Under utilization of disabled subchannel(s)</a:t>
            </a:r>
          </a:p>
          <a:p>
            <a:pPr lvl="1"/>
            <a:r>
              <a:rPr lang="en-US" altLang="ko-KR" sz="2175" dirty="0"/>
              <a:t>When BSSs have the same primary channel</a:t>
            </a:r>
          </a:p>
          <a:p>
            <a:pPr lvl="1"/>
            <a:r>
              <a:rPr lang="en-US" altLang="ko-KR" sz="2175" dirty="0"/>
              <a:t>Relationship with non-primary channel access [14][15][16]</a:t>
            </a:r>
          </a:p>
          <a:p>
            <a:pPr lvl="1"/>
            <a:endParaRPr lang="en-US" altLang="ko-KR" sz="2175" dirty="0"/>
          </a:p>
          <a:p>
            <a:r>
              <a:rPr lang="en-US" altLang="ko-KR" sz="2400" dirty="0"/>
              <a:t>Limited overheads</a:t>
            </a:r>
          </a:p>
          <a:p>
            <a:pPr lvl="1"/>
            <a:r>
              <a:rPr lang="en-US" altLang="ko-KR" sz="2175" dirty="0"/>
              <a:t>Long Coordination Cycle</a:t>
            </a:r>
          </a:p>
          <a:p>
            <a:pPr lvl="2"/>
            <a:r>
              <a:rPr lang="en-US" altLang="ko-KR" sz="1900" dirty="0"/>
              <a:t>After initial coordination, the next coordination would occur only when one of the APs change its primary channel</a:t>
            </a:r>
          </a:p>
          <a:p>
            <a:pPr lvl="1"/>
            <a:r>
              <a:rPr lang="en-US" altLang="ko-KR" sz="2175" dirty="0"/>
              <a:t>Small amount of information for coordination</a:t>
            </a:r>
          </a:p>
          <a:p>
            <a:pPr lvl="2"/>
            <a:r>
              <a:rPr lang="en-US" altLang="ko-KR" sz="2000" dirty="0"/>
              <a:t>Primary channel and required minimum BW to be exchanged</a:t>
            </a:r>
          </a:p>
          <a:p>
            <a:pPr lvl="1"/>
            <a:r>
              <a:rPr lang="en-US" altLang="ko-KR" sz="2175" dirty="0"/>
              <a:t>No new operations defined for Non-AP STAs</a:t>
            </a:r>
          </a:p>
          <a:p>
            <a:pPr lvl="2"/>
            <a:r>
              <a:rPr lang="en-US" altLang="ko-KR" sz="2000" dirty="0"/>
              <a:t>Non-AP STAs follow the EHT’s disabled subchannel operations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74222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직사각형 76">
            <a:extLst>
              <a:ext uri="{FF2B5EF4-FFF2-40B4-BE49-F238E27FC236}">
                <a16:creationId xmlns:a16="http://schemas.microsoft.com/office/drawing/2014/main" id="{016B76DF-F0B9-400C-0754-ACD3773D7C6F}"/>
              </a:ext>
            </a:extLst>
          </p:cNvPr>
          <p:cNvSpPr/>
          <p:nvPr/>
        </p:nvSpPr>
        <p:spPr bwMode="auto">
          <a:xfrm>
            <a:off x="2397058" y="5715968"/>
            <a:ext cx="1611768" cy="20995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Disabled Subchannel @BSS2 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(temporal)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Discussions (1)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Consistently puncturing my BSS’ subchannel(s) for neighbor BSS may lead to channel under utilization ?</a:t>
            </a:r>
          </a:p>
          <a:p>
            <a:pPr lvl="1"/>
            <a:r>
              <a:rPr lang="en-US" altLang="ko-KR" sz="2000" dirty="0"/>
              <a:t>We can consider to apply puncturing only during a specific time period (e.g., R-TWT SP of the neighbor BSS)</a:t>
            </a:r>
          </a:p>
          <a:p>
            <a:pPr lvl="2" algn="r"/>
            <a:endParaRPr lang="en-US" altLang="ko-KR" sz="1400" dirty="0">
              <a:highlight>
                <a:srgbClr val="FFFF00"/>
              </a:highlight>
              <a:latin typeface="Times New Roman (본문)"/>
              <a:ea typeface="Verdana" panose="020B060403050404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D76052E-3623-2D3B-8D02-DC12C87129E4}"/>
              </a:ext>
            </a:extLst>
          </p:cNvPr>
          <p:cNvCxnSpPr/>
          <p:nvPr/>
        </p:nvCxnSpPr>
        <p:spPr bwMode="auto">
          <a:xfrm>
            <a:off x="777872" y="4574033"/>
            <a:ext cx="636997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66168C67-6C66-176C-EA76-683532049BE1}"/>
              </a:ext>
            </a:extLst>
          </p:cNvPr>
          <p:cNvCxnSpPr>
            <a:cxnSpLocks/>
          </p:cNvCxnSpPr>
          <p:nvPr/>
        </p:nvCxnSpPr>
        <p:spPr bwMode="auto">
          <a:xfrm>
            <a:off x="757323" y="5922105"/>
            <a:ext cx="71073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6F9283-469F-7847-5EF2-0421A558A1FB}"/>
              </a:ext>
            </a:extLst>
          </p:cNvPr>
          <p:cNvSpPr txBox="1"/>
          <p:nvPr/>
        </p:nvSpPr>
        <p:spPr>
          <a:xfrm>
            <a:off x="150727" y="4396595"/>
            <a:ext cx="621587" cy="33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ighlight>
                  <a:srgbClr val="FFFF00"/>
                </a:highlight>
              </a:rPr>
              <a:t>AP1</a:t>
            </a:r>
            <a:endParaRPr lang="ko-KR" alt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CC9DFB-9FC1-53CB-BD7D-1BC183E232E0}"/>
              </a:ext>
            </a:extLst>
          </p:cNvPr>
          <p:cNvSpPr txBox="1"/>
          <p:nvPr/>
        </p:nvSpPr>
        <p:spPr>
          <a:xfrm>
            <a:off x="153726" y="5738440"/>
            <a:ext cx="621587" cy="33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ighlight>
                  <a:srgbClr val="00FF00"/>
                </a:highlight>
              </a:rPr>
              <a:t>AP2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6CFDF35-9A17-2856-9199-95C7DD3FB0C1}"/>
              </a:ext>
            </a:extLst>
          </p:cNvPr>
          <p:cNvCxnSpPr>
            <a:cxnSpLocks/>
          </p:cNvCxnSpPr>
          <p:nvPr/>
        </p:nvCxnSpPr>
        <p:spPr bwMode="auto">
          <a:xfrm flipV="1">
            <a:off x="916573" y="4587300"/>
            <a:ext cx="0" cy="13348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1CDC0A0A-2EA7-A67A-581F-A896792F12C2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0903" y="4587300"/>
            <a:ext cx="3054" cy="13348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30F70F5-B62A-64F1-8661-3600A1B25BC9}"/>
              </a:ext>
            </a:extLst>
          </p:cNvPr>
          <p:cNvSpPr txBox="1"/>
          <p:nvPr/>
        </p:nvSpPr>
        <p:spPr>
          <a:xfrm>
            <a:off x="799616" y="5021508"/>
            <a:ext cx="7500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P_20 info.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&amp;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R-TWT SP</a:t>
            </a:r>
            <a:r>
              <a:rPr lang="ko-KR" altLang="en-US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</a:t>
            </a:r>
            <a:r>
              <a:rPr lang="en-US" altLang="ko-KR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info.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43F2C0-2E2E-4E61-A603-271B9B1B3494}"/>
              </a:ext>
            </a:extLst>
          </p:cNvPr>
          <p:cNvSpPr txBox="1"/>
          <p:nvPr/>
        </p:nvSpPr>
        <p:spPr>
          <a:xfrm>
            <a:off x="7845870" y="4335486"/>
            <a:ext cx="1015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Ch_1 </a:t>
            </a:r>
            <a:r>
              <a:rPr lang="en-US" altLang="ko-KR" sz="1200" dirty="0">
                <a:highlight>
                  <a:srgbClr val="FFFF00"/>
                </a:highlight>
              </a:rPr>
              <a:t>(P_20)</a:t>
            </a:r>
            <a:endParaRPr lang="ko-KR" altLang="en-US" sz="1200" dirty="0">
              <a:highlight>
                <a:srgbClr val="FFFF00"/>
              </a:highligh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7F75BE-49AF-42E0-D790-852E21E40219}"/>
              </a:ext>
            </a:extLst>
          </p:cNvPr>
          <p:cNvSpPr txBox="1"/>
          <p:nvPr/>
        </p:nvSpPr>
        <p:spPr>
          <a:xfrm>
            <a:off x="7848660" y="4110855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Ch_2</a:t>
            </a:r>
            <a:endParaRPr lang="ko-KR" alt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3AA483-C677-009C-B4A1-FFBF0D2A8885}"/>
              </a:ext>
            </a:extLst>
          </p:cNvPr>
          <p:cNvSpPr txBox="1"/>
          <p:nvPr/>
        </p:nvSpPr>
        <p:spPr>
          <a:xfrm>
            <a:off x="7845871" y="3890500"/>
            <a:ext cx="126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Ch_3 </a:t>
            </a:r>
            <a:r>
              <a:rPr lang="en-US" altLang="ko-KR" sz="1200" dirty="0">
                <a:highlight>
                  <a:srgbClr val="00FF00"/>
                </a:highlight>
              </a:rPr>
              <a:t>(disabled)</a:t>
            </a:r>
            <a:endParaRPr lang="ko-KR" altLang="en-US" sz="1200" dirty="0">
              <a:highlight>
                <a:srgbClr val="00FF00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D1A175-E3AA-5F13-05BC-2D267290651D}"/>
              </a:ext>
            </a:extLst>
          </p:cNvPr>
          <p:cNvSpPr txBox="1"/>
          <p:nvPr/>
        </p:nvSpPr>
        <p:spPr>
          <a:xfrm>
            <a:off x="7843082" y="3672133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Ch_4</a:t>
            </a:r>
            <a:endParaRPr lang="ko-KR" alt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8C2A0B-E714-1D5D-CE26-FF0584FFF8F8}"/>
              </a:ext>
            </a:extLst>
          </p:cNvPr>
          <p:cNvSpPr txBox="1"/>
          <p:nvPr/>
        </p:nvSpPr>
        <p:spPr>
          <a:xfrm>
            <a:off x="7844170" y="5691561"/>
            <a:ext cx="1140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Ch_1 </a:t>
            </a:r>
            <a:r>
              <a:rPr lang="en-US" altLang="ko-KR" sz="1200" dirty="0">
                <a:highlight>
                  <a:srgbClr val="FFFF00"/>
                </a:highlight>
              </a:rPr>
              <a:t>(disabled)</a:t>
            </a:r>
            <a:endParaRPr lang="ko-KR" altLang="en-US" sz="1200" dirty="0">
              <a:highlight>
                <a:srgbClr val="FFFF00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7E49C1-60FC-99BF-20CA-F198AE723345}"/>
              </a:ext>
            </a:extLst>
          </p:cNvPr>
          <p:cNvSpPr txBox="1"/>
          <p:nvPr/>
        </p:nvSpPr>
        <p:spPr>
          <a:xfrm>
            <a:off x="7846960" y="5466929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Ch_2</a:t>
            </a:r>
            <a:endParaRPr lang="ko-KR" alt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43EFAF-629F-1872-46D6-07DBF4D0335D}"/>
              </a:ext>
            </a:extLst>
          </p:cNvPr>
          <p:cNvSpPr txBox="1"/>
          <p:nvPr/>
        </p:nvSpPr>
        <p:spPr>
          <a:xfrm>
            <a:off x="7844171" y="5251245"/>
            <a:ext cx="1015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Ch_3 </a:t>
            </a:r>
            <a:r>
              <a:rPr lang="en-US" altLang="ko-KR" sz="1200" dirty="0">
                <a:highlight>
                  <a:srgbClr val="00FF00"/>
                </a:highlight>
              </a:rPr>
              <a:t>(P_20)</a:t>
            </a:r>
            <a:endParaRPr lang="ko-KR" altLang="en-US" sz="1200" dirty="0">
              <a:highlight>
                <a:srgbClr val="00FF00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BE54890-8741-C502-75BB-747203C7EBA0}"/>
              </a:ext>
            </a:extLst>
          </p:cNvPr>
          <p:cNvSpPr txBox="1"/>
          <p:nvPr/>
        </p:nvSpPr>
        <p:spPr>
          <a:xfrm>
            <a:off x="7841382" y="5028208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Ch_4</a:t>
            </a:r>
            <a:endParaRPr lang="ko-KR" alt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CB1D4D-C029-F9C9-A0AC-26DAAC71F445}"/>
              </a:ext>
            </a:extLst>
          </p:cNvPr>
          <p:cNvSpPr txBox="1"/>
          <p:nvPr/>
        </p:nvSpPr>
        <p:spPr>
          <a:xfrm>
            <a:off x="1389287" y="5053438"/>
            <a:ext cx="647166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Ch_3</a:t>
            </a:r>
            <a:endParaRPr lang="ko-KR" alt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E80472-5F7D-80E3-6E75-3C9D005FE5F2}"/>
              </a:ext>
            </a:extLst>
          </p:cNvPr>
          <p:cNvSpPr txBox="1"/>
          <p:nvPr/>
        </p:nvSpPr>
        <p:spPr>
          <a:xfrm>
            <a:off x="408634" y="5053145"/>
            <a:ext cx="608869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Ch_1</a:t>
            </a:r>
            <a:endParaRPr lang="ko-KR" altLang="en-US" sz="1200" dirty="0"/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D8AE6292-F886-011D-DA88-82A77617E1A1}"/>
              </a:ext>
            </a:extLst>
          </p:cNvPr>
          <p:cNvCxnSpPr>
            <a:cxnSpLocks/>
          </p:cNvCxnSpPr>
          <p:nvPr/>
        </p:nvCxnSpPr>
        <p:spPr bwMode="auto">
          <a:xfrm>
            <a:off x="2142750" y="4359219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0955CA28-ECB4-42D0-9F05-21876681135F}"/>
              </a:ext>
            </a:extLst>
          </p:cNvPr>
          <p:cNvCxnSpPr>
            <a:cxnSpLocks/>
          </p:cNvCxnSpPr>
          <p:nvPr/>
        </p:nvCxnSpPr>
        <p:spPr bwMode="auto">
          <a:xfrm>
            <a:off x="2142750" y="4156851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F44D5703-2E18-437B-EA2A-FB004ECBCA85}"/>
              </a:ext>
            </a:extLst>
          </p:cNvPr>
          <p:cNvCxnSpPr>
            <a:cxnSpLocks/>
          </p:cNvCxnSpPr>
          <p:nvPr/>
        </p:nvCxnSpPr>
        <p:spPr bwMode="auto">
          <a:xfrm>
            <a:off x="2135300" y="3937362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A1EFA739-EC19-D27C-5954-913756AD35F2}"/>
              </a:ext>
            </a:extLst>
          </p:cNvPr>
          <p:cNvCxnSpPr>
            <a:cxnSpLocks/>
          </p:cNvCxnSpPr>
          <p:nvPr/>
        </p:nvCxnSpPr>
        <p:spPr bwMode="auto">
          <a:xfrm>
            <a:off x="2135300" y="3734994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91A7808A-8F7E-3DC0-710A-6C53D876C43E}"/>
              </a:ext>
            </a:extLst>
          </p:cNvPr>
          <p:cNvCxnSpPr>
            <a:cxnSpLocks/>
          </p:cNvCxnSpPr>
          <p:nvPr/>
        </p:nvCxnSpPr>
        <p:spPr bwMode="auto">
          <a:xfrm>
            <a:off x="2139150" y="5715836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1449D4C4-00F2-401B-61A0-94F0D44426F6}"/>
              </a:ext>
            </a:extLst>
          </p:cNvPr>
          <p:cNvCxnSpPr>
            <a:cxnSpLocks/>
          </p:cNvCxnSpPr>
          <p:nvPr/>
        </p:nvCxnSpPr>
        <p:spPr bwMode="auto">
          <a:xfrm>
            <a:off x="2139150" y="5513469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271B4D6-EB91-099E-555C-9B78FB3B220A}"/>
              </a:ext>
            </a:extLst>
          </p:cNvPr>
          <p:cNvCxnSpPr>
            <a:cxnSpLocks/>
          </p:cNvCxnSpPr>
          <p:nvPr/>
        </p:nvCxnSpPr>
        <p:spPr bwMode="auto">
          <a:xfrm>
            <a:off x="2131700" y="5293979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252EBF38-D4E9-4A5F-C8F0-AF7399F59EBA}"/>
              </a:ext>
            </a:extLst>
          </p:cNvPr>
          <p:cNvCxnSpPr>
            <a:cxnSpLocks/>
          </p:cNvCxnSpPr>
          <p:nvPr/>
        </p:nvCxnSpPr>
        <p:spPr bwMode="auto">
          <a:xfrm>
            <a:off x="2131700" y="5091612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F62A589-94A2-07B0-1336-DB2BEA7992A6}"/>
              </a:ext>
            </a:extLst>
          </p:cNvPr>
          <p:cNvSpPr/>
          <p:nvPr/>
        </p:nvSpPr>
        <p:spPr bwMode="auto">
          <a:xfrm>
            <a:off x="2410498" y="4163000"/>
            <a:ext cx="591561" cy="40402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2AEEA126-C88E-0E91-6D66-82271FEDAC60}"/>
              </a:ext>
            </a:extLst>
          </p:cNvPr>
          <p:cNvSpPr/>
          <p:nvPr/>
        </p:nvSpPr>
        <p:spPr bwMode="auto">
          <a:xfrm>
            <a:off x="4212101" y="5099012"/>
            <a:ext cx="721739" cy="8230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0139776F-52EC-6989-DE02-3F5A8D3B6D28}"/>
              </a:ext>
            </a:extLst>
          </p:cNvPr>
          <p:cNvSpPr/>
          <p:nvPr/>
        </p:nvSpPr>
        <p:spPr bwMode="auto">
          <a:xfrm>
            <a:off x="6098637" y="5084215"/>
            <a:ext cx="732873" cy="42535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F47DCC-6F13-3172-5D26-1AFF13CFFA83}"/>
              </a:ext>
            </a:extLst>
          </p:cNvPr>
          <p:cNvSpPr txBox="1"/>
          <p:nvPr/>
        </p:nvSpPr>
        <p:spPr>
          <a:xfrm>
            <a:off x="6249280" y="2976415"/>
            <a:ext cx="1424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R-TWT SP of AP2</a:t>
            </a:r>
            <a:endParaRPr lang="ko-KR" altLang="en-US" sz="1200" dirty="0"/>
          </a:p>
        </p:txBody>
      </p:sp>
      <p:sp>
        <p:nvSpPr>
          <p:cNvPr id="51" name="순서도: 데이터 50">
            <a:extLst>
              <a:ext uri="{FF2B5EF4-FFF2-40B4-BE49-F238E27FC236}">
                <a16:creationId xmlns:a16="http://schemas.microsoft.com/office/drawing/2014/main" id="{9C5952ED-814A-7F72-94B7-856C935F5368}"/>
              </a:ext>
            </a:extLst>
          </p:cNvPr>
          <p:cNvSpPr/>
          <p:nvPr/>
        </p:nvSpPr>
        <p:spPr bwMode="auto">
          <a:xfrm>
            <a:off x="5955978" y="532824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3" name="순서도: 데이터 52">
            <a:extLst>
              <a:ext uri="{FF2B5EF4-FFF2-40B4-BE49-F238E27FC236}">
                <a16:creationId xmlns:a16="http://schemas.microsoft.com/office/drawing/2014/main" id="{2191AF6A-8CB4-9224-ED00-CF0DE933781A}"/>
              </a:ext>
            </a:extLst>
          </p:cNvPr>
          <p:cNvSpPr/>
          <p:nvPr/>
        </p:nvSpPr>
        <p:spPr bwMode="auto">
          <a:xfrm>
            <a:off x="1914464" y="5331327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5" name="순서도: 데이터 54">
            <a:extLst>
              <a:ext uri="{FF2B5EF4-FFF2-40B4-BE49-F238E27FC236}">
                <a16:creationId xmlns:a16="http://schemas.microsoft.com/office/drawing/2014/main" id="{AA928E76-76DA-A5FC-43E5-D9F3A20E928C}"/>
              </a:ext>
            </a:extLst>
          </p:cNvPr>
          <p:cNvSpPr/>
          <p:nvPr/>
        </p:nvSpPr>
        <p:spPr bwMode="auto">
          <a:xfrm>
            <a:off x="2268567" y="439511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1AA56532-C31C-0ECD-D2A4-B109376C1FC8}"/>
              </a:ext>
            </a:extLst>
          </p:cNvPr>
          <p:cNvCxnSpPr>
            <a:cxnSpLocks/>
          </p:cNvCxnSpPr>
          <p:nvPr/>
        </p:nvCxnSpPr>
        <p:spPr bwMode="auto">
          <a:xfrm>
            <a:off x="6100447" y="3153834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5565301C-C2D0-5CFF-8D29-F48271FE1276}"/>
              </a:ext>
            </a:extLst>
          </p:cNvPr>
          <p:cNvCxnSpPr>
            <a:cxnSpLocks/>
          </p:cNvCxnSpPr>
          <p:nvPr/>
        </p:nvCxnSpPr>
        <p:spPr bwMode="auto">
          <a:xfrm>
            <a:off x="7712215" y="3153834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B76561FF-CDD9-E88A-E19F-66CE2F8CD91E}"/>
              </a:ext>
            </a:extLst>
          </p:cNvPr>
          <p:cNvCxnSpPr/>
          <p:nvPr/>
        </p:nvCxnSpPr>
        <p:spPr bwMode="auto">
          <a:xfrm>
            <a:off x="6096209" y="3314583"/>
            <a:ext cx="1618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F495519-8416-FB8D-DC1E-70A99047859E}"/>
              </a:ext>
            </a:extLst>
          </p:cNvPr>
          <p:cNvSpPr txBox="1"/>
          <p:nvPr/>
        </p:nvSpPr>
        <p:spPr>
          <a:xfrm>
            <a:off x="2552980" y="2975516"/>
            <a:ext cx="1424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R-TWT SP of AP1</a:t>
            </a:r>
            <a:endParaRPr lang="ko-KR" altLang="en-US" sz="1200" dirty="0"/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D90E8424-1F4A-3D8E-6A9D-6A58223D6F64}"/>
              </a:ext>
            </a:extLst>
          </p:cNvPr>
          <p:cNvCxnSpPr>
            <a:cxnSpLocks/>
          </p:cNvCxnSpPr>
          <p:nvPr/>
        </p:nvCxnSpPr>
        <p:spPr bwMode="auto">
          <a:xfrm>
            <a:off x="2404147" y="3152935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C05E3385-CE22-1AEC-CA37-49A489BF7994}"/>
              </a:ext>
            </a:extLst>
          </p:cNvPr>
          <p:cNvCxnSpPr>
            <a:cxnSpLocks/>
          </p:cNvCxnSpPr>
          <p:nvPr/>
        </p:nvCxnSpPr>
        <p:spPr bwMode="auto">
          <a:xfrm>
            <a:off x="4015915" y="3152935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459F2B0E-02C4-5F21-861E-5B358D01325B}"/>
              </a:ext>
            </a:extLst>
          </p:cNvPr>
          <p:cNvCxnSpPr/>
          <p:nvPr/>
        </p:nvCxnSpPr>
        <p:spPr bwMode="auto">
          <a:xfrm>
            <a:off x="2399909" y="3313684"/>
            <a:ext cx="1618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6D8F50EB-783E-CC08-AE1C-F2A57736CBB7}"/>
              </a:ext>
            </a:extLst>
          </p:cNvPr>
          <p:cNvSpPr/>
          <p:nvPr/>
        </p:nvSpPr>
        <p:spPr bwMode="auto">
          <a:xfrm>
            <a:off x="3210731" y="3721485"/>
            <a:ext cx="800895" cy="84227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74" name="순서도: 데이터 73">
            <a:extLst>
              <a:ext uri="{FF2B5EF4-FFF2-40B4-BE49-F238E27FC236}">
                <a16:creationId xmlns:a16="http://schemas.microsoft.com/office/drawing/2014/main" id="{0F5E038E-905A-E496-FD7C-CD685E73FA6B}"/>
              </a:ext>
            </a:extLst>
          </p:cNvPr>
          <p:cNvSpPr/>
          <p:nvPr/>
        </p:nvSpPr>
        <p:spPr bwMode="auto">
          <a:xfrm>
            <a:off x="3068800" y="4391851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79" name="순서도: 데이터 78">
            <a:extLst>
              <a:ext uri="{FF2B5EF4-FFF2-40B4-BE49-F238E27FC236}">
                <a16:creationId xmlns:a16="http://schemas.microsoft.com/office/drawing/2014/main" id="{A73C236E-9489-375C-357C-6051BF42B19B}"/>
              </a:ext>
            </a:extLst>
          </p:cNvPr>
          <p:cNvSpPr/>
          <p:nvPr/>
        </p:nvSpPr>
        <p:spPr bwMode="auto">
          <a:xfrm>
            <a:off x="4070291" y="532992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0" name="순서도: 데이터 79">
            <a:extLst>
              <a:ext uri="{FF2B5EF4-FFF2-40B4-BE49-F238E27FC236}">
                <a16:creationId xmlns:a16="http://schemas.microsoft.com/office/drawing/2014/main" id="{35609E7A-CA14-AEB8-4A18-25C98FDE39D4}"/>
              </a:ext>
            </a:extLst>
          </p:cNvPr>
          <p:cNvSpPr/>
          <p:nvPr/>
        </p:nvSpPr>
        <p:spPr bwMode="auto">
          <a:xfrm>
            <a:off x="5909333" y="439659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C0DFC9F9-448E-427F-2EFE-0818AA664CAB}"/>
              </a:ext>
            </a:extLst>
          </p:cNvPr>
          <p:cNvSpPr/>
          <p:nvPr/>
        </p:nvSpPr>
        <p:spPr bwMode="auto">
          <a:xfrm>
            <a:off x="6053166" y="4164219"/>
            <a:ext cx="693594" cy="4038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2C566C23-0A45-E17B-198B-047BDF6AB017}"/>
              </a:ext>
            </a:extLst>
          </p:cNvPr>
          <p:cNvSpPr/>
          <p:nvPr/>
        </p:nvSpPr>
        <p:spPr bwMode="auto">
          <a:xfrm>
            <a:off x="6104443" y="3942130"/>
            <a:ext cx="1611768" cy="20995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Disabled Subchannel @BSS1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(temporal)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281479B4-A8C9-31D1-C752-0D33BDE32C98}"/>
              </a:ext>
            </a:extLst>
          </p:cNvPr>
          <p:cNvSpPr/>
          <p:nvPr/>
        </p:nvSpPr>
        <p:spPr bwMode="auto">
          <a:xfrm>
            <a:off x="7043180" y="5092088"/>
            <a:ext cx="721739" cy="8230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8" name="순서도: 데이터 87">
            <a:extLst>
              <a:ext uri="{FF2B5EF4-FFF2-40B4-BE49-F238E27FC236}">
                <a16:creationId xmlns:a16="http://schemas.microsoft.com/office/drawing/2014/main" id="{5B59845E-A668-D06F-EB0C-978BED46A261}"/>
              </a:ext>
            </a:extLst>
          </p:cNvPr>
          <p:cNvSpPr/>
          <p:nvPr/>
        </p:nvSpPr>
        <p:spPr bwMode="auto">
          <a:xfrm>
            <a:off x="6901370" y="5323004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3470003-482B-6BE1-5CDB-45B2CF9DB77E}"/>
              </a:ext>
            </a:extLst>
          </p:cNvPr>
          <p:cNvSpPr/>
          <p:nvPr/>
        </p:nvSpPr>
        <p:spPr bwMode="auto">
          <a:xfrm>
            <a:off x="5141049" y="3725614"/>
            <a:ext cx="677959" cy="84227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0" name="순서도: 데이터 89">
            <a:extLst>
              <a:ext uri="{FF2B5EF4-FFF2-40B4-BE49-F238E27FC236}">
                <a16:creationId xmlns:a16="http://schemas.microsoft.com/office/drawing/2014/main" id="{5B074863-E45E-4725-22B3-F1B2C4E9F0C1}"/>
              </a:ext>
            </a:extLst>
          </p:cNvPr>
          <p:cNvSpPr/>
          <p:nvPr/>
        </p:nvSpPr>
        <p:spPr bwMode="auto">
          <a:xfrm>
            <a:off x="4999118" y="4395980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E5C94D62-C071-9E94-8CEE-F660F7489DB5}"/>
              </a:ext>
            </a:extLst>
          </p:cNvPr>
          <p:cNvSpPr/>
          <p:nvPr/>
        </p:nvSpPr>
        <p:spPr bwMode="auto">
          <a:xfrm>
            <a:off x="2047569" y="5091612"/>
            <a:ext cx="836313" cy="421857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93" name="직선 화살표 연결선 92">
            <a:extLst>
              <a:ext uri="{FF2B5EF4-FFF2-40B4-BE49-F238E27FC236}">
                <a16:creationId xmlns:a16="http://schemas.microsoft.com/office/drawing/2014/main" id="{CD1CDA65-7077-D591-06BC-062370A074B0}"/>
              </a:ext>
            </a:extLst>
          </p:cNvPr>
          <p:cNvCxnSpPr>
            <a:cxnSpLocks/>
            <a:stCxn id="94" idx="0"/>
            <a:endCxn id="91" idx="1"/>
          </p:cNvCxnSpPr>
          <p:nvPr/>
        </p:nvCxnSpPr>
        <p:spPr bwMode="auto">
          <a:xfrm flipV="1">
            <a:off x="1951468" y="5302541"/>
            <a:ext cx="96101" cy="8308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E7A59DFB-CCAB-8CD3-CEFA-EABB00FEB1FD}"/>
              </a:ext>
            </a:extLst>
          </p:cNvPr>
          <p:cNvSpPr txBox="1"/>
          <p:nvPr/>
        </p:nvSpPr>
        <p:spPr>
          <a:xfrm>
            <a:off x="1009200" y="6133373"/>
            <a:ext cx="188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AP2 doesn’t occupy P20 of AP1 during R-TWT SP of AP1</a:t>
            </a:r>
            <a:endParaRPr lang="ko-KR" altLang="en-US" sz="9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CAA8797-F244-CC40-F193-439486C12511}"/>
              </a:ext>
            </a:extLst>
          </p:cNvPr>
          <p:cNvSpPr txBox="1"/>
          <p:nvPr/>
        </p:nvSpPr>
        <p:spPr>
          <a:xfrm>
            <a:off x="4215911" y="3255337"/>
            <a:ext cx="188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AP1 doesn’t occupy P20 of AP2 during R-TWT SP of AP2</a:t>
            </a:r>
            <a:endParaRPr lang="ko-KR" altLang="en-US" sz="900" dirty="0"/>
          </a:p>
        </p:txBody>
      </p:sp>
      <p:cxnSp>
        <p:nvCxnSpPr>
          <p:cNvPr id="98" name="직선 화살표 연결선 97">
            <a:extLst>
              <a:ext uri="{FF2B5EF4-FFF2-40B4-BE49-F238E27FC236}">
                <a16:creationId xmlns:a16="http://schemas.microsoft.com/office/drawing/2014/main" id="{7A238525-72AF-7F7F-1CB6-BF3F99B5CF5D}"/>
              </a:ext>
            </a:extLst>
          </p:cNvPr>
          <p:cNvCxnSpPr>
            <a:cxnSpLocks/>
            <a:stCxn id="97" idx="2"/>
            <a:endCxn id="81" idx="1"/>
          </p:cNvCxnSpPr>
          <p:nvPr/>
        </p:nvCxnSpPr>
        <p:spPr bwMode="auto">
          <a:xfrm>
            <a:off x="5158179" y="3624669"/>
            <a:ext cx="894987" cy="7415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2190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Discussions (2)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300687"/>
            <a:ext cx="7879391" cy="2428440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Multi-AP coordination can only be applied to BSSs using different Primary channels?</a:t>
            </a:r>
          </a:p>
          <a:p>
            <a:pPr lvl="1"/>
            <a:r>
              <a:rPr lang="en-US" altLang="ko-KR" sz="1800" dirty="0"/>
              <a:t>During the Multi-AP coordination procedure, one of the AP may consider changing its Primary channel to utilize M-AP coordinated puncturing. </a:t>
            </a:r>
          </a:p>
          <a:p>
            <a:pPr lvl="1"/>
            <a:r>
              <a:rPr lang="en-US" altLang="ko-KR" sz="1800" dirty="0"/>
              <a:t>If two BSSs share the same primary channel and Non-Primary Channel Access is allowed, puncturing subchannels matching to a neighbor BSS’ alternative primary channel (S20 in the example below) would be helpful</a:t>
            </a:r>
            <a:endParaRPr lang="en-US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6E37411-7C11-D8AC-19CF-8AC79FADF594}"/>
              </a:ext>
            </a:extLst>
          </p:cNvPr>
          <p:cNvSpPr txBox="1"/>
          <p:nvPr/>
        </p:nvSpPr>
        <p:spPr>
          <a:xfrm>
            <a:off x="999254" y="4868424"/>
            <a:ext cx="794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highlight>
                  <a:srgbClr val="FFFF00"/>
                </a:highlight>
              </a:rPr>
              <a:t>AP1</a:t>
            </a:r>
            <a:endParaRPr lang="ko-KR" altLang="en-US" sz="1600" dirty="0">
              <a:highlight>
                <a:srgbClr val="FFFF00"/>
              </a:highlight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7FBCCF8-4675-830B-EA31-633D5400C29F}"/>
              </a:ext>
            </a:extLst>
          </p:cNvPr>
          <p:cNvSpPr txBox="1"/>
          <p:nvPr/>
        </p:nvSpPr>
        <p:spPr>
          <a:xfrm>
            <a:off x="1037265" y="6162536"/>
            <a:ext cx="1000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highlight>
                  <a:srgbClr val="00FF00"/>
                </a:highlight>
              </a:rPr>
              <a:t>AP2</a:t>
            </a:r>
            <a:endParaRPr lang="ko-KR" altLang="en-US" sz="1600" dirty="0">
              <a:highlight>
                <a:srgbClr val="00FF00"/>
              </a:highlight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B8AAC6C-020F-4C34-FB6F-020B32B6B4C0}"/>
              </a:ext>
            </a:extLst>
          </p:cNvPr>
          <p:cNvSpPr txBox="1"/>
          <p:nvPr/>
        </p:nvSpPr>
        <p:spPr>
          <a:xfrm>
            <a:off x="5282740" y="3663646"/>
            <a:ext cx="1153284" cy="221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TXOP of AP1</a:t>
            </a:r>
            <a:endParaRPr lang="ko-KR" altLang="en-US" sz="1100" dirty="0"/>
          </a:p>
        </p:txBody>
      </p:sp>
      <p:cxnSp>
        <p:nvCxnSpPr>
          <p:cNvPr id="98" name="직선 화살표 연결선 97">
            <a:extLst>
              <a:ext uri="{FF2B5EF4-FFF2-40B4-BE49-F238E27FC236}">
                <a16:creationId xmlns:a16="http://schemas.microsoft.com/office/drawing/2014/main" id="{DE85BE83-26FB-6859-D811-D5A57598F8CC}"/>
              </a:ext>
            </a:extLst>
          </p:cNvPr>
          <p:cNvCxnSpPr>
            <a:cxnSpLocks/>
          </p:cNvCxnSpPr>
          <p:nvPr/>
        </p:nvCxnSpPr>
        <p:spPr>
          <a:xfrm flipV="1">
            <a:off x="3425164" y="3904898"/>
            <a:ext cx="4568878" cy="923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19DB2A5C-8893-1D2A-FB45-514451C2DA68}"/>
              </a:ext>
            </a:extLst>
          </p:cNvPr>
          <p:cNvSpPr/>
          <p:nvPr/>
        </p:nvSpPr>
        <p:spPr bwMode="auto">
          <a:xfrm>
            <a:off x="2170425" y="6245592"/>
            <a:ext cx="787312" cy="1285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S20 info.</a:t>
            </a:r>
            <a:endParaRPr kumimoji="0" lang="en-US" altLang="ko-K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00" name="직선 화살표 연결선 99">
            <a:extLst>
              <a:ext uri="{FF2B5EF4-FFF2-40B4-BE49-F238E27FC236}">
                <a16:creationId xmlns:a16="http://schemas.microsoft.com/office/drawing/2014/main" id="{CB957B58-F480-D6FB-BD50-0DB3487C7376}"/>
              </a:ext>
            </a:extLst>
          </p:cNvPr>
          <p:cNvCxnSpPr>
            <a:cxnSpLocks/>
            <a:stCxn id="99" idx="0"/>
          </p:cNvCxnSpPr>
          <p:nvPr/>
        </p:nvCxnSpPr>
        <p:spPr>
          <a:xfrm flipV="1">
            <a:off x="2564081" y="5145947"/>
            <a:ext cx="0" cy="10996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화살표 연결선 104">
            <a:extLst>
              <a:ext uri="{FF2B5EF4-FFF2-40B4-BE49-F238E27FC236}">
                <a16:creationId xmlns:a16="http://schemas.microsoft.com/office/drawing/2014/main" id="{44BC29B1-EADB-135A-BA38-8D20ED1D8903}"/>
              </a:ext>
            </a:extLst>
          </p:cNvPr>
          <p:cNvCxnSpPr>
            <a:cxnSpLocks/>
            <a:stCxn id="170" idx="3"/>
          </p:cNvCxnSpPr>
          <p:nvPr/>
        </p:nvCxnSpPr>
        <p:spPr>
          <a:xfrm flipV="1">
            <a:off x="3235689" y="4088386"/>
            <a:ext cx="189475" cy="4173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4C3450F4-57C0-EE60-ADA5-BB58EC0A7355}"/>
              </a:ext>
            </a:extLst>
          </p:cNvPr>
          <p:cNvCxnSpPr>
            <a:cxnSpLocks/>
            <a:stCxn id="170" idx="3"/>
          </p:cNvCxnSpPr>
          <p:nvPr/>
        </p:nvCxnSpPr>
        <p:spPr>
          <a:xfrm>
            <a:off x="3235689" y="4505745"/>
            <a:ext cx="190340" cy="331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A3F7193E-25C3-8FF1-441C-F7D1C41ED9AA}"/>
              </a:ext>
            </a:extLst>
          </p:cNvPr>
          <p:cNvSpPr/>
          <p:nvPr/>
        </p:nvSpPr>
        <p:spPr bwMode="auto">
          <a:xfrm>
            <a:off x="3417420" y="6245591"/>
            <a:ext cx="4604074" cy="13606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b="1" i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non-primary channel access mode (</a:t>
            </a:r>
            <a:r>
              <a:rPr lang="en-US" altLang="ko-KR" sz="1050" b="1" i="1" dirty="0" err="1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Busy_OBSS</a:t>
            </a:r>
            <a:r>
              <a:rPr lang="en-US" altLang="ko-KR" sz="1050" b="1" i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TXOP)</a:t>
            </a:r>
            <a:endParaRPr kumimoji="0" lang="en-US" altLang="ko-KR" sz="105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9" name="평행 사변형 108">
            <a:extLst>
              <a:ext uri="{FF2B5EF4-FFF2-40B4-BE49-F238E27FC236}">
                <a16:creationId xmlns:a16="http://schemas.microsoft.com/office/drawing/2014/main" id="{F21F8D3A-01E5-2E93-F97A-0FCB4E200879}"/>
              </a:ext>
            </a:extLst>
          </p:cNvPr>
          <p:cNvSpPr/>
          <p:nvPr/>
        </p:nvSpPr>
        <p:spPr>
          <a:xfrm>
            <a:off x="3319327" y="5046986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평행 사변형 109">
            <a:extLst>
              <a:ext uri="{FF2B5EF4-FFF2-40B4-BE49-F238E27FC236}">
                <a16:creationId xmlns:a16="http://schemas.microsoft.com/office/drawing/2014/main" id="{D4501827-CAEA-97DE-8B4E-7992B64AC1F3}"/>
              </a:ext>
            </a:extLst>
          </p:cNvPr>
          <p:cNvSpPr/>
          <p:nvPr/>
        </p:nvSpPr>
        <p:spPr>
          <a:xfrm>
            <a:off x="3234973" y="5047094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6F3A3535-EC2B-6677-62D3-41B5F36C8064}"/>
              </a:ext>
            </a:extLst>
          </p:cNvPr>
          <p:cNvCxnSpPr>
            <a:cxnSpLocks/>
          </p:cNvCxnSpPr>
          <p:nvPr/>
        </p:nvCxnSpPr>
        <p:spPr bwMode="auto">
          <a:xfrm>
            <a:off x="1749828" y="5134878"/>
            <a:ext cx="64573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55DD5255-872D-E5AD-6456-DC2241F283CF}"/>
              </a:ext>
            </a:extLst>
          </p:cNvPr>
          <p:cNvCxnSpPr>
            <a:cxnSpLocks/>
          </p:cNvCxnSpPr>
          <p:nvPr/>
        </p:nvCxnSpPr>
        <p:spPr bwMode="auto">
          <a:xfrm>
            <a:off x="1767600" y="6380103"/>
            <a:ext cx="643956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B4AF30E4-ED67-8065-1217-4220681FD420}"/>
              </a:ext>
            </a:extLst>
          </p:cNvPr>
          <p:cNvCxnSpPr>
            <a:cxnSpLocks/>
          </p:cNvCxnSpPr>
          <p:nvPr/>
        </p:nvCxnSpPr>
        <p:spPr bwMode="auto">
          <a:xfrm>
            <a:off x="1768463" y="5824409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7E08904C-6AEC-9C8A-0C4E-A702EA51DBD3}"/>
              </a:ext>
            </a:extLst>
          </p:cNvPr>
          <p:cNvCxnSpPr>
            <a:cxnSpLocks/>
          </p:cNvCxnSpPr>
          <p:nvPr/>
        </p:nvCxnSpPr>
        <p:spPr bwMode="auto">
          <a:xfrm>
            <a:off x="1766040" y="566501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0919CAD-0795-2854-3092-896419EA34A7}"/>
              </a:ext>
            </a:extLst>
          </p:cNvPr>
          <p:cNvSpPr txBox="1"/>
          <p:nvPr/>
        </p:nvSpPr>
        <p:spPr>
          <a:xfrm>
            <a:off x="1649307" y="6201505"/>
            <a:ext cx="43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P20</a:t>
            </a:r>
            <a:endParaRPr lang="ko-KR" altLang="en-US" sz="8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F0C10C1-EC82-BD79-E309-C41CEF3D6421}"/>
              </a:ext>
            </a:extLst>
          </p:cNvPr>
          <p:cNvSpPr txBox="1"/>
          <p:nvPr/>
        </p:nvSpPr>
        <p:spPr>
          <a:xfrm>
            <a:off x="1657739" y="5651560"/>
            <a:ext cx="43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highlight>
                  <a:srgbClr val="00FF00"/>
                </a:highlight>
              </a:rPr>
              <a:t>S20</a:t>
            </a:r>
            <a:endParaRPr lang="ko-KR" altLang="en-US" sz="800" dirty="0">
              <a:highlight>
                <a:srgbClr val="00FF00"/>
              </a:highlight>
            </a:endParaRPr>
          </a:p>
        </p:txBody>
      </p:sp>
      <p:sp>
        <p:nvSpPr>
          <p:cNvPr id="118" name="평행 사변형 117">
            <a:extLst>
              <a:ext uri="{FF2B5EF4-FFF2-40B4-BE49-F238E27FC236}">
                <a16:creationId xmlns:a16="http://schemas.microsoft.com/office/drawing/2014/main" id="{8403BF71-E7A5-41F6-F531-6621F2DEA849}"/>
              </a:ext>
            </a:extLst>
          </p:cNvPr>
          <p:cNvSpPr/>
          <p:nvPr/>
        </p:nvSpPr>
        <p:spPr>
          <a:xfrm>
            <a:off x="3307436" y="6295047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평행 사변형 118">
            <a:extLst>
              <a:ext uri="{FF2B5EF4-FFF2-40B4-BE49-F238E27FC236}">
                <a16:creationId xmlns:a16="http://schemas.microsoft.com/office/drawing/2014/main" id="{3A7CFC91-2351-656D-3C71-21A481A0422E}"/>
              </a:ext>
            </a:extLst>
          </p:cNvPr>
          <p:cNvSpPr/>
          <p:nvPr/>
        </p:nvSpPr>
        <p:spPr>
          <a:xfrm>
            <a:off x="3223082" y="6295047"/>
            <a:ext cx="109984" cy="77294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직사각형 121">
            <a:extLst>
              <a:ext uri="{FF2B5EF4-FFF2-40B4-BE49-F238E27FC236}">
                <a16:creationId xmlns:a16="http://schemas.microsoft.com/office/drawing/2014/main" id="{25837EBB-932C-3CAA-B7E9-0AF95C98112E}"/>
              </a:ext>
            </a:extLst>
          </p:cNvPr>
          <p:cNvSpPr/>
          <p:nvPr/>
        </p:nvSpPr>
        <p:spPr bwMode="auto">
          <a:xfrm>
            <a:off x="3664916" y="5512555"/>
            <a:ext cx="1453181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5F287196-4646-1558-8679-92DD779767C8}"/>
              </a:ext>
            </a:extLst>
          </p:cNvPr>
          <p:cNvSpPr/>
          <p:nvPr/>
        </p:nvSpPr>
        <p:spPr bwMode="auto">
          <a:xfrm>
            <a:off x="5265551" y="5517634"/>
            <a:ext cx="435193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24116394-0890-52B3-AF1D-FA63B8A2AE48}"/>
              </a:ext>
            </a:extLst>
          </p:cNvPr>
          <p:cNvSpPr/>
          <p:nvPr/>
        </p:nvSpPr>
        <p:spPr bwMode="auto">
          <a:xfrm>
            <a:off x="5838886" y="5522140"/>
            <a:ext cx="1575374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4A006757-5D8D-D234-07A4-59AC31EDA710}"/>
              </a:ext>
            </a:extLst>
          </p:cNvPr>
          <p:cNvSpPr/>
          <p:nvPr/>
        </p:nvSpPr>
        <p:spPr bwMode="auto">
          <a:xfrm>
            <a:off x="7558848" y="5517418"/>
            <a:ext cx="434325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057AF1C-D11D-FEAD-AB07-E220F469420B}"/>
              </a:ext>
            </a:extLst>
          </p:cNvPr>
          <p:cNvSpPr txBox="1"/>
          <p:nvPr/>
        </p:nvSpPr>
        <p:spPr>
          <a:xfrm>
            <a:off x="1626556" y="4959745"/>
            <a:ext cx="43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P20</a:t>
            </a:r>
            <a:endParaRPr lang="ko-KR" altLang="en-US" sz="8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727BAE7-A82E-EE83-24CE-4D986E6F387B}"/>
              </a:ext>
            </a:extLst>
          </p:cNvPr>
          <p:cNvSpPr txBox="1"/>
          <p:nvPr/>
        </p:nvSpPr>
        <p:spPr>
          <a:xfrm>
            <a:off x="156280" y="5832557"/>
            <a:ext cx="1569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S20: Subchannel for non-primary channel access</a:t>
            </a:r>
            <a:endParaRPr lang="ko-KR" altLang="en-US" sz="800" dirty="0"/>
          </a:p>
        </p:txBody>
      </p:sp>
      <p:cxnSp>
        <p:nvCxnSpPr>
          <p:cNvPr id="155" name="직선 연결선 154">
            <a:extLst>
              <a:ext uri="{FF2B5EF4-FFF2-40B4-BE49-F238E27FC236}">
                <a16:creationId xmlns:a16="http://schemas.microsoft.com/office/drawing/2014/main" id="{988D561F-B71C-7128-944C-CE90775F824B}"/>
              </a:ext>
            </a:extLst>
          </p:cNvPr>
          <p:cNvCxnSpPr>
            <a:cxnSpLocks/>
          </p:cNvCxnSpPr>
          <p:nvPr/>
        </p:nvCxnSpPr>
        <p:spPr bwMode="auto">
          <a:xfrm>
            <a:off x="1768878" y="6242094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EDFB7928-2065-D7E2-18AD-1763F36E4622}"/>
              </a:ext>
            </a:extLst>
          </p:cNvPr>
          <p:cNvCxnSpPr>
            <a:cxnSpLocks/>
          </p:cNvCxnSpPr>
          <p:nvPr/>
        </p:nvCxnSpPr>
        <p:spPr bwMode="auto">
          <a:xfrm>
            <a:off x="1773864" y="610174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직선 연결선 156">
            <a:extLst>
              <a:ext uri="{FF2B5EF4-FFF2-40B4-BE49-F238E27FC236}">
                <a16:creationId xmlns:a16="http://schemas.microsoft.com/office/drawing/2014/main" id="{2AF826B9-57F4-5B14-A0CD-D7CF03397516}"/>
              </a:ext>
            </a:extLst>
          </p:cNvPr>
          <p:cNvCxnSpPr>
            <a:cxnSpLocks/>
          </p:cNvCxnSpPr>
          <p:nvPr/>
        </p:nvCxnSpPr>
        <p:spPr bwMode="auto">
          <a:xfrm>
            <a:off x="1768878" y="595887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7AFA7CC4-9486-F30E-07E7-979BC6CDB8FF}"/>
              </a:ext>
            </a:extLst>
          </p:cNvPr>
          <p:cNvCxnSpPr>
            <a:cxnSpLocks/>
          </p:cNvCxnSpPr>
          <p:nvPr/>
        </p:nvCxnSpPr>
        <p:spPr bwMode="auto">
          <a:xfrm>
            <a:off x="1758294" y="5512554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EEC4EBA9-B5D5-7DB2-DBA1-9DAC230E0625}"/>
              </a:ext>
            </a:extLst>
          </p:cNvPr>
          <p:cNvCxnSpPr>
            <a:cxnSpLocks/>
          </p:cNvCxnSpPr>
          <p:nvPr/>
        </p:nvCxnSpPr>
        <p:spPr bwMode="auto">
          <a:xfrm>
            <a:off x="1755871" y="537220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13DE9736-2B17-8512-1FB2-1BF6F96E857E}"/>
              </a:ext>
            </a:extLst>
          </p:cNvPr>
          <p:cNvCxnSpPr>
            <a:cxnSpLocks/>
          </p:cNvCxnSpPr>
          <p:nvPr/>
        </p:nvCxnSpPr>
        <p:spPr bwMode="auto">
          <a:xfrm>
            <a:off x="1766040" y="5219677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직선 연결선 161">
            <a:extLst>
              <a:ext uri="{FF2B5EF4-FFF2-40B4-BE49-F238E27FC236}">
                <a16:creationId xmlns:a16="http://schemas.microsoft.com/office/drawing/2014/main" id="{1AF0B69A-1E27-3CD9-C457-67051C405264}"/>
              </a:ext>
            </a:extLst>
          </p:cNvPr>
          <p:cNvCxnSpPr>
            <a:cxnSpLocks/>
          </p:cNvCxnSpPr>
          <p:nvPr/>
        </p:nvCxnSpPr>
        <p:spPr bwMode="auto">
          <a:xfrm>
            <a:off x="1774484" y="4552474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F3B0F112-E923-3440-E638-6432924144DB}"/>
              </a:ext>
            </a:extLst>
          </p:cNvPr>
          <p:cNvCxnSpPr>
            <a:cxnSpLocks/>
          </p:cNvCxnSpPr>
          <p:nvPr/>
        </p:nvCxnSpPr>
        <p:spPr bwMode="auto">
          <a:xfrm>
            <a:off x="1772061" y="439307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F2FE646C-8B5B-56F4-8444-248968940E3C}"/>
              </a:ext>
            </a:extLst>
          </p:cNvPr>
          <p:cNvCxnSpPr>
            <a:cxnSpLocks/>
          </p:cNvCxnSpPr>
          <p:nvPr/>
        </p:nvCxnSpPr>
        <p:spPr bwMode="auto">
          <a:xfrm>
            <a:off x="1774899" y="4970159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0FC404F3-CA9B-11AC-1714-6CD8F7DCC800}"/>
              </a:ext>
            </a:extLst>
          </p:cNvPr>
          <p:cNvCxnSpPr>
            <a:cxnSpLocks/>
          </p:cNvCxnSpPr>
          <p:nvPr/>
        </p:nvCxnSpPr>
        <p:spPr bwMode="auto">
          <a:xfrm>
            <a:off x="1779885" y="482981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31DFAFA9-1EB4-BF85-E62B-1C39897CA05B}"/>
              </a:ext>
            </a:extLst>
          </p:cNvPr>
          <p:cNvCxnSpPr>
            <a:cxnSpLocks/>
          </p:cNvCxnSpPr>
          <p:nvPr/>
        </p:nvCxnSpPr>
        <p:spPr bwMode="auto">
          <a:xfrm>
            <a:off x="1774899" y="468693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직선 연결선 166">
            <a:extLst>
              <a:ext uri="{FF2B5EF4-FFF2-40B4-BE49-F238E27FC236}">
                <a16:creationId xmlns:a16="http://schemas.microsoft.com/office/drawing/2014/main" id="{A8951276-3C25-56E7-58A0-72A557CBD728}"/>
              </a:ext>
            </a:extLst>
          </p:cNvPr>
          <p:cNvCxnSpPr>
            <a:cxnSpLocks/>
          </p:cNvCxnSpPr>
          <p:nvPr/>
        </p:nvCxnSpPr>
        <p:spPr bwMode="auto">
          <a:xfrm>
            <a:off x="1764315" y="4240619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직선 연결선 167">
            <a:extLst>
              <a:ext uri="{FF2B5EF4-FFF2-40B4-BE49-F238E27FC236}">
                <a16:creationId xmlns:a16="http://schemas.microsoft.com/office/drawing/2014/main" id="{EBE16334-7AD3-1EE7-7E9E-E2335382217F}"/>
              </a:ext>
            </a:extLst>
          </p:cNvPr>
          <p:cNvCxnSpPr>
            <a:cxnSpLocks/>
          </p:cNvCxnSpPr>
          <p:nvPr/>
        </p:nvCxnSpPr>
        <p:spPr bwMode="auto">
          <a:xfrm>
            <a:off x="1761892" y="410027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9222E216-0E6F-FDBA-547B-C6DDA6B25482}"/>
              </a:ext>
            </a:extLst>
          </p:cNvPr>
          <p:cNvCxnSpPr>
            <a:cxnSpLocks/>
          </p:cNvCxnSpPr>
          <p:nvPr/>
        </p:nvCxnSpPr>
        <p:spPr bwMode="auto">
          <a:xfrm>
            <a:off x="1772061" y="3947742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98966EF0-8DAE-56AF-3F76-52EAC9E922A4}"/>
              </a:ext>
            </a:extLst>
          </p:cNvPr>
          <p:cNvSpPr txBox="1"/>
          <p:nvPr/>
        </p:nvSpPr>
        <p:spPr>
          <a:xfrm>
            <a:off x="2007664" y="4228746"/>
            <a:ext cx="12280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highlight>
                  <a:srgbClr val="FFFFFF"/>
                </a:highlight>
              </a:rPr>
              <a:t>80+40 MHz PPDU</a:t>
            </a:r>
          </a:p>
          <a:p>
            <a:r>
              <a:rPr lang="en-US" altLang="ko-KR" sz="1000" dirty="0">
                <a:highlight>
                  <a:srgbClr val="FFFFFF"/>
                </a:highlight>
              </a:rPr>
              <a:t>(S20 of AP2 is punctured)</a:t>
            </a:r>
            <a:endParaRPr lang="ko-KR" altLang="en-US" sz="1000" dirty="0">
              <a:highlight>
                <a:srgbClr val="FFFFFF"/>
              </a:highlight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16F7800-0D78-CC9F-DE52-239E73842293}"/>
              </a:ext>
            </a:extLst>
          </p:cNvPr>
          <p:cNvSpPr txBox="1"/>
          <p:nvPr/>
        </p:nvSpPr>
        <p:spPr>
          <a:xfrm>
            <a:off x="8082528" y="4368640"/>
            <a:ext cx="7237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highlight>
                  <a:srgbClr val="00FF00"/>
                </a:highlight>
              </a:rPr>
              <a:t>S20 of AP2</a:t>
            </a:r>
            <a:endParaRPr lang="ko-KR" altLang="en-US" sz="800" dirty="0">
              <a:highlight>
                <a:srgbClr val="00FF00"/>
              </a:highlight>
            </a:endParaRPr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03D5CF6B-34F8-08E1-86EB-C3C1531150A2}"/>
              </a:ext>
            </a:extLst>
          </p:cNvPr>
          <p:cNvSpPr/>
          <p:nvPr/>
        </p:nvSpPr>
        <p:spPr bwMode="auto">
          <a:xfrm>
            <a:off x="3425164" y="3958838"/>
            <a:ext cx="1343827" cy="25909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74DC0D81-9F7B-07BC-396B-C03AA93DABDE}"/>
              </a:ext>
            </a:extLst>
          </p:cNvPr>
          <p:cNvSpPr/>
          <p:nvPr/>
        </p:nvSpPr>
        <p:spPr bwMode="auto">
          <a:xfrm>
            <a:off x="3426029" y="4573694"/>
            <a:ext cx="1343827" cy="5522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9BC512DD-A1CD-62A5-A6AD-40975396245F}"/>
              </a:ext>
            </a:extLst>
          </p:cNvPr>
          <p:cNvSpPr/>
          <p:nvPr/>
        </p:nvSpPr>
        <p:spPr bwMode="auto">
          <a:xfrm>
            <a:off x="4934648" y="3959830"/>
            <a:ext cx="423173" cy="25909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8A7DC430-0048-D80E-BC52-8666C884C659}"/>
              </a:ext>
            </a:extLst>
          </p:cNvPr>
          <p:cNvSpPr/>
          <p:nvPr/>
        </p:nvSpPr>
        <p:spPr bwMode="auto">
          <a:xfrm>
            <a:off x="4935513" y="4568063"/>
            <a:ext cx="423173" cy="55888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</a:p>
        </p:txBody>
      </p:sp>
      <p:sp>
        <p:nvSpPr>
          <p:cNvPr id="190" name="직사각형 189">
            <a:extLst>
              <a:ext uri="{FF2B5EF4-FFF2-40B4-BE49-F238E27FC236}">
                <a16:creationId xmlns:a16="http://schemas.microsoft.com/office/drawing/2014/main" id="{60111161-D52C-C962-42B0-E3C1C84636C0}"/>
              </a:ext>
            </a:extLst>
          </p:cNvPr>
          <p:cNvSpPr/>
          <p:nvPr/>
        </p:nvSpPr>
        <p:spPr bwMode="auto">
          <a:xfrm>
            <a:off x="5523478" y="3957364"/>
            <a:ext cx="1744750" cy="25909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1" name="직사각형 190">
            <a:extLst>
              <a:ext uri="{FF2B5EF4-FFF2-40B4-BE49-F238E27FC236}">
                <a16:creationId xmlns:a16="http://schemas.microsoft.com/office/drawing/2014/main" id="{AF4DB8C6-E47F-B1C6-55A8-AAADCE9CB4DB}"/>
              </a:ext>
            </a:extLst>
          </p:cNvPr>
          <p:cNvSpPr/>
          <p:nvPr/>
        </p:nvSpPr>
        <p:spPr bwMode="auto">
          <a:xfrm>
            <a:off x="5524343" y="4572220"/>
            <a:ext cx="1744750" cy="5522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2" name="직사각형 191">
            <a:extLst>
              <a:ext uri="{FF2B5EF4-FFF2-40B4-BE49-F238E27FC236}">
                <a16:creationId xmlns:a16="http://schemas.microsoft.com/office/drawing/2014/main" id="{34D6A299-9FB6-6A93-D859-111367D4DCA1}"/>
              </a:ext>
            </a:extLst>
          </p:cNvPr>
          <p:cNvSpPr/>
          <p:nvPr/>
        </p:nvSpPr>
        <p:spPr bwMode="auto">
          <a:xfrm>
            <a:off x="7428983" y="3955890"/>
            <a:ext cx="564193" cy="26417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32B6BBD9-0356-050D-7B53-FA0C611E095F}"/>
              </a:ext>
            </a:extLst>
          </p:cNvPr>
          <p:cNvSpPr/>
          <p:nvPr/>
        </p:nvSpPr>
        <p:spPr bwMode="auto">
          <a:xfrm>
            <a:off x="7429174" y="4570746"/>
            <a:ext cx="564867" cy="5522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</a:p>
        </p:txBody>
      </p:sp>
      <p:sp>
        <p:nvSpPr>
          <p:cNvPr id="194" name="직사각형 193">
            <a:extLst>
              <a:ext uri="{FF2B5EF4-FFF2-40B4-BE49-F238E27FC236}">
                <a16:creationId xmlns:a16="http://schemas.microsoft.com/office/drawing/2014/main" id="{AD4F6FD2-C1B0-47FD-BD09-78A71CEB0861}"/>
              </a:ext>
            </a:extLst>
          </p:cNvPr>
          <p:cNvSpPr/>
          <p:nvPr/>
        </p:nvSpPr>
        <p:spPr bwMode="auto">
          <a:xfrm>
            <a:off x="3668523" y="4238123"/>
            <a:ext cx="1453181" cy="307923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31A7217A-05C0-7FB0-5636-3DD586157644}"/>
              </a:ext>
            </a:extLst>
          </p:cNvPr>
          <p:cNvSpPr/>
          <p:nvPr/>
        </p:nvSpPr>
        <p:spPr bwMode="auto">
          <a:xfrm>
            <a:off x="5269158" y="4240489"/>
            <a:ext cx="435193" cy="298725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6" name="직사각형 195">
            <a:extLst>
              <a:ext uri="{FF2B5EF4-FFF2-40B4-BE49-F238E27FC236}">
                <a16:creationId xmlns:a16="http://schemas.microsoft.com/office/drawing/2014/main" id="{1C8A2525-4C2E-405F-3B2F-132DDD84CF99}"/>
              </a:ext>
            </a:extLst>
          </p:cNvPr>
          <p:cNvSpPr/>
          <p:nvPr/>
        </p:nvSpPr>
        <p:spPr bwMode="auto">
          <a:xfrm>
            <a:off x="7562455" y="4247771"/>
            <a:ext cx="434325" cy="307392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2CBF1641-3F48-E4A9-6658-99669FED0696}"/>
              </a:ext>
            </a:extLst>
          </p:cNvPr>
          <p:cNvSpPr/>
          <p:nvPr/>
        </p:nvSpPr>
        <p:spPr bwMode="auto">
          <a:xfrm>
            <a:off x="5842493" y="4244995"/>
            <a:ext cx="1575374" cy="298725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B66E5863-288B-5AC4-F40B-40B7DCE27C87}"/>
              </a:ext>
            </a:extLst>
          </p:cNvPr>
          <p:cNvSpPr txBox="1"/>
          <p:nvPr/>
        </p:nvSpPr>
        <p:spPr>
          <a:xfrm>
            <a:off x="8084063" y="4944174"/>
            <a:ext cx="671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P20 of AP2</a:t>
            </a:r>
            <a:endParaRPr lang="ko-KR" altLang="en-US" sz="800" dirty="0"/>
          </a:p>
        </p:txBody>
      </p: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663ECACF-3B4A-EAEA-52FD-B66FF9473750}"/>
              </a:ext>
            </a:extLst>
          </p:cNvPr>
          <p:cNvSpPr/>
          <p:nvPr/>
        </p:nvSpPr>
        <p:spPr>
          <a:xfrm>
            <a:off x="3561965" y="5741476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평행 사변형 5">
            <a:extLst>
              <a:ext uri="{FF2B5EF4-FFF2-40B4-BE49-F238E27FC236}">
                <a16:creationId xmlns:a16="http://schemas.microsoft.com/office/drawing/2014/main" id="{6976D3C5-CA80-7C7D-1FC9-3E699F9F2DC4}"/>
              </a:ext>
            </a:extLst>
          </p:cNvPr>
          <p:cNvSpPr/>
          <p:nvPr/>
        </p:nvSpPr>
        <p:spPr>
          <a:xfrm>
            <a:off x="3477611" y="5741584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BDDD8A-A870-4470-A5D8-E6A055B1ABB0}"/>
              </a:ext>
            </a:extLst>
          </p:cNvPr>
          <p:cNvCxnSpPr/>
          <p:nvPr/>
        </p:nvCxnSpPr>
        <p:spPr bwMode="auto">
          <a:xfrm>
            <a:off x="3423321" y="4041906"/>
            <a:ext cx="0" cy="22062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9096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In this submission, the Multi-AP Coordinated Puncturing scheme is proposed to</a:t>
            </a:r>
          </a:p>
          <a:p>
            <a:pPr lvl="1"/>
            <a:r>
              <a:rPr lang="en-US" altLang="ko-KR" sz="2400" dirty="0"/>
              <a:t>reduce contentions from OBSS on each BSS’s primary channel,</a:t>
            </a:r>
          </a:p>
          <a:p>
            <a:pPr lvl="1"/>
            <a:r>
              <a:rPr lang="en-US" altLang="ko-KR" sz="2400" dirty="0"/>
              <a:t>which allows in-time transmission of Low Latency (LL) traffic.</a:t>
            </a:r>
          </a:p>
          <a:p>
            <a:endParaRPr lang="en-US" altLang="ko-KR" sz="2400" dirty="0"/>
          </a:p>
          <a:p>
            <a:pPr lvl="1"/>
            <a:endParaRPr lang="en-US" altLang="ko-KR" sz="2175" dirty="0"/>
          </a:p>
          <a:p>
            <a:endParaRPr lang="en-US" altLang="ko-KR" sz="24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F31AB4-EB44-2A34-3F85-A589F3A25545}"/>
              </a:ext>
            </a:extLst>
          </p:cNvPr>
          <p:cNvSpPr txBox="1"/>
          <p:nvPr/>
        </p:nvSpPr>
        <p:spPr>
          <a:xfrm>
            <a:off x="-721567" y="50198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0224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Straw Poll 1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that an AP may set disabled subchannel for its BSS based on the primary channel of a neighboring BSS?</a:t>
            </a: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77128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144674</TotalTime>
  <Words>1354</Words>
  <Application>Microsoft Office PowerPoint</Application>
  <PresentationFormat>화면 슬라이드 쇼(4:3)</PresentationFormat>
  <Paragraphs>226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Arial Unicode MS</vt:lpstr>
      <vt:lpstr>Times New Roman (본문)</vt:lpstr>
      <vt:lpstr>맑은 고딕</vt:lpstr>
      <vt:lpstr>Arial</vt:lpstr>
      <vt:lpstr>Times New Roman</vt:lpstr>
      <vt:lpstr>Office Theme</vt:lpstr>
      <vt:lpstr>1_Office Theme</vt:lpstr>
      <vt:lpstr>Multi-AP Coordinated Puncturing</vt:lpstr>
      <vt:lpstr>Abstract</vt:lpstr>
      <vt:lpstr>Recap: Preamble Puncturing</vt:lpstr>
      <vt:lpstr>Proposed solution</vt:lpstr>
      <vt:lpstr>M-AP Coordinated Puncturing</vt:lpstr>
      <vt:lpstr>Discussions (1)</vt:lpstr>
      <vt:lpstr>Discussions (2)</vt:lpstr>
      <vt:lpstr>Summary</vt:lpstr>
      <vt:lpstr>Straw Poll 1</vt:lpstr>
      <vt:lpstr>Straw Poll 2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initiated TXOP sharing</dc:title>
  <dc:creator>Shawn</dc:creator>
  <cp:lastModifiedBy>Shawn</cp:lastModifiedBy>
  <cp:revision>1278</cp:revision>
  <cp:lastPrinted>2020-04-01T07:02:56Z</cp:lastPrinted>
  <dcterms:created xsi:type="dcterms:W3CDTF">2020-03-18T02:52:23Z</dcterms:created>
  <dcterms:modified xsi:type="dcterms:W3CDTF">2024-01-13T07:50:08Z</dcterms:modified>
</cp:coreProperties>
</file>