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6" r:id="rId3"/>
    <p:sldId id="321" r:id="rId4"/>
    <p:sldId id="283" r:id="rId5"/>
    <p:sldId id="323" r:id="rId6"/>
    <p:sldId id="311" r:id="rId7"/>
    <p:sldId id="309" r:id="rId8"/>
    <p:sldId id="291" r:id="rId9"/>
    <p:sldId id="312" r:id="rId10"/>
    <p:sldId id="324" r:id="rId11"/>
    <p:sldId id="328" r:id="rId12"/>
    <p:sldId id="298" r:id="rId13"/>
    <p:sldId id="290" r:id="rId14"/>
    <p:sldId id="329" r:id="rId15"/>
    <p:sldId id="1017" r:id="rId16"/>
    <p:sldId id="1012" r:id="rId17"/>
    <p:sldId id="1013" r:id="rId18"/>
    <p:sldId id="1015" r:id="rId19"/>
    <p:sldId id="1018" r:id="rId20"/>
    <p:sldId id="1019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233BC14-1BAE-EEC1-60C4-2B84EBF19C42}" name="Gabor Bajko" initials="GB" userId="S::gabor.bajko@mediatek.com::5f78fa66-0524-4164-a056-6a637ce457a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78468" autoAdjust="0"/>
  </p:normalViewPr>
  <p:slideViewPr>
    <p:cSldViewPr>
      <p:cViewPr varScale="1">
        <p:scale>
          <a:sx n="64" d="100"/>
          <a:sy n="64" d="100"/>
        </p:scale>
        <p:origin x="14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12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01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3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000"/>
            <a:ext cx="10972800" cy="1269800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333" y="6278672"/>
            <a:ext cx="123657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85267" y="6278672"/>
            <a:ext cx="4047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8912" y="6278672"/>
            <a:ext cx="1413488" cy="365125"/>
          </a:xfrm>
          <a:prstGeom prst="rect">
            <a:avLst/>
          </a:prstGeom>
        </p:spPr>
        <p:txBody>
          <a:bodyPr/>
          <a:lstStyle/>
          <a:p>
            <a:fld id="{3E54FAAE-D303-1440-B1E5-D1AB6CEFDB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866900"/>
            <a:ext cx="10972800" cy="4289426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4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802.11-23/0101r2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MLD Roaming scenarios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</a:t>
            </a:r>
            <a:r>
              <a:rPr lang="hu-HU" sz="2000" b="0" dirty="0"/>
              <a:t>4</a:t>
            </a:r>
            <a:r>
              <a:rPr lang="en-GB" sz="2000" b="0" dirty="0"/>
              <a:t>-</a:t>
            </a:r>
            <a:r>
              <a:rPr lang="en-US" sz="2000" b="0" dirty="0"/>
              <a:t>0</a:t>
            </a:r>
            <a:r>
              <a:rPr lang="en-GB" sz="2000" b="0" dirty="0"/>
              <a:t>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2435206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27D1716-6272-8F0F-8D34-E3ED6267B7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896309"/>
              </p:ext>
            </p:extLst>
          </p:nvPr>
        </p:nvGraphicFramePr>
        <p:xfrm>
          <a:off x="2508250" y="2520950"/>
          <a:ext cx="7915275" cy="303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3163262" progId="Word.Document.8">
                  <p:embed/>
                </p:oleObj>
              </mc:Choice>
              <mc:Fallback>
                <p:oleObj name="Document" r:id="rId3" imgW="8267030" imgH="316326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2520950"/>
                        <a:ext cx="7915275" cy="3030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717BFA-B2EB-C06F-6F59-E9AC8516C66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22DD8-C289-A695-9599-41D6835C87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01D298-D909-D50A-95C1-9D3E9BA50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70F9E1-FA45-9C99-5BAE-F87BF400D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094" y="2619375"/>
            <a:ext cx="7615238" cy="31242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70A35AD-A039-4D60-ABF8-2C94F54D290F}"/>
              </a:ext>
            </a:extLst>
          </p:cNvPr>
          <p:cNvSpPr txBox="1"/>
          <p:nvPr/>
        </p:nvSpPr>
        <p:spPr>
          <a:xfrm>
            <a:off x="292748" y="1493429"/>
            <a:ext cx="69462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Transition Step 4a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1"/>
                </a:solidFill>
              </a:rPr>
              <a:t>STA releases its links with MLD1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1"/>
                </a:solidFill>
              </a:rPr>
              <a:t>Requests the DL data from MLD2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5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30390"/>
            <a:ext cx="10744199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4b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FF0000"/>
                </a:solidFill>
              </a:rPr>
              <a:t>STA request for DL Data (if buffering was requested)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19334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869773" y="6475414"/>
            <a:ext cx="4246027" cy="180975"/>
          </a:xfrm>
        </p:spPr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974522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6165204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803322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994004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774622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965304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942648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743354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9479166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10155986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6860723" y="5215732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6178559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5298623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7564957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6178559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871758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148DC90-0234-433B-AA26-C38F47BF904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51322" y="5143502"/>
            <a:ext cx="142682" cy="19049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CEE99F4-E0FF-A482-0B08-EE744D3F0DA8}"/>
              </a:ext>
            </a:extLst>
          </p:cNvPr>
          <p:cNvCxnSpPr/>
          <p:nvPr/>
        </p:nvCxnSpPr>
        <p:spPr bwMode="auto">
          <a:xfrm flipH="1">
            <a:off x="7869773" y="5406234"/>
            <a:ext cx="436027" cy="1904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D0E9F2C-2C5F-9318-093C-15E7DBE9A1F0}"/>
              </a:ext>
            </a:extLst>
          </p:cNvPr>
          <p:cNvSpPr txBox="1"/>
          <p:nvPr/>
        </p:nvSpPr>
        <p:spPr>
          <a:xfrm>
            <a:off x="6881694" y="6012014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UL/DL data with MLD2</a:t>
            </a:r>
          </a:p>
        </p:txBody>
      </p:sp>
    </p:spTree>
    <p:extLst>
      <p:ext uri="{BB962C8B-B14F-4D97-AF65-F5344CB8AC3E}">
        <p14:creationId xmlns:p14="http://schemas.microsoft.com/office/powerpoint/2010/main" val="2252162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347240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Roaming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57E53F0-6504-4C73-917A-8646E6405EED}"/>
              </a:ext>
            </a:extLst>
          </p:cNvPr>
          <p:cNvSpPr/>
          <p:nvPr/>
        </p:nvSpPr>
        <p:spPr bwMode="auto">
          <a:xfrm>
            <a:off x="8109990" y="4557124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6F110F2-64E9-481D-8AAA-89F116C156BC}"/>
              </a:ext>
            </a:extLst>
          </p:cNvPr>
          <p:cNvSpPr txBox="1"/>
          <p:nvPr/>
        </p:nvSpPr>
        <p:spPr>
          <a:xfrm>
            <a:off x="533400" y="4005752"/>
            <a:ext cx="45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Pack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DF3825A7-1992-44D8-BE02-72E1F59A4233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994151" y="3394292"/>
            <a:ext cx="1909692" cy="1342822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25F3891A-7739-467B-A170-BA3BDDEBCF29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199278" y="3312376"/>
            <a:ext cx="1909694" cy="1506651"/>
          </a:xfrm>
          <a:prstGeom prst="bentConnector3">
            <a:avLst>
              <a:gd name="adj1" fmla="val 18258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0251F71-9C53-4356-B585-5218DCF1925D}"/>
              </a:ext>
            </a:extLst>
          </p:cNvPr>
          <p:cNvSpPr txBox="1"/>
          <p:nvPr/>
        </p:nvSpPr>
        <p:spPr>
          <a:xfrm>
            <a:off x="8059282" y="3204548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94C8234-90F9-4E24-81B9-E50758E88832}"/>
              </a:ext>
            </a:extLst>
          </p:cNvPr>
          <p:cNvSpPr txBox="1"/>
          <p:nvPr/>
        </p:nvSpPr>
        <p:spPr>
          <a:xfrm>
            <a:off x="6374805" y="3820285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38" name="Arrow: Up-Down 37">
            <a:extLst>
              <a:ext uri="{FF2B5EF4-FFF2-40B4-BE49-F238E27FC236}">
                <a16:creationId xmlns:a16="http://schemas.microsoft.com/office/drawing/2014/main" id="{9B14008B-1CED-487D-AC09-93531DE9F254}"/>
              </a:ext>
            </a:extLst>
          </p:cNvPr>
          <p:cNvSpPr/>
          <p:nvPr/>
        </p:nvSpPr>
        <p:spPr bwMode="auto">
          <a:xfrm rot="13832310">
            <a:off x="8315548" y="4730915"/>
            <a:ext cx="94786" cy="504766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9011CC8-1B53-48D4-98C0-FB19F6FDC1E3}"/>
              </a:ext>
            </a:extLst>
          </p:cNvPr>
          <p:cNvSpPr txBox="1"/>
          <p:nvPr/>
        </p:nvSpPr>
        <p:spPr>
          <a:xfrm>
            <a:off x="8320343" y="4871102"/>
            <a:ext cx="1772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 &amp; UL DATA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B10463F-3426-483C-962B-A39A974ADF61}"/>
              </a:ext>
            </a:extLst>
          </p:cNvPr>
          <p:cNvSpPr/>
          <p:nvPr/>
        </p:nvSpPr>
        <p:spPr bwMode="auto">
          <a:xfrm>
            <a:off x="7993848" y="3480755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15F8BBD-E39D-4D37-9126-38FF2313CD86}"/>
              </a:ext>
            </a:extLst>
          </p:cNvPr>
          <p:cNvSpPr/>
          <p:nvPr/>
        </p:nvSpPr>
        <p:spPr bwMode="auto">
          <a:xfrm>
            <a:off x="6369574" y="4085427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016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F950-B7FF-48ED-8152-2FBDFAF4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proposed to enable this roaming scenario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3FE7F-2B33-43F4-8428-3700AFA53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Define procedures which allows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MLDs to indicate they belong to a V-MLD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indicate roaming intent and MLD buffer flush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request DS Map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request DL data buffering for the roaming transition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9F604-189E-4B2F-A09B-72A7BD2B6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51B5C-A36F-495A-A350-15F959A8DF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BDB23B-C0C2-445B-9AB8-296C55CB9D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121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29656-F7AF-31C8-28F6-273EEBB74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Submissions on roaming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B2D61-A855-3F24-9B73-9BF37AE5B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190999" cy="4113213"/>
          </a:xfrm>
        </p:spPr>
        <p:txBody>
          <a:bodyPr/>
          <a:lstStyle/>
          <a:p>
            <a:r>
              <a:rPr lang="en-US" dirty="0"/>
              <a:t>11-23-1884</a:t>
            </a:r>
          </a:p>
          <a:p>
            <a:r>
              <a:rPr lang="en-US" dirty="0"/>
              <a:t>11-23-1897</a:t>
            </a:r>
          </a:p>
          <a:p>
            <a:r>
              <a:rPr lang="en-US" dirty="0"/>
              <a:t>11-23-1907</a:t>
            </a:r>
          </a:p>
          <a:p>
            <a:r>
              <a:rPr lang="en-US" dirty="0"/>
              <a:t>11-23-1908</a:t>
            </a:r>
          </a:p>
          <a:p>
            <a:r>
              <a:rPr lang="en-US" dirty="0"/>
              <a:t>11-23-1937</a:t>
            </a:r>
          </a:p>
          <a:p>
            <a:r>
              <a:rPr lang="en-US" dirty="0"/>
              <a:t>11-23-1971</a:t>
            </a:r>
          </a:p>
          <a:p>
            <a:r>
              <a:rPr lang="en-US" dirty="0"/>
              <a:t>11-23-1976</a:t>
            </a:r>
          </a:p>
          <a:p>
            <a:r>
              <a:rPr lang="en-US" dirty="0"/>
              <a:t>11-23-1996</a:t>
            </a:r>
          </a:p>
          <a:p>
            <a:r>
              <a:rPr lang="en-US" dirty="0"/>
              <a:t>11-23-2157</a:t>
            </a:r>
          </a:p>
          <a:p>
            <a:r>
              <a:rPr lang="en-US" dirty="0"/>
              <a:t>. . 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EA352-B611-88B8-8B8C-C8DFBADB46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C242B4-80AC-B840-821E-59EACE4DAF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460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4C0A9-7027-0AE1-128F-069BC999B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distinct characteristics for the proposals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BA429C-F287-1B7A-018F-7B178E093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E74DE-7ABF-E4EC-9D57-7600EFE7F4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81200" y="1866900"/>
            <a:ext cx="9157317" cy="42894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Require context transfer directly between MLDs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Require context sync through a V-MLD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Reuse and extend the existing FT architecture</a:t>
            </a:r>
          </a:p>
        </p:txBody>
      </p:sp>
    </p:spTree>
    <p:extLst>
      <p:ext uri="{BB962C8B-B14F-4D97-AF65-F5344CB8AC3E}">
        <p14:creationId xmlns:p14="http://schemas.microsoft.com/office/powerpoint/2010/main" val="2189235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D7640-CFD8-11F1-46D5-CAAA7E296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Main differences between proposals 1/2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D73E70-6FB3-2742-39FC-255DCA94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BFA74E-A82D-836B-1CA5-92A9FB965A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Context Sync/Transfer on the backend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Only for control </a:t>
            </a:r>
            <a:r>
              <a:rPr lang="en-US" dirty="0" err="1"/>
              <a:t>msgs</a:t>
            </a:r>
            <a:r>
              <a:rPr lang="en-US" dirty="0"/>
              <a:t> vs </a:t>
            </a:r>
            <a:r>
              <a:rPr lang="en-US" dirty="0">
                <a:solidFill>
                  <a:srgbClr val="00B050"/>
                </a:solidFill>
              </a:rPr>
              <a:t>control </a:t>
            </a:r>
            <a:r>
              <a:rPr lang="en-US" dirty="0" err="1">
                <a:solidFill>
                  <a:srgbClr val="00B050"/>
                </a:solidFill>
              </a:rPr>
              <a:t>msgs</a:t>
            </a:r>
            <a:r>
              <a:rPr lang="en-US" dirty="0">
                <a:solidFill>
                  <a:srgbClr val="00B050"/>
                </a:solidFill>
              </a:rPr>
              <a:t> &amp; buffered data forwarding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Buffered data forwarding only practical when source and target APs can have a direct connection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Reuse the FT architecture vs sharing the PTK among APs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STAs use 2 keys and DL from 2 APs during the roaming period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STAs use only one key at a time and </a:t>
            </a:r>
            <a:r>
              <a:rPr lang="en-US" dirty="0">
                <a:solidFill>
                  <a:srgbClr val="00B050"/>
                </a:solidFill>
              </a:rPr>
              <a:t>forward buffered data from source MLD to target MLD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Sync/transfer happens between AP MLDs or between AP MLDs and a V-MLD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38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B594-DB1B-512A-B027-F806CC14F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Main differences between proposals 2/2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9E220E-CD5A-67DA-8FB5-D7FC4685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26E9B-7E1B-BF8F-F846-C5E6008853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Frontend: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Reusing FT architecture requires STA to re-associate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2 PTKs for a temporary period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/>
              <a:t>Complicates STA implementations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1 PTK and data forwarding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/>
              <a:t>delay and data loss impact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Sharing the PTK among APs (either directly between APs or through a V-MLD) removes the requirement from the STA to reassociate</a:t>
            </a:r>
          </a:p>
          <a:p>
            <a:endParaRPr lang="en-US" b="0" dirty="0"/>
          </a:p>
          <a:p>
            <a:r>
              <a:rPr lang="en-US" b="0" dirty="0"/>
              <a:t>Is the aspect of requiring STA to re-associate important/crucial in the 11bn seamless roaming design?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Crucial part is the 2 keys vs 1 key usage at the STA during the roaming transition period</a:t>
            </a:r>
          </a:p>
        </p:txBody>
      </p:sp>
    </p:spTree>
    <p:extLst>
      <p:ext uri="{BB962C8B-B14F-4D97-AF65-F5344CB8AC3E}">
        <p14:creationId xmlns:p14="http://schemas.microsoft.com/office/powerpoint/2010/main" val="4035594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E1FD6-E2B2-7E27-9FFD-8F123C005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Sync/Transfer between MLDs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012690-1460-3C2E-A56A-A531DF51E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D9D98-65B5-3739-A60B-54E723B8C80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Directly between AP MLDs</a:t>
            </a:r>
          </a:p>
          <a:p>
            <a:pPr lvl="1"/>
            <a:r>
              <a:rPr lang="en-US" dirty="0"/>
              <a:t>Requires APs to create a mesh among themselves (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-1)/2 connections)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Through a V-MLD</a:t>
            </a:r>
          </a:p>
          <a:p>
            <a:pPr lvl="1"/>
            <a:r>
              <a:rPr lang="en-US" dirty="0"/>
              <a:t>Each AP requires only one connection to the V-MLD</a:t>
            </a:r>
          </a:p>
          <a:p>
            <a:pPr lvl="1"/>
            <a:r>
              <a:rPr lang="en-US" dirty="0"/>
              <a:t>V-MLD would not require any inter-AP communication definition in the spec</a:t>
            </a:r>
          </a:p>
        </p:txBody>
      </p:sp>
    </p:spTree>
    <p:extLst>
      <p:ext uri="{BB962C8B-B14F-4D97-AF65-F5344CB8AC3E}">
        <p14:creationId xmlns:p14="http://schemas.microsoft.com/office/powerpoint/2010/main" val="1998467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13B5-1270-03A0-3BAD-FCBD93989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97C52-B8ED-2825-2376-520B6E434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Decide on the roaming architecture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transfer the context (SN, PN, SCS, rTWT, BA …) between the AP MLDs vs. reuse of the FT architecture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transfer PTK between AP MLDs (to enable reuse of the same key) vs. reuse of FT architecture and require STAs to use 2 keys during the roaming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former, then rekey after roaming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enable data forwarding for MSDU transfer between source and target AP, when practical: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AP MLDs have direct connection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‘raw’ MSDU transfer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context sync/transfer done directly or through a V-MLD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E5617-C5AB-0B9F-98E5-EF12D34B60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87E31-3ED2-A417-C083-7B4C90057C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B63DF0-7022-6782-1E28-29516499AF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4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284EC-C8A5-41A8-9BE5-447A0782BA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CE0B4-07FC-4E84-B2C7-6CD22D4E6D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BF5BBF-355E-46FE-8812-DB9B98301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B88BE2F-DFD9-4206-8D9F-03A8DA554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6D10FC0-B648-4AE3-B1F5-658D2DCB47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b="0" dirty="0"/>
              <a:t>This contribution discusses MLD roaming scenarios with enabling seamless roaming for non-AP MLD STAs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Make before break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Eliminate the packet loss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/>
            <a:r>
              <a:rPr lang="en-US" b="0" dirty="0"/>
              <a:t>STA assists in the roaming to reduce packet loss and latency</a:t>
            </a:r>
          </a:p>
        </p:txBody>
      </p:sp>
    </p:spTree>
    <p:extLst>
      <p:ext uri="{BB962C8B-B14F-4D97-AF65-F5344CB8AC3E}">
        <p14:creationId xmlns:p14="http://schemas.microsoft.com/office/powerpoint/2010/main" val="1102013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28084-ED67-F825-9AA8-8E3657284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3767C-E2D7-F42F-CDF1-E71BF94B0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enable seamless roaming, do you agree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transfer the context (SN, PN, SCS, rTWT, BA …) between the AP MLDs instead of reusing the FT architecture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transfer PTK between AP MLDs instead of reusing the FT architecture and require STAs to use 2 keys during the roaming transition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enable data forwarding for MSDU transfer between source and target AP, for deployments when practical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define a framework for V-MLD </a:t>
            </a:r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28405-67FF-AF76-323C-22F92ABB05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DFA5E-FB79-465F-8B30-AE9172159A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B142A7-FA1F-75D3-C21B-2062D47D71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52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E754A-59F1-2960-DE87-F480B5EC1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446311"/>
            <a:ext cx="10361084" cy="1065213"/>
          </a:xfrm>
        </p:spPr>
        <p:txBody>
          <a:bodyPr/>
          <a:lstStyle/>
          <a:p>
            <a:r>
              <a:rPr lang="en-US" dirty="0"/>
              <a:t>Scenario 1. “Intra V-MLD” Roaming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005069-0796-98A3-7497-F4243A1927F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2D3AD-40DF-5D22-3272-3890586F85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Mediatek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51089E-0527-054F-5E15-025C68D0A2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EFB155-838E-79EE-16C7-D93C0A87FB6F}"/>
              </a:ext>
            </a:extLst>
          </p:cNvPr>
          <p:cNvSpPr txBox="1"/>
          <p:nvPr/>
        </p:nvSpPr>
        <p:spPr>
          <a:xfrm>
            <a:off x="5878826" y="4288946"/>
            <a:ext cx="53361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Roaming/Virtual MLD: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Non-Link specific management frame endpoint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STA MLD associates with V-MLD MAC address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Reordering buffer is in the MLDs only (no buffer in the V-MLD)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V-MLD does not have access to the DS</a:t>
            </a:r>
          </a:p>
          <a:p>
            <a:pPr marL="342900" indent="-342900">
              <a:buFontTx/>
              <a:buChar char="-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7468D3-5537-E068-6E1D-B69C07986195}"/>
              </a:ext>
            </a:extLst>
          </p:cNvPr>
          <p:cNvSpPr txBox="1"/>
          <p:nvPr/>
        </p:nvSpPr>
        <p:spPr>
          <a:xfrm>
            <a:off x="3635787" y="2851844"/>
            <a:ext cx="3189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Virtual MLD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66B6F2-593A-D27F-16C7-7725610C6EF5}"/>
              </a:ext>
            </a:extLst>
          </p:cNvPr>
          <p:cNvSpPr txBox="1"/>
          <p:nvPr/>
        </p:nvSpPr>
        <p:spPr>
          <a:xfrm>
            <a:off x="7309251" y="1651515"/>
            <a:ext cx="408053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Purpose: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Extend the EHT architecture to allow APs/MLDs to be not co-located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Optimize data path to DS to reduce latency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Provide lossless roaming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Each MLD may consist of one or more Affiliated APs</a:t>
            </a:r>
          </a:p>
          <a:p>
            <a:pPr marL="342900" indent="-342900">
              <a:buFontTx/>
              <a:buChar char="-"/>
            </a:pPr>
            <a:endParaRPr lang="en-US" sz="1800" dirty="0">
              <a:solidFill>
                <a:schemeClr val="tx2"/>
              </a:solidFill>
            </a:endParaRPr>
          </a:p>
          <a:p>
            <a:pPr marL="342900" indent="-342900">
              <a:buFontTx/>
              <a:buChar char="-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6327D39-55CB-BBF2-A44A-2918E3AD964D}"/>
              </a:ext>
            </a:extLst>
          </p:cNvPr>
          <p:cNvSpPr/>
          <p:nvPr/>
        </p:nvSpPr>
        <p:spPr bwMode="auto">
          <a:xfrm>
            <a:off x="3352800" y="2716347"/>
            <a:ext cx="2253062" cy="143273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1A9ED8-6A1B-DC73-75FB-1A79E0890157}"/>
              </a:ext>
            </a:extLst>
          </p:cNvPr>
          <p:cNvSpPr/>
          <p:nvPr/>
        </p:nvSpPr>
        <p:spPr bwMode="auto">
          <a:xfrm>
            <a:off x="3426882" y="3657600"/>
            <a:ext cx="661239" cy="3507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D778ED-8BEB-3F19-A6F2-CEFD845F7626}"/>
              </a:ext>
            </a:extLst>
          </p:cNvPr>
          <p:cNvSpPr/>
          <p:nvPr/>
        </p:nvSpPr>
        <p:spPr bwMode="auto">
          <a:xfrm>
            <a:off x="4923922" y="3657600"/>
            <a:ext cx="647783" cy="3693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8BC544-9F70-2CEE-EEF7-97C8AE60DDF1}"/>
              </a:ext>
            </a:extLst>
          </p:cNvPr>
          <p:cNvSpPr/>
          <p:nvPr/>
        </p:nvSpPr>
        <p:spPr bwMode="auto">
          <a:xfrm>
            <a:off x="4188882" y="4894262"/>
            <a:ext cx="554567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6E6760-D3A6-182B-8ED2-797EEF8BB244}"/>
              </a:ext>
            </a:extLst>
          </p:cNvPr>
          <p:cNvSpPr/>
          <p:nvPr/>
        </p:nvSpPr>
        <p:spPr bwMode="auto">
          <a:xfrm>
            <a:off x="3440361" y="2897186"/>
            <a:ext cx="2051608" cy="30162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9CDD67-E0B1-4173-762D-75A050B27D54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 flipH="1" flipV="1">
            <a:off x="3757502" y="4008305"/>
            <a:ext cx="583780" cy="88595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ABBFB5-7583-9CBA-5E5C-CA26FF54962C}"/>
              </a:ext>
            </a:extLst>
          </p:cNvPr>
          <p:cNvCxnSpPr>
            <a:cxnSpLocks/>
            <a:stCxn id="13" idx="0"/>
          </p:cNvCxnSpPr>
          <p:nvPr/>
        </p:nvCxnSpPr>
        <p:spPr bwMode="auto">
          <a:xfrm flipV="1">
            <a:off x="3757502" y="3198813"/>
            <a:ext cx="223947" cy="4587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ACF7D43B-D789-C565-1130-E11628F1BBC1}"/>
              </a:ext>
            </a:extLst>
          </p:cNvPr>
          <p:cNvSpPr/>
          <p:nvPr/>
        </p:nvSpPr>
        <p:spPr bwMode="auto">
          <a:xfrm>
            <a:off x="3643528" y="1493447"/>
            <a:ext cx="1517375" cy="336943"/>
          </a:xfrm>
          <a:prstGeom prst="cloudCallout">
            <a:avLst>
              <a:gd name="adj1" fmla="val -45413"/>
              <a:gd name="adj2" fmla="val 1250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989D95-6DE6-C177-D0FB-5C8E8C1FE145}"/>
              </a:ext>
            </a:extLst>
          </p:cNvPr>
          <p:cNvCxnSpPr>
            <a:cxnSpLocks/>
          </p:cNvCxnSpPr>
          <p:nvPr/>
        </p:nvCxnSpPr>
        <p:spPr bwMode="auto">
          <a:xfrm flipV="1">
            <a:off x="4718044" y="4038600"/>
            <a:ext cx="669709" cy="86469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5B5C0C5-9407-0C2C-5C74-9F8130F64F8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97866" y="3198813"/>
            <a:ext cx="277284" cy="4587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343946E-893D-C5BE-6DCD-D6EB242F9CB7}"/>
              </a:ext>
            </a:extLst>
          </p:cNvPr>
          <p:cNvSpPr txBox="1"/>
          <p:nvPr/>
        </p:nvSpPr>
        <p:spPr>
          <a:xfrm>
            <a:off x="4858586" y="3676688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MLD2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59F100-955B-5310-B3C2-4E2A4FCC81DA}"/>
              </a:ext>
            </a:extLst>
          </p:cNvPr>
          <p:cNvSpPr txBox="1"/>
          <p:nvPr/>
        </p:nvSpPr>
        <p:spPr>
          <a:xfrm>
            <a:off x="5160903" y="1368725"/>
            <a:ext cx="928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EDA2ECF-3A5E-BDB8-C699-374D80AAF709}"/>
              </a:ext>
            </a:extLst>
          </p:cNvPr>
          <p:cNvSpPr txBox="1"/>
          <p:nvPr/>
        </p:nvSpPr>
        <p:spPr>
          <a:xfrm>
            <a:off x="3374201" y="3638973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MLD1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755D53D-DC80-A5F6-2783-CDF87B793A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576794" y="1749427"/>
            <a:ext cx="209981" cy="190527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9F16294-CD76-41E7-A84F-5354C96A48C9}"/>
              </a:ext>
            </a:extLst>
          </p:cNvPr>
          <p:cNvCxnSpPr>
            <a:cxnSpLocks/>
          </p:cNvCxnSpPr>
          <p:nvPr/>
        </p:nvCxnSpPr>
        <p:spPr bwMode="auto">
          <a:xfrm>
            <a:off x="4970027" y="1719611"/>
            <a:ext cx="440173" cy="193798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52AE467E-DD11-19F6-F70F-2681E31F0B5A}"/>
              </a:ext>
            </a:extLst>
          </p:cNvPr>
          <p:cNvSpPr/>
          <p:nvPr/>
        </p:nvSpPr>
        <p:spPr bwMode="auto">
          <a:xfrm>
            <a:off x="1844171" y="3347541"/>
            <a:ext cx="1965829" cy="81459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33F062C-C132-8D11-465C-598B9F85D921}"/>
              </a:ext>
            </a:extLst>
          </p:cNvPr>
          <p:cNvSpPr txBox="1"/>
          <p:nvPr/>
        </p:nvSpPr>
        <p:spPr>
          <a:xfrm>
            <a:off x="794480" y="3046412"/>
            <a:ext cx="186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Management path</a:t>
            </a: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dirty="0">
                <a:solidFill>
                  <a:schemeClr val="tx2"/>
                </a:solidFill>
              </a:rPr>
              <a:t>(proprietary)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8E234BEB-1BF4-2E86-0DBA-BDAB57D77159}"/>
              </a:ext>
            </a:extLst>
          </p:cNvPr>
          <p:cNvSpPr/>
          <p:nvPr/>
        </p:nvSpPr>
        <p:spPr bwMode="auto">
          <a:xfrm>
            <a:off x="1715290" y="2219969"/>
            <a:ext cx="1965829" cy="81459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20D5235-14A6-9628-18C2-5A37D08ED064}"/>
              </a:ext>
            </a:extLst>
          </p:cNvPr>
          <p:cNvSpPr txBox="1"/>
          <p:nvPr/>
        </p:nvSpPr>
        <p:spPr>
          <a:xfrm>
            <a:off x="1022127" y="1892818"/>
            <a:ext cx="1471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Data path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9795A6-7FA0-19BF-E94A-0405981B615A}"/>
              </a:ext>
            </a:extLst>
          </p:cNvPr>
          <p:cNvSpPr txBox="1"/>
          <p:nvPr/>
        </p:nvSpPr>
        <p:spPr>
          <a:xfrm>
            <a:off x="4726515" y="4894262"/>
            <a:ext cx="1178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MLD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C91A95-E33A-19E5-E940-F842F8721583}"/>
              </a:ext>
            </a:extLst>
          </p:cNvPr>
          <p:cNvSpPr/>
          <p:nvPr/>
        </p:nvSpPr>
        <p:spPr bwMode="auto">
          <a:xfrm>
            <a:off x="3643528" y="1830390"/>
            <a:ext cx="1435606" cy="1243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02DEF5-6C18-0BBB-604F-A95963639400}"/>
              </a:ext>
            </a:extLst>
          </p:cNvPr>
          <p:cNvSpPr txBox="1"/>
          <p:nvPr/>
        </p:nvSpPr>
        <p:spPr>
          <a:xfrm>
            <a:off x="3786775" y="1770102"/>
            <a:ext cx="9414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ETH switch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F86599-3739-FF80-CEF7-D21A37B8115A}"/>
              </a:ext>
            </a:extLst>
          </p:cNvPr>
          <p:cNvSpPr txBox="1"/>
          <p:nvPr/>
        </p:nvSpPr>
        <p:spPr>
          <a:xfrm>
            <a:off x="3810000" y="2897186"/>
            <a:ext cx="1497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Virtual MLD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BC90A7A-D101-1484-E0FA-E979B0FD2537}"/>
              </a:ext>
            </a:extLst>
          </p:cNvPr>
          <p:cNvSpPr/>
          <p:nvPr/>
        </p:nvSpPr>
        <p:spPr bwMode="auto">
          <a:xfrm>
            <a:off x="4088121" y="4419600"/>
            <a:ext cx="881906" cy="135127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408D187-16F4-F18E-65C0-91BA162BBA6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683420" y="4038600"/>
            <a:ext cx="583780" cy="88595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0F1BB8E-563F-E274-1540-B284DB270F6B}"/>
              </a:ext>
            </a:extLst>
          </p:cNvPr>
          <p:cNvCxnSpPr>
            <a:cxnSpLocks/>
          </p:cNvCxnSpPr>
          <p:nvPr/>
        </p:nvCxnSpPr>
        <p:spPr bwMode="auto">
          <a:xfrm flipV="1">
            <a:off x="4800600" y="4038600"/>
            <a:ext cx="669709" cy="86469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2253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335541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Initial phase: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050C1D-8A9A-4006-95D1-6417140ED86B}"/>
              </a:ext>
            </a:extLst>
          </p:cNvPr>
          <p:cNvSpPr/>
          <p:nvPr/>
        </p:nvSpPr>
        <p:spPr bwMode="auto">
          <a:xfrm>
            <a:off x="4572606" y="5520931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D12AB6DB-643D-42A8-A985-D0504804B03F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4248679" y="3260049"/>
            <a:ext cx="1908031" cy="1615992"/>
          </a:xfrm>
          <a:prstGeom prst="bentConnector3">
            <a:avLst>
              <a:gd name="adj1" fmla="val 18769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1C547E9-C3FB-449F-B7C3-F5CD65399662}"/>
              </a:ext>
            </a:extLst>
          </p:cNvPr>
          <p:cNvSpPr txBox="1"/>
          <p:nvPr/>
        </p:nvSpPr>
        <p:spPr>
          <a:xfrm>
            <a:off x="3156100" y="3143664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DF3825A7-1992-44D8-BE02-72E1F59A4233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569993" y="3312954"/>
            <a:ext cx="1909691" cy="1505495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67EFA6EB-0BD3-4AC8-8BDD-90B8675055C7}"/>
              </a:ext>
            </a:extLst>
          </p:cNvPr>
          <p:cNvSpPr txBox="1"/>
          <p:nvPr/>
        </p:nvSpPr>
        <p:spPr>
          <a:xfrm>
            <a:off x="4858167" y="4005752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AAAC2F51-97A4-4D35-8B61-34DCDBDBE3B5}"/>
              </a:ext>
            </a:extLst>
          </p:cNvPr>
          <p:cNvSpPr/>
          <p:nvPr/>
        </p:nvSpPr>
        <p:spPr bwMode="auto">
          <a:xfrm rot="18596522">
            <a:off x="4793563" y="5201253"/>
            <a:ext cx="94786" cy="504766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A28D473-74F3-47DD-A163-786F3C223F7E}"/>
              </a:ext>
            </a:extLst>
          </p:cNvPr>
          <p:cNvSpPr txBox="1"/>
          <p:nvPr/>
        </p:nvSpPr>
        <p:spPr>
          <a:xfrm>
            <a:off x="2889209" y="5373411"/>
            <a:ext cx="1772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 &amp; UL DATA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83FC42-7659-4C7F-8E12-E7CCAC09449A}"/>
              </a:ext>
            </a:extLst>
          </p:cNvPr>
          <p:cNvSpPr/>
          <p:nvPr/>
        </p:nvSpPr>
        <p:spPr bwMode="auto">
          <a:xfrm>
            <a:off x="3166110" y="3456903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2F5387-BF19-4D13-804D-32CD951BC6AC}"/>
              </a:ext>
            </a:extLst>
          </p:cNvPr>
          <p:cNvSpPr/>
          <p:nvPr/>
        </p:nvSpPr>
        <p:spPr bwMode="auto">
          <a:xfrm>
            <a:off x="4825146" y="4270488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428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FF9B5-3820-D1A4-1A11-4E28B50CA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step 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DAA906-0986-864E-C47D-E95B68F972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3B7BC-6678-DE03-581C-A84541BA8D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A8867-F6D0-2C5F-0393-60963E332E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94E0B1-392C-8B55-B8AF-BBD24CD7F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698469"/>
            <a:ext cx="7917180" cy="34610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E223D7-CE65-07AD-51E5-B4E4704B7383}"/>
              </a:ext>
            </a:extLst>
          </p:cNvPr>
          <p:cNvSpPr txBox="1"/>
          <p:nvPr/>
        </p:nvSpPr>
        <p:spPr>
          <a:xfrm>
            <a:off x="838200" y="5503369"/>
            <a:ext cx="655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STA sends ML </a:t>
            </a:r>
            <a:r>
              <a:rPr lang="en-US" sz="1400" dirty="0" err="1">
                <a:solidFill>
                  <a:schemeClr val="tx2"/>
                </a:solidFill>
              </a:rPr>
              <a:t>reconfig</a:t>
            </a:r>
            <a:r>
              <a:rPr lang="en-US" sz="1400" dirty="0">
                <a:solidFill>
                  <a:schemeClr val="tx2"/>
                </a:solidFill>
              </a:rPr>
              <a:t> to MLD1 to set up link(s) with MLD2. This step can be</a:t>
            </a:r>
          </a:p>
          <a:p>
            <a:pPr marL="1028700"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STA initiated</a:t>
            </a:r>
          </a:p>
          <a:p>
            <a:pPr marL="1028700"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MLD triggered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104BAA-78CC-0883-214F-03FA0B4EB302}"/>
              </a:ext>
            </a:extLst>
          </p:cNvPr>
          <p:cNvSpPr txBox="1"/>
          <p:nvPr/>
        </p:nvSpPr>
        <p:spPr>
          <a:xfrm>
            <a:off x="5029200" y="48006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Add link to MLD2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22E81F-C7BC-FEE9-EE9B-02387C2E665A}"/>
              </a:ext>
            </a:extLst>
          </p:cNvPr>
          <p:cNvSpPr/>
          <p:nvPr/>
        </p:nvSpPr>
        <p:spPr bwMode="auto">
          <a:xfrm>
            <a:off x="4572000" y="3733800"/>
            <a:ext cx="2571757" cy="152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1362F7-318D-C530-63D7-D1C11420DC67}"/>
              </a:ext>
            </a:extLst>
          </p:cNvPr>
          <p:cNvSpPr txBox="1"/>
          <p:nvPr/>
        </p:nvSpPr>
        <p:spPr>
          <a:xfrm>
            <a:off x="5410200" y="3640723"/>
            <a:ext cx="624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V-MLD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274DDB-DC09-A691-4D5E-C257742CA2F1}"/>
              </a:ext>
            </a:extLst>
          </p:cNvPr>
          <p:cNvCxnSpPr/>
          <p:nvPr/>
        </p:nvCxnSpPr>
        <p:spPr bwMode="auto">
          <a:xfrm flipV="1">
            <a:off x="4876800" y="3886200"/>
            <a:ext cx="0" cy="2286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1659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2a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02863BB-FC53-27DC-765F-697ED6E3D072}"/>
              </a:ext>
            </a:extLst>
          </p:cNvPr>
          <p:cNvGrpSpPr/>
          <p:nvPr/>
        </p:nvGrpSpPr>
        <p:grpSpPr>
          <a:xfrm>
            <a:off x="2548295" y="1355077"/>
            <a:ext cx="7899744" cy="3289948"/>
            <a:chOff x="2216632" y="2729852"/>
            <a:chExt cx="7899744" cy="328994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2C7565E-A434-45D4-9276-D3C85836F369}"/>
                </a:ext>
              </a:extLst>
            </p:cNvPr>
            <p:cNvSpPr/>
            <p:nvPr/>
          </p:nvSpPr>
          <p:spPr bwMode="auto">
            <a:xfrm>
              <a:off x="2248506" y="4414841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7D9894-B6DD-4777-A9EF-68C30F45A2C0}"/>
                </a:ext>
              </a:extLst>
            </p:cNvPr>
            <p:cNvSpPr/>
            <p:nvPr/>
          </p:nvSpPr>
          <p:spPr bwMode="auto">
            <a:xfrm>
              <a:off x="5439188" y="4418014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A4CF15B-5A67-4BDA-98C6-C715C40B935E}"/>
                </a:ext>
              </a:extLst>
            </p:cNvPr>
            <p:cNvSpPr/>
            <p:nvPr/>
          </p:nvSpPr>
          <p:spPr bwMode="auto">
            <a:xfrm>
              <a:off x="4077306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04B8E5-BC86-4322-BECC-ABA5B4D9BC75}"/>
                </a:ext>
              </a:extLst>
            </p:cNvPr>
            <p:cNvSpPr/>
            <p:nvPr/>
          </p:nvSpPr>
          <p:spPr bwMode="auto">
            <a:xfrm>
              <a:off x="7267988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3C984AF-B6FD-4C5A-B66F-BF27E12B1E78}"/>
                </a:ext>
              </a:extLst>
            </p:cNvPr>
            <p:cNvSpPr/>
            <p:nvPr/>
          </p:nvSpPr>
          <p:spPr bwMode="auto">
            <a:xfrm>
              <a:off x="3048606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DA223AD-8E3F-44A2-9486-330EB1850530}"/>
                </a:ext>
              </a:extLst>
            </p:cNvPr>
            <p:cNvSpPr/>
            <p:nvPr/>
          </p:nvSpPr>
          <p:spPr bwMode="auto">
            <a:xfrm>
              <a:off x="6239288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16C429-481F-46A7-9A1D-68931239EB86}"/>
                </a:ext>
              </a:extLst>
            </p:cNvPr>
            <p:cNvSpPr txBox="1"/>
            <p:nvPr/>
          </p:nvSpPr>
          <p:spPr>
            <a:xfrm>
              <a:off x="2216632" y="5077234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0540B5-BFEE-495A-99D8-9136568ECED4}"/>
                </a:ext>
              </a:extLst>
            </p:cNvPr>
            <p:cNvSpPr txBox="1"/>
            <p:nvPr/>
          </p:nvSpPr>
          <p:spPr>
            <a:xfrm>
              <a:off x="3017338" y="5077234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A1EF950-C1BE-4F7E-A901-F0D2EF8EF6FC}"/>
                </a:ext>
              </a:extLst>
            </p:cNvPr>
            <p:cNvSpPr txBox="1"/>
            <p:nvPr/>
          </p:nvSpPr>
          <p:spPr>
            <a:xfrm>
              <a:off x="8753150" y="5077233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A509DF0-47EA-4904-BE13-B3988A1DF684}"/>
                </a:ext>
              </a:extLst>
            </p:cNvPr>
            <p:cNvSpPr txBox="1"/>
            <p:nvPr/>
          </p:nvSpPr>
          <p:spPr>
            <a:xfrm>
              <a:off x="9429970" y="5077233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09BF163-0242-40E6-9ACF-AC34C65B5051}"/>
                </a:ext>
              </a:extLst>
            </p:cNvPr>
            <p:cNvSpPr/>
            <p:nvPr/>
          </p:nvSpPr>
          <p:spPr bwMode="auto">
            <a:xfrm>
              <a:off x="6134707" y="5215732"/>
              <a:ext cx="99059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STA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MLD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CADD018-B119-49B1-84DB-6A4C5569E607}"/>
                </a:ext>
              </a:extLst>
            </p:cNvPr>
            <p:cNvSpPr/>
            <p:nvPr/>
          </p:nvSpPr>
          <p:spPr bwMode="auto">
            <a:xfrm>
              <a:off x="5452543" y="3451441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Ethernet Switch</a:t>
              </a:r>
            </a:p>
          </p:txBody>
        </p: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5E043BB9-D6DF-487F-A856-62CCB1EBCADE}"/>
                </a:ext>
              </a:extLst>
            </p:cNvPr>
            <p:cNvCxnSpPr>
              <a:stCxn id="24" idx="1"/>
              <a:endCxn id="10" idx="0"/>
            </p:cNvCxnSpPr>
            <p:nvPr/>
          </p:nvCxnSpPr>
          <p:spPr bwMode="auto">
            <a:xfrm rot="10800000" flipV="1">
              <a:off x="4572607" y="3641942"/>
              <a:ext cx="87993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Connector: Elbow 27">
              <a:extLst>
                <a:ext uri="{FF2B5EF4-FFF2-40B4-BE49-F238E27FC236}">
                  <a16:creationId xmlns:a16="http://schemas.microsoft.com/office/drawing/2014/main" id="{FB543321-6B8E-4CD9-B920-ECAC2DE75FB6}"/>
                </a:ext>
              </a:extLst>
            </p:cNvPr>
            <p:cNvCxnSpPr>
              <a:stCxn id="24" idx="3"/>
              <a:endCxn id="11" idx="0"/>
            </p:cNvCxnSpPr>
            <p:nvPr/>
          </p:nvCxnSpPr>
          <p:spPr bwMode="auto">
            <a:xfrm>
              <a:off x="6838941" y="3641943"/>
              <a:ext cx="92434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90B6EDD-C2EA-4B0E-96BB-63254905E469}"/>
                </a:ext>
              </a:extLst>
            </p:cNvPr>
            <p:cNvSpPr/>
            <p:nvPr/>
          </p:nvSpPr>
          <p:spPr bwMode="auto">
            <a:xfrm>
              <a:off x="5452543" y="2729852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Router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C73F8A5-CF67-4B58-B35B-227B6087C905}"/>
                </a:ext>
              </a:extLst>
            </p:cNvPr>
            <p:cNvCxnSpPr>
              <a:stCxn id="27" idx="2"/>
              <a:endCxn id="24" idx="0"/>
            </p:cNvCxnSpPr>
            <p:nvPr/>
          </p:nvCxnSpPr>
          <p:spPr bwMode="auto">
            <a:xfrm>
              <a:off x="6145742" y="3110855"/>
              <a:ext cx="0" cy="3405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76C2BCC-3657-4A9D-8B49-89CE12808ED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067906" y="5143502"/>
              <a:ext cx="1066801" cy="19049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829A894-5B33-4C7A-A495-C985496D21AF}"/>
                </a:ext>
              </a:extLst>
            </p:cNvPr>
            <p:cNvSpPr txBox="1"/>
            <p:nvPr/>
          </p:nvSpPr>
          <p:spPr>
            <a:xfrm>
              <a:off x="4880317" y="4680842"/>
              <a:ext cx="223971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1. MLD Roaming Indication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FC5253D-2E20-D48B-4597-F4BF2B1E360E}"/>
              </a:ext>
            </a:extLst>
          </p:cNvPr>
          <p:cNvSpPr txBox="1"/>
          <p:nvPr/>
        </p:nvSpPr>
        <p:spPr>
          <a:xfrm>
            <a:off x="1272420" y="4871245"/>
            <a:ext cx="104514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STA initiates roaming by sending a Roaming Indication frame to MLD1</a:t>
            </a:r>
          </a:p>
          <a:p>
            <a:pPr marL="1085850" lvl="1" indent="-34290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170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838200"/>
            <a:ext cx="10361084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2b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342265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342582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403304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403304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365204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365204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408504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408504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408504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408504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5743988" y="5029436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245925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264975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264975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173766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211866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0EBA51AB-DE18-43CF-B24C-6AC195ED8141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569993" y="2320764"/>
            <a:ext cx="1909691" cy="1505495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6ACDA91-E37C-4022-8D82-BDD5619C74CC}"/>
              </a:ext>
            </a:extLst>
          </p:cNvPr>
          <p:cNvSpPr txBox="1"/>
          <p:nvPr/>
        </p:nvSpPr>
        <p:spPr>
          <a:xfrm>
            <a:off x="4858167" y="3013562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D65C67C-D7DB-48BC-9BB5-03487AEA8A47}"/>
              </a:ext>
            </a:extLst>
          </p:cNvPr>
          <p:cNvSpPr/>
          <p:nvPr/>
        </p:nvSpPr>
        <p:spPr bwMode="auto">
          <a:xfrm>
            <a:off x="4825146" y="3278298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3503A94-C50A-4FAA-AB9E-EECAD7989E34}"/>
              </a:ext>
            </a:extLst>
          </p:cNvPr>
          <p:cNvSpPr txBox="1"/>
          <p:nvPr/>
        </p:nvSpPr>
        <p:spPr>
          <a:xfrm>
            <a:off x="4829802" y="3578423"/>
            <a:ext cx="388875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2a. Flush UL Data frames received from STA MLD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0098F0-3C60-4536-BD4F-F85B6D608BC4}"/>
              </a:ext>
            </a:extLst>
          </p:cNvPr>
          <p:cNvSpPr txBox="1"/>
          <p:nvPr/>
        </p:nvSpPr>
        <p:spPr>
          <a:xfrm>
            <a:off x="1697367" y="5406994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MLD1 flushes UL data to DS</a:t>
            </a:r>
          </a:p>
          <a:p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19B300-7B81-BC91-CCBE-B7F3251CCF00}"/>
              </a:ext>
            </a:extLst>
          </p:cNvPr>
          <p:cNvSpPr/>
          <p:nvPr/>
        </p:nvSpPr>
        <p:spPr bwMode="auto">
          <a:xfrm>
            <a:off x="4772091" y="3886200"/>
            <a:ext cx="2848515" cy="14215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08E956-37CD-42F0-2F7D-EBB693EB2162}"/>
              </a:ext>
            </a:extLst>
          </p:cNvPr>
          <p:cNvSpPr txBox="1"/>
          <p:nvPr/>
        </p:nvSpPr>
        <p:spPr>
          <a:xfrm>
            <a:off x="4800600" y="3807023"/>
            <a:ext cx="43164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2b. V-MLD coordination (context sync)</a:t>
            </a:r>
          </a:p>
        </p:txBody>
      </p:sp>
    </p:spTree>
    <p:extLst>
      <p:ext uri="{BB962C8B-B14F-4D97-AF65-F5344CB8AC3E}">
        <p14:creationId xmlns:p14="http://schemas.microsoft.com/office/powerpoint/2010/main" val="2038644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963660"/>
            <a:ext cx="10744199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3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Requests DS Map Update to MLD2 (DS stops sending DL data through MLD1)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sending UL data (if any) through MLD2 does DS Map update automatically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may request MLD2 to buffer its DL data until ready to receive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19334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869773" y="6475414"/>
            <a:ext cx="4246027" cy="180975"/>
          </a:xfrm>
        </p:spPr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0C9958-8D5C-E5DC-5C6B-938FBFA53A7F}"/>
              </a:ext>
            </a:extLst>
          </p:cNvPr>
          <p:cNvGrpSpPr/>
          <p:nvPr/>
        </p:nvGrpSpPr>
        <p:grpSpPr>
          <a:xfrm>
            <a:off x="2942648" y="2729852"/>
            <a:ext cx="7899744" cy="3289948"/>
            <a:chOff x="2942648" y="2729852"/>
            <a:chExt cx="7899744" cy="328994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2C7565E-A434-45D4-9276-D3C85836F369}"/>
                </a:ext>
              </a:extLst>
            </p:cNvPr>
            <p:cNvSpPr/>
            <p:nvPr/>
          </p:nvSpPr>
          <p:spPr bwMode="auto">
            <a:xfrm>
              <a:off x="2974522" y="4414841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7D9894-B6DD-4777-A9EF-68C30F45A2C0}"/>
                </a:ext>
              </a:extLst>
            </p:cNvPr>
            <p:cNvSpPr/>
            <p:nvPr/>
          </p:nvSpPr>
          <p:spPr bwMode="auto">
            <a:xfrm>
              <a:off x="6165204" y="4418014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A4CF15B-5A67-4BDA-98C6-C715C40B935E}"/>
                </a:ext>
              </a:extLst>
            </p:cNvPr>
            <p:cNvSpPr/>
            <p:nvPr/>
          </p:nvSpPr>
          <p:spPr bwMode="auto">
            <a:xfrm>
              <a:off x="4803322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04B8E5-BC86-4322-BECC-ABA5B4D9BC75}"/>
                </a:ext>
              </a:extLst>
            </p:cNvPr>
            <p:cNvSpPr/>
            <p:nvPr/>
          </p:nvSpPr>
          <p:spPr bwMode="auto">
            <a:xfrm>
              <a:off x="7994004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3C984AF-B6FD-4C5A-B66F-BF27E12B1E78}"/>
                </a:ext>
              </a:extLst>
            </p:cNvPr>
            <p:cNvSpPr/>
            <p:nvPr/>
          </p:nvSpPr>
          <p:spPr bwMode="auto">
            <a:xfrm>
              <a:off x="3774622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DA223AD-8E3F-44A2-9486-330EB1850530}"/>
                </a:ext>
              </a:extLst>
            </p:cNvPr>
            <p:cNvSpPr/>
            <p:nvPr/>
          </p:nvSpPr>
          <p:spPr bwMode="auto">
            <a:xfrm>
              <a:off x="6965304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16C429-481F-46A7-9A1D-68931239EB86}"/>
                </a:ext>
              </a:extLst>
            </p:cNvPr>
            <p:cNvSpPr txBox="1"/>
            <p:nvPr/>
          </p:nvSpPr>
          <p:spPr>
            <a:xfrm>
              <a:off x="2942648" y="5077234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0540B5-BFEE-495A-99D8-9136568ECED4}"/>
                </a:ext>
              </a:extLst>
            </p:cNvPr>
            <p:cNvSpPr txBox="1"/>
            <p:nvPr/>
          </p:nvSpPr>
          <p:spPr>
            <a:xfrm>
              <a:off x="3743354" y="5077234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A1EF950-C1BE-4F7E-A901-F0D2EF8EF6FC}"/>
                </a:ext>
              </a:extLst>
            </p:cNvPr>
            <p:cNvSpPr txBox="1"/>
            <p:nvPr/>
          </p:nvSpPr>
          <p:spPr>
            <a:xfrm>
              <a:off x="9479166" y="5077233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A509DF0-47EA-4904-BE13-B3988A1DF684}"/>
                </a:ext>
              </a:extLst>
            </p:cNvPr>
            <p:cNvSpPr txBox="1"/>
            <p:nvPr/>
          </p:nvSpPr>
          <p:spPr>
            <a:xfrm>
              <a:off x="10155986" y="5077233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09BF163-0242-40E6-9ACF-AC34C65B5051}"/>
                </a:ext>
              </a:extLst>
            </p:cNvPr>
            <p:cNvSpPr/>
            <p:nvPr/>
          </p:nvSpPr>
          <p:spPr bwMode="auto">
            <a:xfrm>
              <a:off x="6860723" y="5215732"/>
              <a:ext cx="99059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STA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MLD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CADD018-B119-49B1-84DB-6A4C5569E607}"/>
                </a:ext>
              </a:extLst>
            </p:cNvPr>
            <p:cNvSpPr/>
            <p:nvPr/>
          </p:nvSpPr>
          <p:spPr bwMode="auto">
            <a:xfrm>
              <a:off x="6178559" y="3451441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Ethernet Switch</a:t>
              </a:r>
            </a:p>
          </p:txBody>
        </p: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5E043BB9-D6DF-487F-A856-62CCB1EBCADE}"/>
                </a:ext>
              </a:extLst>
            </p:cNvPr>
            <p:cNvCxnSpPr>
              <a:stCxn id="24" idx="1"/>
              <a:endCxn id="10" idx="0"/>
            </p:cNvCxnSpPr>
            <p:nvPr/>
          </p:nvCxnSpPr>
          <p:spPr bwMode="auto">
            <a:xfrm rot="10800000" flipV="1">
              <a:off x="5298623" y="3641942"/>
              <a:ext cx="87993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Connector: Elbow 27">
              <a:extLst>
                <a:ext uri="{FF2B5EF4-FFF2-40B4-BE49-F238E27FC236}">
                  <a16:creationId xmlns:a16="http://schemas.microsoft.com/office/drawing/2014/main" id="{FB543321-6B8E-4CD9-B920-ECAC2DE75FB6}"/>
                </a:ext>
              </a:extLst>
            </p:cNvPr>
            <p:cNvCxnSpPr>
              <a:stCxn id="24" idx="3"/>
              <a:endCxn id="11" idx="0"/>
            </p:cNvCxnSpPr>
            <p:nvPr/>
          </p:nvCxnSpPr>
          <p:spPr bwMode="auto">
            <a:xfrm>
              <a:off x="7564957" y="3641943"/>
              <a:ext cx="92434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90B6EDD-C2EA-4B0E-96BB-63254905E469}"/>
                </a:ext>
              </a:extLst>
            </p:cNvPr>
            <p:cNvSpPr/>
            <p:nvPr/>
          </p:nvSpPr>
          <p:spPr bwMode="auto">
            <a:xfrm>
              <a:off x="6178559" y="2729852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Router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C73F8A5-CF67-4B58-B35B-227B6087C905}"/>
                </a:ext>
              </a:extLst>
            </p:cNvPr>
            <p:cNvCxnSpPr>
              <a:stCxn id="27" idx="2"/>
              <a:endCxn id="24" idx="0"/>
            </p:cNvCxnSpPr>
            <p:nvPr/>
          </p:nvCxnSpPr>
          <p:spPr bwMode="auto">
            <a:xfrm>
              <a:off x="6871758" y="3110855"/>
              <a:ext cx="0" cy="3405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48DC90-0234-433B-AA26-C38F47BF904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851322" y="5143502"/>
              <a:ext cx="142682" cy="19049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A1D10E4-CF7C-4C48-BD6E-D36EEE553828}"/>
                </a:ext>
              </a:extLst>
            </p:cNvPr>
            <p:cNvSpPr txBox="1"/>
            <p:nvPr/>
          </p:nvSpPr>
          <p:spPr>
            <a:xfrm>
              <a:off x="6764857" y="4748026"/>
              <a:ext cx="164820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DS Map update Req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0D387D0-DF50-6BD9-3DAB-16EA43B047D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574616" y="3429000"/>
              <a:ext cx="0" cy="1596234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4C0FE1D-D1BA-1414-E9BA-01766A10C908}"/>
                </a:ext>
              </a:extLst>
            </p:cNvPr>
            <p:cNvSpPr txBox="1"/>
            <p:nvPr/>
          </p:nvSpPr>
          <p:spPr>
            <a:xfrm>
              <a:off x="8614043" y="3565796"/>
              <a:ext cx="16914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DS Mapping update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E448B12-1611-F74D-0121-245E6A9A9A63}"/>
                </a:ext>
              </a:extLst>
            </p:cNvPr>
            <p:cNvSpPr txBox="1"/>
            <p:nvPr/>
          </p:nvSpPr>
          <p:spPr>
            <a:xfrm>
              <a:off x="4644838" y="5342380"/>
              <a:ext cx="16035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DL data for STA MLD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D7FB3F2-B625-3691-A12C-C1AE82A0F31D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 flipV="1">
            <a:off x="5793922" y="5215732"/>
            <a:ext cx="1066801" cy="1905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2557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952167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During transition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Depending on STA capabilities, DL data is retrieved by the STA either sequentially or in parallel from the MLDs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sequential, STA requests MLD2 to buffer DL data for STA until STA receives all DL from MLD1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6134707" y="5215732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76C2BCC-3657-4A9D-8B49-89CE12808ED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67906" y="5143502"/>
            <a:ext cx="1066801" cy="19049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F162462-DD41-4218-91D7-764937150ACC}"/>
              </a:ext>
            </a:extLst>
          </p:cNvPr>
          <p:cNvSpPr txBox="1"/>
          <p:nvPr/>
        </p:nvSpPr>
        <p:spPr>
          <a:xfrm>
            <a:off x="5132922" y="5243127"/>
            <a:ext cx="801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6EBEFDE0-6459-4A3B-9066-3A7C0315EEE7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199278" y="3312376"/>
            <a:ext cx="1909694" cy="1506651"/>
          </a:xfrm>
          <a:prstGeom prst="bentConnector3">
            <a:avLst>
              <a:gd name="adj1" fmla="val 18258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9BF8498-8DD2-4859-A389-BF1083EA9F92}"/>
              </a:ext>
            </a:extLst>
          </p:cNvPr>
          <p:cNvSpPr txBox="1"/>
          <p:nvPr/>
        </p:nvSpPr>
        <p:spPr>
          <a:xfrm>
            <a:off x="8059282" y="3204548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91EDC23-56AB-4120-A4FD-14C60C2313B7}"/>
              </a:ext>
            </a:extLst>
          </p:cNvPr>
          <p:cNvSpPr/>
          <p:nvPr/>
        </p:nvSpPr>
        <p:spPr bwMode="auto">
          <a:xfrm>
            <a:off x="7993848" y="3480755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0437081-2C66-4C89-A911-200128A00B91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994151" y="3394292"/>
            <a:ext cx="1909692" cy="1342822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9D63298-B295-40FE-A137-24B6D60DE0ED}"/>
              </a:ext>
            </a:extLst>
          </p:cNvPr>
          <p:cNvSpPr txBox="1"/>
          <p:nvPr/>
        </p:nvSpPr>
        <p:spPr>
          <a:xfrm>
            <a:off x="6374805" y="3820285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D49A625-33E4-4CFD-99BC-0B21C767452B}"/>
              </a:ext>
            </a:extLst>
          </p:cNvPr>
          <p:cNvSpPr/>
          <p:nvPr/>
        </p:nvSpPr>
        <p:spPr bwMode="auto">
          <a:xfrm>
            <a:off x="6369574" y="4085427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CA4876-BD5C-4A6C-8BDF-5F6C15CDF03D}"/>
              </a:ext>
            </a:extLst>
          </p:cNvPr>
          <p:cNvSpPr txBox="1"/>
          <p:nvPr/>
        </p:nvSpPr>
        <p:spPr>
          <a:xfrm>
            <a:off x="7106721" y="5407223"/>
            <a:ext cx="801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84906FD-496D-9D61-AA7C-AD1AC20A8AE7}"/>
              </a:ext>
            </a:extLst>
          </p:cNvPr>
          <p:cNvCxnSpPr>
            <a:stCxn id="11" idx="1"/>
            <a:endCxn id="19" idx="3"/>
          </p:cNvCxnSpPr>
          <p:nvPr/>
        </p:nvCxnSpPr>
        <p:spPr bwMode="auto">
          <a:xfrm flipH="1">
            <a:off x="7125306" y="5215734"/>
            <a:ext cx="142682" cy="190498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41C8ADC9-DD72-C8D6-C581-CD347FA35D42}"/>
              </a:ext>
            </a:extLst>
          </p:cNvPr>
          <p:cNvSpPr/>
          <p:nvPr/>
        </p:nvSpPr>
        <p:spPr bwMode="auto">
          <a:xfrm>
            <a:off x="10644675" y="3789195"/>
            <a:ext cx="1506651" cy="1521788"/>
          </a:xfrm>
          <a:prstGeom prst="wedgeEllipseCallout">
            <a:avLst>
              <a:gd name="adj1" fmla="val -228802"/>
              <a:gd name="adj2" fmla="val 301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0E9864-95D8-02E0-7521-633578879BFE}"/>
              </a:ext>
            </a:extLst>
          </p:cNvPr>
          <p:cNvSpPr txBox="1"/>
          <p:nvPr/>
        </p:nvSpPr>
        <p:spPr>
          <a:xfrm>
            <a:off x="10845518" y="4042257"/>
            <a:ext cx="12005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MLD2 to buffer DL Data frames until STA ready to receive DL from MLD2</a:t>
            </a:r>
          </a:p>
        </p:txBody>
      </p:sp>
    </p:spTree>
    <p:extLst>
      <p:ext uri="{BB962C8B-B14F-4D97-AF65-F5344CB8AC3E}">
        <p14:creationId xmlns:p14="http://schemas.microsoft.com/office/powerpoint/2010/main" val="1873352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11-23-xxxx-00-0uhr-potential-features-for-supporting-low-latency-application</Template>
  <TotalTime>55192</TotalTime>
  <Words>1184</Words>
  <Application>Microsoft Office PowerPoint</Application>
  <PresentationFormat>Widescreen</PresentationFormat>
  <Paragraphs>278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Times New Roman</vt:lpstr>
      <vt:lpstr>Office Theme</vt:lpstr>
      <vt:lpstr>Document</vt:lpstr>
      <vt:lpstr>MLD Roaming scenarios</vt:lpstr>
      <vt:lpstr>Abstract</vt:lpstr>
      <vt:lpstr>Scenario 1. “Intra V-MLD” Roaming</vt:lpstr>
      <vt:lpstr>PowerPoint Presentation</vt:lpstr>
      <vt:lpstr>Transition step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proposed to enable this roaming scenario</vt:lpstr>
      <vt:lpstr>Submissions on roaming topic</vt:lpstr>
      <vt:lpstr>3 distinct characteristics for the proposals</vt:lpstr>
      <vt:lpstr>Main differences between proposals 1/2</vt:lpstr>
      <vt:lpstr>Main differences between proposals 2/2</vt:lpstr>
      <vt:lpstr>Context Sync/Transfer between MLDs</vt:lpstr>
      <vt:lpstr>Way forward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Alian Blaster</dc:creator>
  <cp:lastModifiedBy>Gabor Bajko</cp:lastModifiedBy>
  <cp:revision>302</cp:revision>
  <cp:lastPrinted>1601-01-01T00:00:00Z</cp:lastPrinted>
  <dcterms:created xsi:type="dcterms:W3CDTF">2023-02-13T23:16:33Z</dcterms:created>
  <dcterms:modified xsi:type="dcterms:W3CDTF">2024-05-06T22:23:11Z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2023-02-13T23:16:49Z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ea14110b-0777-4a10-8d09-ac5d0ac7d72a</vt:lpwstr>
  </property>
  <property fmtid="{D5CDD505-2E9C-101B-9397-08002B2CF9AE}" pid="8" name="MSIP_Label_83bcef13-7cac-433f-ba1d-47a323951816_ContentBits">
    <vt:lpwstr>0</vt:lpwstr>
  </property>
</Properties>
</file>