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87" r:id="rId3"/>
    <p:sldId id="388" r:id="rId4"/>
    <p:sldId id="399" r:id="rId5"/>
    <p:sldId id="391" r:id="rId6"/>
    <p:sldId id="390" r:id="rId7"/>
    <p:sldId id="393" r:id="rId8"/>
    <p:sldId id="401" r:id="rId9"/>
    <p:sldId id="395" r:id="rId10"/>
    <p:sldId id="396" r:id="rId11"/>
    <p:sldId id="400" r:id="rId12"/>
    <p:sldId id="373" r:id="rId13"/>
    <p:sldId id="392" r:id="rId14"/>
    <p:sldId id="397" r:id="rId15"/>
    <p:sldId id="398" r:id="rId1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E06CFB-815E-4C3F-B7BA-F0284C03173F}" v="3" dt="2024-01-12T23:08:30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6605" autoAdjust="0"/>
  </p:normalViewPr>
  <p:slideViewPr>
    <p:cSldViewPr>
      <p:cViewPr varScale="1">
        <p:scale>
          <a:sx n="84" d="100"/>
          <a:sy n="84" d="100"/>
        </p:scale>
        <p:origin x="96" y="3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802.11-24/0100r0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Vendor Specific PHY Signaling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Jan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98502"/>
              </p:ext>
            </p:extLst>
          </p:nvPr>
        </p:nvGraphicFramePr>
        <p:xfrm>
          <a:off x="1981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B99B2-B6FE-0598-4661-D9E3DE387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68417-8625-A906-703F-16814055CC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F4888-48B4-2046-2F62-D363D3E1F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2379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374A9-BF7C-A6D2-8437-DABA708E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Feature: VS SIG for early VS Common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A1C1B-5AEE-714C-2E86-28C35C6E1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1447800"/>
          </a:xfrm>
        </p:spPr>
        <p:txBody>
          <a:bodyPr/>
          <a:lstStyle/>
          <a:p>
            <a:r>
              <a:rPr lang="en-US" dirty="0"/>
              <a:t>VS-SIG field: traditional SIG design with BCC, 1SS and 20 MHz-duplication:</a:t>
            </a:r>
          </a:p>
          <a:p>
            <a:pPr lvl="1"/>
            <a:r>
              <a:rPr lang="en-US" dirty="0"/>
              <a:t>Option A: Don’t define a VS-SIG; use UHR-SIG only </a:t>
            </a:r>
          </a:p>
          <a:p>
            <a:pPr lvl="1"/>
            <a:r>
              <a:rPr lang="en-US" dirty="0"/>
              <a:t>Option B: VS-SIG field with MCS0, 1 OFDM symbol, or </a:t>
            </a:r>
          </a:p>
          <a:p>
            <a:pPr lvl="1"/>
            <a:r>
              <a:rPr lang="en-US" dirty="0"/>
              <a:t>Option C: VS-SIG field with a small selection of low MCSs and numbers of OFDM symbols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28843-C503-9313-FD8C-CD7975253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95641-EC83-58F4-ADF0-D546799A9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6F56DF-C68C-03DD-060B-DFF5846C6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090797"/>
              </p:ext>
            </p:extLst>
          </p:nvPr>
        </p:nvGraphicFramePr>
        <p:xfrm>
          <a:off x="1981200" y="3810000"/>
          <a:ext cx="8229599" cy="18974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7477762"/>
                    </a:ext>
                  </a:extLst>
                </a:gridCol>
                <a:gridCol w="111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3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5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b="1" kern="0" dirty="0">
                          <a:effectLst/>
                          <a:latin typeface="+mn-lt"/>
                        </a:rPr>
                        <a:t>Two parts of U-SIG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</a:rPr>
                        <a:t>Bit</a:t>
                      </a:r>
                      <a:endParaRPr lang="en-AU" sz="12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Field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Number of bits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Description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58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U-SIG-1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B20 /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B20-B21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VS SIG Info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 </a:t>
                      </a: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/ </a:t>
                      </a: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0: No VS SIG field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1: VS SIG field using MCS0 and 1 OFDM symbol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0: No VS SIG field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1: VS SIG field using MCS0 and 1 OFDM symbol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2: VS SIG field using MCS1 and 1 OFDM symbol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3: VS SIG field using MCS0 and 2 OFDM symbols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5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B20</a:t>
                      </a: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B21/22</a:t>
                      </a: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Disregard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Set to all 1s and treat as Disregard.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64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896600" cy="609600"/>
          </a:xfrm>
        </p:spPr>
        <p:txBody>
          <a:bodyPr/>
          <a:lstStyle/>
          <a:p>
            <a:r>
              <a:rPr lang="en-AU" dirty="0"/>
              <a:t>… wherein 26 / 52 bit examples of the potential VS SIG binary fields are: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7162800" y="6477001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0E333B75-40CC-A017-65AC-2881AB5ED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689964"/>
              </p:ext>
            </p:extLst>
          </p:nvPr>
        </p:nvGraphicFramePr>
        <p:xfrm>
          <a:off x="2209800" y="2209800"/>
          <a:ext cx="3124200" cy="13682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8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ea typeface="Times New Roman"/>
                        </a:rPr>
                        <a:t>Bitwidth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Vendor ID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VS Validate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0198197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Vendor Specific Content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CRC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8880174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Tail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5957938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8F51BE3F-53A7-4B0E-CCDF-28CFBC6E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261918"/>
              </p:ext>
            </p:extLst>
          </p:nvPr>
        </p:nvGraphicFramePr>
        <p:xfrm>
          <a:off x="5943601" y="2211573"/>
          <a:ext cx="4191001" cy="13682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89370282"/>
                    </a:ext>
                  </a:extLst>
                </a:gridCol>
                <a:gridCol w="2438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06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ea typeface="Times New Roman"/>
                        </a:rPr>
                        <a:t>Bitwidth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Vendor ID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</a:t>
                      </a:r>
                      <a:endParaRPr lang="en-AU" sz="140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</a:t>
                      </a:r>
                      <a:endParaRPr lang="en-AU" sz="140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VS Validate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688118"/>
                  </a:ext>
                </a:extLst>
              </a:tr>
              <a:tr h="220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Vendor Specific Content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22023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CRC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8880174"/>
                  </a:ext>
                </a:extLst>
              </a:tr>
              <a:tr h="22023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Tail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5957938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46548693-6D8D-EB6B-C5CD-08D397544C8C}"/>
              </a:ext>
            </a:extLst>
          </p:cNvPr>
          <p:cNvSpPr/>
          <p:nvPr/>
        </p:nvSpPr>
        <p:spPr bwMode="auto">
          <a:xfrm>
            <a:off x="2209800" y="1600200"/>
            <a:ext cx="31242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+mj-lt"/>
              </a:rPr>
              <a:t>26 bits available</a:t>
            </a:r>
          </a:p>
          <a:p>
            <a:pPr algn="ctr" eaLnBrk="0" hangingPunct="0"/>
            <a:r>
              <a:rPr lang="en-US" sz="1600" dirty="0">
                <a:latin typeface="+mj-lt"/>
              </a:rPr>
              <a:t>(MCS0 in 1 OFDM symbol)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32A9A6D-A678-5079-2EA1-FD31808B60DB}"/>
              </a:ext>
            </a:extLst>
          </p:cNvPr>
          <p:cNvSpPr/>
          <p:nvPr/>
        </p:nvSpPr>
        <p:spPr bwMode="auto">
          <a:xfrm>
            <a:off x="5851524" y="1600200"/>
            <a:ext cx="4283078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+mj-lt"/>
              </a:rPr>
              <a:t>52 bits available (MCS1 in + 1 OFDM symbol or MCS0 in 2 OFDM symbols)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1350A45D-40D4-8CAD-05D8-E6964FE06EA2}"/>
              </a:ext>
            </a:extLst>
          </p:cNvPr>
          <p:cNvSpPr txBox="1">
            <a:spLocks/>
          </p:cNvSpPr>
          <p:nvPr/>
        </p:nvSpPr>
        <p:spPr bwMode="auto">
          <a:xfrm>
            <a:off x="914400" y="3810000"/>
            <a:ext cx="10464800" cy="251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Vendor ID: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9-bit and 16-bit Vendor IDs are a finite resource and must be limited to genuine silicon vendors - might be assigned judiciously by 802.11 ANA and acclaimed by a WG vote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24-bit Vendor ID = OUI; allocated in the usual way (no need to support OI)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VS Validate: 0 (continue receiving PPDU whether or not Vendor ID is known), 1 (continue receiving PPDU if Vendor ID known; otherwise just assert CCA busy required for the rest of the PPDU)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Vendor Specific Content = not specified by 802.11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132625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in UHR-SIG of MU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7162800" y="6477001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990600" y="1828800"/>
            <a:ext cx="10363200" cy="155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A45B578-BB66-F888-250E-D1FEE92BF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1558870"/>
          </a:xfrm>
        </p:spPr>
        <p:txBody>
          <a:bodyPr/>
          <a:lstStyle/>
          <a:p>
            <a:r>
              <a:rPr lang="en-US" dirty="0"/>
              <a:t>UHR-SIG can carry Common (if present and no VS-SIG) and Per-User Signaling (if present)</a:t>
            </a:r>
          </a:p>
          <a:p>
            <a:r>
              <a:rPr lang="en-US" dirty="0"/>
              <a:t>Various options are available (for future study):</a:t>
            </a:r>
          </a:p>
          <a:p>
            <a:pPr lvl="1"/>
            <a:r>
              <a:rPr lang="en-US" dirty="0"/>
              <a:t>Option A: Both VS Common Content and VS Per-User Content in Padding (cleanest)</a:t>
            </a:r>
          </a:p>
          <a:p>
            <a:pPr lvl="1"/>
            <a:r>
              <a:rPr lang="en-US" dirty="0"/>
              <a:t>Option B: VS Common Content in Common field; VS Per User Content in Padding</a:t>
            </a:r>
          </a:p>
          <a:p>
            <a:pPr lvl="1"/>
            <a:r>
              <a:rPr lang="en-US" dirty="0"/>
              <a:t>Option C: VS Common Content in Common field; VS Per User Content appended to User fields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66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A94F-8B21-FF93-8B9B-0D66F230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Extensions to Receive Procedure for UHR MU PPDU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FEF6-E8BA-6E7C-36B9-C43808B58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3505200" cy="4114800"/>
          </a:xfrm>
        </p:spPr>
        <p:txBody>
          <a:bodyPr/>
          <a:lstStyle/>
          <a:p>
            <a:r>
              <a:rPr lang="en-US" dirty="0"/>
              <a:t>VS SIG Processing (if defined):</a:t>
            </a:r>
          </a:p>
          <a:p>
            <a:pPr lvl="1"/>
            <a:r>
              <a:rPr lang="en-US" dirty="0"/>
              <a:t>A UHR STA that receives a UHR PPDU identifies the presence and duration of the VS SIG field</a:t>
            </a:r>
          </a:p>
          <a:p>
            <a:pPr lvl="1"/>
            <a:r>
              <a:rPr lang="en-US" dirty="0"/>
              <a:t>If the VS-SIG field is present:</a:t>
            </a:r>
          </a:p>
          <a:p>
            <a:pPr lvl="2"/>
            <a:r>
              <a:rPr lang="en-US" dirty="0"/>
              <a:t>If the VS SIG CRC is bad:</a:t>
            </a:r>
          </a:p>
          <a:p>
            <a:pPr lvl="3"/>
            <a:r>
              <a:rPr lang="en-US" dirty="0"/>
              <a:t>The STA may stop processing the PPDU or continue to process the PPDU after the VS-SIG </a:t>
            </a:r>
            <a:r>
              <a:rPr lang="en-US"/>
              <a:t>field (</a:t>
            </a:r>
            <a:r>
              <a:rPr lang="en-US" dirty="0"/>
              <a:t>with unchanged CCA requirements either way) </a:t>
            </a:r>
          </a:p>
          <a:p>
            <a:pPr lvl="2"/>
            <a:r>
              <a:rPr lang="en-US" dirty="0"/>
              <a:t>Else:</a:t>
            </a:r>
          </a:p>
          <a:p>
            <a:pPr lvl="3"/>
            <a:r>
              <a:rPr lang="en-US" dirty="0"/>
              <a:t>The STA processes the contents of the VS-SIG field.</a:t>
            </a:r>
          </a:p>
          <a:p>
            <a:endParaRPr lang="en-US" dirty="0"/>
          </a:p>
          <a:p>
            <a:pPr lvl="3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2A65D-9880-BABF-BB6A-E114F6C705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15761-552A-6418-C12D-989B57087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457BC2-5E10-D862-A95F-60B98CB1DC8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876800" y="1981200"/>
            <a:ext cx="6400800" cy="4114800"/>
          </a:xfrm>
        </p:spPr>
        <p:txBody>
          <a:bodyPr/>
          <a:lstStyle/>
          <a:p>
            <a:r>
              <a:rPr lang="en-US" dirty="0"/>
              <a:t>VS Signaling Processing</a:t>
            </a:r>
          </a:p>
          <a:p>
            <a:pPr lvl="1"/>
            <a:r>
              <a:rPr lang="en-US" dirty="0"/>
              <a:t>A UHR STA that receives a UHR PPDU identifies the presence of VS Common signaling and VS Per User Processing</a:t>
            </a:r>
          </a:p>
          <a:p>
            <a:pPr lvl="1"/>
            <a:r>
              <a:rPr lang="en-US" dirty="0"/>
              <a:t>If neither are present:</a:t>
            </a:r>
          </a:p>
          <a:p>
            <a:pPr lvl="2"/>
            <a:r>
              <a:rPr lang="en-US" dirty="0"/>
              <a:t>The STA processes the PPDU without VS signaling</a:t>
            </a:r>
          </a:p>
          <a:p>
            <a:pPr lvl="1"/>
            <a:r>
              <a:rPr lang="en-US" dirty="0"/>
              <a:t>Else:</a:t>
            </a:r>
          </a:p>
          <a:p>
            <a:pPr lvl="2"/>
            <a:r>
              <a:rPr lang="en-US" dirty="0"/>
              <a:t>The STA extracts the Vendor ID and VS Validate field. </a:t>
            </a:r>
          </a:p>
          <a:p>
            <a:pPr lvl="2"/>
            <a:r>
              <a:rPr lang="en-US" dirty="0"/>
              <a:t>If the STA understands the Vendor ID </a:t>
            </a:r>
          </a:p>
          <a:p>
            <a:pPr lvl="3"/>
            <a:r>
              <a:rPr lang="en-US" dirty="0"/>
              <a:t>The STA extracts the VS Common signaling and VS Per User Signaling for the STA and processes the PPDU using the vendor extensions</a:t>
            </a:r>
          </a:p>
          <a:p>
            <a:pPr lvl="2"/>
            <a:r>
              <a:rPr lang="en-US" dirty="0"/>
              <a:t>Elseif the VS Validate field equals 0</a:t>
            </a:r>
          </a:p>
          <a:p>
            <a:pPr lvl="3"/>
            <a:r>
              <a:rPr lang="en-US" dirty="0"/>
              <a:t>The STA processes the PPDU without the vendor extensions</a:t>
            </a:r>
          </a:p>
          <a:p>
            <a:pPr lvl="2"/>
            <a:r>
              <a:rPr lang="en-US" dirty="0"/>
              <a:t>Else (unknown Vendor ID and VS Validate field equals 1) </a:t>
            </a:r>
          </a:p>
          <a:p>
            <a:pPr lvl="3"/>
            <a:r>
              <a:rPr lang="en-US" dirty="0"/>
              <a:t>The STA stops processing the PPDU (with unchanged CCA requirements)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123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CA2BB-ABA7-8484-2217-B02D04446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MU PPDU Examples where Vendor Specific Signaling is needed for (UL/DL, VS Validate = 0/1):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CBB64-9CDC-5223-2595-67CB0AFE6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599"/>
            <a:ext cx="10363200" cy="4722813"/>
          </a:xfrm>
        </p:spPr>
        <p:txBody>
          <a:bodyPr/>
          <a:lstStyle/>
          <a:p>
            <a:r>
              <a:rPr lang="en-US" dirty="0"/>
              <a:t>UL MU PPDU indicates VS Validate = 0 and:</a:t>
            </a:r>
          </a:p>
          <a:p>
            <a:pPr lvl="1"/>
            <a:r>
              <a:rPr lang="en-US" dirty="0"/>
              <a:t>TX reports it is currently moving at high speed; or not</a:t>
            </a:r>
          </a:p>
          <a:p>
            <a:pPr lvl="1"/>
            <a:r>
              <a:rPr lang="en-US" dirty="0"/>
              <a:t>TX reports it has extra-low low phase noise / amplitude wander / EVM transmitter; or not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UL MU PPDU indicates VS Validate = 1 and:</a:t>
            </a:r>
          </a:p>
          <a:p>
            <a:pPr lvl="1"/>
            <a:r>
              <a:rPr lang="en-US" dirty="0"/>
              <a:t>Sends a VS constellation/code rate/FEC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DL MU PPDU* indicates VS Validate = 0 and:</a:t>
            </a:r>
          </a:p>
          <a:p>
            <a:pPr lvl="1"/>
            <a:r>
              <a:rPr lang="en-US" dirty="0"/>
              <a:t>Sends standardized constellations/code rates/FECs to users outside the ecosystem and VS constellations/code rates/FECs to individual users (or groups of users) within the ecosystem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DL MU PPDU* indicates VS Validate = 1 and:</a:t>
            </a:r>
          </a:p>
          <a:p>
            <a:pPr lvl="1"/>
            <a:r>
              <a:rPr lang="en-US" dirty="0"/>
              <a:t>Uses an extra-short GI for the Data field</a:t>
            </a:r>
          </a:p>
          <a:p>
            <a:pPr lvl="1"/>
            <a:r>
              <a:rPr lang="en-US" dirty="0"/>
              <a:t>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b="0" dirty="0"/>
              <a:t>*For when BSS Color and STA-ID are not locally unique; or when the RX HW is virtualized and the RX is in communication with other APs/GOs, etc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E8238-E31C-64C2-CE39-D6D946C554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32346-7667-00C1-65B8-43FD8A403B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830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Standardized PHY-level Vendor Specific Signaling</a:t>
            </a:r>
            <a:br>
              <a:rPr lang="en-US" dirty="0"/>
            </a:br>
            <a:r>
              <a:rPr lang="en-US" sz="1800" dirty="0"/>
              <a:t>Recap from [1]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Goals: </a:t>
            </a:r>
          </a:p>
          <a:p>
            <a:pPr lvl="1"/>
            <a:r>
              <a:rPr lang="en-US" dirty="0"/>
              <a:t>Signal the presence of proprietary PHY-layer features in PPDUs to devices in the transmitter’s eco-system</a:t>
            </a:r>
          </a:p>
          <a:p>
            <a:pPr lvl="1"/>
            <a:r>
              <a:rPr lang="en-US" dirty="0"/>
              <a:t>Avoid confusing devices outside their eco-system by conforming to the 802.11 standard</a:t>
            </a:r>
          </a:p>
          <a:p>
            <a:r>
              <a:rPr lang="en-US" dirty="0"/>
              <a:t>Stakes are raised with U-SIG</a:t>
            </a:r>
          </a:p>
          <a:p>
            <a:pPr lvl="1"/>
            <a:r>
              <a:rPr lang="en-US" dirty="0"/>
              <a:t>This needs to support many generations of 802.11 MAC/PHY amendments and many vendors/eco-systems</a:t>
            </a:r>
          </a:p>
          <a:p>
            <a:pPr lvl="1"/>
            <a:r>
              <a:rPr lang="en-US" dirty="0"/>
              <a:t>Any misuse of reserved fields or VS-redefinition of standardized fields runs the risk that the misuse/redefinition will be exposed in future amendments</a:t>
            </a:r>
          </a:p>
          <a:p>
            <a:r>
              <a:rPr lang="en-US" dirty="0"/>
              <a:t>The MAC has rich and mature mechanisms for </a:t>
            </a:r>
            <a:r>
              <a:rPr lang="en-US" dirty="0">
                <a:highlight>
                  <a:srgbClr val="FFFF00"/>
                </a:highlight>
              </a:rPr>
              <a:t>safe</a:t>
            </a:r>
            <a:r>
              <a:rPr lang="en-US" dirty="0"/>
              <a:t> feature experimentation, prototyping and deployment</a:t>
            </a:r>
          </a:p>
          <a:p>
            <a:pPr lvl="1"/>
            <a:r>
              <a:rPr lang="en-US" dirty="0"/>
              <a:t>Vendor Specific (sub)elements, and (Public) Action frames</a:t>
            </a:r>
          </a:p>
          <a:p>
            <a:pPr lvl="1"/>
            <a:r>
              <a:rPr lang="en-US" dirty="0"/>
              <a:t>Some of these proprietary features didn’t work out, and did not burden the 802.11 standard</a:t>
            </a:r>
          </a:p>
          <a:p>
            <a:pPr lvl="1"/>
            <a:r>
              <a:rPr lang="en-US" dirty="0"/>
              <a:t>Some of these proprietary features created high value and were returned to 802.11 and have been proposed/accepted as standardized features</a:t>
            </a:r>
          </a:p>
          <a:p>
            <a:pPr lvl="2"/>
            <a:r>
              <a:rPr lang="en-US" dirty="0"/>
              <a:t>i.e., vendor specific extensions support a rich and healthy 802.11 eco-system</a:t>
            </a:r>
          </a:p>
          <a:p>
            <a:r>
              <a:rPr lang="en-US" dirty="0"/>
              <a:t>Let’s create a </a:t>
            </a:r>
            <a:r>
              <a:rPr lang="en-US" dirty="0">
                <a:highlight>
                  <a:srgbClr val="FFFF00"/>
                </a:highlight>
              </a:rPr>
              <a:t>safe</a:t>
            </a:r>
            <a:r>
              <a:rPr lang="en-US" dirty="0"/>
              <a:t> environment for PHY experimentation, prototyping and deployment too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3027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C1C3-EA4F-25E8-C341-25479078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1 on [1]: Use of BSS Color, STA-ID and Upper Layer Enablement Signaling Suffice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45C4-5CD4-9535-317E-1049EAAB4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3999"/>
            <a:ext cx="10363200" cy="4951413"/>
          </a:xfrm>
        </p:spPr>
        <p:txBody>
          <a:bodyPr/>
          <a:lstStyle/>
          <a:p>
            <a:r>
              <a:rPr lang="en-US" dirty="0"/>
              <a:t>Comment 1: Enabling VS PHY features after VS upper layer negotiation, then distinguishing VS PPDUs/user processing via BSS Color and STA-ID, is a sufficient solution.</a:t>
            </a:r>
          </a:p>
          <a:p>
            <a:r>
              <a:rPr lang="en-US" dirty="0"/>
              <a:t>Follow-up:</a:t>
            </a:r>
          </a:p>
          <a:p>
            <a:pPr lvl="1"/>
            <a:r>
              <a:rPr lang="en-US" dirty="0"/>
              <a:t>BSS Color is often disabled with little effort paid towards ensuring local uniqueness. MAPC is likely to exacerbate this issue. Perfect BSS Color isolation is never guaranteed; indeed, co-hosted BSSs should use the same BSS Color.</a:t>
            </a:r>
          </a:p>
          <a:p>
            <a:pPr lvl="1"/>
            <a:r>
              <a:rPr lang="en-US" dirty="0"/>
              <a:t>STA-ID is set to AID. APs are motivated to use low AIDs to minimize the TIM element length in beacons, so AID collisions (and thence STA-ID collisions) are indirectly desirable (and routine).</a:t>
            </a:r>
          </a:p>
          <a:p>
            <a:pPr lvl="1"/>
            <a:r>
              <a:rPr lang="en-US" dirty="0"/>
              <a:t>Corollaries:</a:t>
            </a:r>
          </a:p>
          <a:p>
            <a:pPr lvl="2"/>
            <a:r>
              <a:rPr lang="en-US" dirty="0"/>
              <a:t>Nearby APs with the same BSS Color cannot reliably distinguish non-triggered UL PPDUs by BSS Color and STA-ID</a:t>
            </a:r>
          </a:p>
          <a:p>
            <a:pPr lvl="3"/>
            <a:r>
              <a:rPr lang="en-US" dirty="0"/>
              <a:t>Problems if they use different VS specific extensions or if some use “validate” VS extensions and the others don’t</a:t>
            </a:r>
          </a:p>
          <a:p>
            <a:pPr lvl="2"/>
            <a:r>
              <a:rPr lang="en-US" dirty="0"/>
              <a:t>Virtualization is non-robust:</a:t>
            </a:r>
          </a:p>
          <a:p>
            <a:pPr lvl="3"/>
            <a:r>
              <a:rPr lang="en-US" dirty="0"/>
              <a:t>Co-hosted APs not using MBSSID cannot reliably distinguish non-triggered UL PPDUs by BSS Color and STA-ID</a:t>
            </a:r>
          </a:p>
          <a:p>
            <a:pPr lvl="3"/>
            <a:r>
              <a:rPr lang="en-US" dirty="0"/>
              <a:t>A device, that is a client of both an infrastructure AP and a P2P AP where the APs use the same BSS Color and select the same STA-ID for the client device, cannot distinguish the transmitter of a DL PPDU. </a:t>
            </a:r>
          </a:p>
          <a:p>
            <a:pPr lvl="3"/>
            <a:r>
              <a:rPr lang="en-US" dirty="0"/>
              <a:t>Problems if one transmitter uses VS extensions and the other doesn’t (or the device supports more than one VS eco-system)</a:t>
            </a:r>
          </a:p>
          <a:p>
            <a:pPr lvl="1"/>
            <a:r>
              <a:rPr lang="en-US" dirty="0"/>
              <a:t>These problems might be low probability, but that doesn’t help a specific device while it is experiencing them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8C246-48D0-DAD8-F832-361D18BCDD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2F0BA-E8B7-5964-71E7-E6AA28D611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703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AB5EE-7321-2315-30CD-EC1DD9DF1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2 on [1]: This doesn’t address Per-User or TB-PPDU Vendor Specific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0491A-E563-18E3-0551-9E85553DD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 2: This doesn’t address Per-User Vendor Specific Signaling</a:t>
            </a:r>
          </a:p>
          <a:p>
            <a:r>
              <a:rPr lang="en-US" dirty="0"/>
              <a:t>Follow-up:</a:t>
            </a:r>
          </a:p>
          <a:p>
            <a:pPr lvl="1"/>
            <a:r>
              <a:rPr lang="en-US" dirty="0"/>
              <a:t>Agreed: then see updated design in next slides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FE510-8A96-C052-64A1-D173F6C97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7D775-79E9-6148-76E9-561442725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84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A441-1074-81FC-6E57-777C84407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Proposal: High-level Requirements for UHR TB PPDU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84C8-15D2-4030-C984-60E18C3AE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identify confusion</a:t>
            </a:r>
          </a:p>
          <a:p>
            <a:pPr lvl="1"/>
            <a:r>
              <a:rPr lang="en-US" dirty="0"/>
              <a:t>Use upper layer signaling to indicate the Vendor ID</a:t>
            </a:r>
          </a:p>
          <a:p>
            <a:r>
              <a:rPr lang="en-US" dirty="0"/>
              <a:t>No easy SIG field to use: needs something after user separation </a:t>
            </a:r>
          </a:p>
          <a:p>
            <a:pPr lvl="1"/>
            <a:r>
              <a:rPr lang="en-US" dirty="0"/>
              <a:t>Which is limiting but apparently unavoidable</a:t>
            </a:r>
          </a:p>
          <a:p>
            <a:r>
              <a:rPr lang="en-US" dirty="0"/>
              <a:t>Option A:</a:t>
            </a:r>
          </a:p>
          <a:p>
            <a:pPr lvl="1"/>
            <a:r>
              <a:rPr lang="en-US" dirty="0"/>
              <a:t>A new SIG field after the training for the Data field akin to the VHTSIGB field</a:t>
            </a:r>
          </a:p>
          <a:p>
            <a:r>
              <a:rPr lang="en-US" dirty="0"/>
              <a:t>Option B:</a:t>
            </a:r>
          </a:p>
          <a:p>
            <a:pPr lvl="1"/>
            <a:r>
              <a:rPr lang="en-US" dirty="0"/>
              <a:t>Bits 11-15 of Service field</a:t>
            </a:r>
          </a:p>
          <a:p>
            <a:r>
              <a:rPr lang="en-US" dirty="0"/>
              <a:t>Service field already exists and suffices</a:t>
            </a:r>
          </a:p>
          <a:p>
            <a:r>
              <a:rPr lang="en-US" dirty="0"/>
              <a:t>Recommendation:</a:t>
            </a:r>
          </a:p>
          <a:p>
            <a:pPr lvl="1"/>
            <a:r>
              <a:rPr lang="en-US" dirty="0"/>
              <a:t>Option B, unless and until 802.11 unreserves too many bits of the Service field</a:t>
            </a:r>
          </a:p>
          <a:p>
            <a:pPr lvl="1"/>
            <a:r>
              <a:rPr lang="en-US" dirty="0"/>
              <a:t>To allow implementers enable VS development while remaining in compliance with 802.11, SFD should define that the 11bn amendment permit vendor specific upper layer Signaling between AP and non-AP to unreserve bits 11-15 of the Service field in a UHR TB PPDU sent by the non-AP STA to its AP.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4334F-61A1-29E2-589B-1C2B2B6C2F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377CD-084C-8FB9-A193-0E4088A24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522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A441-1074-81FC-6E57-777C84407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Proposal: High-level Requirements for UHR MU PPDU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84C8-15D2-4030-C984-60E18C3AE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199"/>
            <a:ext cx="5638798" cy="27432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Support one or both of the following:</a:t>
            </a:r>
          </a:p>
          <a:p>
            <a:pPr lvl="1"/>
            <a:r>
              <a:rPr lang="en-US" dirty="0"/>
              <a:t>VS Common Signaling </a:t>
            </a:r>
          </a:p>
          <a:p>
            <a:pPr lvl="1"/>
            <a:r>
              <a:rPr lang="en-US" dirty="0"/>
              <a:t>VS Per-User Signaling </a:t>
            </a:r>
          </a:p>
          <a:p>
            <a:pPr marL="342900" indent="-342900">
              <a:buFont typeface="+mj-lt"/>
              <a:buAutoNum type="alphaUcPeriod"/>
            </a:pPr>
            <a:r>
              <a:rPr lang="en-US" dirty="0"/>
              <a:t>Always Present:</a:t>
            </a:r>
          </a:p>
          <a:p>
            <a:pPr lvl="1"/>
            <a:r>
              <a:rPr lang="en-US" dirty="0"/>
              <a:t>Presence / absence of VS Common Signaling </a:t>
            </a:r>
          </a:p>
          <a:p>
            <a:pPr lvl="1"/>
            <a:r>
              <a:rPr lang="en-US" dirty="0"/>
              <a:t>Presence / absence of VS Per-User Signaling</a:t>
            </a:r>
          </a:p>
          <a:p>
            <a:pPr marL="342900" indent="-342900">
              <a:buFont typeface="+mj-lt"/>
              <a:buAutoNum type="alphaUcPeriod" startAt="2"/>
            </a:pPr>
            <a:r>
              <a:rPr lang="en-US" kern="0" dirty="0"/>
              <a:t>VS SIG support (if defined)</a:t>
            </a:r>
          </a:p>
          <a:p>
            <a:pPr lvl="1"/>
            <a:r>
              <a:rPr lang="en-US" kern="0" dirty="0"/>
              <a:t>Presence / absence of VS SIG field (etc)</a:t>
            </a:r>
          </a:p>
          <a:p>
            <a:pPr marL="342900" indent="-342900">
              <a:buFont typeface="+mj-lt"/>
              <a:buAutoNum type="alphaUcPeriod" startAt="3"/>
            </a:pPr>
            <a:r>
              <a:rPr lang="en-US" dirty="0"/>
              <a:t>Needed if at least one of VS Common Signaling / VS Per-User Signaling is present</a:t>
            </a:r>
          </a:p>
          <a:p>
            <a:pPr lvl="1"/>
            <a:r>
              <a:rPr lang="en-US" dirty="0"/>
              <a:t>Vendor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4334F-61A1-29E2-589B-1C2B2B6C2F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377CD-084C-8FB9-A193-0E4088A24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9F4061-AE55-EC0C-F413-14908FF7845D}"/>
              </a:ext>
            </a:extLst>
          </p:cNvPr>
          <p:cNvSpPr/>
          <p:nvPr/>
        </p:nvSpPr>
        <p:spPr bwMode="auto">
          <a:xfrm>
            <a:off x="2057400" y="5822238"/>
            <a:ext cx="609600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3700C5-1546-93FA-6F95-4B7D7DDCA5F6}"/>
              </a:ext>
            </a:extLst>
          </p:cNvPr>
          <p:cNvSpPr/>
          <p:nvPr/>
        </p:nvSpPr>
        <p:spPr bwMode="auto">
          <a:xfrm>
            <a:off x="2667000" y="5822238"/>
            <a:ext cx="609600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2A00F9-AC86-4B0D-9178-543F0EBA7763}"/>
              </a:ext>
            </a:extLst>
          </p:cNvPr>
          <p:cNvSpPr/>
          <p:nvPr/>
        </p:nvSpPr>
        <p:spPr bwMode="auto">
          <a:xfrm>
            <a:off x="3276600" y="5822238"/>
            <a:ext cx="609600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LSIG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73FC35-F16E-3861-D110-196DC9A444E4}"/>
              </a:ext>
            </a:extLst>
          </p:cNvPr>
          <p:cNvSpPr/>
          <p:nvPr/>
        </p:nvSpPr>
        <p:spPr bwMode="auto">
          <a:xfrm>
            <a:off x="3886200" y="5822238"/>
            <a:ext cx="609600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RLSIG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37312F-8DEE-9DE9-2A42-A42ACC6995EF}"/>
              </a:ext>
            </a:extLst>
          </p:cNvPr>
          <p:cNvSpPr/>
          <p:nvPr/>
        </p:nvSpPr>
        <p:spPr bwMode="auto">
          <a:xfrm>
            <a:off x="4495800" y="5822238"/>
            <a:ext cx="1447798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100" dirty="0">
                <a:latin typeface="+mj-lt"/>
              </a:rPr>
              <a:t>USIG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FBE61A-AE5C-B98B-7F4B-D9617F5CCE01}"/>
              </a:ext>
            </a:extLst>
          </p:cNvPr>
          <p:cNvSpPr/>
          <p:nvPr/>
        </p:nvSpPr>
        <p:spPr bwMode="auto">
          <a:xfrm>
            <a:off x="5943600" y="5822238"/>
            <a:ext cx="609600" cy="3937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VS SIG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E9F2495-12CB-EE28-85F1-1045A41888A6}"/>
              </a:ext>
            </a:extLst>
          </p:cNvPr>
          <p:cNvSpPr/>
          <p:nvPr/>
        </p:nvSpPr>
        <p:spPr bwMode="auto">
          <a:xfrm>
            <a:off x="6553199" y="5822238"/>
            <a:ext cx="1447801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100" dirty="0"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8F4780-E846-CE70-5EC2-96D4F2477829}"/>
              </a:ext>
            </a:extLst>
          </p:cNvPr>
          <p:cNvSpPr/>
          <p:nvPr/>
        </p:nvSpPr>
        <p:spPr bwMode="auto">
          <a:xfrm>
            <a:off x="8001000" y="5822238"/>
            <a:ext cx="609600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STF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EC2774-18C5-646E-45BD-964B48A12DE0}"/>
              </a:ext>
            </a:extLst>
          </p:cNvPr>
          <p:cNvSpPr/>
          <p:nvPr/>
        </p:nvSpPr>
        <p:spPr bwMode="auto">
          <a:xfrm>
            <a:off x="8610600" y="5822238"/>
            <a:ext cx="609600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LTF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CF4BE7-4FA7-20CF-C483-CCD3E616FCFC}"/>
              </a:ext>
            </a:extLst>
          </p:cNvPr>
          <p:cNvSpPr/>
          <p:nvPr/>
        </p:nvSpPr>
        <p:spPr bwMode="auto">
          <a:xfrm>
            <a:off x="9220200" y="5822238"/>
            <a:ext cx="609600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Data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FC481C7-5778-C5DA-FFC1-012E6C63F829}"/>
              </a:ext>
            </a:extLst>
          </p:cNvPr>
          <p:cNvSpPr/>
          <p:nvPr/>
        </p:nvSpPr>
        <p:spPr bwMode="auto">
          <a:xfrm>
            <a:off x="9829800" y="5822238"/>
            <a:ext cx="609600" cy="3937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PE</a:t>
            </a:r>
          </a:p>
        </p:txBody>
      </p:sp>
      <p:sp>
        <p:nvSpPr>
          <p:cNvPr id="19" name="Arrow: Curved Down 18">
            <a:extLst>
              <a:ext uri="{FF2B5EF4-FFF2-40B4-BE49-F238E27FC236}">
                <a16:creationId xmlns:a16="http://schemas.microsoft.com/office/drawing/2014/main" id="{DB9D333D-2763-6027-FEA4-80D41243E95F}"/>
              </a:ext>
            </a:extLst>
          </p:cNvPr>
          <p:cNvSpPr/>
          <p:nvPr/>
        </p:nvSpPr>
        <p:spPr bwMode="auto">
          <a:xfrm>
            <a:off x="5791200" y="5715000"/>
            <a:ext cx="364117" cy="107237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600" dirty="0">
              <a:latin typeface="+mj-lt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32A371F-18E8-B413-AD11-66CD45A5898D}"/>
              </a:ext>
            </a:extLst>
          </p:cNvPr>
          <p:cNvSpPr txBox="1">
            <a:spLocks/>
          </p:cNvSpPr>
          <p:nvPr/>
        </p:nvSpPr>
        <p:spPr bwMode="auto">
          <a:xfrm>
            <a:off x="6781799" y="1597187"/>
            <a:ext cx="5075273" cy="274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+mj-lt"/>
              <a:buAutoNum type="alphaUcPeriod" startAt="4"/>
            </a:pPr>
            <a:r>
              <a:rPr lang="en-US" kern="0" dirty="0"/>
              <a:t>VS Common Signaling includes:</a:t>
            </a:r>
          </a:p>
          <a:p>
            <a:pPr lvl="1"/>
            <a:r>
              <a:rPr lang="en-US" kern="0" dirty="0"/>
              <a:t>Validate (or not)</a:t>
            </a:r>
          </a:p>
          <a:p>
            <a:pPr lvl="1"/>
            <a:r>
              <a:rPr lang="en-US" kern="0" dirty="0"/>
              <a:t>VS Common Content</a:t>
            </a:r>
          </a:p>
          <a:p>
            <a:pPr marL="342900" indent="-342900">
              <a:buFont typeface="+mj-lt"/>
              <a:buAutoNum type="alphaUcPeriod" startAt="4"/>
            </a:pPr>
            <a:r>
              <a:rPr lang="en-US" kern="0" dirty="0"/>
              <a:t>VS Per User Signaling includes:</a:t>
            </a:r>
          </a:p>
          <a:p>
            <a:pPr lvl="1"/>
            <a:r>
              <a:rPr lang="en-US" kern="0" dirty="0"/>
              <a:t>Bitmap of users with VS per-user content</a:t>
            </a:r>
          </a:p>
          <a:p>
            <a:pPr lvl="2"/>
            <a:r>
              <a:rPr lang="en-US" kern="0" dirty="0"/>
              <a:t>Define N as the number of bits in the bitmap equal to 1</a:t>
            </a:r>
          </a:p>
          <a:p>
            <a:pPr lvl="1"/>
            <a:r>
              <a:rPr lang="en-US" kern="0" dirty="0"/>
              <a:t>Bitwidth of per-user content, B</a:t>
            </a:r>
          </a:p>
          <a:p>
            <a:pPr lvl="1"/>
            <a:r>
              <a:rPr lang="en-US" kern="0" dirty="0"/>
              <a:t>N*B bits of Per-User Content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76B6BFC-90B2-DE83-35B3-79457E6A917A}"/>
              </a:ext>
            </a:extLst>
          </p:cNvPr>
          <p:cNvSpPr/>
          <p:nvPr/>
        </p:nvSpPr>
        <p:spPr bwMode="auto">
          <a:xfrm>
            <a:off x="6553198" y="5822237"/>
            <a:ext cx="535248" cy="39375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UHR </a:t>
            </a:r>
            <a:br>
              <a:rPr lang="en-US" sz="1100" dirty="0">
                <a:latin typeface="+mj-lt"/>
              </a:rPr>
            </a:br>
            <a:r>
              <a:rPr lang="en-US" sz="1100" dirty="0">
                <a:latin typeface="+mj-lt"/>
              </a:rPr>
              <a:t>SIG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2CC296-391F-CD66-666C-6DB8707711B8}"/>
              </a:ext>
            </a:extLst>
          </p:cNvPr>
          <p:cNvSpPr/>
          <p:nvPr/>
        </p:nvSpPr>
        <p:spPr bwMode="auto">
          <a:xfrm>
            <a:off x="7124697" y="5848977"/>
            <a:ext cx="838201" cy="34027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VS Signaling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51DFA50-EA76-5FAF-9E73-E4D37BB2B09C}"/>
              </a:ext>
            </a:extLst>
          </p:cNvPr>
          <p:cNvSpPr/>
          <p:nvPr/>
        </p:nvSpPr>
        <p:spPr bwMode="auto">
          <a:xfrm>
            <a:off x="5067299" y="5848977"/>
            <a:ext cx="838201" cy="34027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VS Signaling</a:t>
            </a:r>
          </a:p>
        </p:txBody>
      </p:sp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B9D77C0-833F-20E1-A116-364387AD86BF}"/>
              </a:ext>
            </a:extLst>
          </p:cNvPr>
          <p:cNvSpPr/>
          <p:nvPr/>
        </p:nvSpPr>
        <p:spPr bwMode="auto">
          <a:xfrm>
            <a:off x="5679407" y="5579047"/>
            <a:ext cx="1711993" cy="244887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600" dirty="0"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160C5D6-927E-09F7-F01C-47E5DC8C846B}"/>
              </a:ext>
            </a:extLst>
          </p:cNvPr>
          <p:cNvSpPr/>
          <p:nvPr/>
        </p:nvSpPr>
        <p:spPr bwMode="auto">
          <a:xfrm>
            <a:off x="4799675" y="4838699"/>
            <a:ext cx="535248" cy="39375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A, 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8FF1526-DEB5-F795-FA9F-319AE2F0159E}"/>
              </a:ext>
            </a:extLst>
          </p:cNvPr>
          <p:cNvSpPr/>
          <p:nvPr/>
        </p:nvSpPr>
        <p:spPr bwMode="auto">
          <a:xfrm>
            <a:off x="6473302" y="4776208"/>
            <a:ext cx="535248" cy="39375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C, 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2334BCD-727C-3695-9D54-22B9322030EB}"/>
              </a:ext>
            </a:extLst>
          </p:cNvPr>
          <p:cNvSpPr/>
          <p:nvPr/>
        </p:nvSpPr>
        <p:spPr bwMode="auto">
          <a:xfrm>
            <a:off x="7579127" y="4778748"/>
            <a:ext cx="535248" cy="39375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100" dirty="0">
                <a:latin typeface="+mj-lt"/>
              </a:rPr>
              <a:t>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A706331-B616-635E-0EEE-EE7F01E76DC6}"/>
              </a:ext>
            </a:extLst>
          </p:cNvPr>
          <p:cNvCxnSpPr>
            <a:stCxn id="27" idx="2"/>
            <a:endCxn id="22" idx="0"/>
          </p:cNvCxnSpPr>
          <p:nvPr/>
        </p:nvCxnSpPr>
        <p:spPr bwMode="auto">
          <a:xfrm flipH="1">
            <a:off x="7543798" y="5172503"/>
            <a:ext cx="302953" cy="676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78BFB55-E9DD-9DA4-E1DA-DAE9EB54E83A}"/>
              </a:ext>
            </a:extLst>
          </p:cNvPr>
          <p:cNvCxnSpPr>
            <a:cxnSpLocks/>
            <a:stCxn id="25" idx="2"/>
            <a:endCxn id="23" idx="0"/>
          </p:cNvCxnSpPr>
          <p:nvPr/>
        </p:nvCxnSpPr>
        <p:spPr bwMode="auto">
          <a:xfrm>
            <a:off x="5067299" y="5232454"/>
            <a:ext cx="419101" cy="6165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EE4D732-EF83-DF74-6755-75109BBA34E2}"/>
              </a:ext>
            </a:extLst>
          </p:cNvPr>
          <p:cNvCxnSpPr>
            <a:cxnSpLocks/>
            <a:stCxn id="26" idx="2"/>
            <a:endCxn id="12" idx="0"/>
          </p:cNvCxnSpPr>
          <p:nvPr/>
        </p:nvCxnSpPr>
        <p:spPr bwMode="auto">
          <a:xfrm flipH="1">
            <a:off x="6248400" y="5169963"/>
            <a:ext cx="492526" cy="6522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CF634E6-74CE-0AA9-2857-20CBF816D557}"/>
              </a:ext>
            </a:extLst>
          </p:cNvPr>
          <p:cNvCxnSpPr>
            <a:cxnSpLocks/>
            <a:stCxn id="26" idx="2"/>
            <a:endCxn id="22" idx="0"/>
          </p:cNvCxnSpPr>
          <p:nvPr/>
        </p:nvCxnSpPr>
        <p:spPr bwMode="auto">
          <a:xfrm>
            <a:off x="6740926" y="5169963"/>
            <a:ext cx="802872" cy="679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6D888B19-9592-5BF6-5AFC-ED64A8483611}"/>
              </a:ext>
            </a:extLst>
          </p:cNvPr>
          <p:cNvSpPr/>
          <p:nvPr/>
        </p:nvSpPr>
        <p:spPr bwMode="auto">
          <a:xfrm>
            <a:off x="6477000" y="5257800"/>
            <a:ext cx="547960" cy="9607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570EF3-C10A-F776-B21A-599DA708E6A4}"/>
              </a:ext>
            </a:extLst>
          </p:cNvPr>
          <p:cNvSpPr/>
          <p:nvPr/>
        </p:nvSpPr>
        <p:spPr bwMode="auto">
          <a:xfrm>
            <a:off x="6934200" y="5174396"/>
            <a:ext cx="535248" cy="235804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i="1" dirty="0">
                <a:latin typeface="+mj-lt"/>
              </a:rPr>
              <a:t>either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5F50829-8D62-4704-F950-81586C6AA492}"/>
              </a:ext>
            </a:extLst>
          </p:cNvPr>
          <p:cNvSpPr/>
          <p:nvPr/>
        </p:nvSpPr>
        <p:spPr bwMode="auto">
          <a:xfrm>
            <a:off x="5768431" y="6207070"/>
            <a:ext cx="937169" cy="26993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dirty="0">
                <a:latin typeface="+mj-lt"/>
              </a:rPr>
              <a:t>0 or 4 usec / 0, 4 or 8 usec</a:t>
            </a:r>
          </a:p>
        </p:txBody>
      </p:sp>
    </p:spTree>
    <p:extLst>
      <p:ext uri="{BB962C8B-B14F-4D97-AF65-F5344CB8AC3E}">
        <p14:creationId xmlns:p14="http://schemas.microsoft.com/office/powerpoint/2010/main" val="1859460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1F0B-7185-62E8-DF05-5932DD47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F16E8-F083-461E-B9B2-6472E806D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seems unavoidable that vendors will seek to incorporate vendor specific PHY features</a:t>
            </a:r>
          </a:p>
          <a:p>
            <a:pPr lvl="1"/>
            <a:r>
              <a:rPr lang="en-US" dirty="0"/>
              <a:t>But no current mechanism is guaranteed safe and compliant</a:t>
            </a:r>
          </a:p>
          <a:p>
            <a:r>
              <a:rPr lang="en-US" dirty="0"/>
              <a:t>We propose a way to future proof the U-SIG field (</a:t>
            </a:r>
            <a:r>
              <a:rPr lang="en-US" dirty="0" err="1"/>
              <a:t>etc</a:t>
            </a:r>
            <a:r>
              <a:rPr lang="en-US" dirty="0"/>
              <a:t>) even when there are vendors that seek to incorporate vendor specific features</a:t>
            </a:r>
          </a:p>
          <a:p>
            <a:pPr lvl="1"/>
            <a:r>
              <a:rPr lang="en-US" dirty="0"/>
              <a:t>Trivial change for TB PPDU </a:t>
            </a:r>
          </a:p>
          <a:p>
            <a:pPr lvl="1"/>
            <a:r>
              <a:rPr lang="en-US" dirty="0"/>
              <a:t>Modest change for MU PPDU</a:t>
            </a:r>
          </a:p>
          <a:p>
            <a:pPr lvl="2"/>
            <a:r>
              <a:rPr lang="en-US" dirty="0"/>
              <a:t>Supports both VS Common Content and VS Per User Content</a:t>
            </a:r>
          </a:p>
          <a:p>
            <a:pPr lvl="2"/>
            <a:r>
              <a:rPr lang="en-US" dirty="0"/>
              <a:t>The overhead is ~2 bits in the U-SIG field for disinterested vendors</a:t>
            </a:r>
          </a:p>
          <a:p>
            <a:pPr lvl="2"/>
            <a:r>
              <a:rPr lang="en-US" dirty="0"/>
              <a:t>Various Signaling options are available (see backup):</a:t>
            </a:r>
          </a:p>
          <a:p>
            <a:pPr lvl="3"/>
            <a:r>
              <a:rPr lang="en-US" dirty="0"/>
              <a:t>4-8 usec VS SIG field after USIG is most powerful for VS Common Content</a:t>
            </a:r>
          </a:p>
          <a:p>
            <a:pPr lvl="3"/>
            <a:r>
              <a:rPr lang="en-US" dirty="0"/>
              <a:t>UHRSIG (padding, overlength User fields) is most natural for VS Per-User Content</a:t>
            </a:r>
          </a:p>
          <a:p>
            <a:pPr lvl="2"/>
            <a:r>
              <a:rPr lang="en-US" dirty="0"/>
              <a:t>Plenty of VS bits are available</a:t>
            </a:r>
          </a:p>
          <a:p>
            <a:r>
              <a:rPr lang="en-US" dirty="0"/>
              <a:t>… for guaranteed, long-term PHY </a:t>
            </a:r>
            <a:r>
              <a:rPr lang="en-US" dirty="0">
                <a:highlight>
                  <a:srgbClr val="FFFF00"/>
                </a:highlight>
              </a:rPr>
              <a:t>safety</a:t>
            </a:r>
            <a:r>
              <a:rPr lang="en-US" dirty="0"/>
              <a:t> and reliable interop even in the presence of VS PHY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8B8A-A4BE-8B8F-ABD2-D3B4D1463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6F9C1-EFEE-BAD7-1B67-FC8D1D098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3567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</a:t>
            </a:r>
            <a:r>
              <a:rPr lang="en-US"/>
              <a:t>] 23/1099, “Vendor </a:t>
            </a:r>
            <a:r>
              <a:rPr lang="en-US" dirty="0"/>
              <a:t>Specific </a:t>
            </a:r>
            <a:r>
              <a:rPr lang="en-US"/>
              <a:t>SIG field”, </a:t>
            </a:r>
            <a:r>
              <a:rPr lang="en-US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mechanism for VS Signaling in UHR MU and TB PPDUs. </a:t>
            </a:r>
          </a:p>
          <a:p>
            <a:pPr lvl="1"/>
            <a:r>
              <a:rPr lang="en-US" dirty="0"/>
              <a:t>The mechanism for VS Signaling in UHR TB PPDUs shall use the Service field. </a:t>
            </a:r>
          </a:p>
          <a:p>
            <a:pPr lvl="1"/>
            <a:r>
              <a:rPr lang="en-US" dirty="0"/>
              <a:t>The mechanism for VS Signaling in UHR MU PPDUs shall support both Common and Per-User Signaling.</a:t>
            </a:r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2021</Words>
  <Application>Microsoft Office PowerPoint</Application>
  <PresentationFormat>Widescreen</PresentationFormat>
  <Paragraphs>266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802-11-Submission</vt:lpstr>
      <vt:lpstr>Vendor Specific PHY Signaling</vt:lpstr>
      <vt:lpstr>Motivation for Standardized PHY-level Vendor Specific Signaling Recap from [1]</vt:lpstr>
      <vt:lpstr>Comment 1 on [1]: Use of BSS Color, STA-ID and Upper Layer Enablement Signaling Suffice </vt:lpstr>
      <vt:lpstr>Comment 2 on [1]: This doesn’t address Per-User or TB-PPDU Vendor Specific Signaling</vt:lpstr>
      <vt:lpstr>Proposal: High-level Requirements for UHR TB PPDU</vt:lpstr>
      <vt:lpstr>Proposal: High-level Requirements for UHR MU PPDU</vt:lpstr>
      <vt:lpstr>Summary</vt:lpstr>
      <vt:lpstr>References</vt:lpstr>
      <vt:lpstr>Strawpoll</vt:lpstr>
      <vt:lpstr>Backup</vt:lpstr>
      <vt:lpstr>Optional Feature: VS SIG for early VS Common Signaling</vt:lpstr>
      <vt:lpstr>… wherein 26 / 52 bit examples of the potential VS SIG binary fields are:</vt:lpstr>
      <vt:lpstr>Signaling in UHR-SIG of MU PPDU</vt:lpstr>
      <vt:lpstr>Extensions to Receive Procedure for UHR MU PPDU</vt:lpstr>
      <vt:lpstr>Hypothetical MU PPDU Examples where Vendor Specific Signaling is needed for (UL/DL, VS Validate = 0/1):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Vendor Specific SIG field</dc:title>
  <dc:creator/>
  <cp:keywords>24/0100</cp:keywords>
  <cp:lastModifiedBy/>
  <cp:revision>6</cp:revision>
  <dcterms:created xsi:type="dcterms:W3CDTF">2011-09-19T06:02:14Z</dcterms:created>
  <dcterms:modified xsi:type="dcterms:W3CDTF">2024-01-12T23:32:18Z</dcterms:modified>
</cp:coreProperties>
</file>