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14" r:id="rId3"/>
    <p:sldId id="327" r:id="rId4"/>
    <p:sldId id="337" r:id="rId5"/>
    <p:sldId id="338" r:id="rId6"/>
    <p:sldId id="339" r:id="rId7"/>
    <p:sldId id="346" r:id="rId8"/>
    <p:sldId id="345" r:id="rId9"/>
    <p:sldId id="347" r:id="rId10"/>
    <p:sldId id="340" r:id="rId11"/>
    <p:sldId id="329" r:id="rId12"/>
    <p:sldId id="313"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4" d="100"/>
          <a:sy n="114" d="100"/>
        </p:scale>
        <p:origin x="414" y="11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Yongsen Ma, et al., Samsung</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Yongsen Ma, et al., Samsung</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dirty="0"/>
              <a:t>Yongsen Ma, et al., Samsung</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dirty="0"/>
              <a:t>Yongsen Ma, et al., Samsung</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Yongsen Ma, et al., Samsung</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dirty="0"/>
              <a:t>Yongsen Ma, et al., Samsung</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dirty="0"/>
              <a:t>Yongsen Ma, et al., Samsung</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dirty="0"/>
              <a:t>Yongsen Ma, et al., Samsung</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dirty="0"/>
              <a:t>Yongsen Ma, et al., Samsung</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Yongsen Ma, et al., Samsung</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802.11-24/0097r0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 Power Management – Follow-up</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2024-01-17</a:t>
            </a:r>
          </a:p>
        </p:txBody>
      </p:sp>
      <p:sp>
        <p:nvSpPr>
          <p:cNvPr id="6" name="Date Placeholder 3"/>
          <p:cNvSpPr>
            <a:spLocks noGrp="1"/>
          </p:cNvSpPr>
          <p:nvPr>
            <p:ph type="dt" idx="10"/>
          </p:nvPr>
        </p:nvSpPr>
        <p:spPr/>
        <p:txBody>
          <a:bodyPr/>
          <a:lstStyle/>
          <a:p>
            <a:r>
              <a:rPr lang="en-US"/>
              <a:t>January 2024</a:t>
            </a:r>
            <a:endParaRPr lang="en-GB" dirty="0"/>
          </a:p>
        </p:txBody>
      </p:sp>
      <p:sp>
        <p:nvSpPr>
          <p:cNvPr id="7" name="Footer Placeholder 4"/>
          <p:cNvSpPr>
            <a:spLocks noGrp="1"/>
          </p:cNvSpPr>
          <p:nvPr>
            <p:ph type="ftr" idx="11"/>
          </p:nvPr>
        </p:nvSpPr>
        <p:spPr/>
        <p:txBody>
          <a:bodyPr/>
          <a:lstStyle/>
          <a:p>
            <a:r>
              <a:rPr lang="da-DK"/>
              <a:t>Yongsen Ma, et al.,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011200504"/>
              </p:ext>
            </p:extLst>
          </p:nvPr>
        </p:nvGraphicFramePr>
        <p:xfrm>
          <a:off x="993775" y="2417763"/>
          <a:ext cx="10217150" cy="2479675"/>
        </p:xfrm>
        <a:graphic>
          <a:graphicData uri="http://schemas.openxmlformats.org/presentationml/2006/ole">
            <mc:AlternateContent xmlns:mc="http://schemas.openxmlformats.org/markup-compatibility/2006">
              <mc:Choice xmlns:v="urn:schemas-microsoft-com:vml" Requires="v">
                <p:oleObj spid="_x0000_s1252" name="Document" r:id="rId4" imgW="10448057" imgH="2539535" progId="Word.Document.8">
                  <p:embed/>
                </p:oleObj>
              </mc:Choice>
              <mc:Fallback>
                <p:oleObj name="Document" r:id="rId4" imgW="10448057" imgH="2539535" progId="Word.Document.8">
                  <p:embed/>
                  <p:pic>
                    <p:nvPicPr>
                      <p:cNvPr id="0" name="Picture 3"/>
                      <p:cNvPicPr>
                        <a:picLocks noChangeAspect="1" noChangeArrowheads="1"/>
                      </p:cNvPicPr>
                      <p:nvPr/>
                    </p:nvPicPr>
                    <p:blipFill>
                      <a:blip r:embed="rId5"/>
                      <a:srcRect/>
                      <a:stretch>
                        <a:fillRect/>
                      </a:stretch>
                    </p:blipFill>
                    <p:spPr bwMode="auto">
                      <a:xfrm>
                        <a:off x="993775" y="2417763"/>
                        <a:ext cx="10217150" cy="24796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E0A52-99FC-4A22-8078-741B33888B4E}"/>
              </a:ext>
            </a:extLst>
          </p:cNvPr>
          <p:cNvSpPr>
            <a:spLocks noGrp="1"/>
          </p:cNvSpPr>
          <p:nvPr>
            <p:ph type="title"/>
          </p:nvPr>
        </p:nvSpPr>
        <p:spPr/>
        <p:txBody>
          <a:bodyPr/>
          <a:lstStyle/>
          <a:p>
            <a:r>
              <a:rPr lang="en-US" dirty="0"/>
              <a:t>Information Elements: Presence/Schedule Request</a:t>
            </a:r>
          </a:p>
        </p:txBody>
      </p:sp>
      <p:sp>
        <p:nvSpPr>
          <p:cNvPr id="3" name="Content Placeholder 2">
            <a:extLst>
              <a:ext uri="{FF2B5EF4-FFF2-40B4-BE49-F238E27FC236}">
                <a16:creationId xmlns:a16="http://schemas.microsoft.com/office/drawing/2014/main" id="{E46BCB3E-7F62-4B72-9A93-36892914A731}"/>
              </a:ext>
            </a:extLst>
          </p:cNvPr>
          <p:cNvSpPr>
            <a:spLocks noGrp="1"/>
          </p:cNvSpPr>
          <p:nvPr>
            <p:ph idx="1"/>
          </p:nvPr>
        </p:nvSpPr>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Procedures and IEs needed for STAs/APs to manage the AP’s schedule &amp; capability</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Option 1: Presence/Schedule Request in a single IE with a request type field</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dirty="0"/>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dirty="0"/>
          </a:p>
          <a:p>
            <a:pPr marL="1201737"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solidFill>
                <a:schemeClr val="tx1"/>
              </a:solidFill>
            </a:endParaRPr>
          </a:p>
          <a:p>
            <a:pPr marL="1201737"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solidFill>
                <a:schemeClr val="tx1"/>
              </a:solidFill>
            </a:endParaRPr>
          </a:p>
          <a:p>
            <a:pPr marL="1201737"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solidFill>
                <a:schemeClr val="tx1"/>
              </a:solidFill>
            </a:endParaRP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dirty="0"/>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Option 2: Presence/Schedule Request in separate IEs</a:t>
            </a:r>
          </a:p>
          <a:p>
            <a:pPr marL="1201737"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STAs can send Schedule Request IE in Probe Request or Action frames to request for the current schedule.</a:t>
            </a:r>
          </a:p>
          <a:p>
            <a:pPr marL="1201737"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STAs can send Schedule &amp; Capability IE in Probe Request or Action frames to request to disable AP power save or request for a certain schedule.</a:t>
            </a:r>
          </a:p>
          <a:p>
            <a:pPr marL="1201737"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The AP can send Schedule &amp; Capability IE in Beacon or Action frames to STAs to confirm/reject the request.</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Can use existing frames or add subfields, e.g., any legacy or latency sensitive frame can disable AP power save.</a:t>
            </a:r>
          </a:p>
        </p:txBody>
      </p:sp>
      <p:sp>
        <p:nvSpPr>
          <p:cNvPr id="4" name="Slide Number Placeholder 3">
            <a:extLst>
              <a:ext uri="{FF2B5EF4-FFF2-40B4-BE49-F238E27FC236}">
                <a16:creationId xmlns:a16="http://schemas.microsoft.com/office/drawing/2014/main" id="{3775DFB2-BB09-433A-898A-3E52664B2A7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EBFC3FA2-ABF0-49CC-80DA-8E3E4183CFA2}"/>
              </a:ext>
            </a:extLst>
          </p:cNvPr>
          <p:cNvSpPr>
            <a:spLocks noGrp="1"/>
          </p:cNvSpPr>
          <p:nvPr>
            <p:ph type="ftr" idx="14"/>
          </p:nvPr>
        </p:nvSpPr>
        <p:spPr/>
        <p:txBody>
          <a:bodyPr/>
          <a:lstStyle/>
          <a:p>
            <a:r>
              <a:rPr lang="en-GB"/>
              <a:t>Yongsen Ma, et al., Samsung</a:t>
            </a:r>
            <a:endParaRPr lang="en-GB" dirty="0"/>
          </a:p>
        </p:txBody>
      </p:sp>
      <p:sp>
        <p:nvSpPr>
          <p:cNvPr id="6" name="Date Placeholder 5">
            <a:extLst>
              <a:ext uri="{FF2B5EF4-FFF2-40B4-BE49-F238E27FC236}">
                <a16:creationId xmlns:a16="http://schemas.microsoft.com/office/drawing/2014/main" id="{A3F1202E-79B9-4DEF-9BE1-B780F3E0F99E}"/>
              </a:ext>
            </a:extLst>
          </p:cNvPr>
          <p:cNvSpPr>
            <a:spLocks noGrp="1"/>
          </p:cNvSpPr>
          <p:nvPr>
            <p:ph type="dt" idx="15"/>
          </p:nvPr>
        </p:nvSpPr>
        <p:spPr/>
        <p:txBody>
          <a:bodyPr/>
          <a:lstStyle/>
          <a:p>
            <a:r>
              <a:rPr lang="en-US"/>
              <a:t>January 2024</a:t>
            </a:r>
            <a:endParaRPr lang="en-GB" dirty="0"/>
          </a:p>
        </p:txBody>
      </p:sp>
      <p:graphicFrame>
        <p:nvGraphicFramePr>
          <p:cNvPr id="12" name="Table 11">
            <a:extLst>
              <a:ext uri="{FF2B5EF4-FFF2-40B4-BE49-F238E27FC236}">
                <a16:creationId xmlns:a16="http://schemas.microsoft.com/office/drawing/2014/main" id="{E553F773-C8E2-4CDC-9CE8-2B96C27B0BEB}"/>
              </a:ext>
            </a:extLst>
          </p:cNvPr>
          <p:cNvGraphicFramePr>
            <a:graphicFrameLocks noGrp="1"/>
          </p:cNvGraphicFramePr>
          <p:nvPr>
            <p:extLst>
              <p:ext uri="{D42A27DB-BD31-4B8C-83A1-F6EECF244321}">
                <p14:modId xmlns:p14="http://schemas.microsoft.com/office/powerpoint/2010/main" val="1941994858"/>
              </p:ext>
            </p:extLst>
          </p:nvPr>
        </p:nvGraphicFramePr>
        <p:xfrm>
          <a:off x="2973826" y="3200401"/>
          <a:ext cx="3925825" cy="1371600"/>
        </p:xfrm>
        <a:graphic>
          <a:graphicData uri="http://schemas.openxmlformats.org/drawingml/2006/table">
            <a:tbl>
              <a:tblPr firstRow="1" bandRow="1">
                <a:tableStyleId>{5940675A-B579-460E-94D1-54222C63F5DA}</a:tableStyleId>
              </a:tblPr>
              <a:tblGrid>
                <a:gridCol w="314793">
                  <a:extLst>
                    <a:ext uri="{9D8B030D-6E8A-4147-A177-3AD203B41FA5}">
                      <a16:colId xmlns:a16="http://schemas.microsoft.com/office/drawing/2014/main" val="1640650125"/>
                    </a:ext>
                  </a:extLst>
                </a:gridCol>
                <a:gridCol w="3611032">
                  <a:extLst>
                    <a:ext uri="{9D8B030D-6E8A-4147-A177-3AD203B41FA5}">
                      <a16:colId xmlns:a16="http://schemas.microsoft.com/office/drawing/2014/main" val="879370447"/>
                    </a:ext>
                  </a:extLst>
                </a:gridCol>
              </a:tblGrid>
              <a:tr h="0">
                <a:tc>
                  <a:txBody>
                    <a:bodyPr/>
                    <a:lstStyle/>
                    <a:p>
                      <a:r>
                        <a:rPr lang="en-US" sz="1200" dirty="0"/>
                        <a:t>0</a:t>
                      </a:r>
                    </a:p>
                  </a:txBody>
                  <a:tcPr/>
                </a:tc>
                <a:tc>
                  <a:txBody>
                    <a:bodyPr/>
                    <a:lstStyle/>
                    <a:p>
                      <a:r>
                        <a:rPr lang="en-US" sz="1200" dirty="0"/>
                        <a:t>STAs request the AP to disable AP power save</a:t>
                      </a:r>
                    </a:p>
                  </a:txBody>
                  <a:tcPr/>
                </a:tc>
                <a:extLst>
                  <a:ext uri="{0D108BD9-81ED-4DB2-BD59-A6C34878D82A}">
                    <a16:rowId xmlns:a16="http://schemas.microsoft.com/office/drawing/2014/main" val="4222964562"/>
                  </a:ext>
                </a:extLst>
              </a:tr>
              <a:tr h="0">
                <a:tc>
                  <a:txBody>
                    <a:bodyPr/>
                    <a:lstStyle/>
                    <a:p>
                      <a:r>
                        <a:rPr lang="en-US" sz="1200" dirty="0"/>
                        <a:t>1</a:t>
                      </a:r>
                    </a:p>
                  </a:txBody>
                  <a:tcPr/>
                </a:tc>
                <a:tc>
                  <a:txBody>
                    <a:bodyPr/>
                    <a:lstStyle/>
                    <a:p>
                      <a:r>
                        <a:rPr lang="en-US" sz="1200" dirty="0"/>
                        <a:t>STAs request the AP to send out the current schedule</a:t>
                      </a:r>
                    </a:p>
                  </a:txBody>
                  <a:tcPr/>
                </a:tc>
                <a:extLst>
                  <a:ext uri="{0D108BD9-81ED-4DB2-BD59-A6C34878D82A}">
                    <a16:rowId xmlns:a16="http://schemas.microsoft.com/office/drawing/2014/main" val="3874958150"/>
                  </a:ext>
                </a:extLst>
              </a:tr>
              <a:tr h="0">
                <a:tc>
                  <a:txBody>
                    <a:bodyPr/>
                    <a:lstStyle/>
                    <a:p>
                      <a:r>
                        <a:rPr lang="en-US" sz="1200" dirty="0"/>
                        <a:t>2</a:t>
                      </a:r>
                    </a:p>
                  </a:txBody>
                  <a:tcPr/>
                </a:tc>
                <a:tc>
                  <a:txBody>
                    <a:bodyPr/>
                    <a:lstStyle/>
                    <a:p>
                      <a:r>
                        <a:rPr lang="en-US" sz="1200" dirty="0"/>
                        <a:t>STAs request the AP to use a certain </a:t>
                      </a:r>
                      <a:r>
                        <a:rPr lang="en-US" sz="1200"/>
                        <a:t>schedule attached</a:t>
                      </a:r>
                      <a:endParaRPr lang="en-US" sz="1200" dirty="0"/>
                    </a:p>
                  </a:txBody>
                  <a:tcPr/>
                </a:tc>
                <a:extLst>
                  <a:ext uri="{0D108BD9-81ED-4DB2-BD59-A6C34878D82A}">
                    <a16:rowId xmlns:a16="http://schemas.microsoft.com/office/drawing/2014/main" val="975428260"/>
                  </a:ext>
                </a:extLst>
              </a:tr>
              <a:tr h="154939">
                <a:tc>
                  <a:txBody>
                    <a:bodyPr/>
                    <a:lstStyle/>
                    <a:p>
                      <a:r>
                        <a:rPr lang="en-US" sz="1200" dirty="0"/>
                        <a:t>3</a:t>
                      </a:r>
                    </a:p>
                  </a:txBody>
                  <a:tcPr/>
                </a:tc>
                <a:tc>
                  <a:txBody>
                    <a:bodyPr/>
                    <a:lstStyle/>
                    <a:p>
                      <a:r>
                        <a:rPr lang="en-US" sz="1200" dirty="0"/>
                        <a:t>STAs cancel a previous Presence/Schedule Request</a:t>
                      </a:r>
                    </a:p>
                  </a:txBody>
                  <a:tcPr/>
                </a:tc>
                <a:extLst>
                  <a:ext uri="{0D108BD9-81ED-4DB2-BD59-A6C34878D82A}">
                    <a16:rowId xmlns:a16="http://schemas.microsoft.com/office/drawing/2014/main" val="3732431986"/>
                  </a:ext>
                </a:extLst>
              </a:tr>
              <a:tr h="1549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t>
                      </a:r>
                    </a:p>
                  </a:txBody>
                  <a:tcPr/>
                </a:tc>
                <a:tc>
                  <a:txBody>
                    <a:bodyPr/>
                    <a:lstStyle/>
                    <a:p>
                      <a:endParaRPr lang="en-US" sz="1200" dirty="0"/>
                    </a:p>
                  </a:txBody>
                  <a:tcPr/>
                </a:tc>
                <a:extLst>
                  <a:ext uri="{0D108BD9-81ED-4DB2-BD59-A6C34878D82A}">
                    <a16:rowId xmlns:a16="http://schemas.microsoft.com/office/drawing/2014/main" val="1325269406"/>
                  </a:ext>
                </a:extLst>
              </a:tr>
            </a:tbl>
          </a:graphicData>
        </a:graphic>
      </p:graphicFrame>
      <p:sp>
        <p:nvSpPr>
          <p:cNvPr id="16" name="TextBox 15">
            <a:extLst>
              <a:ext uri="{FF2B5EF4-FFF2-40B4-BE49-F238E27FC236}">
                <a16:creationId xmlns:a16="http://schemas.microsoft.com/office/drawing/2014/main" id="{133A3347-6761-4E40-94D5-1ECC3BF92B60}"/>
              </a:ext>
            </a:extLst>
          </p:cNvPr>
          <p:cNvSpPr txBox="1"/>
          <p:nvPr/>
        </p:nvSpPr>
        <p:spPr>
          <a:xfrm>
            <a:off x="6980770" y="3196689"/>
            <a:ext cx="4572000" cy="738664"/>
          </a:xfrm>
          <a:prstGeom prst="rect">
            <a:avLst/>
          </a:prstGeom>
          <a:noFill/>
        </p:spPr>
        <p:txBody>
          <a:bodyPr wrap="square" rtlCol="0">
            <a:spAutoFit/>
          </a:bodyPr>
          <a:lstStyle/>
          <a:p>
            <a:r>
              <a:rPr lang="en-US" sz="1400" dirty="0">
                <a:solidFill>
                  <a:schemeClr val="tx1"/>
                </a:solidFill>
              </a:rPr>
              <a:t>STAs to request the AP not entering a certain state, can either </a:t>
            </a:r>
          </a:p>
          <a:p>
            <a:pPr marL="171450" indent="-171450">
              <a:buFont typeface="Arial" panose="020B0604020202020204" pitchFamily="34" charset="0"/>
              <a:buChar char="•"/>
            </a:pPr>
            <a:r>
              <a:rPr lang="en-US" sz="1400" dirty="0">
                <a:solidFill>
                  <a:schemeClr val="tx1"/>
                </a:solidFill>
              </a:rPr>
              <a:t>add new request types </a:t>
            </a:r>
          </a:p>
          <a:p>
            <a:pPr marL="171450" indent="-171450">
              <a:buFont typeface="Arial" panose="020B0604020202020204" pitchFamily="34" charset="0"/>
              <a:buChar char="•"/>
            </a:pPr>
            <a:r>
              <a:rPr lang="en-US" sz="1400" dirty="0">
                <a:solidFill>
                  <a:schemeClr val="tx1"/>
                </a:solidFill>
              </a:rPr>
              <a:t>or use request type 2 with the requested schedule attached</a:t>
            </a:r>
            <a:endParaRPr lang="en-US" sz="1800" dirty="0"/>
          </a:p>
        </p:txBody>
      </p:sp>
      <p:graphicFrame>
        <p:nvGraphicFramePr>
          <p:cNvPr id="17" name="Table 16">
            <a:extLst>
              <a:ext uri="{FF2B5EF4-FFF2-40B4-BE49-F238E27FC236}">
                <a16:creationId xmlns:a16="http://schemas.microsoft.com/office/drawing/2014/main" id="{810364D8-984E-4BAA-BF1F-7047D1B7E7AF}"/>
              </a:ext>
            </a:extLst>
          </p:cNvPr>
          <p:cNvGraphicFramePr>
            <a:graphicFrameLocks noGrp="1"/>
          </p:cNvGraphicFramePr>
          <p:nvPr>
            <p:extLst>
              <p:ext uri="{D42A27DB-BD31-4B8C-83A1-F6EECF244321}">
                <p14:modId xmlns:p14="http://schemas.microsoft.com/office/powerpoint/2010/main" val="1727957138"/>
              </p:ext>
            </p:extLst>
          </p:nvPr>
        </p:nvGraphicFramePr>
        <p:xfrm>
          <a:off x="1524000" y="2667000"/>
          <a:ext cx="5410200" cy="304800"/>
        </p:xfrm>
        <a:graphic>
          <a:graphicData uri="http://schemas.openxmlformats.org/drawingml/2006/table">
            <a:tbl>
              <a:tblPr firstRow="1" bandRow="1">
                <a:tableStyleId>{5940675A-B579-460E-94D1-54222C63F5DA}</a:tableStyleId>
              </a:tblPr>
              <a:tblGrid>
                <a:gridCol w="1447800">
                  <a:extLst>
                    <a:ext uri="{9D8B030D-6E8A-4147-A177-3AD203B41FA5}">
                      <a16:colId xmlns:a16="http://schemas.microsoft.com/office/drawing/2014/main" val="1312962097"/>
                    </a:ext>
                  </a:extLst>
                </a:gridCol>
                <a:gridCol w="1143000">
                  <a:extLst>
                    <a:ext uri="{9D8B030D-6E8A-4147-A177-3AD203B41FA5}">
                      <a16:colId xmlns:a16="http://schemas.microsoft.com/office/drawing/2014/main" val="2489400134"/>
                    </a:ext>
                  </a:extLst>
                </a:gridCol>
                <a:gridCol w="2438400">
                  <a:extLst>
                    <a:ext uri="{9D8B030D-6E8A-4147-A177-3AD203B41FA5}">
                      <a16:colId xmlns:a16="http://schemas.microsoft.com/office/drawing/2014/main" val="3025279318"/>
                    </a:ext>
                  </a:extLst>
                </a:gridCol>
                <a:gridCol w="381000">
                  <a:extLst>
                    <a:ext uri="{9D8B030D-6E8A-4147-A177-3AD203B41FA5}">
                      <a16:colId xmlns:a16="http://schemas.microsoft.com/office/drawing/2014/main" val="3070883185"/>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ID and other info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Request type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Present for certain request type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t>
                      </a:r>
                    </a:p>
                  </a:txBody>
                  <a:tcPr/>
                </a:tc>
                <a:extLst>
                  <a:ext uri="{0D108BD9-81ED-4DB2-BD59-A6C34878D82A}">
                    <a16:rowId xmlns:a16="http://schemas.microsoft.com/office/drawing/2014/main" val="10488201"/>
                  </a:ext>
                </a:extLst>
              </a:tr>
            </a:tbl>
          </a:graphicData>
        </a:graphic>
      </p:graphicFrame>
      <p:cxnSp>
        <p:nvCxnSpPr>
          <p:cNvPr id="19" name="Straight Connector 18">
            <a:extLst>
              <a:ext uri="{FF2B5EF4-FFF2-40B4-BE49-F238E27FC236}">
                <a16:creationId xmlns:a16="http://schemas.microsoft.com/office/drawing/2014/main" id="{72AFD14B-AE22-48A8-9320-A4D22A815C60}"/>
              </a:ext>
            </a:extLst>
          </p:cNvPr>
          <p:cNvCxnSpPr>
            <a:cxnSpLocks/>
          </p:cNvCxnSpPr>
          <p:nvPr/>
        </p:nvCxnSpPr>
        <p:spPr bwMode="auto">
          <a:xfrm>
            <a:off x="2973826" y="2971800"/>
            <a:ext cx="0" cy="22488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14C4EF8C-F20C-477E-A8E1-AF8223DD960E}"/>
              </a:ext>
            </a:extLst>
          </p:cNvPr>
          <p:cNvCxnSpPr>
            <a:cxnSpLocks/>
          </p:cNvCxnSpPr>
          <p:nvPr/>
        </p:nvCxnSpPr>
        <p:spPr bwMode="auto">
          <a:xfrm>
            <a:off x="4135967" y="2978736"/>
            <a:ext cx="2763684" cy="19688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Straight Arrow Connector 25">
            <a:extLst>
              <a:ext uri="{FF2B5EF4-FFF2-40B4-BE49-F238E27FC236}">
                <a16:creationId xmlns:a16="http://schemas.microsoft.com/office/drawing/2014/main" id="{0DDB984E-355E-4373-BD89-7F1CFD87CB61}"/>
              </a:ext>
            </a:extLst>
          </p:cNvPr>
          <p:cNvCxnSpPr>
            <a:cxnSpLocks/>
          </p:cNvCxnSpPr>
          <p:nvPr/>
        </p:nvCxnSpPr>
        <p:spPr bwMode="auto">
          <a:xfrm>
            <a:off x="6367230" y="3352800"/>
            <a:ext cx="63641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4253557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27D92-1AF4-427F-9B22-78F88FD3CBEC}"/>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29FDBDE2-9C1F-4F57-95BE-AAE50780C414}"/>
              </a:ext>
            </a:extLst>
          </p:cNvPr>
          <p:cNvSpPr>
            <a:spLocks noGrp="1"/>
          </p:cNvSpPr>
          <p:nvPr>
            <p:ph idx="1"/>
          </p:nvPr>
        </p:nvSpPr>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This contribution gives a follow-up on scheduled AP power save [5] </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Procedures and operations for AP and non-AP STAs</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Information element options for schedule, power state, capability, and management info.</a:t>
            </a:r>
          </a:p>
        </p:txBody>
      </p:sp>
      <p:sp>
        <p:nvSpPr>
          <p:cNvPr id="4" name="Slide Number Placeholder 3">
            <a:extLst>
              <a:ext uri="{FF2B5EF4-FFF2-40B4-BE49-F238E27FC236}">
                <a16:creationId xmlns:a16="http://schemas.microsoft.com/office/drawing/2014/main" id="{60BC6932-9273-4654-B6B9-06F04506BE1A}"/>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7EFD5CD2-2C96-47D0-A839-0F4B46100398}"/>
              </a:ext>
            </a:extLst>
          </p:cNvPr>
          <p:cNvSpPr>
            <a:spLocks noGrp="1"/>
          </p:cNvSpPr>
          <p:nvPr>
            <p:ph type="ftr" idx="14"/>
          </p:nvPr>
        </p:nvSpPr>
        <p:spPr/>
        <p:txBody>
          <a:bodyPr/>
          <a:lstStyle/>
          <a:p>
            <a:r>
              <a:rPr lang="en-GB"/>
              <a:t>Yongsen Ma, et al., Samsung</a:t>
            </a:r>
            <a:endParaRPr lang="en-GB" dirty="0"/>
          </a:p>
        </p:txBody>
      </p:sp>
      <p:sp>
        <p:nvSpPr>
          <p:cNvPr id="6" name="Date Placeholder 5">
            <a:extLst>
              <a:ext uri="{FF2B5EF4-FFF2-40B4-BE49-F238E27FC236}">
                <a16:creationId xmlns:a16="http://schemas.microsoft.com/office/drawing/2014/main" id="{FB3BA77A-D8FE-4E4F-97D4-5D1391EBE028}"/>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369022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8177F-4851-475B-825A-08E462F4E6EE}"/>
              </a:ext>
            </a:extLst>
          </p:cNvPr>
          <p:cNvSpPr>
            <a:spLocks noGrp="1"/>
          </p:cNvSpPr>
          <p:nvPr>
            <p:ph type="title"/>
          </p:nvPr>
        </p:nvSpPr>
        <p:spPr/>
        <p:txBody>
          <a:bodyPr/>
          <a:lstStyle/>
          <a:p>
            <a:r>
              <a:rPr lang="en-GB"/>
              <a:t>References</a:t>
            </a:r>
            <a:endParaRPr lang="en-US" dirty="0"/>
          </a:p>
        </p:txBody>
      </p:sp>
      <p:sp>
        <p:nvSpPr>
          <p:cNvPr id="3" name="Content Placeholder 2">
            <a:extLst>
              <a:ext uri="{FF2B5EF4-FFF2-40B4-BE49-F238E27FC236}">
                <a16:creationId xmlns:a16="http://schemas.microsoft.com/office/drawing/2014/main" id="{562CFDFB-7FF2-463A-BA82-5099BD2661E4}"/>
              </a:ext>
            </a:extLst>
          </p:cNvPr>
          <p:cNvSpPr>
            <a:spLocks noGrp="1"/>
          </p:cNvSpPr>
          <p:nvPr>
            <p:ph idx="1"/>
          </p:nvPr>
        </p:nvSpPr>
        <p:spPr/>
        <p:txBody>
          <a:bodyPr/>
          <a:lstStyle/>
          <a:p>
            <a:r>
              <a:rPr lang="en-GB" sz="1400" dirty="0"/>
              <a:t>[1] Dorothy Stanley, Liaison statement from Wi-Fi Alliance re: energy efficiency, IEEE 802.11-23/0917r0, 2023</a:t>
            </a:r>
          </a:p>
          <a:p>
            <a:r>
              <a:rPr lang="en-GB" sz="1400" dirty="0"/>
              <a:t>[2] Amelia </a:t>
            </a:r>
            <a:r>
              <a:rPr lang="en-GB" sz="1400" dirty="0" err="1"/>
              <a:t>Andersdotter</a:t>
            </a:r>
            <a:r>
              <a:rPr lang="en-GB" sz="1400" dirty="0"/>
              <a:t>, et al., 802.11 AP Power Save PAR addition proposal, IEEE 802.11-23/0244r1, 2023</a:t>
            </a:r>
          </a:p>
          <a:p>
            <a:r>
              <a:rPr lang="en-GB" sz="1400" dirty="0"/>
              <a:t>[3] Amelia </a:t>
            </a:r>
            <a:r>
              <a:rPr lang="en-GB" sz="1400" dirty="0" err="1"/>
              <a:t>Andersdotter</a:t>
            </a:r>
            <a:r>
              <a:rPr lang="en-GB" sz="1400" dirty="0"/>
              <a:t>, et al., </a:t>
            </a:r>
            <a:r>
              <a:rPr lang="en-US" sz="1400" dirty="0"/>
              <a:t>Green AP and resilience requirements for home networks</a:t>
            </a:r>
            <a:r>
              <a:rPr lang="en-GB" sz="1400" dirty="0"/>
              <a:t>, IEEE 802.11-22/1790r0, 2022</a:t>
            </a:r>
          </a:p>
          <a:p>
            <a:r>
              <a:rPr lang="en-GB" sz="1400" dirty="0"/>
              <a:t>[4] Lili </a:t>
            </a:r>
            <a:r>
              <a:rPr lang="en-GB" sz="1400" dirty="0" err="1"/>
              <a:t>Hervieu</a:t>
            </a:r>
            <a:r>
              <a:rPr lang="en-GB" sz="1400" dirty="0"/>
              <a:t>, et al., </a:t>
            </a:r>
            <a:r>
              <a:rPr lang="en-US" sz="1400" dirty="0"/>
              <a:t>A Perspective on UHR Features for Operator Residential Deployments</a:t>
            </a:r>
            <a:r>
              <a:rPr lang="en-GB" sz="1400" dirty="0"/>
              <a:t>, IEEE 802.11-22/1809r0, 2022</a:t>
            </a:r>
          </a:p>
          <a:p>
            <a:r>
              <a:rPr lang="en-GB" sz="1400" dirty="0"/>
              <a:t>[5] Yongsen Ma, et al., AP Power Management, IEEE 802.11-23/1835r0, 2023</a:t>
            </a:r>
          </a:p>
          <a:p>
            <a:r>
              <a:rPr lang="en-GB" sz="1400" dirty="0"/>
              <a:t>[6] </a:t>
            </a:r>
            <a:r>
              <a:rPr lang="en-GB" sz="1400" dirty="0" err="1"/>
              <a:t>Liwen</a:t>
            </a:r>
            <a:r>
              <a:rPr lang="en-GB" sz="1400" dirty="0"/>
              <a:t> Chu, et al., AP MLD power management, IEEE 802.11-23/0015r0, 2023</a:t>
            </a:r>
          </a:p>
          <a:p>
            <a:r>
              <a:rPr lang="en-GB" sz="1400" dirty="0"/>
              <a:t>[7] Alfred </a:t>
            </a:r>
            <a:r>
              <a:rPr lang="en-GB" sz="1400" dirty="0" err="1"/>
              <a:t>Asterjadhi</a:t>
            </a:r>
            <a:r>
              <a:rPr lang="en-GB" sz="1400" dirty="0"/>
              <a:t>, et al., Considerations for enabling AP power save, IEEE 802.11-23/0010r0, 2023</a:t>
            </a:r>
          </a:p>
          <a:p>
            <a:r>
              <a:rPr lang="en-GB" sz="1400" dirty="0"/>
              <a:t>[8] </a:t>
            </a:r>
            <a:r>
              <a:rPr lang="en-GB" sz="1400" dirty="0" err="1"/>
              <a:t>Guogang</a:t>
            </a:r>
            <a:r>
              <a:rPr lang="en-GB" sz="1400" dirty="0"/>
              <a:t> Huang, et al., Considering Unscheduled AP Power Save, IEEE 802.11-23/0225r0, 2023</a:t>
            </a:r>
          </a:p>
          <a:p>
            <a:r>
              <a:rPr lang="en-GB" sz="1400" dirty="0"/>
              <a:t>[9] Stefan </a:t>
            </a:r>
            <a:r>
              <a:rPr lang="en-GB" sz="1400" dirty="0" err="1"/>
              <a:t>Aust</a:t>
            </a:r>
            <a:r>
              <a:rPr lang="en-GB" sz="1400" dirty="0"/>
              <a:t>, AP Power Saving, IEEE 802.11-11/0046r2, 2011</a:t>
            </a:r>
          </a:p>
          <a:p>
            <a:r>
              <a:rPr lang="en-GB" sz="1400" dirty="0"/>
              <a:t>[10] Stefan </a:t>
            </a:r>
            <a:r>
              <a:rPr lang="en-GB" sz="1400" dirty="0" err="1"/>
              <a:t>Aust</a:t>
            </a:r>
            <a:r>
              <a:rPr lang="en-GB" sz="1400" dirty="0"/>
              <a:t>, </a:t>
            </a:r>
            <a:r>
              <a:rPr lang="en-US" sz="1400" dirty="0" err="1"/>
              <a:t>TGah</a:t>
            </a:r>
            <a:r>
              <a:rPr lang="en-US" sz="1400" dirty="0"/>
              <a:t> Use Case AP Power Saving in Smart Grid, IEEE 802.11-11/0273r0, 2011</a:t>
            </a:r>
            <a:endParaRPr lang="en-GB" sz="1400" dirty="0"/>
          </a:p>
          <a:p>
            <a:r>
              <a:rPr lang="en-GB" sz="1400" dirty="0"/>
              <a:t>[11] </a:t>
            </a:r>
            <a:r>
              <a:rPr lang="en-GB" sz="1400" dirty="0" err="1"/>
              <a:t>Xiaofei</a:t>
            </a:r>
            <a:r>
              <a:rPr lang="en-GB" sz="1400" dirty="0"/>
              <a:t> Wang, et al., AP Power Saving, IEEE 802.11-17/0728r2, 2017</a:t>
            </a:r>
          </a:p>
          <a:p>
            <a:r>
              <a:rPr lang="en-GB" sz="1400" dirty="0"/>
              <a:t>[12] </a:t>
            </a:r>
            <a:r>
              <a:rPr lang="en-GB" sz="1400" dirty="0" err="1"/>
              <a:t>Xiaofei</a:t>
            </a:r>
            <a:r>
              <a:rPr lang="en-GB" sz="1400" dirty="0"/>
              <a:t> Wang, et al., On AP Power Saving Usage Model, IEEE 802.11-17/1388r2, 2017</a:t>
            </a:r>
          </a:p>
          <a:p>
            <a:r>
              <a:rPr lang="en-GB" sz="1400" dirty="0"/>
              <a:t>[13] Jay Yang, et al., </a:t>
            </a:r>
            <a:r>
              <a:rPr lang="en-US" sz="1400" dirty="0"/>
              <a:t>MLD AP Power-saving(PS) Considerations</a:t>
            </a:r>
            <a:r>
              <a:rPr lang="en-GB" sz="1400" dirty="0"/>
              <a:t>, IEEE 802.11-20/1115r6, 2020</a:t>
            </a:r>
          </a:p>
          <a:p>
            <a:r>
              <a:rPr lang="en-GB" sz="1400" dirty="0"/>
              <a:t>[14] </a:t>
            </a:r>
            <a:r>
              <a:rPr lang="en-GB" sz="1400" dirty="0" err="1"/>
              <a:t>Kyumin</a:t>
            </a:r>
            <a:r>
              <a:rPr lang="en-GB" sz="1400" dirty="0"/>
              <a:t> Kang, et al., Considerations on Soft AP Power Saving, IEEE 802.11-21/0885r1, 2021</a:t>
            </a:r>
          </a:p>
          <a:p>
            <a:r>
              <a:rPr lang="en-GB" sz="1400" dirty="0"/>
              <a:t>[15] </a:t>
            </a:r>
            <a:r>
              <a:rPr lang="en-US" sz="1400" dirty="0"/>
              <a:t>George Cherian , et al., Enabling AP power </a:t>
            </a:r>
            <a:r>
              <a:rPr lang="en-US" sz="1400" dirty="0" err="1"/>
              <a:t>save_follow</a:t>
            </a:r>
            <a:r>
              <a:rPr lang="en-US" sz="1400" dirty="0"/>
              <a:t> up, IEEE 802.11-23/2040, 2023</a:t>
            </a:r>
          </a:p>
          <a:p>
            <a:endParaRPr lang="en-GB" sz="1400" dirty="0"/>
          </a:p>
        </p:txBody>
      </p:sp>
      <p:sp>
        <p:nvSpPr>
          <p:cNvPr id="4" name="Slide Number Placeholder 3">
            <a:extLst>
              <a:ext uri="{FF2B5EF4-FFF2-40B4-BE49-F238E27FC236}">
                <a16:creationId xmlns:a16="http://schemas.microsoft.com/office/drawing/2014/main" id="{34E90B0C-425E-44B5-A950-1BA2B0A4A09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5EF53063-2618-4D41-92AC-060CF28E5E8A}"/>
              </a:ext>
            </a:extLst>
          </p:cNvPr>
          <p:cNvSpPr>
            <a:spLocks noGrp="1"/>
          </p:cNvSpPr>
          <p:nvPr>
            <p:ph type="ftr" idx="14"/>
          </p:nvPr>
        </p:nvSpPr>
        <p:spPr/>
        <p:txBody>
          <a:bodyPr/>
          <a:lstStyle/>
          <a:p>
            <a:r>
              <a:rPr lang="en-GB" dirty="0"/>
              <a:t>Yongsen Ma, et al., Samsung</a:t>
            </a:r>
          </a:p>
        </p:txBody>
      </p:sp>
      <p:sp>
        <p:nvSpPr>
          <p:cNvPr id="6" name="Date Placeholder 5">
            <a:extLst>
              <a:ext uri="{FF2B5EF4-FFF2-40B4-BE49-F238E27FC236}">
                <a16:creationId xmlns:a16="http://schemas.microsoft.com/office/drawing/2014/main" id="{F247C906-A769-4F12-91F2-630581B0DEC4}"/>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503726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20E0C-4052-4FEA-9D6D-B440F1DFECEB}"/>
              </a:ext>
            </a:extLst>
          </p:cNvPr>
          <p:cNvSpPr>
            <a:spLocks noGrp="1"/>
          </p:cNvSpPr>
          <p:nvPr>
            <p:ph type="title"/>
          </p:nvPr>
        </p:nvSpPr>
        <p:spPr/>
        <p:txBody>
          <a:bodyPr/>
          <a:lstStyle/>
          <a:p>
            <a:r>
              <a:rPr lang="en-GB" dirty="0"/>
              <a:t>Abstract</a:t>
            </a:r>
            <a:endParaRPr lang="en-US" dirty="0"/>
          </a:p>
        </p:txBody>
      </p:sp>
      <p:sp>
        <p:nvSpPr>
          <p:cNvPr id="3" name="Content Placeholder 2">
            <a:extLst>
              <a:ext uri="{FF2B5EF4-FFF2-40B4-BE49-F238E27FC236}">
                <a16:creationId xmlns:a16="http://schemas.microsoft.com/office/drawing/2014/main" id="{76E30C86-E570-46BF-A970-A393FB996AFA}"/>
              </a:ext>
            </a:extLst>
          </p:cNvPr>
          <p:cNvSpPr>
            <a:spLocks noGrp="1"/>
          </p:cNvSpPr>
          <p:nvPr>
            <p:ph idx="1"/>
          </p:nvPr>
        </p:nvSpPr>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There are requirements and recommendations to improve the energy efficiency of APs [1-4].</a:t>
            </a:r>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previous contribution [5] presents</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 brief summary of existing protocols and proposals [6-15] for scheduled and unscheduled AP power save, for example, utilizing TWT, MLD, EMLSR, etc.</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 proposal of scheduled AP power save to improve the energy efficiency of APs while limiting the negative impact on functionality and performance.</a:t>
            </a:r>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This contribution is a follow-up on scheduled AP power save [5]</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Procedures and operations for AP and non-AP STAs</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Information elements and options for schedule, power state, power state transition, capability, and management information</a:t>
            </a:r>
          </a:p>
        </p:txBody>
      </p:sp>
      <p:sp>
        <p:nvSpPr>
          <p:cNvPr id="4" name="Slide Number Placeholder 3">
            <a:extLst>
              <a:ext uri="{FF2B5EF4-FFF2-40B4-BE49-F238E27FC236}">
                <a16:creationId xmlns:a16="http://schemas.microsoft.com/office/drawing/2014/main" id="{0C4770DE-2A3C-48F2-BBA3-91831AF92A32}"/>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544CA848-9F41-4228-BA3C-36545D960D44}"/>
              </a:ext>
            </a:extLst>
          </p:cNvPr>
          <p:cNvSpPr>
            <a:spLocks noGrp="1"/>
          </p:cNvSpPr>
          <p:nvPr>
            <p:ph type="ftr" idx="14"/>
          </p:nvPr>
        </p:nvSpPr>
        <p:spPr/>
        <p:txBody>
          <a:bodyPr/>
          <a:lstStyle/>
          <a:p>
            <a:r>
              <a:rPr lang="en-GB" dirty="0"/>
              <a:t>Yongsen Ma, et al., Samsung</a:t>
            </a:r>
          </a:p>
        </p:txBody>
      </p:sp>
      <p:sp>
        <p:nvSpPr>
          <p:cNvPr id="6" name="Date Placeholder 5">
            <a:extLst>
              <a:ext uri="{FF2B5EF4-FFF2-40B4-BE49-F238E27FC236}">
                <a16:creationId xmlns:a16="http://schemas.microsoft.com/office/drawing/2014/main" id="{7BF38B86-41E5-40C3-82CE-1B7EF495A544}"/>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4181027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4187-4B53-4210-AAB1-B1ADCD1E8FAE}"/>
              </a:ext>
            </a:extLst>
          </p:cNvPr>
          <p:cNvSpPr>
            <a:spLocks noGrp="1"/>
          </p:cNvSpPr>
          <p:nvPr>
            <p:ph type="title"/>
          </p:nvPr>
        </p:nvSpPr>
        <p:spPr/>
        <p:txBody>
          <a:bodyPr/>
          <a:lstStyle/>
          <a:p>
            <a:r>
              <a:rPr lang="en-US" dirty="0"/>
              <a:t>Recap: AP Power Save Proposal</a:t>
            </a:r>
          </a:p>
        </p:txBody>
      </p:sp>
      <p:sp>
        <p:nvSpPr>
          <p:cNvPr id="3" name="Content Placeholder 2">
            <a:extLst>
              <a:ext uri="{FF2B5EF4-FFF2-40B4-BE49-F238E27FC236}">
                <a16:creationId xmlns:a16="http://schemas.microsoft.com/office/drawing/2014/main" id="{6DA7C449-7E46-4C9C-9C34-20D5CF1928C3}"/>
              </a:ext>
            </a:extLst>
          </p:cNvPr>
          <p:cNvSpPr>
            <a:spLocks noGrp="1"/>
          </p:cNvSpPr>
          <p:nvPr>
            <p:ph idx="1"/>
          </p:nvPr>
        </p:nvSpPr>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The AP balances power save levels and performance requirements by adjusting its schedule &amp; capability. In the scheduled time window, the AP may be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1" dirty="0"/>
              <a:t>Doze state: </a:t>
            </a:r>
            <a:r>
              <a:rPr lang="en-US" sz="1800" dirty="0"/>
              <a:t>The AP sends Absence Notification in Beacon, Probe Response, or Action frames to other STAs. The AP remains in the doze state and is absent during the scheduled time window.</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1" dirty="0"/>
              <a:t>Listen state: </a:t>
            </a:r>
            <a:r>
              <a:rPr lang="en-US" sz="1800" dirty="0"/>
              <a:t>The AP remains in the listen state performing CCA or signal detection. The AP may respond to legacy devices or on-demand data in deferred or immediate manners. This state allows everything on the AP to be turned off except for RX signal detection and this may mean the host in the AP is in low power state and the AP would not transmit.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1" dirty="0"/>
              <a:t>Reduced capability: </a:t>
            </a:r>
            <a:r>
              <a:rPr lang="en-US" sz="1800" dirty="0"/>
              <a:t>The AP may use a reduced capability subset, such as single antenna, reduced BW, etc., instead of utilizing the full capability set.</a:t>
            </a:r>
          </a:p>
        </p:txBody>
      </p:sp>
      <p:sp>
        <p:nvSpPr>
          <p:cNvPr id="4" name="Slide Number Placeholder 3">
            <a:extLst>
              <a:ext uri="{FF2B5EF4-FFF2-40B4-BE49-F238E27FC236}">
                <a16:creationId xmlns:a16="http://schemas.microsoft.com/office/drawing/2014/main" id="{45C4A7A9-BAE5-4AB2-ADD2-2F80979EE11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F737131-9262-405E-ACE4-7570CC732899}"/>
              </a:ext>
            </a:extLst>
          </p:cNvPr>
          <p:cNvSpPr>
            <a:spLocks noGrp="1"/>
          </p:cNvSpPr>
          <p:nvPr>
            <p:ph type="ftr" idx="14"/>
          </p:nvPr>
        </p:nvSpPr>
        <p:spPr/>
        <p:txBody>
          <a:bodyPr/>
          <a:lstStyle/>
          <a:p>
            <a:r>
              <a:rPr lang="en-GB"/>
              <a:t>Yongsen Ma, et al., Samsung</a:t>
            </a:r>
            <a:endParaRPr lang="en-GB" dirty="0"/>
          </a:p>
        </p:txBody>
      </p:sp>
      <p:sp>
        <p:nvSpPr>
          <p:cNvPr id="6" name="Date Placeholder 5">
            <a:extLst>
              <a:ext uri="{FF2B5EF4-FFF2-40B4-BE49-F238E27FC236}">
                <a16:creationId xmlns:a16="http://schemas.microsoft.com/office/drawing/2014/main" id="{A1EBBB19-5B65-42B1-92C6-8F4B1C055CF9}"/>
              </a:ext>
            </a:extLst>
          </p:cNvPr>
          <p:cNvSpPr>
            <a:spLocks noGrp="1"/>
          </p:cNvSpPr>
          <p:nvPr>
            <p:ph type="dt" idx="15"/>
          </p:nvPr>
        </p:nvSpPr>
        <p:spPr/>
        <p:txBody>
          <a:bodyPr/>
          <a:lstStyle/>
          <a:p>
            <a:r>
              <a:rPr lang="en-US"/>
              <a:t>January 2024</a:t>
            </a:r>
            <a:endParaRPr lang="en-GB" dirty="0"/>
          </a:p>
        </p:txBody>
      </p:sp>
      <p:pic>
        <p:nvPicPr>
          <p:cNvPr id="7" name="Picture 6">
            <a:extLst>
              <a:ext uri="{FF2B5EF4-FFF2-40B4-BE49-F238E27FC236}">
                <a16:creationId xmlns:a16="http://schemas.microsoft.com/office/drawing/2014/main" id="{4964D8D9-E1BA-4CF9-8D40-EBFBC46C507A}"/>
              </a:ext>
            </a:extLst>
          </p:cNvPr>
          <p:cNvPicPr/>
          <p:nvPr/>
        </p:nvPicPr>
        <p:blipFill>
          <a:blip r:embed="rId2">
            <a:extLst>
              <a:ext uri="{28A0092B-C50C-407E-A947-70E740481C1C}">
                <a14:useLocalDpi xmlns:a14="http://schemas.microsoft.com/office/drawing/2010/main" val="0"/>
              </a:ext>
            </a:extLst>
          </a:blip>
          <a:stretch>
            <a:fillRect/>
          </a:stretch>
        </p:blipFill>
        <p:spPr>
          <a:xfrm>
            <a:off x="1092638" y="5378043"/>
            <a:ext cx="10106207" cy="1065213"/>
          </a:xfrm>
          <a:prstGeom prst="rect">
            <a:avLst/>
          </a:prstGeom>
        </p:spPr>
      </p:pic>
    </p:spTree>
    <p:extLst>
      <p:ext uri="{BB962C8B-B14F-4D97-AF65-F5344CB8AC3E}">
        <p14:creationId xmlns:p14="http://schemas.microsoft.com/office/powerpoint/2010/main" val="4147452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A0DCA-2973-43CD-B1B3-02E91F5357CB}"/>
              </a:ext>
            </a:extLst>
          </p:cNvPr>
          <p:cNvSpPr>
            <a:spLocks noGrp="1"/>
          </p:cNvSpPr>
          <p:nvPr>
            <p:ph type="title"/>
          </p:nvPr>
        </p:nvSpPr>
        <p:spPr/>
        <p:txBody>
          <a:bodyPr/>
          <a:lstStyle/>
          <a:p>
            <a:r>
              <a:rPr lang="en-US" dirty="0"/>
              <a:t>Procedures and Operations</a:t>
            </a:r>
          </a:p>
        </p:txBody>
      </p:sp>
      <p:sp>
        <p:nvSpPr>
          <p:cNvPr id="3" name="Content Placeholder 2">
            <a:extLst>
              <a:ext uri="{FF2B5EF4-FFF2-40B4-BE49-F238E27FC236}">
                <a16:creationId xmlns:a16="http://schemas.microsoft.com/office/drawing/2014/main" id="{73ECAF62-947E-4DB7-95DC-005463592EFA}"/>
              </a:ext>
            </a:extLst>
          </p:cNvPr>
          <p:cNvSpPr>
            <a:spLocks noGrp="1"/>
          </p:cNvSpPr>
          <p:nvPr>
            <p:ph idx="1"/>
          </p:nvPr>
        </p:nvSpPr>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Basic operations</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The AP sends out schedule in Beacons and turns into doze/listen state based on the schedule.</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STAs receive the schedule and may turn to doze state during the time window when the AP is in doze/listen state.</a:t>
            </a:r>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Presence Request or schedule change</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STAs may send Presence Request in probe request or Action frames to the AP.</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The AP may accept the request and send the confirmation to STAs in Beacon and response frames.</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The AP may also change the schedule itself without any Presence Request from other STAs.</a:t>
            </a:r>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Schedule update</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If the schedule is changed: the AP shall send the new schedule in Beacons; The AP may send the new schedule in Action/Response frames during the Active state according to the previous schedule.</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STAs need to receive Beacons and Action frames to know the current schedule information.</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STAs may send schedule request to the AP asking for the current schedule. Note that the AP may not receive the request if the AP is in doze state.</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One link of an AP MLD may send the schedule &amp; capability info. of other links. Similarly for RNR and multi-AP.</a:t>
            </a:r>
            <a:endParaRPr lang="en-US" sz="1800" dirty="0"/>
          </a:p>
        </p:txBody>
      </p:sp>
      <p:sp>
        <p:nvSpPr>
          <p:cNvPr id="4" name="Slide Number Placeholder 3">
            <a:extLst>
              <a:ext uri="{FF2B5EF4-FFF2-40B4-BE49-F238E27FC236}">
                <a16:creationId xmlns:a16="http://schemas.microsoft.com/office/drawing/2014/main" id="{5231684E-EF21-423D-90DD-707AECD8B47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EFBA426-DD0F-463A-9F4A-9D45365CD86B}"/>
              </a:ext>
            </a:extLst>
          </p:cNvPr>
          <p:cNvSpPr>
            <a:spLocks noGrp="1"/>
          </p:cNvSpPr>
          <p:nvPr>
            <p:ph type="ftr" idx="14"/>
          </p:nvPr>
        </p:nvSpPr>
        <p:spPr/>
        <p:txBody>
          <a:bodyPr/>
          <a:lstStyle/>
          <a:p>
            <a:r>
              <a:rPr lang="en-GB"/>
              <a:t>Yongsen Ma, et al., Samsung</a:t>
            </a:r>
            <a:endParaRPr lang="en-GB" dirty="0"/>
          </a:p>
        </p:txBody>
      </p:sp>
      <p:sp>
        <p:nvSpPr>
          <p:cNvPr id="6" name="Date Placeholder 5">
            <a:extLst>
              <a:ext uri="{FF2B5EF4-FFF2-40B4-BE49-F238E27FC236}">
                <a16:creationId xmlns:a16="http://schemas.microsoft.com/office/drawing/2014/main" id="{30C843C2-F94E-4961-B7A3-3764B3CF44BF}"/>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0442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BF25A-7175-4C56-9C91-A93546066FAA}"/>
              </a:ext>
            </a:extLst>
          </p:cNvPr>
          <p:cNvSpPr>
            <a:spLocks noGrp="1"/>
          </p:cNvSpPr>
          <p:nvPr>
            <p:ph type="title"/>
          </p:nvPr>
        </p:nvSpPr>
        <p:spPr/>
        <p:txBody>
          <a:bodyPr/>
          <a:lstStyle/>
          <a:p>
            <a:r>
              <a:rPr lang="en-US" dirty="0"/>
              <a:t>Procedures and Operations (Cont.)</a:t>
            </a:r>
          </a:p>
        </p:txBody>
      </p:sp>
      <p:sp>
        <p:nvSpPr>
          <p:cNvPr id="3" name="Content Placeholder 2">
            <a:extLst>
              <a:ext uri="{FF2B5EF4-FFF2-40B4-BE49-F238E27FC236}">
                <a16:creationId xmlns:a16="http://schemas.microsoft.com/office/drawing/2014/main" id="{6EA239E7-E561-4FDA-952D-98D296272845}"/>
              </a:ext>
            </a:extLst>
          </p:cNvPr>
          <p:cNvSpPr>
            <a:spLocks noGrp="1"/>
          </p:cNvSpPr>
          <p:nvPr>
            <p:ph idx="1"/>
          </p:nvPr>
        </p:nvSpPr>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Some rules to avoid potential issues</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a:t>The AP should not go into doze state if there is any legacy device associated</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a:t>STAs should wait for Beacons to know the AP’s status before taking other actions, especially for STAs newly-arrived or in PS</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err="1"/>
              <a:t>Backoff</a:t>
            </a:r>
            <a:r>
              <a:rPr lang="en-US" sz="1400" dirty="0"/>
              <a:t> counters should be maintained correctly, given AP in doze state may cause confusion about whether the channel is busy or idle. Suspend </a:t>
            </a:r>
            <a:r>
              <a:rPr lang="en-US" sz="1400" dirty="0" err="1"/>
              <a:t>backoff</a:t>
            </a:r>
            <a:r>
              <a:rPr lang="en-US" sz="1400" dirty="0"/>
              <a:t> counter for UHR devices.</a:t>
            </a:r>
            <a:endParaRPr lang="en-US" sz="1400" strike="sngStrike" dirty="0"/>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a:t>The AP may have a schedule to be in Active state with 20MHz-only primary channel and single antenna to meet power saving requirements while supporting legacy devices and on-demand data.</a:t>
            </a:r>
          </a:p>
          <a:p>
            <a:pPr marL="1201737"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200" dirty="0"/>
              <a:t>The signaling to inform peers is TBD, only applicable to new STAs</a:t>
            </a:r>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STAs in power save mode</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a:t>STAs need to know the correct schedule and state of the AP, especially if the schedule is changed</a:t>
            </a:r>
          </a:p>
          <a:p>
            <a:pPr marL="1201737"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200" dirty="0"/>
              <a:t>Operations of APs: send any update in Beacons (don’t change it unless STAs are aware, the AP should decide it directly or indirectly)</a:t>
            </a:r>
          </a:p>
          <a:p>
            <a:pPr marL="1201737"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200" dirty="0"/>
              <a:t>Operations of STAs: listen to Beacons or send schedule request upon waking up</a:t>
            </a:r>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Schedule with the AP in listen state</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a:t>If listen state is interrupted/stopped: only the current time window, or the whole schedule instance</a:t>
            </a:r>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Can be used together with unscheduled AP power save, providing predictable behaviors for STAs</a:t>
            </a:r>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Other procedures are TBD: MLD, multi-AP, synchronization, roaming, P2P, etc.</a:t>
            </a:r>
            <a:endParaRPr lang="en-US" sz="1800" dirty="0"/>
          </a:p>
        </p:txBody>
      </p:sp>
      <p:sp>
        <p:nvSpPr>
          <p:cNvPr id="4" name="Slide Number Placeholder 3">
            <a:extLst>
              <a:ext uri="{FF2B5EF4-FFF2-40B4-BE49-F238E27FC236}">
                <a16:creationId xmlns:a16="http://schemas.microsoft.com/office/drawing/2014/main" id="{39118C29-A13B-4992-9292-930B811144D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600D0F80-A03D-49E1-90A4-FB5BDF5A7C3E}"/>
              </a:ext>
            </a:extLst>
          </p:cNvPr>
          <p:cNvSpPr>
            <a:spLocks noGrp="1"/>
          </p:cNvSpPr>
          <p:nvPr>
            <p:ph type="ftr" idx="14"/>
          </p:nvPr>
        </p:nvSpPr>
        <p:spPr/>
        <p:txBody>
          <a:bodyPr/>
          <a:lstStyle/>
          <a:p>
            <a:r>
              <a:rPr lang="en-GB"/>
              <a:t>Yongsen Ma, et al., Samsung</a:t>
            </a:r>
            <a:endParaRPr lang="en-GB" dirty="0"/>
          </a:p>
        </p:txBody>
      </p:sp>
      <p:sp>
        <p:nvSpPr>
          <p:cNvPr id="6" name="Date Placeholder 5">
            <a:extLst>
              <a:ext uri="{FF2B5EF4-FFF2-40B4-BE49-F238E27FC236}">
                <a16:creationId xmlns:a16="http://schemas.microsoft.com/office/drawing/2014/main" id="{55168F11-ABF0-4C53-8764-CF44AB0574BC}"/>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48035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93B71-800E-4659-836F-720922296493}"/>
              </a:ext>
            </a:extLst>
          </p:cNvPr>
          <p:cNvSpPr>
            <a:spLocks noGrp="1"/>
          </p:cNvSpPr>
          <p:nvPr>
            <p:ph type="title"/>
          </p:nvPr>
        </p:nvSpPr>
        <p:spPr/>
        <p:txBody>
          <a:bodyPr/>
          <a:lstStyle/>
          <a:p>
            <a:r>
              <a:rPr lang="en-US" dirty="0"/>
              <a:t>Information Elements: Schedule and Capability Info.</a:t>
            </a:r>
          </a:p>
        </p:txBody>
      </p:sp>
      <p:sp>
        <p:nvSpPr>
          <p:cNvPr id="3" name="Content Placeholder 2">
            <a:extLst>
              <a:ext uri="{FF2B5EF4-FFF2-40B4-BE49-F238E27FC236}">
                <a16:creationId xmlns:a16="http://schemas.microsoft.com/office/drawing/2014/main" id="{02EADC93-AE10-470E-ACF2-79C3C0FB4832}"/>
              </a:ext>
            </a:extLst>
          </p:cNvPr>
          <p:cNvSpPr>
            <a:spLocks noGrp="1"/>
          </p:cNvSpPr>
          <p:nvPr>
            <p:ph idx="1"/>
          </p:nvPr>
        </p:nvSpPr>
        <p:spPr>
          <a:xfrm>
            <a:off x="914401" y="1981201"/>
            <a:ext cx="10361084" cy="2514599"/>
          </a:xfrm>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The AP needs to specify the schedule and capability: when, how long/often, what state/capability</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Option 1: define new information elements for schedule, power state, and capability information</a:t>
            </a:r>
          </a:p>
          <a:p>
            <a:endParaRPr lang="en-US" sz="2000" dirty="0"/>
          </a:p>
        </p:txBody>
      </p:sp>
      <p:sp>
        <p:nvSpPr>
          <p:cNvPr id="4" name="Slide Number Placeholder 3">
            <a:extLst>
              <a:ext uri="{FF2B5EF4-FFF2-40B4-BE49-F238E27FC236}">
                <a16:creationId xmlns:a16="http://schemas.microsoft.com/office/drawing/2014/main" id="{E9D74E20-F8B0-4343-8EB2-4F10F8D6328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5A8E734-6EF2-4EE4-807D-DC1F54C48F4B}"/>
              </a:ext>
            </a:extLst>
          </p:cNvPr>
          <p:cNvSpPr>
            <a:spLocks noGrp="1"/>
          </p:cNvSpPr>
          <p:nvPr>
            <p:ph type="ftr" idx="14"/>
          </p:nvPr>
        </p:nvSpPr>
        <p:spPr/>
        <p:txBody>
          <a:bodyPr/>
          <a:lstStyle/>
          <a:p>
            <a:r>
              <a:rPr lang="en-GB"/>
              <a:t>Yongsen Ma, et al., Samsung</a:t>
            </a:r>
            <a:endParaRPr lang="en-GB" dirty="0"/>
          </a:p>
        </p:txBody>
      </p:sp>
      <p:sp>
        <p:nvSpPr>
          <p:cNvPr id="6" name="Date Placeholder 5">
            <a:extLst>
              <a:ext uri="{FF2B5EF4-FFF2-40B4-BE49-F238E27FC236}">
                <a16:creationId xmlns:a16="http://schemas.microsoft.com/office/drawing/2014/main" id="{F479D86B-7127-466F-81DC-465085E55289}"/>
              </a:ext>
            </a:extLst>
          </p:cNvPr>
          <p:cNvSpPr>
            <a:spLocks noGrp="1"/>
          </p:cNvSpPr>
          <p:nvPr>
            <p:ph type="dt" idx="15"/>
          </p:nvPr>
        </p:nvSpPr>
        <p:spPr/>
        <p:txBody>
          <a:bodyPr/>
          <a:lstStyle/>
          <a:p>
            <a:r>
              <a:rPr lang="en-US"/>
              <a:t>January 2024</a:t>
            </a:r>
            <a:endParaRPr lang="en-GB" dirty="0"/>
          </a:p>
        </p:txBody>
      </p:sp>
      <p:sp>
        <p:nvSpPr>
          <p:cNvPr id="129" name="TextBox 128">
            <a:extLst>
              <a:ext uri="{FF2B5EF4-FFF2-40B4-BE49-F238E27FC236}">
                <a16:creationId xmlns:a16="http://schemas.microsoft.com/office/drawing/2014/main" id="{7D15B029-C506-47E2-83A6-4CF9E6B896F3}"/>
              </a:ext>
            </a:extLst>
          </p:cNvPr>
          <p:cNvSpPr txBox="1"/>
          <p:nvPr/>
        </p:nvSpPr>
        <p:spPr>
          <a:xfrm>
            <a:off x="827899" y="4347581"/>
            <a:ext cx="2208746" cy="307777"/>
          </a:xfrm>
          <a:prstGeom prst="rect">
            <a:avLst/>
          </a:prstGeom>
          <a:noFill/>
        </p:spPr>
        <p:txBody>
          <a:bodyPr wrap="none" rtlCol="0">
            <a:spAutoFit/>
          </a:bodyPr>
          <a:lstStyle/>
          <a:p>
            <a:r>
              <a:rPr lang="en-US" sz="1400" dirty="0">
                <a:solidFill>
                  <a:schemeClr val="tx1"/>
                </a:solidFill>
              </a:rPr>
              <a:t>Example 1: AP in doze state</a:t>
            </a:r>
          </a:p>
        </p:txBody>
      </p:sp>
      <p:sp>
        <p:nvSpPr>
          <p:cNvPr id="130" name="TextBox 129">
            <a:extLst>
              <a:ext uri="{FF2B5EF4-FFF2-40B4-BE49-F238E27FC236}">
                <a16:creationId xmlns:a16="http://schemas.microsoft.com/office/drawing/2014/main" id="{BE9E0A1C-F658-444B-96ED-C93FF1480250}"/>
              </a:ext>
            </a:extLst>
          </p:cNvPr>
          <p:cNvSpPr txBox="1"/>
          <p:nvPr/>
        </p:nvSpPr>
        <p:spPr>
          <a:xfrm>
            <a:off x="827901" y="5156668"/>
            <a:ext cx="3734805" cy="307777"/>
          </a:xfrm>
          <a:prstGeom prst="rect">
            <a:avLst/>
          </a:prstGeom>
          <a:noFill/>
        </p:spPr>
        <p:txBody>
          <a:bodyPr wrap="none" rtlCol="0">
            <a:spAutoFit/>
          </a:bodyPr>
          <a:lstStyle/>
          <a:p>
            <a:r>
              <a:rPr lang="en-US" sz="1400" dirty="0">
                <a:solidFill>
                  <a:schemeClr val="tx1"/>
                </a:solidFill>
              </a:rPr>
              <a:t>Example 2: AP in 20MHz-only and NSS=1 mode</a:t>
            </a:r>
          </a:p>
        </p:txBody>
      </p:sp>
      <p:sp>
        <p:nvSpPr>
          <p:cNvPr id="131" name="TextBox 130">
            <a:extLst>
              <a:ext uri="{FF2B5EF4-FFF2-40B4-BE49-F238E27FC236}">
                <a16:creationId xmlns:a16="http://schemas.microsoft.com/office/drawing/2014/main" id="{24784B9C-CD18-41EF-9516-75635B64D8C7}"/>
              </a:ext>
            </a:extLst>
          </p:cNvPr>
          <p:cNvSpPr txBox="1"/>
          <p:nvPr/>
        </p:nvSpPr>
        <p:spPr>
          <a:xfrm>
            <a:off x="8792826" y="5187446"/>
            <a:ext cx="979755" cy="276999"/>
          </a:xfrm>
          <a:prstGeom prst="rect">
            <a:avLst/>
          </a:prstGeom>
          <a:noFill/>
        </p:spPr>
        <p:txBody>
          <a:bodyPr wrap="none" rtlCol="0">
            <a:spAutoFit/>
          </a:bodyPr>
          <a:lstStyle/>
          <a:p>
            <a:r>
              <a:rPr lang="en-US" sz="1200" dirty="0">
                <a:solidFill>
                  <a:schemeClr val="tx1"/>
                </a:solidFill>
              </a:rPr>
              <a:t>20MHz-only</a:t>
            </a:r>
          </a:p>
        </p:txBody>
      </p:sp>
      <p:sp>
        <p:nvSpPr>
          <p:cNvPr id="132" name="TextBox 131">
            <a:extLst>
              <a:ext uri="{FF2B5EF4-FFF2-40B4-BE49-F238E27FC236}">
                <a16:creationId xmlns:a16="http://schemas.microsoft.com/office/drawing/2014/main" id="{54E6F748-744B-4323-A59D-DE422759B8C1}"/>
              </a:ext>
            </a:extLst>
          </p:cNvPr>
          <p:cNvSpPr txBox="1"/>
          <p:nvPr/>
        </p:nvSpPr>
        <p:spPr>
          <a:xfrm>
            <a:off x="9830858" y="5189349"/>
            <a:ext cx="1056700" cy="276999"/>
          </a:xfrm>
          <a:prstGeom prst="rect">
            <a:avLst/>
          </a:prstGeom>
          <a:noFill/>
        </p:spPr>
        <p:txBody>
          <a:bodyPr wrap="none" rtlCol="0">
            <a:spAutoFit/>
          </a:bodyPr>
          <a:lstStyle/>
          <a:p>
            <a:r>
              <a:rPr lang="en-US" sz="1200" dirty="0">
                <a:solidFill>
                  <a:schemeClr val="tx1"/>
                </a:solidFill>
              </a:rPr>
              <a:t>(NSS=1)-only</a:t>
            </a:r>
          </a:p>
        </p:txBody>
      </p:sp>
      <p:graphicFrame>
        <p:nvGraphicFramePr>
          <p:cNvPr id="7" name="Table 6">
            <a:extLst>
              <a:ext uri="{FF2B5EF4-FFF2-40B4-BE49-F238E27FC236}">
                <a16:creationId xmlns:a16="http://schemas.microsoft.com/office/drawing/2014/main" id="{D64F8548-AE1F-415D-96DE-E54A0C6A1C62}"/>
              </a:ext>
            </a:extLst>
          </p:cNvPr>
          <p:cNvGraphicFramePr>
            <a:graphicFrameLocks noGrp="1"/>
          </p:cNvGraphicFramePr>
          <p:nvPr>
            <p:extLst>
              <p:ext uri="{D42A27DB-BD31-4B8C-83A1-F6EECF244321}">
                <p14:modId xmlns:p14="http://schemas.microsoft.com/office/powerpoint/2010/main" val="3642136681"/>
              </p:ext>
            </p:extLst>
          </p:nvPr>
        </p:nvGraphicFramePr>
        <p:xfrm>
          <a:off x="994344" y="3124200"/>
          <a:ext cx="10203311" cy="822960"/>
        </p:xfrm>
        <a:graphic>
          <a:graphicData uri="http://schemas.openxmlformats.org/drawingml/2006/table">
            <a:tbl>
              <a:tblPr firstRow="1" bandRow="1">
                <a:tableStyleId>{5940675A-B579-460E-94D1-54222C63F5DA}</a:tableStyleId>
              </a:tblPr>
              <a:tblGrid>
                <a:gridCol w="882323">
                  <a:extLst>
                    <a:ext uri="{9D8B030D-6E8A-4147-A177-3AD203B41FA5}">
                      <a16:colId xmlns:a16="http://schemas.microsoft.com/office/drawing/2014/main" val="3790500929"/>
                    </a:ext>
                  </a:extLst>
                </a:gridCol>
                <a:gridCol w="1005840">
                  <a:extLst>
                    <a:ext uri="{9D8B030D-6E8A-4147-A177-3AD203B41FA5}">
                      <a16:colId xmlns:a16="http://schemas.microsoft.com/office/drawing/2014/main" val="3153156191"/>
                    </a:ext>
                  </a:extLst>
                </a:gridCol>
                <a:gridCol w="822960">
                  <a:extLst>
                    <a:ext uri="{9D8B030D-6E8A-4147-A177-3AD203B41FA5}">
                      <a16:colId xmlns:a16="http://schemas.microsoft.com/office/drawing/2014/main" val="1824882798"/>
                    </a:ext>
                  </a:extLst>
                </a:gridCol>
                <a:gridCol w="822960">
                  <a:extLst>
                    <a:ext uri="{9D8B030D-6E8A-4147-A177-3AD203B41FA5}">
                      <a16:colId xmlns:a16="http://schemas.microsoft.com/office/drawing/2014/main" val="3557880304"/>
                    </a:ext>
                  </a:extLst>
                </a:gridCol>
                <a:gridCol w="672642">
                  <a:extLst>
                    <a:ext uri="{9D8B030D-6E8A-4147-A177-3AD203B41FA5}">
                      <a16:colId xmlns:a16="http://schemas.microsoft.com/office/drawing/2014/main" val="2069223727"/>
                    </a:ext>
                  </a:extLst>
                </a:gridCol>
                <a:gridCol w="448428">
                  <a:extLst>
                    <a:ext uri="{9D8B030D-6E8A-4147-A177-3AD203B41FA5}">
                      <a16:colId xmlns:a16="http://schemas.microsoft.com/office/drawing/2014/main" val="2890259757"/>
                    </a:ext>
                  </a:extLst>
                </a:gridCol>
                <a:gridCol w="672642">
                  <a:extLst>
                    <a:ext uri="{9D8B030D-6E8A-4147-A177-3AD203B41FA5}">
                      <a16:colId xmlns:a16="http://schemas.microsoft.com/office/drawing/2014/main" val="1334447274"/>
                    </a:ext>
                  </a:extLst>
                </a:gridCol>
                <a:gridCol w="1046333">
                  <a:extLst>
                    <a:ext uri="{9D8B030D-6E8A-4147-A177-3AD203B41FA5}">
                      <a16:colId xmlns:a16="http://schemas.microsoft.com/office/drawing/2014/main" val="2751235371"/>
                    </a:ext>
                  </a:extLst>
                </a:gridCol>
                <a:gridCol w="373690">
                  <a:extLst>
                    <a:ext uri="{9D8B030D-6E8A-4147-A177-3AD203B41FA5}">
                      <a16:colId xmlns:a16="http://schemas.microsoft.com/office/drawing/2014/main" val="1391502809"/>
                    </a:ext>
                  </a:extLst>
                </a:gridCol>
                <a:gridCol w="896856">
                  <a:extLst>
                    <a:ext uri="{9D8B030D-6E8A-4147-A177-3AD203B41FA5}">
                      <a16:colId xmlns:a16="http://schemas.microsoft.com/office/drawing/2014/main" val="3636872054"/>
                    </a:ext>
                  </a:extLst>
                </a:gridCol>
                <a:gridCol w="1270547">
                  <a:extLst>
                    <a:ext uri="{9D8B030D-6E8A-4147-A177-3AD203B41FA5}">
                      <a16:colId xmlns:a16="http://schemas.microsoft.com/office/drawing/2014/main" val="2497979936"/>
                    </a:ext>
                  </a:extLst>
                </a:gridCol>
                <a:gridCol w="914400">
                  <a:extLst>
                    <a:ext uri="{9D8B030D-6E8A-4147-A177-3AD203B41FA5}">
                      <a16:colId xmlns:a16="http://schemas.microsoft.com/office/drawing/2014/main" val="3223099023"/>
                    </a:ext>
                  </a:extLst>
                </a:gridCol>
                <a:gridCol w="373690">
                  <a:extLst>
                    <a:ext uri="{9D8B030D-6E8A-4147-A177-3AD203B41FA5}">
                      <a16:colId xmlns:a16="http://schemas.microsoft.com/office/drawing/2014/main" val="1437949229"/>
                    </a:ext>
                  </a:extLst>
                </a:gridCol>
              </a:tblGrid>
              <a:tr h="265456">
                <a:tc>
                  <a:txBody>
                    <a:bodyPr/>
                    <a:lstStyle/>
                    <a:p>
                      <a:pPr algn="ctr"/>
                      <a:endParaRPr lang="en-US" sz="14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Schedule info</a:t>
                      </a: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Power state info</a:t>
                      </a: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400"/>
                    </a:p>
                  </a:txBody>
                  <a:tcPr/>
                </a:tc>
                <a:tc hMerge="1">
                  <a:txBody>
                    <a:bodyPr/>
                    <a:lstStyle/>
                    <a:p>
                      <a:endParaRPr lang="en-US" sz="1400" dirty="0"/>
                    </a:p>
                  </a:txBody>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Extension (capability info)</a:t>
                      </a: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extLst>
                  <a:ext uri="{0D108BD9-81ED-4DB2-BD59-A6C34878D82A}">
                    <a16:rowId xmlns:a16="http://schemas.microsoft.com/office/drawing/2014/main" val="215196378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ID and other info</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Start time/offset</a:t>
                      </a:r>
                    </a:p>
                  </a:txBody>
                  <a:tcPr>
                    <a:lnT w="12700" cap="flat" cmpd="sng" algn="ctr">
                      <a:solidFill>
                        <a:schemeClr val="tx1"/>
                      </a:solidFill>
                      <a:prstDash val="solid"/>
                      <a:round/>
                      <a:headEnd type="none" w="med" len="med"/>
                      <a:tailEnd type="none" w="med" len="med"/>
                    </a:lnT>
                  </a:tcPr>
                </a:tc>
                <a:tc>
                  <a:txBody>
                    <a:bodyPr/>
                    <a:lstStyle/>
                    <a:p>
                      <a:r>
                        <a:rPr lang="en-US" sz="1400" dirty="0">
                          <a:solidFill>
                            <a:schemeClr val="tx1"/>
                          </a:solidFill>
                        </a:rPr>
                        <a:t>Duration</a:t>
                      </a:r>
                      <a:endParaRPr lang="en-US" sz="1400" dirty="0"/>
                    </a:p>
                  </a:txBody>
                  <a:tcPr>
                    <a:lnT w="12700" cap="flat" cmpd="sng" algn="ctr">
                      <a:solidFill>
                        <a:schemeClr val="tx1"/>
                      </a:solidFill>
                      <a:prstDash val="solid"/>
                      <a:round/>
                      <a:headEnd type="none" w="med" len="med"/>
                      <a:tailEnd type="none" w="med" len="med"/>
                    </a:lnT>
                  </a:tcPr>
                </a:tc>
                <a:tc>
                  <a:txBody>
                    <a:bodyPr/>
                    <a:lstStyle/>
                    <a:p>
                      <a:r>
                        <a:rPr lang="en-US" sz="1400" dirty="0">
                          <a:solidFill>
                            <a:schemeClr val="tx1"/>
                          </a:solidFill>
                        </a:rPr>
                        <a:t>Interval</a:t>
                      </a:r>
                      <a:endParaRPr lang="en-US" sz="1400" dirty="0"/>
                    </a:p>
                  </a:txBody>
                  <a:tcPr>
                    <a:lnT w="12700" cap="flat" cmpd="sng" algn="ctr">
                      <a:solidFill>
                        <a:schemeClr val="tx1"/>
                      </a:solidFill>
                      <a:prstDash val="solid"/>
                      <a:round/>
                      <a:headEnd type="none" w="med" len="med"/>
                      <a:tailEnd type="none" w="med" len="med"/>
                    </a:lnT>
                  </a:tcPr>
                </a:tc>
                <a:tc>
                  <a:txBody>
                    <a:bodyPr/>
                    <a:lstStyle/>
                    <a:p>
                      <a:r>
                        <a:rPr lang="en-US" sz="1400" dirty="0">
                          <a:solidFill>
                            <a:schemeClr val="tx1"/>
                          </a:solidFill>
                        </a:rPr>
                        <a:t>Count</a:t>
                      </a:r>
                      <a:endParaRPr lang="en-US" sz="1400" dirty="0"/>
                    </a:p>
                  </a:txBody>
                  <a:tcPr>
                    <a:lnT w="12700" cap="flat" cmpd="sng" algn="ctr">
                      <a:solidFill>
                        <a:schemeClr val="tx1"/>
                      </a:solidFill>
                      <a:prstDash val="solid"/>
                      <a:round/>
                      <a:headEnd type="none" w="med" len="med"/>
                      <a:tailEnd type="none" w="med" len="med"/>
                    </a:lnT>
                  </a:tcPr>
                </a:tc>
                <a:tc>
                  <a:txBody>
                    <a:bodyPr/>
                    <a:lstStyle/>
                    <a:p>
                      <a:r>
                        <a:rPr lang="en-US" sz="1400" dirty="0">
                          <a:solidFill>
                            <a:schemeClr val="tx1"/>
                          </a:solidFill>
                        </a:rPr>
                        <a:t>…</a:t>
                      </a:r>
                      <a:endParaRPr lang="en-US" sz="1400" dirty="0"/>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Power state</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Power state transition</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Extension present</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Supported channel width</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Supported NSS</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73260447"/>
                  </a:ext>
                </a:extLst>
              </a:tr>
            </a:tbl>
          </a:graphicData>
        </a:graphic>
      </p:graphicFrame>
      <p:graphicFrame>
        <p:nvGraphicFramePr>
          <p:cNvPr id="8" name="Table 7">
            <a:extLst>
              <a:ext uri="{FF2B5EF4-FFF2-40B4-BE49-F238E27FC236}">
                <a16:creationId xmlns:a16="http://schemas.microsoft.com/office/drawing/2014/main" id="{EFB90D8B-C0A0-4059-9021-163AB8C0D9E8}"/>
              </a:ext>
            </a:extLst>
          </p:cNvPr>
          <p:cNvGraphicFramePr>
            <a:graphicFrameLocks noGrp="1"/>
          </p:cNvGraphicFramePr>
          <p:nvPr>
            <p:extLst>
              <p:ext uri="{D42A27DB-BD31-4B8C-83A1-F6EECF244321}">
                <p14:modId xmlns:p14="http://schemas.microsoft.com/office/powerpoint/2010/main" val="116019586"/>
              </p:ext>
            </p:extLst>
          </p:nvPr>
        </p:nvGraphicFramePr>
        <p:xfrm>
          <a:off x="994344" y="4615230"/>
          <a:ext cx="10203311" cy="304800"/>
        </p:xfrm>
        <a:graphic>
          <a:graphicData uri="http://schemas.openxmlformats.org/drawingml/2006/table">
            <a:tbl>
              <a:tblPr firstRow="1" bandRow="1">
                <a:tableStyleId>{5940675A-B579-460E-94D1-54222C63F5DA}</a:tableStyleId>
              </a:tblPr>
              <a:tblGrid>
                <a:gridCol w="882323">
                  <a:extLst>
                    <a:ext uri="{9D8B030D-6E8A-4147-A177-3AD203B41FA5}">
                      <a16:colId xmlns:a16="http://schemas.microsoft.com/office/drawing/2014/main" val="1172950686"/>
                    </a:ext>
                  </a:extLst>
                </a:gridCol>
                <a:gridCol w="1005840">
                  <a:extLst>
                    <a:ext uri="{9D8B030D-6E8A-4147-A177-3AD203B41FA5}">
                      <a16:colId xmlns:a16="http://schemas.microsoft.com/office/drawing/2014/main" val="3176382771"/>
                    </a:ext>
                  </a:extLst>
                </a:gridCol>
                <a:gridCol w="822960">
                  <a:extLst>
                    <a:ext uri="{9D8B030D-6E8A-4147-A177-3AD203B41FA5}">
                      <a16:colId xmlns:a16="http://schemas.microsoft.com/office/drawing/2014/main" val="3705464675"/>
                    </a:ext>
                  </a:extLst>
                </a:gridCol>
                <a:gridCol w="822960">
                  <a:extLst>
                    <a:ext uri="{9D8B030D-6E8A-4147-A177-3AD203B41FA5}">
                      <a16:colId xmlns:a16="http://schemas.microsoft.com/office/drawing/2014/main" val="1437474463"/>
                    </a:ext>
                  </a:extLst>
                </a:gridCol>
                <a:gridCol w="672642">
                  <a:extLst>
                    <a:ext uri="{9D8B030D-6E8A-4147-A177-3AD203B41FA5}">
                      <a16:colId xmlns:a16="http://schemas.microsoft.com/office/drawing/2014/main" val="1160948804"/>
                    </a:ext>
                  </a:extLst>
                </a:gridCol>
                <a:gridCol w="448428">
                  <a:extLst>
                    <a:ext uri="{9D8B030D-6E8A-4147-A177-3AD203B41FA5}">
                      <a16:colId xmlns:a16="http://schemas.microsoft.com/office/drawing/2014/main" val="1540921177"/>
                    </a:ext>
                  </a:extLst>
                </a:gridCol>
                <a:gridCol w="672642">
                  <a:extLst>
                    <a:ext uri="{9D8B030D-6E8A-4147-A177-3AD203B41FA5}">
                      <a16:colId xmlns:a16="http://schemas.microsoft.com/office/drawing/2014/main" val="818400658"/>
                    </a:ext>
                  </a:extLst>
                </a:gridCol>
                <a:gridCol w="1046333">
                  <a:extLst>
                    <a:ext uri="{9D8B030D-6E8A-4147-A177-3AD203B41FA5}">
                      <a16:colId xmlns:a16="http://schemas.microsoft.com/office/drawing/2014/main" val="3295501465"/>
                    </a:ext>
                  </a:extLst>
                </a:gridCol>
                <a:gridCol w="373690">
                  <a:extLst>
                    <a:ext uri="{9D8B030D-6E8A-4147-A177-3AD203B41FA5}">
                      <a16:colId xmlns:a16="http://schemas.microsoft.com/office/drawing/2014/main" val="253033291"/>
                    </a:ext>
                  </a:extLst>
                </a:gridCol>
                <a:gridCol w="896856">
                  <a:extLst>
                    <a:ext uri="{9D8B030D-6E8A-4147-A177-3AD203B41FA5}">
                      <a16:colId xmlns:a16="http://schemas.microsoft.com/office/drawing/2014/main" val="3583339779"/>
                    </a:ext>
                  </a:extLst>
                </a:gridCol>
                <a:gridCol w="1270547">
                  <a:extLst>
                    <a:ext uri="{9D8B030D-6E8A-4147-A177-3AD203B41FA5}">
                      <a16:colId xmlns:a16="http://schemas.microsoft.com/office/drawing/2014/main" val="232365508"/>
                    </a:ext>
                  </a:extLst>
                </a:gridCol>
                <a:gridCol w="914400">
                  <a:extLst>
                    <a:ext uri="{9D8B030D-6E8A-4147-A177-3AD203B41FA5}">
                      <a16:colId xmlns:a16="http://schemas.microsoft.com/office/drawing/2014/main" val="1926251916"/>
                    </a:ext>
                  </a:extLst>
                </a:gridCol>
                <a:gridCol w="373690">
                  <a:extLst>
                    <a:ext uri="{9D8B030D-6E8A-4147-A177-3AD203B41FA5}">
                      <a16:colId xmlns:a16="http://schemas.microsoft.com/office/drawing/2014/main" val="3918739977"/>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2304</a:t>
                      </a:r>
                    </a:p>
                  </a:txBody>
                  <a:tcPr>
                    <a:lnT w="12700" cap="flat" cmpd="sng" algn="ctr">
                      <a:solidFill>
                        <a:schemeClr val="tx1"/>
                      </a:solidFill>
                      <a:prstDash val="solid"/>
                      <a:round/>
                      <a:headEnd type="none" w="med" len="med"/>
                      <a:tailEnd type="none" w="med" len="med"/>
                    </a:lnT>
                  </a:tcPr>
                </a:tc>
                <a:tc>
                  <a:txBody>
                    <a:bodyPr/>
                    <a:lstStyle/>
                    <a:p>
                      <a:r>
                        <a:rPr lang="en-US" sz="1400" dirty="0">
                          <a:solidFill>
                            <a:schemeClr val="tx1"/>
                          </a:solidFill>
                        </a:rPr>
                        <a:t>51200</a:t>
                      </a:r>
                      <a:endParaRPr lang="en-US" sz="1400" dirty="0"/>
                    </a:p>
                  </a:txBody>
                  <a:tcPr>
                    <a:lnT w="12700" cap="flat" cmpd="sng" algn="ctr">
                      <a:solidFill>
                        <a:schemeClr val="tx1"/>
                      </a:solidFill>
                      <a:prstDash val="solid"/>
                      <a:round/>
                      <a:headEnd type="none" w="med" len="med"/>
                      <a:tailEnd type="none" w="med" len="med"/>
                    </a:lnT>
                  </a:tcPr>
                </a:tc>
                <a:tc>
                  <a:txBody>
                    <a:bodyPr/>
                    <a:lstStyle/>
                    <a:p>
                      <a:r>
                        <a:rPr lang="en-US" sz="1400" dirty="0">
                          <a:solidFill>
                            <a:schemeClr val="tx1"/>
                          </a:solidFill>
                        </a:rPr>
                        <a:t>102400</a:t>
                      </a:r>
                      <a:endParaRPr lang="en-US" sz="1400" dirty="0"/>
                    </a:p>
                  </a:txBody>
                  <a:tcPr>
                    <a:lnT w="12700" cap="flat" cmpd="sng" algn="ctr">
                      <a:solidFill>
                        <a:schemeClr val="tx1"/>
                      </a:solidFill>
                      <a:prstDash val="solid"/>
                      <a:round/>
                      <a:headEnd type="none" w="med" len="med"/>
                      <a:tailEnd type="none" w="med" len="med"/>
                    </a:lnT>
                  </a:tcPr>
                </a:tc>
                <a:tc>
                  <a:txBody>
                    <a:bodyPr/>
                    <a:lstStyle/>
                    <a:p>
                      <a:r>
                        <a:rPr lang="en-US" sz="1400" dirty="0">
                          <a:solidFill>
                            <a:schemeClr val="tx1"/>
                          </a:solidFill>
                        </a:rPr>
                        <a:t>255</a:t>
                      </a:r>
                      <a:endParaRPr lang="en-US" sz="1400" dirty="0"/>
                    </a:p>
                  </a:txBody>
                  <a:tcPr>
                    <a:lnT w="12700" cap="flat" cmpd="sng" algn="ctr">
                      <a:solidFill>
                        <a:schemeClr val="tx1"/>
                      </a:solidFill>
                      <a:prstDash val="solid"/>
                      <a:round/>
                      <a:headEnd type="none" w="med" len="med"/>
                      <a:tailEnd type="none" w="med" len="med"/>
                    </a:lnT>
                  </a:tcPr>
                </a:tc>
                <a:tc>
                  <a:txBody>
                    <a:bodyPr/>
                    <a:lstStyle/>
                    <a:p>
                      <a:r>
                        <a:rPr lang="en-US" sz="1400" dirty="0">
                          <a:solidFill>
                            <a:schemeClr val="tx1"/>
                          </a:solidFill>
                        </a:rPr>
                        <a:t>…</a:t>
                      </a:r>
                      <a:endParaRPr lang="en-US" sz="1400" dirty="0"/>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Doze</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N/A</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0</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N/A</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N/A</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48572882"/>
                  </a:ext>
                </a:extLst>
              </a:tr>
            </a:tbl>
          </a:graphicData>
        </a:graphic>
      </p:graphicFrame>
      <p:graphicFrame>
        <p:nvGraphicFramePr>
          <p:cNvPr id="87" name="Table 86">
            <a:extLst>
              <a:ext uri="{FF2B5EF4-FFF2-40B4-BE49-F238E27FC236}">
                <a16:creationId xmlns:a16="http://schemas.microsoft.com/office/drawing/2014/main" id="{3D9A73C1-B00D-42AF-9161-F48FA2D358AF}"/>
              </a:ext>
            </a:extLst>
          </p:cNvPr>
          <p:cNvGraphicFramePr>
            <a:graphicFrameLocks noGrp="1"/>
          </p:cNvGraphicFramePr>
          <p:nvPr>
            <p:extLst>
              <p:ext uri="{D42A27DB-BD31-4B8C-83A1-F6EECF244321}">
                <p14:modId xmlns:p14="http://schemas.microsoft.com/office/powerpoint/2010/main" val="1408827796"/>
              </p:ext>
            </p:extLst>
          </p:nvPr>
        </p:nvGraphicFramePr>
        <p:xfrm>
          <a:off x="994344" y="5414968"/>
          <a:ext cx="10203311" cy="304800"/>
        </p:xfrm>
        <a:graphic>
          <a:graphicData uri="http://schemas.openxmlformats.org/drawingml/2006/table">
            <a:tbl>
              <a:tblPr firstRow="1" bandRow="1">
                <a:tableStyleId>{5940675A-B579-460E-94D1-54222C63F5DA}</a:tableStyleId>
              </a:tblPr>
              <a:tblGrid>
                <a:gridCol w="882323">
                  <a:extLst>
                    <a:ext uri="{9D8B030D-6E8A-4147-A177-3AD203B41FA5}">
                      <a16:colId xmlns:a16="http://schemas.microsoft.com/office/drawing/2014/main" val="1172950686"/>
                    </a:ext>
                  </a:extLst>
                </a:gridCol>
                <a:gridCol w="1005840">
                  <a:extLst>
                    <a:ext uri="{9D8B030D-6E8A-4147-A177-3AD203B41FA5}">
                      <a16:colId xmlns:a16="http://schemas.microsoft.com/office/drawing/2014/main" val="3176382771"/>
                    </a:ext>
                  </a:extLst>
                </a:gridCol>
                <a:gridCol w="822960">
                  <a:extLst>
                    <a:ext uri="{9D8B030D-6E8A-4147-A177-3AD203B41FA5}">
                      <a16:colId xmlns:a16="http://schemas.microsoft.com/office/drawing/2014/main" val="3705464675"/>
                    </a:ext>
                  </a:extLst>
                </a:gridCol>
                <a:gridCol w="822960">
                  <a:extLst>
                    <a:ext uri="{9D8B030D-6E8A-4147-A177-3AD203B41FA5}">
                      <a16:colId xmlns:a16="http://schemas.microsoft.com/office/drawing/2014/main" val="1437474463"/>
                    </a:ext>
                  </a:extLst>
                </a:gridCol>
                <a:gridCol w="672642">
                  <a:extLst>
                    <a:ext uri="{9D8B030D-6E8A-4147-A177-3AD203B41FA5}">
                      <a16:colId xmlns:a16="http://schemas.microsoft.com/office/drawing/2014/main" val="1160948804"/>
                    </a:ext>
                  </a:extLst>
                </a:gridCol>
                <a:gridCol w="448428">
                  <a:extLst>
                    <a:ext uri="{9D8B030D-6E8A-4147-A177-3AD203B41FA5}">
                      <a16:colId xmlns:a16="http://schemas.microsoft.com/office/drawing/2014/main" val="1540921177"/>
                    </a:ext>
                  </a:extLst>
                </a:gridCol>
                <a:gridCol w="672642">
                  <a:extLst>
                    <a:ext uri="{9D8B030D-6E8A-4147-A177-3AD203B41FA5}">
                      <a16:colId xmlns:a16="http://schemas.microsoft.com/office/drawing/2014/main" val="818400658"/>
                    </a:ext>
                  </a:extLst>
                </a:gridCol>
                <a:gridCol w="1046333">
                  <a:extLst>
                    <a:ext uri="{9D8B030D-6E8A-4147-A177-3AD203B41FA5}">
                      <a16:colId xmlns:a16="http://schemas.microsoft.com/office/drawing/2014/main" val="3295501465"/>
                    </a:ext>
                  </a:extLst>
                </a:gridCol>
                <a:gridCol w="373690">
                  <a:extLst>
                    <a:ext uri="{9D8B030D-6E8A-4147-A177-3AD203B41FA5}">
                      <a16:colId xmlns:a16="http://schemas.microsoft.com/office/drawing/2014/main" val="253033291"/>
                    </a:ext>
                  </a:extLst>
                </a:gridCol>
                <a:gridCol w="896856">
                  <a:extLst>
                    <a:ext uri="{9D8B030D-6E8A-4147-A177-3AD203B41FA5}">
                      <a16:colId xmlns:a16="http://schemas.microsoft.com/office/drawing/2014/main" val="3583339779"/>
                    </a:ext>
                  </a:extLst>
                </a:gridCol>
                <a:gridCol w="1270547">
                  <a:extLst>
                    <a:ext uri="{9D8B030D-6E8A-4147-A177-3AD203B41FA5}">
                      <a16:colId xmlns:a16="http://schemas.microsoft.com/office/drawing/2014/main" val="232365508"/>
                    </a:ext>
                  </a:extLst>
                </a:gridCol>
                <a:gridCol w="914400">
                  <a:extLst>
                    <a:ext uri="{9D8B030D-6E8A-4147-A177-3AD203B41FA5}">
                      <a16:colId xmlns:a16="http://schemas.microsoft.com/office/drawing/2014/main" val="1926251916"/>
                    </a:ext>
                  </a:extLst>
                </a:gridCol>
                <a:gridCol w="373690">
                  <a:extLst>
                    <a:ext uri="{9D8B030D-6E8A-4147-A177-3AD203B41FA5}">
                      <a16:colId xmlns:a16="http://schemas.microsoft.com/office/drawing/2014/main" val="3918739977"/>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2304</a:t>
                      </a:r>
                    </a:p>
                  </a:txBody>
                  <a:tcPr>
                    <a:lnT w="12700" cap="flat" cmpd="sng" algn="ctr">
                      <a:solidFill>
                        <a:schemeClr val="tx1"/>
                      </a:solidFill>
                      <a:prstDash val="solid"/>
                      <a:round/>
                      <a:headEnd type="none" w="med" len="med"/>
                      <a:tailEnd type="none" w="med" len="med"/>
                    </a:lnT>
                  </a:tcPr>
                </a:tc>
                <a:tc>
                  <a:txBody>
                    <a:bodyPr/>
                    <a:lstStyle/>
                    <a:p>
                      <a:r>
                        <a:rPr lang="en-US" sz="1400" dirty="0">
                          <a:solidFill>
                            <a:schemeClr val="tx1"/>
                          </a:solidFill>
                        </a:rPr>
                        <a:t>51200</a:t>
                      </a:r>
                      <a:endParaRPr lang="en-US" sz="1400" dirty="0"/>
                    </a:p>
                  </a:txBody>
                  <a:tcPr>
                    <a:lnT w="12700" cap="flat" cmpd="sng" algn="ctr">
                      <a:solidFill>
                        <a:schemeClr val="tx1"/>
                      </a:solidFill>
                      <a:prstDash val="solid"/>
                      <a:round/>
                      <a:headEnd type="none" w="med" len="med"/>
                      <a:tailEnd type="none" w="med" len="med"/>
                    </a:lnT>
                  </a:tcPr>
                </a:tc>
                <a:tc>
                  <a:txBody>
                    <a:bodyPr/>
                    <a:lstStyle/>
                    <a:p>
                      <a:r>
                        <a:rPr lang="en-US" sz="1400" dirty="0">
                          <a:solidFill>
                            <a:schemeClr val="tx1"/>
                          </a:solidFill>
                        </a:rPr>
                        <a:t>102400</a:t>
                      </a:r>
                      <a:endParaRPr lang="en-US" sz="1400" dirty="0"/>
                    </a:p>
                  </a:txBody>
                  <a:tcPr>
                    <a:lnT w="12700" cap="flat" cmpd="sng" algn="ctr">
                      <a:solidFill>
                        <a:schemeClr val="tx1"/>
                      </a:solidFill>
                      <a:prstDash val="solid"/>
                      <a:round/>
                      <a:headEnd type="none" w="med" len="med"/>
                      <a:tailEnd type="none" w="med" len="med"/>
                    </a:lnT>
                  </a:tcPr>
                </a:tc>
                <a:tc>
                  <a:txBody>
                    <a:bodyPr/>
                    <a:lstStyle/>
                    <a:p>
                      <a:r>
                        <a:rPr lang="en-US" sz="1400" dirty="0">
                          <a:solidFill>
                            <a:schemeClr val="tx1"/>
                          </a:solidFill>
                        </a:rPr>
                        <a:t>255</a:t>
                      </a:r>
                      <a:endParaRPr lang="en-US" sz="1400" dirty="0"/>
                    </a:p>
                  </a:txBody>
                  <a:tcPr>
                    <a:lnT w="12700" cap="flat" cmpd="sng" algn="ctr">
                      <a:solidFill>
                        <a:schemeClr val="tx1"/>
                      </a:solidFill>
                      <a:prstDash val="solid"/>
                      <a:round/>
                      <a:headEnd type="none" w="med" len="med"/>
                      <a:tailEnd type="none" w="med" len="med"/>
                    </a:lnT>
                  </a:tcPr>
                </a:tc>
                <a:tc>
                  <a:txBody>
                    <a:bodyPr/>
                    <a:lstStyle/>
                    <a:p>
                      <a:r>
                        <a:rPr lang="en-US" sz="1400" dirty="0">
                          <a:solidFill>
                            <a:schemeClr val="tx1"/>
                          </a:solidFill>
                        </a:rPr>
                        <a:t>…</a:t>
                      </a:r>
                      <a:endParaRPr lang="en-US" sz="1400" dirty="0"/>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Active</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N/A</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1</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1</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1</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48572882"/>
                  </a:ext>
                </a:extLst>
              </a:tr>
            </a:tbl>
          </a:graphicData>
        </a:graphic>
      </p:graphicFrame>
    </p:spTree>
    <p:extLst>
      <p:ext uri="{BB962C8B-B14F-4D97-AF65-F5344CB8AC3E}">
        <p14:creationId xmlns:p14="http://schemas.microsoft.com/office/powerpoint/2010/main" val="2059038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93B71-800E-4659-836F-720922296493}"/>
              </a:ext>
            </a:extLst>
          </p:cNvPr>
          <p:cNvSpPr>
            <a:spLocks noGrp="1"/>
          </p:cNvSpPr>
          <p:nvPr>
            <p:ph type="title"/>
          </p:nvPr>
        </p:nvSpPr>
        <p:spPr/>
        <p:txBody>
          <a:bodyPr/>
          <a:lstStyle/>
          <a:p>
            <a:r>
              <a:rPr lang="en-US" dirty="0"/>
              <a:t>Information Elements: Schedule and Capability Info. (Cont.)</a:t>
            </a:r>
          </a:p>
        </p:txBody>
      </p:sp>
      <p:sp>
        <p:nvSpPr>
          <p:cNvPr id="3" name="Content Placeholder 2">
            <a:extLst>
              <a:ext uri="{FF2B5EF4-FFF2-40B4-BE49-F238E27FC236}">
                <a16:creationId xmlns:a16="http://schemas.microsoft.com/office/drawing/2014/main" id="{02EADC93-AE10-470E-ACF2-79C3C0FB4832}"/>
              </a:ext>
            </a:extLst>
          </p:cNvPr>
          <p:cNvSpPr>
            <a:spLocks noGrp="1"/>
          </p:cNvSpPr>
          <p:nvPr>
            <p:ph idx="1"/>
          </p:nvPr>
        </p:nvSpPr>
        <p:spPr>
          <a:xfrm>
            <a:off x="914401" y="1981201"/>
            <a:ext cx="10361084" cy="2514599"/>
          </a:xfrm>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The AP needs to specify the schedule and capability: when, how long/often, what state/capability</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Option 2: reuse existing information elements. In addition, define new information elements for power state and capability information. </a:t>
            </a:r>
          </a:p>
          <a:p>
            <a:pPr marL="1201737"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a:t>Example 1: reuse TWT element</a:t>
            </a:r>
          </a:p>
          <a:p>
            <a:pPr marL="117474"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a:p>
            <a:pPr marL="117474"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a:p>
            <a:pPr marL="117474"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p:txBody>
      </p:sp>
      <p:sp>
        <p:nvSpPr>
          <p:cNvPr id="4" name="Slide Number Placeholder 3">
            <a:extLst>
              <a:ext uri="{FF2B5EF4-FFF2-40B4-BE49-F238E27FC236}">
                <a16:creationId xmlns:a16="http://schemas.microsoft.com/office/drawing/2014/main" id="{E9D74E20-F8B0-4343-8EB2-4F10F8D6328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5A8E734-6EF2-4EE4-807D-DC1F54C48F4B}"/>
              </a:ext>
            </a:extLst>
          </p:cNvPr>
          <p:cNvSpPr>
            <a:spLocks noGrp="1"/>
          </p:cNvSpPr>
          <p:nvPr>
            <p:ph type="ftr" idx="14"/>
          </p:nvPr>
        </p:nvSpPr>
        <p:spPr/>
        <p:txBody>
          <a:bodyPr/>
          <a:lstStyle/>
          <a:p>
            <a:r>
              <a:rPr lang="en-GB"/>
              <a:t>Yongsen Ma, et al., Samsung</a:t>
            </a:r>
            <a:endParaRPr lang="en-GB" dirty="0"/>
          </a:p>
        </p:txBody>
      </p:sp>
      <p:sp>
        <p:nvSpPr>
          <p:cNvPr id="6" name="Date Placeholder 5">
            <a:extLst>
              <a:ext uri="{FF2B5EF4-FFF2-40B4-BE49-F238E27FC236}">
                <a16:creationId xmlns:a16="http://schemas.microsoft.com/office/drawing/2014/main" id="{F479D86B-7127-466F-81DC-465085E55289}"/>
              </a:ext>
            </a:extLst>
          </p:cNvPr>
          <p:cNvSpPr>
            <a:spLocks noGrp="1"/>
          </p:cNvSpPr>
          <p:nvPr>
            <p:ph type="dt" idx="15"/>
          </p:nvPr>
        </p:nvSpPr>
        <p:spPr/>
        <p:txBody>
          <a:bodyPr/>
          <a:lstStyle/>
          <a:p>
            <a:r>
              <a:rPr lang="en-US"/>
              <a:t>January 2024</a:t>
            </a:r>
            <a:endParaRPr lang="en-GB" dirty="0"/>
          </a:p>
        </p:txBody>
      </p:sp>
      <p:graphicFrame>
        <p:nvGraphicFramePr>
          <p:cNvPr id="7" name="Table 6">
            <a:extLst>
              <a:ext uri="{FF2B5EF4-FFF2-40B4-BE49-F238E27FC236}">
                <a16:creationId xmlns:a16="http://schemas.microsoft.com/office/drawing/2014/main" id="{D64F8548-AE1F-415D-96DE-E54A0C6A1C62}"/>
              </a:ext>
            </a:extLst>
          </p:cNvPr>
          <p:cNvGraphicFramePr>
            <a:graphicFrameLocks noGrp="1"/>
          </p:cNvGraphicFramePr>
          <p:nvPr>
            <p:extLst/>
          </p:nvPr>
        </p:nvGraphicFramePr>
        <p:xfrm>
          <a:off x="4989364" y="3623581"/>
          <a:ext cx="6430481" cy="822960"/>
        </p:xfrm>
        <a:graphic>
          <a:graphicData uri="http://schemas.openxmlformats.org/drawingml/2006/table">
            <a:tbl>
              <a:tblPr firstRow="1" bandRow="1">
                <a:tableStyleId>{5940675A-B579-460E-94D1-54222C63F5DA}</a:tableStyleId>
              </a:tblPr>
              <a:tblGrid>
                <a:gridCol w="882323">
                  <a:extLst>
                    <a:ext uri="{9D8B030D-6E8A-4147-A177-3AD203B41FA5}">
                      <a16:colId xmlns:a16="http://schemas.microsoft.com/office/drawing/2014/main" val="3790500929"/>
                    </a:ext>
                  </a:extLst>
                </a:gridCol>
                <a:gridCol w="672642">
                  <a:extLst>
                    <a:ext uri="{9D8B030D-6E8A-4147-A177-3AD203B41FA5}">
                      <a16:colId xmlns:a16="http://schemas.microsoft.com/office/drawing/2014/main" val="1334447274"/>
                    </a:ext>
                  </a:extLst>
                </a:gridCol>
                <a:gridCol w="1046333">
                  <a:extLst>
                    <a:ext uri="{9D8B030D-6E8A-4147-A177-3AD203B41FA5}">
                      <a16:colId xmlns:a16="http://schemas.microsoft.com/office/drawing/2014/main" val="2751235371"/>
                    </a:ext>
                  </a:extLst>
                </a:gridCol>
                <a:gridCol w="373690">
                  <a:extLst>
                    <a:ext uri="{9D8B030D-6E8A-4147-A177-3AD203B41FA5}">
                      <a16:colId xmlns:a16="http://schemas.microsoft.com/office/drawing/2014/main" val="1391502809"/>
                    </a:ext>
                  </a:extLst>
                </a:gridCol>
                <a:gridCol w="896856">
                  <a:extLst>
                    <a:ext uri="{9D8B030D-6E8A-4147-A177-3AD203B41FA5}">
                      <a16:colId xmlns:a16="http://schemas.microsoft.com/office/drawing/2014/main" val="3636872054"/>
                    </a:ext>
                  </a:extLst>
                </a:gridCol>
                <a:gridCol w="1270547">
                  <a:extLst>
                    <a:ext uri="{9D8B030D-6E8A-4147-A177-3AD203B41FA5}">
                      <a16:colId xmlns:a16="http://schemas.microsoft.com/office/drawing/2014/main" val="2497979936"/>
                    </a:ext>
                  </a:extLst>
                </a:gridCol>
                <a:gridCol w="914400">
                  <a:extLst>
                    <a:ext uri="{9D8B030D-6E8A-4147-A177-3AD203B41FA5}">
                      <a16:colId xmlns:a16="http://schemas.microsoft.com/office/drawing/2014/main" val="3223099023"/>
                    </a:ext>
                  </a:extLst>
                </a:gridCol>
                <a:gridCol w="373690">
                  <a:extLst>
                    <a:ext uri="{9D8B030D-6E8A-4147-A177-3AD203B41FA5}">
                      <a16:colId xmlns:a16="http://schemas.microsoft.com/office/drawing/2014/main" val="1437949229"/>
                    </a:ext>
                  </a:extLst>
                </a:gridCol>
              </a:tblGrid>
              <a:tr h="265456">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Power state info (outside of TWT)</a:t>
                      </a: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400"/>
                    </a:p>
                  </a:txBody>
                  <a:tcPr/>
                </a:tc>
                <a:tc hMerge="1">
                  <a:txBody>
                    <a:bodyPr/>
                    <a:lstStyle/>
                    <a:p>
                      <a:endParaRPr lang="en-US" sz="1400" dirty="0"/>
                    </a:p>
                  </a:txBody>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Extension (capability info)</a:t>
                      </a: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extLst>
                  <a:ext uri="{0D108BD9-81ED-4DB2-BD59-A6C34878D82A}">
                    <a16:rowId xmlns:a16="http://schemas.microsoft.com/office/drawing/2014/main" val="215196378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ID and other info</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Power state</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Power state transition</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Extension present</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Supported channel width</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Supported NSS</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73260447"/>
                  </a:ext>
                </a:extLst>
              </a:tr>
            </a:tbl>
          </a:graphicData>
        </a:graphic>
      </p:graphicFrame>
      <p:pic>
        <p:nvPicPr>
          <p:cNvPr id="13" name="Picture 12">
            <a:extLst>
              <a:ext uri="{FF2B5EF4-FFF2-40B4-BE49-F238E27FC236}">
                <a16:creationId xmlns:a16="http://schemas.microsoft.com/office/drawing/2014/main" id="{DA30CA23-1087-464E-A81F-5A065A883BCA}"/>
              </a:ext>
            </a:extLst>
          </p:cNvPr>
          <p:cNvPicPr>
            <a:picLocks noChangeAspect="1"/>
          </p:cNvPicPr>
          <p:nvPr/>
        </p:nvPicPr>
        <p:blipFill>
          <a:blip r:embed="rId2"/>
          <a:stretch>
            <a:fillRect/>
          </a:stretch>
        </p:blipFill>
        <p:spPr>
          <a:xfrm>
            <a:off x="954269" y="5198127"/>
            <a:ext cx="3757858" cy="1182325"/>
          </a:xfrm>
          <a:prstGeom prst="rect">
            <a:avLst/>
          </a:prstGeom>
        </p:spPr>
      </p:pic>
      <p:sp>
        <p:nvSpPr>
          <p:cNvPr id="16" name="TextBox 15">
            <a:extLst>
              <a:ext uri="{FF2B5EF4-FFF2-40B4-BE49-F238E27FC236}">
                <a16:creationId xmlns:a16="http://schemas.microsoft.com/office/drawing/2014/main" id="{0902DFFB-88AF-40B7-BB18-7620C47D9056}"/>
              </a:ext>
            </a:extLst>
          </p:cNvPr>
          <p:cNvSpPr txBox="1"/>
          <p:nvPr/>
        </p:nvSpPr>
        <p:spPr>
          <a:xfrm>
            <a:off x="1705605" y="3593651"/>
            <a:ext cx="2149884" cy="307777"/>
          </a:xfrm>
          <a:prstGeom prst="rect">
            <a:avLst/>
          </a:prstGeom>
          <a:noFill/>
        </p:spPr>
        <p:txBody>
          <a:bodyPr wrap="none" rtlCol="0">
            <a:spAutoFit/>
          </a:bodyPr>
          <a:lstStyle/>
          <a:p>
            <a:r>
              <a:rPr lang="en-US" sz="1400" dirty="0">
                <a:solidFill>
                  <a:schemeClr val="tx1"/>
                </a:solidFill>
              </a:rPr>
              <a:t>Schedule info (reuse TWT)</a:t>
            </a:r>
          </a:p>
        </p:txBody>
      </p:sp>
      <p:pic>
        <p:nvPicPr>
          <p:cNvPr id="17" name="Picture 16">
            <a:extLst>
              <a:ext uri="{FF2B5EF4-FFF2-40B4-BE49-F238E27FC236}">
                <a16:creationId xmlns:a16="http://schemas.microsoft.com/office/drawing/2014/main" id="{1FEAC456-76B9-4852-BAED-FD3FA6A5C3B6}"/>
              </a:ext>
            </a:extLst>
          </p:cNvPr>
          <p:cNvPicPr>
            <a:picLocks noChangeAspect="1"/>
          </p:cNvPicPr>
          <p:nvPr/>
        </p:nvPicPr>
        <p:blipFill>
          <a:blip r:embed="rId3"/>
          <a:stretch>
            <a:fillRect/>
          </a:stretch>
        </p:blipFill>
        <p:spPr>
          <a:xfrm>
            <a:off x="217414" y="3853769"/>
            <a:ext cx="4703019" cy="1177936"/>
          </a:xfrm>
          <a:prstGeom prst="rect">
            <a:avLst/>
          </a:prstGeom>
        </p:spPr>
      </p:pic>
      <p:cxnSp>
        <p:nvCxnSpPr>
          <p:cNvPr id="18" name="Straight Connector 17">
            <a:extLst>
              <a:ext uri="{FF2B5EF4-FFF2-40B4-BE49-F238E27FC236}">
                <a16:creationId xmlns:a16="http://schemas.microsoft.com/office/drawing/2014/main" id="{E971009E-F677-4E3D-9FC0-2A379129E46E}"/>
              </a:ext>
            </a:extLst>
          </p:cNvPr>
          <p:cNvCxnSpPr>
            <a:cxnSpLocks/>
          </p:cNvCxnSpPr>
          <p:nvPr/>
        </p:nvCxnSpPr>
        <p:spPr>
          <a:xfrm flipH="1">
            <a:off x="4602245" y="4442737"/>
            <a:ext cx="229052" cy="83379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14E65-FBB7-4DB2-B581-B8F51AF3C607}"/>
              </a:ext>
            </a:extLst>
          </p:cNvPr>
          <p:cNvCxnSpPr>
            <a:cxnSpLocks/>
          </p:cNvCxnSpPr>
          <p:nvPr/>
        </p:nvCxnSpPr>
        <p:spPr>
          <a:xfrm flipH="1">
            <a:off x="1600200" y="4437333"/>
            <a:ext cx="1233736" cy="78906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2036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035B8EF1-548A-4A98-B34A-A1DADE6E1AFC}"/>
              </a:ext>
            </a:extLst>
          </p:cNvPr>
          <p:cNvPicPr>
            <a:picLocks noChangeAspect="1"/>
          </p:cNvPicPr>
          <p:nvPr/>
        </p:nvPicPr>
        <p:blipFill>
          <a:blip r:embed="rId2"/>
          <a:stretch>
            <a:fillRect/>
          </a:stretch>
        </p:blipFill>
        <p:spPr>
          <a:xfrm>
            <a:off x="189461" y="5166991"/>
            <a:ext cx="5221768" cy="1228651"/>
          </a:xfrm>
          <a:prstGeom prst="rect">
            <a:avLst/>
          </a:prstGeom>
        </p:spPr>
      </p:pic>
      <p:sp>
        <p:nvSpPr>
          <p:cNvPr id="2" name="Title 1">
            <a:extLst>
              <a:ext uri="{FF2B5EF4-FFF2-40B4-BE49-F238E27FC236}">
                <a16:creationId xmlns:a16="http://schemas.microsoft.com/office/drawing/2014/main" id="{D2893B71-800E-4659-836F-720922296493}"/>
              </a:ext>
            </a:extLst>
          </p:cNvPr>
          <p:cNvSpPr>
            <a:spLocks noGrp="1"/>
          </p:cNvSpPr>
          <p:nvPr>
            <p:ph type="title"/>
          </p:nvPr>
        </p:nvSpPr>
        <p:spPr/>
        <p:txBody>
          <a:bodyPr/>
          <a:lstStyle/>
          <a:p>
            <a:r>
              <a:rPr lang="en-US" dirty="0"/>
              <a:t>Information Elements: Schedule and Capability Info. (Cont.)</a:t>
            </a:r>
          </a:p>
        </p:txBody>
      </p:sp>
      <p:sp>
        <p:nvSpPr>
          <p:cNvPr id="3" name="Content Placeholder 2">
            <a:extLst>
              <a:ext uri="{FF2B5EF4-FFF2-40B4-BE49-F238E27FC236}">
                <a16:creationId xmlns:a16="http://schemas.microsoft.com/office/drawing/2014/main" id="{02EADC93-AE10-470E-ACF2-79C3C0FB4832}"/>
              </a:ext>
            </a:extLst>
          </p:cNvPr>
          <p:cNvSpPr>
            <a:spLocks noGrp="1"/>
          </p:cNvSpPr>
          <p:nvPr>
            <p:ph idx="1"/>
          </p:nvPr>
        </p:nvSpPr>
        <p:spPr>
          <a:xfrm>
            <a:off x="914401" y="1981201"/>
            <a:ext cx="10361084" cy="2514599"/>
          </a:xfrm>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The AP needs to specify the schedule and capability: when, how long/often, what state/capability</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Option 2: reuse existing information elements. In addition, define new information elements for power state and capability information. </a:t>
            </a:r>
          </a:p>
          <a:p>
            <a:pPr marL="1201737"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a:t>Example 2: reuse TID-To-Link Mapping element in broadcast frames</a:t>
            </a:r>
          </a:p>
          <a:p>
            <a:pPr marL="117474"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a:p>
            <a:pPr marL="117474"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a:p>
            <a:pPr marL="117474"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p:txBody>
      </p:sp>
      <p:sp>
        <p:nvSpPr>
          <p:cNvPr id="4" name="Slide Number Placeholder 3">
            <a:extLst>
              <a:ext uri="{FF2B5EF4-FFF2-40B4-BE49-F238E27FC236}">
                <a16:creationId xmlns:a16="http://schemas.microsoft.com/office/drawing/2014/main" id="{E9D74E20-F8B0-4343-8EB2-4F10F8D6328A}"/>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5A8E734-6EF2-4EE4-807D-DC1F54C48F4B}"/>
              </a:ext>
            </a:extLst>
          </p:cNvPr>
          <p:cNvSpPr>
            <a:spLocks noGrp="1"/>
          </p:cNvSpPr>
          <p:nvPr>
            <p:ph type="ftr" idx="14"/>
          </p:nvPr>
        </p:nvSpPr>
        <p:spPr/>
        <p:txBody>
          <a:bodyPr/>
          <a:lstStyle/>
          <a:p>
            <a:r>
              <a:rPr lang="en-GB"/>
              <a:t>Yongsen Ma, et al., Samsung</a:t>
            </a:r>
            <a:endParaRPr lang="en-GB" dirty="0"/>
          </a:p>
        </p:txBody>
      </p:sp>
      <p:sp>
        <p:nvSpPr>
          <p:cNvPr id="6" name="Date Placeholder 5">
            <a:extLst>
              <a:ext uri="{FF2B5EF4-FFF2-40B4-BE49-F238E27FC236}">
                <a16:creationId xmlns:a16="http://schemas.microsoft.com/office/drawing/2014/main" id="{F479D86B-7127-466F-81DC-465085E55289}"/>
              </a:ext>
            </a:extLst>
          </p:cNvPr>
          <p:cNvSpPr>
            <a:spLocks noGrp="1"/>
          </p:cNvSpPr>
          <p:nvPr>
            <p:ph type="dt" idx="15"/>
          </p:nvPr>
        </p:nvSpPr>
        <p:spPr/>
        <p:txBody>
          <a:bodyPr/>
          <a:lstStyle/>
          <a:p>
            <a:r>
              <a:rPr lang="en-US"/>
              <a:t>January 2024</a:t>
            </a:r>
            <a:endParaRPr lang="en-GB" dirty="0"/>
          </a:p>
        </p:txBody>
      </p:sp>
      <p:graphicFrame>
        <p:nvGraphicFramePr>
          <p:cNvPr id="7" name="Table 6">
            <a:extLst>
              <a:ext uri="{FF2B5EF4-FFF2-40B4-BE49-F238E27FC236}">
                <a16:creationId xmlns:a16="http://schemas.microsoft.com/office/drawing/2014/main" id="{D64F8548-AE1F-415D-96DE-E54A0C6A1C62}"/>
              </a:ext>
            </a:extLst>
          </p:cNvPr>
          <p:cNvGraphicFramePr>
            <a:graphicFrameLocks noGrp="1"/>
          </p:cNvGraphicFramePr>
          <p:nvPr>
            <p:extLst>
              <p:ext uri="{D42A27DB-BD31-4B8C-83A1-F6EECF244321}">
                <p14:modId xmlns:p14="http://schemas.microsoft.com/office/powerpoint/2010/main" val="533825210"/>
              </p:ext>
            </p:extLst>
          </p:nvPr>
        </p:nvGraphicFramePr>
        <p:xfrm>
          <a:off x="4989364" y="3623581"/>
          <a:ext cx="6430481" cy="822960"/>
        </p:xfrm>
        <a:graphic>
          <a:graphicData uri="http://schemas.openxmlformats.org/drawingml/2006/table">
            <a:tbl>
              <a:tblPr firstRow="1" bandRow="1">
                <a:tableStyleId>{5940675A-B579-460E-94D1-54222C63F5DA}</a:tableStyleId>
              </a:tblPr>
              <a:tblGrid>
                <a:gridCol w="882323">
                  <a:extLst>
                    <a:ext uri="{9D8B030D-6E8A-4147-A177-3AD203B41FA5}">
                      <a16:colId xmlns:a16="http://schemas.microsoft.com/office/drawing/2014/main" val="3790500929"/>
                    </a:ext>
                  </a:extLst>
                </a:gridCol>
                <a:gridCol w="672642">
                  <a:extLst>
                    <a:ext uri="{9D8B030D-6E8A-4147-A177-3AD203B41FA5}">
                      <a16:colId xmlns:a16="http://schemas.microsoft.com/office/drawing/2014/main" val="1334447274"/>
                    </a:ext>
                  </a:extLst>
                </a:gridCol>
                <a:gridCol w="1046333">
                  <a:extLst>
                    <a:ext uri="{9D8B030D-6E8A-4147-A177-3AD203B41FA5}">
                      <a16:colId xmlns:a16="http://schemas.microsoft.com/office/drawing/2014/main" val="2751235371"/>
                    </a:ext>
                  </a:extLst>
                </a:gridCol>
                <a:gridCol w="373690">
                  <a:extLst>
                    <a:ext uri="{9D8B030D-6E8A-4147-A177-3AD203B41FA5}">
                      <a16:colId xmlns:a16="http://schemas.microsoft.com/office/drawing/2014/main" val="1391502809"/>
                    </a:ext>
                  </a:extLst>
                </a:gridCol>
                <a:gridCol w="896856">
                  <a:extLst>
                    <a:ext uri="{9D8B030D-6E8A-4147-A177-3AD203B41FA5}">
                      <a16:colId xmlns:a16="http://schemas.microsoft.com/office/drawing/2014/main" val="3636872054"/>
                    </a:ext>
                  </a:extLst>
                </a:gridCol>
                <a:gridCol w="1270547">
                  <a:extLst>
                    <a:ext uri="{9D8B030D-6E8A-4147-A177-3AD203B41FA5}">
                      <a16:colId xmlns:a16="http://schemas.microsoft.com/office/drawing/2014/main" val="2497979936"/>
                    </a:ext>
                  </a:extLst>
                </a:gridCol>
                <a:gridCol w="914400">
                  <a:extLst>
                    <a:ext uri="{9D8B030D-6E8A-4147-A177-3AD203B41FA5}">
                      <a16:colId xmlns:a16="http://schemas.microsoft.com/office/drawing/2014/main" val="3223099023"/>
                    </a:ext>
                  </a:extLst>
                </a:gridCol>
                <a:gridCol w="373690">
                  <a:extLst>
                    <a:ext uri="{9D8B030D-6E8A-4147-A177-3AD203B41FA5}">
                      <a16:colId xmlns:a16="http://schemas.microsoft.com/office/drawing/2014/main" val="1437949229"/>
                    </a:ext>
                  </a:extLst>
                </a:gridCol>
              </a:tblGrid>
              <a:tr h="265456">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Power state info (for each link)</a:t>
                      </a: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400"/>
                    </a:p>
                  </a:txBody>
                  <a:tcPr/>
                </a:tc>
                <a:tc hMerge="1">
                  <a:txBody>
                    <a:bodyPr/>
                    <a:lstStyle/>
                    <a:p>
                      <a:endParaRPr lang="en-US" sz="1400" dirty="0"/>
                    </a:p>
                  </a:txBody>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Extension (capability info)</a:t>
                      </a: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extLst>
                  <a:ext uri="{0D108BD9-81ED-4DB2-BD59-A6C34878D82A}">
                    <a16:rowId xmlns:a16="http://schemas.microsoft.com/office/drawing/2014/main" val="215196378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ID and other info</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Power state</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Power state transition</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Extension present</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Supported channel width</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Supported NSS</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73260447"/>
                  </a:ext>
                </a:extLst>
              </a:tr>
            </a:tbl>
          </a:graphicData>
        </a:graphic>
      </p:graphicFrame>
      <p:sp>
        <p:nvSpPr>
          <p:cNvPr id="12" name="TextBox 11">
            <a:extLst>
              <a:ext uri="{FF2B5EF4-FFF2-40B4-BE49-F238E27FC236}">
                <a16:creationId xmlns:a16="http://schemas.microsoft.com/office/drawing/2014/main" id="{D6FD0834-E7DB-44F0-B654-A571A004CF24}"/>
              </a:ext>
            </a:extLst>
          </p:cNvPr>
          <p:cNvSpPr txBox="1"/>
          <p:nvPr/>
        </p:nvSpPr>
        <p:spPr>
          <a:xfrm>
            <a:off x="787518" y="3578176"/>
            <a:ext cx="4025654" cy="307777"/>
          </a:xfrm>
          <a:prstGeom prst="rect">
            <a:avLst/>
          </a:prstGeom>
          <a:noFill/>
        </p:spPr>
        <p:txBody>
          <a:bodyPr wrap="none" rtlCol="0">
            <a:spAutoFit/>
          </a:bodyPr>
          <a:lstStyle/>
          <a:p>
            <a:r>
              <a:rPr lang="en-US" sz="1400" dirty="0">
                <a:solidFill>
                  <a:schemeClr val="tx1"/>
                </a:solidFill>
              </a:rPr>
              <a:t>Schedule and link info (reuse TID-To-Link Mapping)</a:t>
            </a:r>
          </a:p>
        </p:txBody>
      </p:sp>
      <p:pic>
        <p:nvPicPr>
          <p:cNvPr id="14" name="Picture 13">
            <a:extLst>
              <a:ext uri="{FF2B5EF4-FFF2-40B4-BE49-F238E27FC236}">
                <a16:creationId xmlns:a16="http://schemas.microsoft.com/office/drawing/2014/main" id="{A13382D7-6DA3-456D-87EC-AD55209C993B}"/>
              </a:ext>
            </a:extLst>
          </p:cNvPr>
          <p:cNvPicPr>
            <a:picLocks noChangeAspect="1"/>
          </p:cNvPicPr>
          <p:nvPr/>
        </p:nvPicPr>
        <p:blipFill>
          <a:blip r:embed="rId3"/>
          <a:stretch>
            <a:fillRect/>
          </a:stretch>
        </p:blipFill>
        <p:spPr>
          <a:xfrm>
            <a:off x="14681" y="3885953"/>
            <a:ext cx="4913164" cy="973082"/>
          </a:xfrm>
          <a:prstGeom prst="rect">
            <a:avLst/>
          </a:prstGeom>
        </p:spPr>
      </p:pic>
      <p:cxnSp>
        <p:nvCxnSpPr>
          <p:cNvPr id="27" name="Straight Connector 26">
            <a:extLst>
              <a:ext uri="{FF2B5EF4-FFF2-40B4-BE49-F238E27FC236}">
                <a16:creationId xmlns:a16="http://schemas.microsoft.com/office/drawing/2014/main" id="{318003EA-D482-4C8D-9FE5-CD4F8251DCD9}"/>
              </a:ext>
            </a:extLst>
          </p:cNvPr>
          <p:cNvCxnSpPr>
            <a:cxnSpLocks/>
          </p:cNvCxnSpPr>
          <p:nvPr/>
        </p:nvCxnSpPr>
        <p:spPr>
          <a:xfrm flipH="1">
            <a:off x="457200" y="4446541"/>
            <a:ext cx="1504945" cy="9294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8FCA8CF-4262-4FA5-B989-DDECF8E5751D}"/>
              </a:ext>
            </a:extLst>
          </p:cNvPr>
          <p:cNvCxnSpPr>
            <a:cxnSpLocks/>
          </p:cNvCxnSpPr>
          <p:nvPr/>
        </p:nvCxnSpPr>
        <p:spPr>
          <a:xfrm>
            <a:off x="2471263" y="4446541"/>
            <a:ext cx="2899101" cy="929464"/>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4006D3D-3E78-4590-9E9C-2E7C23B780E6}"/>
              </a:ext>
            </a:extLst>
          </p:cNvPr>
          <p:cNvSpPr txBox="1"/>
          <p:nvPr/>
        </p:nvSpPr>
        <p:spPr>
          <a:xfrm>
            <a:off x="5867400" y="5442762"/>
            <a:ext cx="5840060" cy="338554"/>
          </a:xfrm>
          <a:prstGeom prst="rect">
            <a:avLst/>
          </a:prstGeom>
          <a:noFill/>
        </p:spPr>
        <p:txBody>
          <a:bodyPr wrap="none" rtlCol="0">
            <a:spAutoFit/>
          </a:bodyPr>
          <a:lstStyle/>
          <a:p>
            <a:r>
              <a:rPr lang="en-US" sz="1600" dirty="0">
                <a:solidFill>
                  <a:schemeClr val="tx1"/>
                </a:solidFill>
              </a:rPr>
              <a:t>Repeat if applicable, or add subfields for periodic/long-term patterns</a:t>
            </a:r>
          </a:p>
        </p:txBody>
      </p:sp>
    </p:spTree>
    <p:extLst>
      <p:ext uri="{BB962C8B-B14F-4D97-AF65-F5344CB8AC3E}">
        <p14:creationId xmlns:p14="http://schemas.microsoft.com/office/powerpoint/2010/main" val="4047498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93B71-800E-4659-836F-720922296493}"/>
              </a:ext>
            </a:extLst>
          </p:cNvPr>
          <p:cNvSpPr>
            <a:spLocks noGrp="1"/>
          </p:cNvSpPr>
          <p:nvPr>
            <p:ph type="title"/>
          </p:nvPr>
        </p:nvSpPr>
        <p:spPr/>
        <p:txBody>
          <a:bodyPr/>
          <a:lstStyle/>
          <a:p>
            <a:r>
              <a:rPr lang="en-US" dirty="0"/>
              <a:t>Information Elements: Schedule and Capability Info. (Cont.)</a:t>
            </a:r>
          </a:p>
        </p:txBody>
      </p:sp>
      <p:sp>
        <p:nvSpPr>
          <p:cNvPr id="3" name="Content Placeholder 2">
            <a:extLst>
              <a:ext uri="{FF2B5EF4-FFF2-40B4-BE49-F238E27FC236}">
                <a16:creationId xmlns:a16="http://schemas.microsoft.com/office/drawing/2014/main" id="{02EADC93-AE10-470E-ACF2-79C3C0FB4832}"/>
              </a:ext>
            </a:extLst>
          </p:cNvPr>
          <p:cNvSpPr>
            <a:spLocks noGrp="1"/>
          </p:cNvSpPr>
          <p:nvPr>
            <p:ph idx="1"/>
          </p:nvPr>
        </p:nvSpPr>
        <p:spPr>
          <a:xfrm>
            <a:off x="914401" y="1981201"/>
            <a:ext cx="10361084" cy="2514599"/>
          </a:xfrm>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The AP needs to specify the schedule and capability: when, how long/often, what state/capability</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Option 2: reuse existing information elements. In addition, define new information elements for power state and capability information. </a:t>
            </a:r>
          </a:p>
          <a:p>
            <a:pPr marL="1201737"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dirty="0"/>
              <a:t>Other examples: similar concept to reuse Quiet element or Schedule element</a:t>
            </a:r>
          </a:p>
          <a:p>
            <a:pPr marL="117474"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a:p>
            <a:pPr marL="117474"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p:txBody>
      </p:sp>
      <p:sp>
        <p:nvSpPr>
          <p:cNvPr id="4" name="Slide Number Placeholder 3">
            <a:extLst>
              <a:ext uri="{FF2B5EF4-FFF2-40B4-BE49-F238E27FC236}">
                <a16:creationId xmlns:a16="http://schemas.microsoft.com/office/drawing/2014/main" id="{E9D74E20-F8B0-4343-8EB2-4F10F8D6328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5A8E734-6EF2-4EE4-807D-DC1F54C48F4B}"/>
              </a:ext>
            </a:extLst>
          </p:cNvPr>
          <p:cNvSpPr>
            <a:spLocks noGrp="1"/>
          </p:cNvSpPr>
          <p:nvPr>
            <p:ph type="ftr" idx="14"/>
          </p:nvPr>
        </p:nvSpPr>
        <p:spPr/>
        <p:txBody>
          <a:bodyPr/>
          <a:lstStyle/>
          <a:p>
            <a:r>
              <a:rPr lang="en-GB"/>
              <a:t>Yongsen Ma, et al., Samsung</a:t>
            </a:r>
            <a:endParaRPr lang="en-GB" dirty="0"/>
          </a:p>
        </p:txBody>
      </p:sp>
      <p:sp>
        <p:nvSpPr>
          <p:cNvPr id="6" name="Date Placeholder 5">
            <a:extLst>
              <a:ext uri="{FF2B5EF4-FFF2-40B4-BE49-F238E27FC236}">
                <a16:creationId xmlns:a16="http://schemas.microsoft.com/office/drawing/2014/main" id="{F479D86B-7127-466F-81DC-465085E55289}"/>
              </a:ext>
            </a:extLst>
          </p:cNvPr>
          <p:cNvSpPr>
            <a:spLocks noGrp="1"/>
          </p:cNvSpPr>
          <p:nvPr>
            <p:ph type="dt" idx="15"/>
          </p:nvPr>
        </p:nvSpPr>
        <p:spPr/>
        <p:txBody>
          <a:bodyPr/>
          <a:lstStyle/>
          <a:p>
            <a:r>
              <a:rPr lang="en-US"/>
              <a:t>January 2024</a:t>
            </a:r>
            <a:endParaRPr lang="en-GB" dirty="0"/>
          </a:p>
        </p:txBody>
      </p:sp>
      <p:pic>
        <p:nvPicPr>
          <p:cNvPr id="13" name="Picture 12">
            <a:extLst>
              <a:ext uri="{FF2B5EF4-FFF2-40B4-BE49-F238E27FC236}">
                <a16:creationId xmlns:a16="http://schemas.microsoft.com/office/drawing/2014/main" id="{FC0C04B2-FB13-4778-961A-3CEBAAB235D9}"/>
              </a:ext>
            </a:extLst>
          </p:cNvPr>
          <p:cNvPicPr>
            <a:picLocks noChangeAspect="1"/>
          </p:cNvPicPr>
          <p:nvPr/>
        </p:nvPicPr>
        <p:blipFill>
          <a:blip r:embed="rId2"/>
          <a:stretch>
            <a:fillRect/>
          </a:stretch>
        </p:blipFill>
        <p:spPr>
          <a:xfrm>
            <a:off x="304800" y="4569769"/>
            <a:ext cx="5264373" cy="915838"/>
          </a:xfrm>
          <a:prstGeom prst="rect">
            <a:avLst/>
          </a:prstGeom>
        </p:spPr>
      </p:pic>
      <p:grpSp>
        <p:nvGrpSpPr>
          <p:cNvPr id="16" name="Group 15">
            <a:extLst>
              <a:ext uri="{FF2B5EF4-FFF2-40B4-BE49-F238E27FC236}">
                <a16:creationId xmlns:a16="http://schemas.microsoft.com/office/drawing/2014/main" id="{AB1F2235-6B31-4433-8786-3D6CF2E5C87E}"/>
              </a:ext>
            </a:extLst>
          </p:cNvPr>
          <p:cNvGrpSpPr/>
          <p:nvPr/>
        </p:nvGrpSpPr>
        <p:grpSpPr>
          <a:xfrm>
            <a:off x="6145742" y="4046139"/>
            <a:ext cx="5745653" cy="1963097"/>
            <a:chOff x="6531439" y="1859412"/>
            <a:chExt cx="4354530" cy="1487797"/>
          </a:xfrm>
        </p:grpSpPr>
        <p:pic>
          <p:nvPicPr>
            <p:cNvPr id="17" name="Picture 16">
              <a:extLst>
                <a:ext uri="{FF2B5EF4-FFF2-40B4-BE49-F238E27FC236}">
                  <a16:creationId xmlns:a16="http://schemas.microsoft.com/office/drawing/2014/main" id="{3921F9EC-18A7-4CCE-9887-6B9B6A6EA18A}"/>
                </a:ext>
              </a:extLst>
            </p:cNvPr>
            <p:cNvPicPr>
              <a:picLocks noChangeAspect="1"/>
            </p:cNvPicPr>
            <p:nvPr/>
          </p:nvPicPr>
          <p:blipFill>
            <a:blip r:embed="rId3"/>
            <a:stretch>
              <a:fillRect/>
            </a:stretch>
          </p:blipFill>
          <p:spPr>
            <a:xfrm>
              <a:off x="6531439" y="2650055"/>
              <a:ext cx="4354530" cy="697154"/>
            </a:xfrm>
            <a:prstGeom prst="rect">
              <a:avLst/>
            </a:prstGeom>
          </p:spPr>
        </p:pic>
        <p:pic>
          <p:nvPicPr>
            <p:cNvPr id="18" name="Picture 17">
              <a:extLst>
                <a:ext uri="{FF2B5EF4-FFF2-40B4-BE49-F238E27FC236}">
                  <a16:creationId xmlns:a16="http://schemas.microsoft.com/office/drawing/2014/main" id="{B21EDEFE-2A5F-47FD-A700-7A43D316CD5C}"/>
                </a:ext>
              </a:extLst>
            </p:cNvPr>
            <p:cNvPicPr>
              <a:picLocks noChangeAspect="1"/>
            </p:cNvPicPr>
            <p:nvPr/>
          </p:nvPicPr>
          <p:blipFill>
            <a:blip r:embed="rId4"/>
            <a:stretch>
              <a:fillRect/>
            </a:stretch>
          </p:blipFill>
          <p:spPr>
            <a:xfrm>
              <a:off x="6969635" y="1859412"/>
              <a:ext cx="3311421" cy="709977"/>
            </a:xfrm>
            <a:prstGeom prst="rect">
              <a:avLst/>
            </a:prstGeom>
          </p:spPr>
        </p:pic>
        <p:cxnSp>
          <p:nvCxnSpPr>
            <p:cNvPr id="19" name="Straight Connector 18">
              <a:extLst>
                <a:ext uri="{FF2B5EF4-FFF2-40B4-BE49-F238E27FC236}">
                  <a16:creationId xmlns:a16="http://schemas.microsoft.com/office/drawing/2014/main" id="{D56CE24A-F806-440B-9BAC-0871831AC113}"/>
                </a:ext>
              </a:extLst>
            </p:cNvPr>
            <p:cNvCxnSpPr>
              <a:cxnSpLocks/>
            </p:cNvCxnSpPr>
            <p:nvPr/>
          </p:nvCxnSpPr>
          <p:spPr>
            <a:xfrm>
              <a:off x="7315200" y="2226541"/>
              <a:ext cx="933944" cy="4776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4381BE5-7025-45C7-94B6-86CB8CB87289}"/>
                </a:ext>
              </a:extLst>
            </p:cNvPr>
            <p:cNvCxnSpPr>
              <a:cxnSpLocks/>
              <a:stCxn id="18" idx="3"/>
            </p:cNvCxnSpPr>
            <p:nvPr/>
          </p:nvCxnSpPr>
          <p:spPr>
            <a:xfrm flipH="1">
              <a:off x="8892130" y="2214401"/>
              <a:ext cx="1388926" cy="489834"/>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724898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802.11 templete1.potx" id="{DBF99F34-589B-41D3-8A44-12F30218179F}" vid="{A808D713-924E-43C9-AAD6-91484B472D3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 802.11 templete1</Template>
  <TotalTime>41517</TotalTime>
  <Words>1874</Words>
  <Application>Microsoft Office PowerPoint</Application>
  <PresentationFormat>Widescreen</PresentationFormat>
  <Paragraphs>229</Paragraphs>
  <Slides>12</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 Unicode MS</vt:lpstr>
      <vt:lpstr>MS Gothic</vt:lpstr>
      <vt:lpstr>Arial</vt:lpstr>
      <vt:lpstr>Times New Roman</vt:lpstr>
      <vt:lpstr>Office Theme</vt:lpstr>
      <vt:lpstr>Document</vt:lpstr>
      <vt:lpstr>AP Power Management – Follow-up</vt:lpstr>
      <vt:lpstr>Abstract</vt:lpstr>
      <vt:lpstr>Recap: AP Power Save Proposal</vt:lpstr>
      <vt:lpstr>Procedures and Operations</vt:lpstr>
      <vt:lpstr>Procedures and Operations (Cont.)</vt:lpstr>
      <vt:lpstr>Information Elements: Schedule and Capability Info.</vt:lpstr>
      <vt:lpstr>Information Elements: Schedule and Capability Info. (Cont.)</vt:lpstr>
      <vt:lpstr>Information Elements: Schedule and Capability Info. (Cont.)</vt:lpstr>
      <vt:lpstr>Information Elements: Schedule and Capability Info. (Cont.)</vt:lpstr>
      <vt:lpstr>Information Elements: Presence/Schedule Request</vt:lpstr>
      <vt:lpstr>Conclusion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Power Management – Follow-up</dc:title>
  <dc:creator>Yongsen Ma</dc:creator>
  <cp:keywords/>
  <cp:lastModifiedBy>Yongsen Ma</cp:lastModifiedBy>
  <cp:revision>189</cp:revision>
  <cp:lastPrinted>1601-01-01T00:00:00Z</cp:lastPrinted>
  <dcterms:created xsi:type="dcterms:W3CDTF">2023-12-11T19:43:29Z</dcterms:created>
  <dcterms:modified xsi:type="dcterms:W3CDTF">2024-01-17T17:05:22Z</dcterms:modified>
  <cp:category>Yongsen Ma, Samsung</cp:category>
</cp:coreProperties>
</file>