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5" r:id="rId3"/>
    <p:sldId id="271" r:id="rId4"/>
    <p:sldId id="270" r:id="rId5"/>
    <p:sldId id="275" r:id="rId6"/>
    <p:sldId id="272" r:id="rId7"/>
    <p:sldId id="277" r:id="rId8"/>
    <p:sldId id="276" r:id="rId9"/>
    <p:sldId id="278"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FF3E918-6E1F-9662-AF12-289DF8A16C9C}" name="Akhmetov, Dmitry" initials="AD" userId="S::dmitry.akhmetov@intel.com::1d39d2a1-c911-49c8-99e8-36840f8b699a" providerId="AD"/>
  <p188:author id="{E9EF503D-BFF4-A3EB-8B47-3BF6583FB935}" name="Das, Dibakar" initials="DD" userId="S::dibakar.das@intel.com::5555b401-5ad5-4206-a20e-01f22605f8f6" providerId="AD"/>
  <p188:author id="{FFFCF362-E410-225C-DF11-CD03DB4468AE}" name="Cariou, Laurent" initials="CL" userId="S::laurent.cariou@intel.com::4453f93f-2ed2-46e8-bb8c-3237fbfdd40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27" autoAdjust="0"/>
  </p:normalViewPr>
  <p:slideViewPr>
    <p:cSldViewPr snapToGrid="0">
      <p:cViewPr varScale="1">
        <p:scale>
          <a:sx n="143" d="100"/>
          <a:sy n="143" d="100"/>
        </p:scale>
        <p:origin x="2304" y="13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3466" y="389"/>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s, Dibakar" userId="5555b401-5ad5-4206-a20e-01f22605f8f6" providerId="ADAL" clId="{58B693D9-3E80-4DE7-AC57-ABB3F09033E3}"/>
    <pc:docChg chg="addSld modSld modMainMaster">
      <pc:chgData name="Das, Dibakar" userId="5555b401-5ad5-4206-a20e-01f22605f8f6" providerId="ADAL" clId="{58B693D9-3E80-4DE7-AC57-ABB3F09033E3}" dt="2024-07-12T18:46:14.166" v="16" actId="255"/>
      <pc:docMkLst>
        <pc:docMk/>
      </pc:docMkLst>
      <pc:sldChg chg="modSp new mod">
        <pc:chgData name="Das, Dibakar" userId="5555b401-5ad5-4206-a20e-01f22605f8f6" providerId="ADAL" clId="{58B693D9-3E80-4DE7-AC57-ABB3F09033E3}" dt="2024-07-12T18:46:14.166" v="16" actId="255"/>
        <pc:sldMkLst>
          <pc:docMk/>
          <pc:sldMk cId="25305020" sldId="278"/>
        </pc:sldMkLst>
        <pc:spChg chg="mod">
          <ac:chgData name="Das, Dibakar" userId="5555b401-5ad5-4206-a20e-01f22605f8f6" providerId="ADAL" clId="{58B693D9-3E80-4DE7-AC57-ABB3F09033E3}" dt="2024-07-12T18:45:56.910" v="12" actId="20577"/>
          <ac:spMkLst>
            <pc:docMk/>
            <pc:sldMk cId="25305020" sldId="278"/>
            <ac:spMk id="2" creationId="{D91E682F-91C5-5B95-4840-E1C20DC16762}"/>
          </ac:spMkLst>
        </pc:spChg>
        <pc:spChg chg="mod">
          <ac:chgData name="Das, Dibakar" userId="5555b401-5ad5-4206-a20e-01f22605f8f6" providerId="ADAL" clId="{58B693D9-3E80-4DE7-AC57-ABB3F09033E3}" dt="2024-07-12T18:46:14.166" v="16" actId="255"/>
          <ac:spMkLst>
            <pc:docMk/>
            <pc:sldMk cId="25305020" sldId="278"/>
            <ac:spMk id="3" creationId="{1DEA2D13-E10F-2565-5AA2-7EDDEF7FDA5D}"/>
          </ac:spMkLst>
        </pc:spChg>
      </pc:sldChg>
      <pc:sldMasterChg chg="modSp mod">
        <pc:chgData name="Das, Dibakar" userId="5555b401-5ad5-4206-a20e-01f22605f8f6" providerId="ADAL" clId="{58B693D9-3E80-4DE7-AC57-ABB3F09033E3}" dt="2024-07-12T18:45:46.729" v="1" actId="6549"/>
        <pc:sldMasterMkLst>
          <pc:docMk/>
          <pc:sldMasterMk cId="0" sldId="2147483648"/>
        </pc:sldMasterMkLst>
        <pc:spChg chg="mod">
          <ac:chgData name="Das, Dibakar" userId="5555b401-5ad5-4206-a20e-01f22605f8f6" providerId="ADAL" clId="{58B693D9-3E80-4DE7-AC57-ABB3F09033E3}" dt="2024-07-12T18:45:46.729"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757832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755415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This is not perfect but we expect it to reduce the unintentional fairness impact from C-TDMA. </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36361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Dibakar Das </a:t>
            </a:r>
            <a:r>
              <a:rPr lang="en-GB" dirty="0" err="1"/>
              <a:t>etal</a:t>
            </a:r>
            <a:r>
              <a:rPr lang="en-GB" dirty="0"/>
              <a:t>,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C-TDMA Follow-up</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2024-01-13</a:t>
            </a:r>
          </a:p>
        </p:txBody>
      </p:sp>
      <p:graphicFrame>
        <p:nvGraphicFramePr>
          <p:cNvPr id="3075" name="Object 3"/>
          <p:cNvGraphicFramePr>
            <a:graphicFrameLocks noChangeAspect="1"/>
          </p:cNvGraphicFramePr>
          <p:nvPr>
            <p:extLst>
              <p:ext uri="{D42A27DB-BD31-4B8C-83A1-F6EECF244321}">
                <p14:modId xmlns:p14="http://schemas.microsoft.com/office/powerpoint/2010/main" val="4047138570"/>
              </p:ext>
            </p:extLst>
          </p:nvPr>
        </p:nvGraphicFramePr>
        <p:xfrm>
          <a:off x="512763" y="2278063"/>
          <a:ext cx="8147050" cy="2501900"/>
        </p:xfrm>
        <a:graphic>
          <a:graphicData uri="http://schemas.openxmlformats.org/presentationml/2006/ole">
            <mc:AlternateContent xmlns:mc="http://schemas.openxmlformats.org/markup-compatibility/2006">
              <mc:Choice xmlns:v="urn:schemas-microsoft-com:vml" Requires="v">
                <p:oleObj name="Document" r:id="rId3" imgW="8245941" imgH="2538860" progId="Word.Document.8">
                  <p:embed/>
                </p:oleObj>
              </mc:Choice>
              <mc:Fallback>
                <p:oleObj name="Document" r:id="rId3" imgW="8245941" imgH="2538860" progId="Word.Document.8">
                  <p:embed/>
                  <p:pic>
                    <p:nvPicPr>
                      <p:cNvPr id="3075" name="Object 3"/>
                      <p:cNvPicPr>
                        <a:picLocks noChangeAspect="1" noChangeArrowheads="1"/>
                      </p:cNvPicPr>
                      <p:nvPr/>
                    </p:nvPicPr>
                    <p:blipFill>
                      <a:blip r:embed="rId4"/>
                      <a:srcRect/>
                      <a:stretch>
                        <a:fillRect/>
                      </a:stretch>
                    </p:blipFill>
                    <p:spPr bwMode="auto">
                      <a:xfrm>
                        <a:off x="512763" y="2278063"/>
                        <a:ext cx="8147050" cy="25019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9EF84-3134-B283-8E3A-6AFA38E41E1A}"/>
              </a:ext>
            </a:extLst>
          </p:cNvPr>
          <p:cNvSpPr>
            <a:spLocks noGrp="1"/>
          </p:cNvSpPr>
          <p:nvPr>
            <p:ph type="title"/>
          </p:nvPr>
        </p:nvSpPr>
        <p:spPr/>
        <p:txBody>
          <a:bodyPr/>
          <a:lstStyle/>
          <a:p>
            <a:r>
              <a:rPr lang="en-US"/>
              <a:t>Introduction	</a:t>
            </a:r>
          </a:p>
        </p:txBody>
      </p:sp>
      <p:sp>
        <p:nvSpPr>
          <p:cNvPr id="3" name="Content Placeholder 2">
            <a:extLst>
              <a:ext uri="{FF2B5EF4-FFF2-40B4-BE49-F238E27FC236}">
                <a16:creationId xmlns:a16="http://schemas.microsoft.com/office/drawing/2014/main" id="{E82D200A-8C4D-4EF4-3558-F258A7E00124}"/>
              </a:ext>
            </a:extLst>
          </p:cNvPr>
          <p:cNvSpPr>
            <a:spLocks noGrp="1"/>
          </p:cNvSpPr>
          <p:nvPr>
            <p:ph idx="1"/>
          </p:nvPr>
        </p:nvSpPr>
        <p:spPr/>
        <p:txBody>
          <a:bodyPr/>
          <a:lstStyle/>
          <a:p>
            <a:pPr>
              <a:buFont typeface="Arial" panose="020B0604020202020204" pitchFamily="34" charset="0"/>
              <a:buChar char="•"/>
            </a:pPr>
            <a:r>
              <a:rPr lang="en-US"/>
              <a:t>There has been several contributions on C-TDMA including one from us. </a:t>
            </a:r>
          </a:p>
          <a:p>
            <a:pPr>
              <a:buFont typeface="Arial" panose="020B0604020202020204" pitchFamily="34" charset="0"/>
              <a:buChar char="•"/>
            </a:pPr>
            <a:r>
              <a:rPr lang="en-US"/>
              <a:t>The main idea is to allocate time for one shared AP at a time similar to the TXS procedure in 11be. </a:t>
            </a:r>
          </a:p>
          <a:p>
            <a:pPr>
              <a:buFont typeface="Arial" panose="020B0604020202020204" pitchFamily="34" charset="0"/>
              <a:buChar char="•"/>
            </a:pPr>
            <a:r>
              <a:rPr lang="en-US"/>
              <a:t>Here, we focus on the problem of NAV protection rules and fairness:</a:t>
            </a:r>
          </a:p>
          <a:p>
            <a:pPr lvl="1">
              <a:buFont typeface="Arial" panose="020B0604020202020204" pitchFamily="34" charset="0"/>
              <a:buChar char="•"/>
            </a:pPr>
            <a:r>
              <a:rPr lang="en-US"/>
              <a:t>How to allocate time to a shared AP without inadvertently setting NAV for that AP’s BSS ?</a:t>
            </a:r>
          </a:p>
          <a:p>
            <a:pPr lvl="1">
              <a:buFont typeface="Arial" panose="020B0604020202020204" pitchFamily="34" charset="0"/>
              <a:buChar char="•"/>
            </a:pPr>
            <a:r>
              <a:rPr lang="en-US"/>
              <a:t>How to make the scheme fairer to other STAs esp. legacy ones which cant be allocated resources ?</a:t>
            </a:r>
          </a:p>
        </p:txBody>
      </p:sp>
      <p:sp>
        <p:nvSpPr>
          <p:cNvPr id="4" name="Slide Number Placeholder 3">
            <a:extLst>
              <a:ext uri="{FF2B5EF4-FFF2-40B4-BE49-F238E27FC236}">
                <a16:creationId xmlns:a16="http://schemas.microsoft.com/office/drawing/2014/main" id="{80832D6B-9732-BD82-1A5B-E900A5F2D691}"/>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362F2A68-0A6C-B553-B526-2BDA0EFD80D7}"/>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2FCCED52-8F7F-43E5-E873-C019249A6EDD}"/>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787609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17EFE-A7D9-29B1-C3AA-F9984564F4F3}"/>
              </a:ext>
            </a:extLst>
          </p:cNvPr>
          <p:cNvSpPr>
            <a:spLocks noGrp="1"/>
          </p:cNvSpPr>
          <p:nvPr>
            <p:ph type="title"/>
          </p:nvPr>
        </p:nvSpPr>
        <p:spPr/>
        <p:txBody>
          <a:bodyPr/>
          <a:lstStyle/>
          <a:p>
            <a:r>
              <a:rPr lang="en-US"/>
              <a:t>NAV protection rules in C-TDMA</a:t>
            </a:r>
          </a:p>
        </p:txBody>
      </p:sp>
      <p:sp>
        <p:nvSpPr>
          <p:cNvPr id="3" name="Content Placeholder 2">
            <a:extLst>
              <a:ext uri="{FF2B5EF4-FFF2-40B4-BE49-F238E27FC236}">
                <a16:creationId xmlns:a16="http://schemas.microsoft.com/office/drawing/2014/main" id="{5E829D1F-C5C0-E6E1-B6C9-B56E2E53C4F1}"/>
              </a:ext>
            </a:extLst>
          </p:cNvPr>
          <p:cNvSpPr>
            <a:spLocks noGrp="1"/>
          </p:cNvSpPr>
          <p:nvPr>
            <p:ph idx="1"/>
          </p:nvPr>
        </p:nvSpPr>
        <p:spPr/>
        <p:txBody>
          <a:bodyPr/>
          <a:lstStyle/>
          <a:p>
            <a:pPr>
              <a:buFont typeface="Arial" panose="020B0604020202020204" pitchFamily="34" charset="0"/>
              <a:buChar char="•"/>
            </a:pPr>
            <a:r>
              <a:rPr lang="en-US" sz="1800"/>
              <a:t>Based on the discussions in wifi-7 and some proposals in wifi-8, for C-TDMA there are two somewhat contradictory issues: </a:t>
            </a:r>
          </a:p>
          <a:p>
            <a:pPr lvl="1">
              <a:buFont typeface="Arial" panose="020B0604020202020204" pitchFamily="34" charset="0"/>
              <a:buChar char="•"/>
            </a:pPr>
            <a:r>
              <a:rPr lang="en-US" sz="1400" b="1"/>
              <a:t>(Issue 1)</a:t>
            </a:r>
            <a:r>
              <a:rPr lang="en-US" sz="1400"/>
              <a:t> To allow legacy STAs associated to coordinated APs to be able to a) respond to a Basic TF sent from coordinated APs during the allocated time, b) respond to an RTS sent by the coordinated AP in the same way as it would if the coordinated AP obtained TXOP doing EDCA =&gt; need to ensure that NAV set by frame transmissions from Coordinator AP does not prevent this. </a:t>
            </a:r>
          </a:p>
          <a:p>
            <a:pPr lvl="1">
              <a:buFont typeface="Arial" panose="020B0604020202020204" pitchFamily="34" charset="0"/>
              <a:buChar char="•"/>
            </a:pPr>
            <a:r>
              <a:rPr lang="en-US" sz="1400" b="1"/>
              <a:t>(Issue 2)</a:t>
            </a:r>
            <a:r>
              <a:rPr lang="en-US" sz="1400"/>
              <a:t> To increase probability of the coordinator AP not losing its obtained TXOP during the allocated time because a STA hidden to the coordinated AP’s BSS observes medium to be idle and obtains TXOP.</a:t>
            </a:r>
          </a:p>
          <a:p>
            <a:pPr>
              <a:buFont typeface="Arial" panose="020B0604020202020204" pitchFamily="34" charset="0"/>
              <a:buChar char="•"/>
            </a:pPr>
            <a:r>
              <a:rPr lang="en-US" sz="1800"/>
              <a:t>Any solution for issue 2 likely to be more complex and introduce a bit unfairness as the sharing AP will set NAV beyond its immediate BSS and block the medium. </a:t>
            </a:r>
          </a:p>
          <a:p>
            <a:pPr>
              <a:buFont typeface="Arial" panose="020B0604020202020204" pitchFamily="34" charset="0"/>
              <a:buChar char="•"/>
            </a:pPr>
            <a:r>
              <a:rPr lang="en-US" sz="1800"/>
              <a:t>So, prefer to just focus on issue 1 for simplicity. </a:t>
            </a:r>
          </a:p>
          <a:p>
            <a:endParaRPr lang="en-US"/>
          </a:p>
        </p:txBody>
      </p:sp>
      <p:sp>
        <p:nvSpPr>
          <p:cNvPr id="4" name="Slide Number Placeholder 3">
            <a:extLst>
              <a:ext uri="{FF2B5EF4-FFF2-40B4-BE49-F238E27FC236}">
                <a16:creationId xmlns:a16="http://schemas.microsoft.com/office/drawing/2014/main" id="{D40F82EA-E09F-070B-474F-6E20DA0942FE}"/>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92FDBB4E-D7C2-C591-EE10-7DABB5844AEA}"/>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AB5D4040-1F90-F324-9618-E5EF262F1223}"/>
              </a:ext>
            </a:extLst>
          </p:cNvPr>
          <p:cNvSpPr>
            <a:spLocks noGrp="1"/>
          </p:cNvSpPr>
          <p:nvPr>
            <p:ph type="dt" idx="15"/>
          </p:nvPr>
        </p:nvSpPr>
        <p:spPr/>
        <p:txBody>
          <a:bodyPr/>
          <a:lstStyle/>
          <a:p>
            <a:r>
              <a:rPr lang="en-US"/>
              <a:t>January 2024</a:t>
            </a:r>
            <a:endParaRPr lang="en-GB"/>
          </a:p>
        </p:txBody>
      </p:sp>
    </p:spTree>
    <p:extLst>
      <p:ext uri="{BB962C8B-B14F-4D97-AF65-F5344CB8AC3E}">
        <p14:creationId xmlns:p14="http://schemas.microsoft.com/office/powerpoint/2010/main" val="2423913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526C8-FDE1-21C2-CE6F-05672808C32E}"/>
              </a:ext>
            </a:extLst>
          </p:cNvPr>
          <p:cNvSpPr>
            <a:spLocks noGrp="1"/>
          </p:cNvSpPr>
          <p:nvPr>
            <p:ph type="title"/>
          </p:nvPr>
        </p:nvSpPr>
        <p:spPr/>
        <p:txBody>
          <a:bodyPr/>
          <a:lstStyle/>
          <a:p>
            <a:r>
              <a:rPr lang="en-US"/>
              <a:t>NAV protection rules in C-TDMA (contd.)</a:t>
            </a:r>
          </a:p>
        </p:txBody>
      </p:sp>
      <p:sp>
        <p:nvSpPr>
          <p:cNvPr id="3" name="Content Placeholder 2">
            <a:extLst>
              <a:ext uri="{FF2B5EF4-FFF2-40B4-BE49-F238E27FC236}">
                <a16:creationId xmlns:a16="http://schemas.microsoft.com/office/drawing/2014/main" id="{F6079A37-252F-8F1D-986E-E7AAB829A1D1}"/>
              </a:ext>
            </a:extLst>
          </p:cNvPr>
          <p:cNvSpPr>
            <a:spLocks noGrp="1"/>
          </p:cNvSpPr>
          <p:nvPr>
            <p:ph idx="1"/>
          </p:nvPr>
        </p:nvSpPr>
        <p:spPr>
          <a:xfrm>
            <a:off x="306065" y="1830547"/>
            <a:ext cx="8606482" cy="1402420"/>
          </a:xfrm>
        </p:spPr>
        <p:txBody>
          <a:bodyPr/>
          <a:lstStyle/>
          <a:p>
            <a:pPr indent="-285750">
              <a:lnSpc>
                <a:spcPct val="107000"/>
              </a:lnSpc>
              <a:spcBef>
                <a:spcPts val="0"/>
              </a:spcBef>
              <a:spcAft>
                <a:spcPts val="0"/>
              </a:spcAft>
              <a:buFont typeface="Courier New" panose="02070309020205020404" pitchFamily="49" charset="0"/>
              <a:buChar char="o"/>
            </a:pPr>
            <a:r>
              <a:rPr lang="en-US" sz="2000" dirty="0">
                <a:latin typeface="Calibri"/>
                <a:ea typeface="Calibri" panose="020F0502020204030204" pitchFamily="34" charset="0"/>
                <a:cs typeface="Times New Roman"/>
              </a:rPr>
              <a:t>Proposal: The M-AP</a:t>
            </a:r>
            <a:r>
              <a:rPr lang="en-US" sz="2000" dirty="0">
                <a:effectLst/>
                <a:latin typeface="Calibri"/>
                <a:ea typeface="Calibri" panose="020F0502020204030204" pitchFamily="34" charset="0"/>
                <a:cs typeface="Times New Roman"/>
              </a:rPr>
              <a:t> TF from </a:t>
            </a:r>
            <a:r>
              <a:rPr lang="en-US" sz="2000" dirty="0">
                <a:latin typeface="Calibri"/>
                <a:ea typeface="Calibri" panose="020F0502020204030204" pitchFamily="34" charset="0"/>
                <a:cs typeface="Times New Roman"/>
              </a:rPr>
              <a:t>sharing AP (AP-0)</a:t>
            </a:r>
            <a:r>
              <a:rPr lang="en-US" sz="2000" dirty="0">
                <a:effectLst/>
                <a:latin typeface="Calibri"/>
                <a:ea typeface="Calibri" panose="020F0502020204030204" pitchFamily="34" charset="0"/>
                <a:cs typeface="Times New Roman"/>
              </a:rPr>
              <a:t> </a:t>
            </a:r>
            <a:r>
              <a:rPr lang="en-US" sz="2000" dirty="0">
                <a:latin typeface="Calibri"/>
                <a:ea typeface="Calibri" panose="020F0502020204030204" pitchFamily="34" charset="0"/>
                <a:cs typeface="Times New Roman"/>
              </a:rPr>
              <a:t>sets basic NAV for any STA only till the duration of that TF + SIFS+ duration of an immediate response frame + {</a:t>
            </a:r>
            <a:r>
              <a:rPr lang="en-US" sz="2000" dirty="0">
                <a:solidFill>
                  <a:schemeClr val="tx1"/>
                </a:solidFill>
                <a:latin typeface="Calibri"/>
                <a:ea typeface="Calibri" panose="020F0502020204030204" pitchFamily="34" charset="0"/>
                <a:cs typeface="Times New Roman"/>
              </a:rPr>
              <a:t>a small time needed for the shared AP to initiate own transmission}. </a:t>
            </a:r>
            <a:endParaRPr lang="en-US" sz="2000" dirty="0">
              <a:solidFill>
                <a:schemeClr val="tx1"/>
              </a:solidFill>
              <a:latin typeface="Calibri"/>
              <a:ea typeface="Calibri" panose="020F0502020204030204" pitchFamily="34" charset="0"/>
              <a:cs typeface="Times New Roman" panose="02020603050405020304" pitchFamily="18" charset="0"/>
            </a:endParaRPr>
          </a:p>
          <a:p>
            <a:pPr indent="-285750">
              <a:lnSpc>
                <a:spcPct val="107000"/>
              </a:lnSpc>
              <a:spcBef>
                <a:spcPts val="0"/>
              </a:spcBef>
              <a:spcAft>
                <a:spcPts val="0"/>
              </a:spcAft>
              <a:buFont typeface="Courier New" panose="02070309020205020404" pitchFamily="49" charset="0"/>
              <a:buChar char="o"/>
            </a:pPr>
            <a:r>
              <a:rPr lang="en-US" sz="2000" dirty="0">
                <a:latin typeface="Calibri"/>
                <a:ea typeface="Calibri" panose="020F0502020204030204" pitchFamily="34" charset="0"/>
                <a:cs typeface="Times New Roman"/>
              </a:rPr>
              <a:t>After the allocation ends, the sharing AP performs CS check (similar to TXS) to determine if it can continue the TXOP</a:t>
            </a:r>
          </a:p>
          <a:p>
            <a:pPr indent="-285750">
              <a:lnSpc>
                <a:spcPct val="107000"/>
              </a:lnSpc>
              <a:spcBef>
                <a:spcPts val="0"/>
              </a:spcBef>
              <a:spcAft>
                <a:spcPts val="0"/>
              </a:spcAft>
              <a:buFont typeface="Courier New" panose="02070309020205020404" pitchFamily="49" charset="0"/>
              <a:buChar char="o"/>
            </a:pPr>
            <a:r>
              <a:rPr lang="en-US" sz="2000" dirty="0">
                <a:latin typeface="Calibri"/>
                <a:ea typeface="Calibri" panose="020F0502020204030204" pitchFamily="34" charset="0"/>
                <a:cs typeface="Times New Roman"/>
              </a:rPr>
              <a:t>In congested environments where the sharing AP will likely find medium busy at end of allocation, the sharing AP will </a:t>
            </a:r>
            <a:endParaRPr lang="en-US" sz="2000" dirty="0">
              <a:latin typeface="Calibri"/>
              <a:ea typeface="Calibri" panose="020F0502020204030204" pitchFamily="34" charset="0"/>
              <a:cs typeface="Times New Roman" panose="02020603050405020304" pitchFamily="18" charset="0"/>
            </a:endParaRPr>
          </a:p>
          <a:p>
            <a:pPr lvl="1">
              <a:lnSpc>
                <a:spcPct val="107000"/>
              </a:lnSpc>
              <a:spcBef>
                <a:spcPts val="0"/>
              </a:spcBef>
              <a:spcAft>
                <a:spcPts val="0"/>
              </a:spcAft>
              <a:buFont typeface="Courier New" panose="02070309020205020404" pitchFamily="49" charset="0"/>
              <a:buChar char="o"/>
            </a:pPr>
            <a:r>
              <a:rPr lang="en-US" sz="1600" dirty="0">
                <a:latin typeface="Calibri" panose="020F0502020204030204" pitchFamily="34" charset="0"/>
                <a:ea typeface="Calibri" panose="020F0502020204030204" pitchFamily="34" charset="0"/>
                <a:cs typeface="Times New Roman" panose="02020603050405020304" pitchFamily="18" charset="0"/>
              </a:rPr>
              <a:t>finish its own transmissions before allocating to another AP,</a:t>
            </a:r>
          </a:p>
          <a:p>
            <a:pPr lvl="1">
              <a:lnSpc>
                <a:spcPct val="107000"/>
              </a:lnSpc>
              <a:spcBef>
                <a:spcPts val="0"/>
              </a:spcBef>
              <a:spcAft>
                <a:spcPts val="0"/>
              </a:spcAft>
              <a:buFont typeface="Courier New" panose="02070309020205020404" pitchFamily="49" charset="0"/>
              <a:buChar char="o"/>
            </a:pPr>
            <a:r>
              <a:rPr lang="en-US" sz="1600" dirty="0">
                <a:latin typeface="Calibri" panose="020F0502020204030204" pitchFamily="34" charset="0"/>
                <a:ea typeface="Calibri" panose="020F0502020204030204" pitchFamily="34" charset="0"/>
                <a:cs typeface="Times New Roman" panose="02020603050405020304" pitchFamily="18" charset="0"/>
              </a:rPr>
              <a:t> guarantee time allocation to one shared AP </a:t>
            </a: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p>
          <a:p>
            <a:pPr marL="57150" indent="0">
              <a:lnSpc>
                <a:spcPct val="107000"/>
              </a:lnSpc>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indent="-285750">
              <a:lnSpc>
                <a:spcPct val="107000"/>
              </a:lnSpc>
              <a:spcBef>
                <a:spcPts val="0"/>
              </a:spcBef>
              <a:spcAft>
                <a:spcPts val="0"/>
              </a:spcAft>
              <a:buFont typeface="Courier New" panose="02070309020205020404" pitchFamily="49" charset="0"/>
              <a:buChar char="o"/>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810E1AC-FA8B-729E-F26B-11A3B5944606}"/>
              </a:ext>
            </a:extLst>
          </p:cNvPr>
          <p:cNvSpPr>
            <a:spLocks noGrp="1"/>
          </p:cNvSpPr>
          <p:nvPr>
            <p:ph type="sldNum" idx="12"/>
          </p:nvPr>
        </p:nvSpPr>
        <p:spPr>
          <a:xfrm>
            <a:off x="4283965" y="6882518"/>
            <a:ext cx="528637" cy="363537"/>
          </a:xfrm>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5B243F29-27A2-D199-A5BC-A24696EF6F97}"/>
              </a:ext>
            </a:extLst>
          </p:cNvPr>
          <p:cNvSpPr>
            <a:spLocks noGrp="1"/>
          </p:cNvSpPr>
          <p:nvPr>
            <p:ph type="dt" idx="15"/>
          </p:nvPr>
        </p:nvSpPr>
        <p:spPr/>
        <p:txBody>
          <a:bodyPr/>
          <a:lstStyle/>
          <a:p>
            <a:r>
              <a:rPr lang="en-US"/>
              <a:t>January 2024</a:t>
            </a:r>
            <a:endParaRPr lang="en-GB"/>
          </a:p>
        </p:txBody>
      </p:sp>
      <p:sp>
        <p:nvSpPr>
          <p:cNvPr id="5" name="Footer Placeholder 4">
            <a:extLst>
              <a:ext uri="{FF2B5EF4-FFF2-40B4-BE49-F238E27FC236}">
                <a16:creationId xmlns:a16="http://schemas.microsoft.com/office/drawing/2014/main" id="{791C731E-DAB3-7EEE-8728-CABA78D3055D}"/>
              </a:ext>
            </a:extLst>
          </p:cNvPr>
          <p:cNvSpPr>
            <a:spLocks noGrp="1"/>
          </p:cNvSpPr>
          <p:nvPr>
            <p:ph type="ftr" idx="14"/>
          </p:nvPr>
        </p:nvSpPr>
        <p:spPr/>
        <p:txBody>
          <a:bodyPr/>
          <a:lstStyle/>
          <a:p>
            <a:r>
              <a:rPr lang="en-GB"/>
              <a:t>Dibakar Das etal, Intel</a:t>
            </a:r>
          </a:p>
        </p:txBody>
      </p:sp>
    </p:spTree>
    <p:extLst>
      <p:ext uri="{BB962C8B-B14F-4D97-AF65-F5344CB8AC3E}">
        <p14:creationId xmlns:p14="http://schemas.microsoft.com/office/powerpoint/2010/main" val="1664927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526C8-FDE1-21C2-CE6F-05672808C32E}"/>
              </a:ext>
            </a:extLst>
          </p:cNvPr>
          <p:cNvSpPr>
            <a:spLocks noGrp="1"/>
          </p:cNvSpPr>
          <p:nvPr>
            <p:ph type="title"/>
          </p:nvPr>
        </p:nvSpPr>
        <p:spPr/>
        <p:txBody>
          <a:bodyPr/>
          <a:lstStyle/>
          <a:p>
            <a:r>
              <a:rPr lang="en-US"/>
              <a:t>NAV protection rules in C-TDMA (contd.)</a:t>
            </a:r>
          </a:p>
        </p:txBody>
      </p:sp>
      <p:sp>
        <p:nvSpPr>
          <p:cNvPr id="3" name="Content Placeholder 2">
            <a:extLst>
              <a:ext uri="{FF2B5EF4-FFF2-40B4-BE49-F238E27FC236}">
                <a16:creationId xmlns:a16="http://schemas.microsoft.com/office/drawing/2014/main" id="{F6079A37-252F-8F1D-986E-E7AAB829A1D1}"/>
              </a:ext>
            </a:extLst>
          </p:cNvPr>
          <p:cNvSpPr>
            <a:spLocks noGrp="1"/>
          </p:cNvSpPr>
          <p:nvPr>
            <p:ph idx="1"/>
          </p:nvPr>
        </p:nvSpPr>
        <p:spPr>
          <a:xfrm>
            <a:off x="267965" y="1830388"/>
            <a:ext cx="8606482" cy="1402420"/>
          </a:xfrm>
        </p:spPr>
        <p:txBody>
          <a:bodyPr/>
          <a:lstStyle/>
          <a:p>
            <a:pPr marL="57150" indent="0">
              <a:lnSpc>
                <a:spcPct val="107000"/>
              </a:lnSpc>
              <a:spcBef>
                <a:spcPts val="0"/>
              </a:spcBef>
              <a:spcAft>
                <a:spcPts val="0"/>
              </a:spcAft>
            </a:pP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indent="-285750">
              <a:lnSpc>
                <a:spcPct val="107000"/>
              </a:lnSpc>
              <a:spcBef>
                <a:spcPts val="0"/>
              </a:spcBef>
              <a:spcAft>
                <a:spcPts val="0"/>
              </a:spcAft>
              <a:buFont typeface="Courier New" panose="02070309020205020404" pitchFamily="49" charset="0"/>
              <a:buChar char="o"/>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810E1AC-FA8B-729E-F26B-11A3B5944606}"/>
              </a:ext>
            </a:extLst>
          </p:cNvPr>
          <p:cNvSpPr>
            <a:spLocks noGrp="1"/>
          </p:cNvSpPr>
          <p:nvPr>
            <p:ph type="sldNum" idx="12"/>
          </p:nvPr>
        </p:nvSpPr>
        <p:spPr>
          <a:xfrm>
            <a:off x="4283965" y="6882518"/>
            <a:ext cx="528637" cy="363537"/>
          </a:xfrm>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5B243F29-27A2-D199-A5BC-A24696EF6F97}"/>
              </a:ext>
            </a:extLst>
          </p:cNvPr>
          <p:cNvSpPr>
            <a:spLocks noGrp="1"/>
          </p:cNvSpPr>
          <p:nvPr>
            <p:ph type="dt" idx="15"/>
          </p:nvPr>
        </p:nvSpPr>
        <p:spPr/>
        <p:txBody>
          <a:bodyPr/>
          <a:lstStyle/>
          <a:p>
            <a:r>
              <a:rPr lang="en-US"/>
              <a:t>January 2024</a:t>
            </a:r>
            <a:endParaRPr lang="en-GB"/>
          </a:p>
        </p:txBody>
      </p:sp>
      <p:cxnSp>
        <p:nvCxnSpPr>
          <p:cNvPr id="5" name="Straight Arrow Connector 4">
            <a:extLst>
              <a:ext uri="{FF2B5EF4-FFF2-40B4-BE49-F238E27FC236}">
                <a16:creationId xmlns:a16="http://schemas.microsoft.com/office/drawing/2014/main" id="{C9AB64AB-69DC-BF8D-8E95-A23BBD3E188A}"/>
              </a:ext>
            </a:extLst>
          </p:cNvPr>
          <p:cNvCxnSpPr>
            <a:cxnSpLocks/>
          </p:cNvCxnSpPr>
          <p:nvPr/>
        </p:nvCxnSpPr>
        <p:spPr bwMode="auto">
          <a:xfrm>
            <a:off x="1125963" y="1830388"/>
            <a:ext cx="6529196" cy="686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4" name="TextBox 13">
            <a:extLst>
              <a:ext uri="{FF2B5EF4-FFF2-40B4-BE49-F238E27FC236}">
                <a16:creationId xmlns:a16="http://schemas.microsoft.com/office/drawing/2014/main" id="{0DE6A100-7BED-71DA-25D9-20B19D767702}"/>
              </a:ext>
            </a:extLst>
          </p:cNvPr>
          <p:cNvSpPr txBox="1"/>
          <p:nvPr/>
        </p:nvSpPr>
        <p:spPr>
          <a:xfrm>
            <a:off x="4042264" y="1566700"/>
            <a:ext cx="1700978" cy="338554"/>
          </a:xfrm>
          <a:prstGeom prst="rect">
            <a:avLst/>
          </a:prstGeom>
          <a:noFill/>
        </p:spPr>
        <p:txBody>
          <a:bodyPr wrap="none" rtlCol="0">
            <a:spAutoFit/>
          </a:bodyPr>
          <a:lstStyle/>
          <a:p>
            <a:r>
              <a:rPr lang="en-US" sz="1600">
                <a:solidFill>
                  <a:schemeClr val="tx1"/>
                </a:solidFill>
              </a:rPr>
              <a:t>Max TXOP length</a:t>
            </a:r>
          </a:p>
        </p:txBody>
      </p:sp>
      <p:cxnSp>
        <p:nvCxnSpPr>
          <p:cNvPr id="15" name="Straight Connector 14">
            <a:extLst>
              <a:ext uri="{FF2B5EF4-FFF2-40B4-BE49-F238E27FC236}">
                <a16:creationId xmlns:a16="http://schemas.microsoft.com/office/drawing/2014/main" id="{7D15BA7D-69C1-4056-5771-68AE05BB4821}"/>
              </a:ext>
            </a:extLst>
          </p:cNvPr>
          <p:cNvCxnSpPr>
            <a:cxnSpLocks/>
          </p:cNvCxnSpPr>
          <p:nvPr/>
        </p:nvCxnSpPr>
        <p:spPr bwMode="auto">
          <a:xfrm flipV="1">
            <a:off x="1055921" y="3019442"/>
            <a:ext cx="7856626" cy="765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Connector 18">
            <a:extLst>
              <a:ext uri="{FF2B5EF4-FFF2-40B4-BE49-F238E27FC236}">
                <a16:creationId xmlns:a16="http://schemas.microsoft.com/office/drawing/2014/main" id="{438F9BA1-25A6-979A-6B2B-33974DDE2078}"/>
              </a:ext>
            </a:extLst>
          </p:cNvPr>
          <p:cNvCxnSpPr/>
          <p:nvPr/>
        </p:nvCxnSpPr>
        <p:spPr bwMode="auto">
          <a:xfrm>
            <a:off x="1025759" y="3602945"/>
            <a:ext cx="6629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TextBox 19">
            <a:extLst>
              <a:ext uri="{FF2B5EF4-FFF2-40B4-BE49-F238E27FC236}">
                <a16:creationId xmlns:a16="http://schemas.microsoft.com/office/drawing/2014/main" id="{379F35DD-AD83-C43F-B093-70025850E1BF}"/>
              </a:ext>
            </a:extLst>
          </p:cNvPr>
          <p:cNvSpPr txBox="1"/>
          <p:nvPr/>
        </p:nvSpPr>
        <p:spPr>
          <a:xfrm>
            <a:off x="3825" y="2593576"/>
            <a:ext cx="1100267" cy="523220"/>
          </a:xfrm>
          <a:prstGeom prst="rect">
            <a:avLst/>
          </a:prstGeom>
          <a:noFill/>
        </p:spPr>
        <p:txBody>
          <a:bodyPr wrap="square" lIns="91440" tIns="45720" rIns="91440" bIns="45720" rtlCol="0" anchor="t">
            <a:spAutoFit/>
          </a:bodyPr>
          <a:lstStyle/>
          <a:p>
            <a:r>
              <a:rPr lang="en-US" sz="1400">
                <a:solidFill>
                  <a:schemeClr val="tx1"/>
                </a:solidFill>
                <a:latin typeface="Times New Roman"/>
                <a:ea typeface="MS Gothic"/>
                <a:cs typeface="Times New Roman"/>
              </a:rPr>
              <a:t>Sharing AP-0</a:t>
            </a:r>
            <a:endParaRPr lang="en-US" sz="1400">
              <a:solidFill>
                <a:schemeClr val="tx1"/>
              </a:solidFill>
            </a:endParaRPr>
          </a:p>
        </p:txBody>
      </p:sp>
      <p:sp>
        <p:nvSpPr>
          <p:cNvPr id="22" name="TextBox 21">
            <a:extLst>
              <a:ext uri="{FF2B5EF4-FFF2-40B4-BE49-F238E27FC236}">
                <a16:creationId xmlns:a16="http://schemas.microsoft.com/office/drawing/2014/main" id="{FA316385-4040-DC1E-3D21-47B6F689CCB0}"/>
              </a:ext>
            </a:extLst>
          </p:cNvPr>
          <p:cNvSpPr txBox="1"/>
          <p:nvPr/>
        </p:nvSpPr>
        <p:spPr>
          <a:xfrm>
            <a:off x="3140" y="3178296"/>
            <a:ext cx="1023830" cy="523220"/>
          </a:xfrm>
          <a:prstGeom prst="rect">
            <a:avLst/>
          </a:prstGeom>
          <a:noFill/>
        </p:spPr>
        <p:txBody>
          <a:bodyPr wrap="square" rtlCol="0">
            <a:spAutoFit/>
          </a:bodyPr>
          <a:lstStyle/>
          <a:p>
            <a:r>
              <a:rPr lang="en-US" sz="1400" dirty="0">
                <a:solidFill>
                  <a:schemeClr val="tx1"/>
                </a:solidFill>
              </a:rPr>
              <a:t>Shared AP 1</a:t>
            </a:r>
          </a:p>
        </p:txBody>
      </p:sp>
      <p:sp>
        <p:nvSpPr>
          <p:cNvPr id="23" name="Rectangle 22">
            <a:extLst>
              <a:ext uri="{FF2B5EF4-FFF2-40B4-BE49-F238E27FC236}">
                <a16:creationId xmlns:a16="http://schemas.microsoft.com/office/drawing/2014/main" id="{54DED592-6C43-A26C-F9FC-79757E658137}"/>
              </a:ext>
            </a:extLst>
          </p:cNvPr>
          <p:cNvSpPr/>
          <p:nvPr/>
        </p:nvSpPr>
        <p:spPr bwMode="auto">
          <a:xfrm>
            <a:off x="2555901" y="2487477"/>
            <a:ext cx="856325"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000" b="0" i="0" u="none" strike="noStrike" cap="none" normalizeH="0" baseline="0">
                <a:ln>
                  <a:noFill/>
                </a:ln>
                <a:solidFill>
                  <a:schemeClr val="bg1"/>
                </a:solidFill>
                <a:effectLst/>
                <a:latin typeface="Times New Roman" pitchFamily="16" charset="0"/>
                <a:ea typeface="MS Gothic" charset="-128"/>
              </a:rPr>
              <a:t>M-AP TF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Duration = T</a:t>
            </a:r>
            <a:r>
              <a:rPr lang="en-US" sz="1000" baseline="-25000">
                <a:solidFill>
                  <a:schemeClr val="tx1"/>
                </a:solidFill>
                <a:latin typeface="Calibri" panose="020F0502020204030204" pitchFamily="34" charset="0"/>
                <a:ea typeface="Calibri" panose="020F0502020204030204" pitchFamily="34" charset="0"/>
                <a:cs typeface="Times New Roman" panose="02020603050405020304" pitchFamily="18" charset="0"/>
              </a:rPr>
              <a:t>NAV</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latin typeface="Times New Roman" pitchFamily="16" charset="0"/>
              <a:ea typeface="MS Gothic" charset="-128"/>
            </a:endParaRPr>
          </a:p>
        </p:txBody>
      </p:sp>
      <p:sp>
        <p:nvSpPr>
          <p:cNvPr id="25" name="Rectangle 24">
            <a:extLst>
              <a:ext uri="{FF2B5EF4-FFF2-40B4-BE49-F238E27FC236}">
                <a16:creationId xmlns:a16="http://schemas.microsoft.com/office/drawing/2014/main" id="{E2B5FF74-3E1E-08FC-2D1D-F8A65F51FE80}"/>
              </a:ext>
            </a:extLst>
          </p:cNvPr>
          <p:cNvSpPr/>
          <p:nvPr/>
        </p:nvSpPr>
        <p:spPr bwMode="auto">
          <a:xfrm>
            <a:off x="4308537" y="3145820"/>
            <a:ext cx="2004743" cy="454779"/>
          </a:xfrm>
          <a:prstGeom prst="rect">
            <a:avLst/>
          </a:prstGeom>
          <a:solidFill>
            <a:schemeClr val="accent1">
              <a:lumMod val="60000"/>
              <a:lumOff val="40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tx1"/>
                </a:solidFill>
                <a:effectLst/>
                <a:latin typeface="Times New Roman" pitchFamily="16" charset="0"/>
                <a:ea typeface="MS Gothic" charset="-128"/>
              </a:rPr>
              <a:t>Frame exchanges within BSS of AP-1</a:t>
            </a:r>
          </a:p>
        </p:txBody>
      </p:sp>
      <p:sp>
        <p:nvSpPr>
          <p:cNvPr id="26" name="Text Box 153">
            <a:extLst>
              <a:ext uri="{FF2B5EF4-FFF2-40B4-BE49-F238E27FC236}">
                <a16:creationId xmlns:a16="http://schemas.microsoft.com/office/drawing/2014/main" id="{0A735A8C-1CF3-F85E-EB43-95738E646DB3}"/>
              </a:ext>
            </a:extLst>
          </p:cNvPr>
          <p:cNvSpPr txBox="1"/>
          <p:nvPr/>
        </p:nvSpPr>
        <p:spPr>
          <a:xfrm>
            <a:off x="1745682" y="3043441"/>
            <a:ext cx="894080" cy="280670"/>
          </a:xfrm>
          <a:prstGeom prst="rect">
            <a:avLst/>
          </a:prstGeom>
          <a:solidFill>
            <a:schemeClr val="lt1"/>
          </a:solid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7" name="Rectangle 26">
            <a:extLst>
              <a:ext uri="{FF2B5EF4-FFF2-40B4-BE49-F238E27FC236}">
                <a16:creationId xmlns:a16="http://schemas.microsoft.com/office/drawing/2014/main" id="{E94E5435-EEF3-7C6F-1E71-E6C2C289D648}"/>
              </a:ext>
            </a:extLst>
          </p:cNvPr>
          <p:cNvSpPr/>
          <p:nvPr/>
        </p:nvSpPr>
        <p:spPr bwMode="auto">
          <a:xfrm>
            <a:off x="3648454" y="3098295"/>
            <a:ext cx="533400" cy="504639"/>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a:ln>
                  <a:noFill/>
                </a:ln>
                <a:solidFill>
                  <a:schemeClr val="bg1"/>
                </a:solidFill>
                <a:effectLst/>
                <a:latin typeface="Times New Roman" pitchFamily="16" charset="0"/>
                <a:ea typeface="MS Gothic" charset="-128"/>
              </a:rPr>
              <a:t>CTS </a:t>
            </a:r>
          </a:p>
        </p:txBody>
      </p:sp>
      <p:sp>
        <p:nvSpPr>
          <p:cNvPr id="28" name="Rectangle 27">
            <a:extLst>
              <a:ext uri="{FF2B5EF4-FFF2-40B4-BE49-F238E27FC236}">
                <a16:creationId xmlns:a16="http://schemas.microsoft.com/office/drawing/2014/main" id="{104AB0EA-79A2-E975-7955-763197B49218}"/>
              </a:ext>
            </a:extLst>
          </p:cNvPr>
          <p:cNvSpPr/>
          <p:nvPr/>
        </p:nvSpPr>
        <p:spPr bwMode="auto">
          <a:xfrm>
            <a:off x="6525859" y="2509437"/>
            <a:ext cx="856325"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bg1"/>
                </a:solidFill>
                <a:effectLst/>
                <a:latin typeface="Times New Roman" pitchFamily="16" charset="0"/>
                <a:ea typeface="MS Gothic" charset="-128"/>
              </a:rPr>
              <a:t>New frame</a:t>
            </a:r>
          </a:p>
        </p:txBody>
      </p:sp>
      <p:cxnSp>
        <p:nvCxnSpPr>
          <p:cNvPr id="29" name="Straight Arrow Connector 28">
            <a:extLst>
              <a:ext uri="{FF2B5EF4-FFF2-40B4-BE49-F238E27FC236}">
                <a16:creationId xmlns:a16="http://schemas.microsoft.com/office/drawing/2014/main" id="{DD1CB4DA-A789-8BB2-4073-8A15E401BC63}"/>
              </a:ext>
            </a:extLst>
          </p:cNvPr>
          <p:cNvCxnSpPr>
            <a:cxnSpLocks/>
          </p:cNvCxnSpPr>
          <p:nvPr/>
        </p:nvCxnSpPr>
        <p:spPr bwMode="auto">
          <a:xfrm>
            <a:off x="2555901" y="2278604"/>
            <a:ext cx="17845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43C2C04F-6224-11E8-960E-421643333053}"/>
              </a:ext>
            </a:extLst>
          </p:cNvPr>
          <p:cNvSpPr txBox="1"/>
          <p:nvPr/>
        </p:nvSpPr>
        <p:spPr>
          <a:xfrm>
            <a:off x="3532785" y="2278604"/>
            <a:ext cx="590226" cy="338554"/>
          </a:xfrm>
          <a:prstGeom prst="rect">
            <a:avLst/>
          </a:prstGeom>
          <a:noFill/>
        </p:spPr>
        <p:txBody>
          <a:bodyPr wrap="none" rtlCol="0">
            <a:spAutoFit/>
          </a:bodyPr>
          <a:lstStyle/>
          <a:p>
            <a:r>
              <a:rPr lang="en-US" sz="1600">
                <a:solidFill>
                  <a:schemeClr val="tx1"/>
                </a:solidFill>
              </a:rPr>
              <a:t>T</a:t>
            </a:r>
            <a:r>
              <a:rPr lang="en-US" sz="1600" baseline="-25000">
                <a:solidFill>
                  <a:schemeClr val="tx1"/>
                </a:solidFill>
              </a:rPr>
              <a:t>NAV</a:t>
            </a:r>
          </a:p>
        </p:txBody>
      </p:sp>
      <p:cxnSp>
        <p:nvCxnSpPr>
          <p:cNvPr id="32" name="Straight Arrow Connector 31">
            <a:extLst>
              <a:ext uri="{FF2B5EF4-FFF2-40B4-BE49-F238E27FC236}">
                <a16:creationId xmlns:a16="http://schemas.microsoft.com/office/drawing/2014/main" id="{BC03932D-330A-9121-30BF-22FA52108018}"/>
              </a:ext>
            </a:extLst>
          </p:cNvPr>
          <p:cNvCxnSpPr>
            <a:cxnSpLocks/>
          </p:cNvCxnSpPr>
          <p:nvPr/>
        </p:nvCxnSpPr>
        <p:spPr bwMode="auto">
          <a:xfrm>
            <a:off x="2571735" y="2033665"/>
            <a:ext cx="37657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4" name="TextBox 33">
            <a:extLst>
              <a:ext uri="{FF2B5EF4-FFF2-40B4-BE49-F238E27FC236}">
                <a16:creationId xmlns:a16="http://schemas.microsoft.com/office/drawing/2014/main" id="{51905BFB-92A4-6611-35BD-FEA604697011}"/>
              </a:ext>
            </a:extLst>
          </p:cNvPr>
          <p:cNvSpPr txBox="1"/>
          <p:nvPr/>
        </p:nvSpPr>
        <p:spPr>
          <a:xfrm>
            <a:off x="4636712" y="1982698"/>
            <a:ext cx="750142" cy="338554"/>
          </a:xfrm>
          <a:prstGeom prst="rect">
            <a:avLst/>
          </a:prstGeom>
          <a:noFill/>
        </p:spPr>
        <p:txBody>
          <a:bodyPr wrap="none" rtlCol="0">
            <a:spAutoFit/>
          </a:bodyPr>
          <a:lstStyle/>
          <a:p>
            <a:r>
              <a:rPr lang="en-US" sz="1600">
                <a:solidFill>
                  <a:schemeClr val="tx1"/>
                </a:solidFill>
              </a:rPr>
              <a:t>T</a:t>
            </a:r>
            <a:r>
              <a:rPr lang="en-US" sz="1600" baseline="-25000">
                <a:solidFill>
                  <a:schemeClr val="tx1"/>
                </a:solidFill>
              </a:rPr>
              <a:t>ALLOC</a:t>
            </a:r>
          </a:p>
        </p:txBody>
      </p:sp>
      <p:cxnSp>
        <p:nvCxnSpPr>
          <p:cNvPr id="35" name="Straight Arrow Connector 34">
            <a:extLst>
              <a:ext uri="{FF2B5EF4-FFF2-40B4-BE49-F238E27FC236}">
                <a16:creationId xmlns:a16="http://schemas.microsoft.com/office/drawing/2014/main" id="{7E021CF7-D455-E63B-8D22-A90147C08CD5}"/>
              </a:ext>
            </a:extLst>
          </p:cNvPr>
          <p:cNvCxnSpPr/>
          <p:nvPr/>
        </p:nvCxnSpPr>
        <p:spPr bwMode="auto">
          <a:xfrm flipV="1">
            <a:off x="6433561" y="2089825"/>
            <a:ext cx="0" cy="111418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 name="TextBox 35">
            <a:extLst>
              <a:ext uri="{FF2B5EF4-FFF2-40B4-BE49-F238E27FC236}">
                <a16:creationId xmlns:a16="http://schemas.microsoft.com/office/drawing/2014/main" id="{3B97FCB9-F6E3-D45F-F48B-D17437EABDE3}"/>
              </a:ext>
            </a:extLst>
          </p:cNvPr>
          <p:cNvSpPr txBox="1"/>
          <p:nvPr/>
        </p:nvSpPr>
        <p:spPr>
          <a:xfrm>
            <a:off x="6433561" y="1972109"/>
            <a:ext cx="829073" cy="400110"/>
          </a:xfrm>
          <a:prstGeom prst="rect">
            <a:avLst/>
          </a:prstGeom>
          <a:noFill/>
        </p:spPr>
        <p:txBody>
          <a:bodyPr wrap="none" rtlCol="0">
            <a:spAutoFit/>
          </a:bodyPr>
          <a:lstStyle/>
          <a:p>
            <a:r>
              <a:rPr lang="en-US" sz="1000">
                <a:solidFill>
                  <a:schemeClr val="tx1"/>
                </a:solidFill>
              </a:rPr>
              <a:t>CS check: </a:t>
            </a:r>
          </a:p>
          <a:p>
            <a:r>
              <a:rPr lang="en-US" sz="1000">
                <a:solidFill>
                  <a:schemeClr val="tx1"/>
                </a:solidFill>
              </a:rPr>
              <a:t>medium idle</a:t>
            </a:r>
          </a:p>
        </p:txBody>
      </p:sp>
      <p:sp>
        <p:nvSpPr>
          <p:cNvPr id="40" name="Rectangle 39">
            <a:extLst>
              <a:ext uri="{FF2B5EF4-FFF2-40B4-BE49-F238E27FC236}">
                <a16:creationId xmlns:a16="http://schemas.microsoft.com/office/drawing/2014/main" id="{B667ED26-2BD1-C76C-C698-199134485245}"/>
              </a:ext>
            </a:extLst>
          </p:cNvPr>
          <p:cNvSpPr/>
          <p:nvPr/>
        </p:nvSpPr>
        <p:spPr bwMode="auto">
          <a:xfrm>
            <a:off x="1119536" y="2499201"/>
            <a:ext cx="1350951"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bg1"/>
                </a:solidFill>
                <a:effectLst/>
                <a:latin typeface="Times New Roman" pitchFamily="16" charset="0"/>
                <a:ea typeface="MS Gothic" charset="-128"/>
              </a:rPr>
              <a:t>In-BSS transmissions</a:t>
            </a:r>
          </a:p>
        </p:txBody>
      </p:sp>
      <p:sp>
        <p:nvSpPr>
          <p:cNvPr id="44" name="Content Placeholder 2">
            <a:extLst>
              <a:ext uri="{FF2B5EF4-FFF2-40B4-BE49-F238E27FC236}">
                <a16:creationId xmlns:a16="http://schemas.microsoft.com/office/drawing/2014/main" id="{07EB68A5-94EB-8629-0247-457978DCE707}"/>
              </a:ext>
            </a:extLst>
          </p:cNvPr>
          <p:cNvSpPr txBox="1">
            <a:spLocks/>
          </p:cNvSpPr>
          <p:nvPr/>
        </p:nvSpPr>
        <p:spPr bwMode="auto">
          <a:xfrm>
            <a:off x="361742" y="4534115"/>
            <a:ext cx="8606482" cy="14024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7150" indent="0">
              <a:lnSpc>
                <a:spcPct val="107000"/>
              </a:lnSpc>
              <a:spcBef>
                <a:spcPts val="0"/>
              </a:spcBef>
              <a:spcAft>
                <a:spcPts val="0"/>
              </a:spcAft>
            </a:pPr>
            <a:endParaRPr lang="en-US" sz="1500" kern="0">
              <a:latin typeface="Calibri" panose="020F0502020204030204" pitchFamily="34" charset="0"/>
              <a:ea typeface="Calibri" panose="020F0502020204030204" pitchFamily="34" charset="0"/>
              <a:cs typeface="Times New Roman" panose="02020603050405020304" pitchFamily="18" charset="0"/>
            </a:endParaRPr>
          </a:p>
          <a:p>
            <a:pPr indent="-285750">
              <a:lnSpc>
                <a:spcPct val="107000"/>
              </a:lnSpc>
              <a:spcBef>
                <a:spcPts val="0"/>
              </a:spcBef>
              <a:spcAft>
                <a:spcPts val="0"/>
              </a:spcAft>
              <a:buFont typeface="Courier New" panose="02070309020205020404" pitchFamily="49" charset="0"/>
              <a:buChar char="o"/>
            </a:pPr>
            <a:endParaRPr lang="en-US" sz="1100" kern="0">
              <a:latin typeface="Calibri" panose="020F0502020204030204" pitchFamily="34" charset="0"/>
              <a:ea typeface="Calibri" panose="020F0502020204030204" pitchFamily="34" charset="0"/>
              <a:cs typeface="Times New Roman" panose="02020603050405020304" pitchFamily="18" charset="0"/>
            </a:endParaRPr>
          </a:p>
        </p:txBody>
      </p:sp>
      <p:cxnSp>
        <p:nvCxnSpPr>
          <p:cNvPr id="45" name="Straight Arrow Connector 44">
            <a:extLst>
              <a:ext uri="{FF2B5EF4-FFF2-40B4-BE49-F238E27FC236}">
                <a16:creationId xmlns:a16="http://schemas.microsoft.com/office/drawing/2014/main" id="{4D10C323-B3D1-CC7B-4D85-6E0BFD881A76}"/>
              </a:ext>
            </a:extLst>
          </p:cNvPr>
          <p:cNvCxnSpPr>
            <a:cxnSpLocks/>
          </p:cNvCxnSpPr>
          <p:nvPr/>
        </p:nvCxnSpPr>
        <p:spPr bwMode="auto">
          <a:xfrm>
            <a:off x="1219740" y="4534115"/>
            <a:ext cx="6162444" cy="7849"/>
          </a:xfrm>
          <a:prstGeom prst="straightConnector1">
            <a:avLst/>
          </a:prstGeom>
          <a:solidFill>
            <a:srgbClr val="00B8FF"/>
          </a:solidFill>
          <a:ln w="9525" cap="flat" cmpd="sng" algn="ctr">
            <a:solidFill>
              <a:schemeClr val="tx1"/>
            </a:solidFill>
            <a:prstDash val="sysDash"/>
            <a:round/>
            <a:headEnd type="triangle"/>
            <a:tailEnd type="triangle"/>
          </a:ln>
          <a:effectLst/>
        </p:spPr>
      </p:cxnSp>
      <p:sp>
        <p:nvSpPr>
          <p:cNvPr id="46" name="TextBox 45">
            <a:extLst>
              <a:ext uri="{FF2B5EF4-FFF2-40B4-BE49-F238E27FC236}">
                <a16:creationId xmlns:a16="http://schemas.microsoft.com/office/drawing/2014/main" id="{CE035543-C4D6-076D-6101-4C56DD3AC379}"/>
              </a:ext>
            </a:extLst>
          </p:cNvPr>
          <p:cNvSpPr txBox="1"/>
          <p:nvPr/>
        </p:nvSpPr>
        <p:spPr>
          <a:xfrm>
            <a:off x="4136041" y="4270427"/>
            <a:ext cx="1700978" cy="338554"/>
          </a:xfrm>
          <a:prstGeom prst="rect">
            <a:avLst/>
          </a:prstGeom>
          <a:noFill/>
        </p:spPr>
        <p:txBody>
          <a:bodyPr wrap="none" rtlCol="0">
            <a:spAutoFit/>
          </a:bodyPr>
          <a:lstStyle/>
          <a:p>
            <a:r>
              <a:rPr lang="en-US" sz="1600">
                <a:solidFill>
                  <a:schemeClr val="tx1"/>
                </a:solidFill>
              </a:rPr>
              <a:t>Max TXOP length</a:t>
            </a:r>
          </a:p>
        </p:txBody>
      </p:sp>
      <p:cxnSp>
        <p:nvCxnSpPr>
          <p:cNvPr id="47" name="Straight Connector 46">
            <a:extLst>
              <a:ext uri="{FF2B5EF4-FFF2-40B4-BE49-F238E27FC236}">
                <a16:creationId xmlns:a16="http://schemas.microsoft.com/office/drawing/2014/main" id="{8C54F132-E57D-CD2A-7560-C80BDCAB9C12}"/>
              </a:ext>
            </a:extLst>
          </p:cNvPr>
          <p:cNvCxnSpPr>
            <a:cxnSpLocks/>
          </p:cNvCxnSpPr>
          <p:nvPr/>
        </p:nvCxnSpPr>
        <p:spPr bwMode="auto">
          <a:xfrm flipV="1">
            <a:off x="1149698" y="5723169"/>
            <a:ext cx="7856626" cy="765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5522AEA2-F36A-6724-0012-671EF3A4F045}"/>
              </a:ext>
            </a:extLst>
          </p:cNvPr>
          <p:cNvCxnSpPr/>
          <p:nvPr/>
        </p:nvCxnSpPr>
        <p:spPr bwMode="auto">
          <a:xfrm>
            <a:off x="1119536" y="6306672"/>
            <a:ext cx="6629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9" name="TextBox 48">
            <a:extLst>
              <a:ext uri="{FF2B5EF4-FFF2-40B4-BE49-F238E27FC236}">
                <a16:creationId xmlns:a16="http://schemas.microsoft.com/office/drawing/2014/main" id="{0A089F4F-D781-7A60-96D7-FD7CA3FE25C5}"/>
              </a:ext>
            </a:extLst>
          </p:cNvPr>
          <p:cNvSpPr txBox="1"/>
          <p:nvPr/>
        </p:nvSpPr>
        <p:spPr>
          <a:xfrm>
            <a:off x="42040" y="5297303"/>
            <a:ext cx="1120820" cy="307777"/>
          </a:xfrm>
          <a:prstGeom prst="rect">
            <a:avLst/>
          </a:prstGeom>
          <a:noFill/>
        </p:spPr>
        <p:txBody>
          <a:bodyPr wrap="none" rtlCol="0">
            <a:spAutoFit/>
          </a:bodyPr>
          <a:lstStyle/>
          <a:p>
            <a:r>
              <a:rPr lang="en-US" sz="1400">
                <a:solidFill>
                  <a:schemeClr val="tx1"/>
                </a:solidFill>
              </a:rPr>
              <a:t>SharingAP-0</a:t>
            </a:r>
          </a:p>
        </p:txBody>
      </p:sp>
      <p:sp>
        <p:nvSpPr>
          <p:cNvPr id="50" name="TextBox 49">
            <a:extLst>
              <a:ext uri="{FF2B5EF4-FFF2-40B4-BE49-F238E27FC236}">
                <a16:creationId xmlns:a16="http://schemas.microsoft.com/office/drawing/2014/main" id="{AD456544-D820-1C11-3958-C0821C1BD03F}"/>
              </a:ext>
            </a:extLst>
          </p:cNvPr>
          <p:cNvSpPr txBox="1"/>
          <p:nvPr/>
        </p:nvSpPr>
        <p:spPr>
          <a:xfrm>
            <a:off x="49292" y="5874086"/>
            <a:ext cx="1075423" cy="307777"/>
          </a:xfrm>
          <a:prstGeom prst="rect">
            <a:avLst/>
          </a:prstGeom>
          <a:noFill/>
        </p:spPr>
        <p:txBody>
          <a:bodyPr wrap="none" rtlCol="0">
            <a:spAutoFit/>
          </a:bodyPr>
          <a:lstStyle/>
          <a:p>
            <a:r>
              <a:rPr lang="en-US" sz="1400">
                <a:solidFill>
                  <a:schemeClr val="tx1"/>
                </a:solidFill>
              </a:rPr>
              <a:t>Shared AP 1</a:t>
            </a:r>
          </a:p>
        </p:txBody>
      </p:sp>
      <p:sp>
        <p:nvSpPr>
          <p:cNvPr id="51" name="Rectangle 50">
            <a:extLst>
              <a:ext uri="{FF2B5EF4-FFF2-40B4-BE49-F238E27FC236}">
                <a16:creationId xmlns:a16="http://schemas.microsoft.com/office/drawing/2014/main" id="{DD77BD76-63B3-8501-2152-0F3E6325E992}"/>
              </a:ext>
            </a:extLst>
          </p:cNvPr>
          <p:cNvSpPr/>
          <p:nvPr/>
        </p:nvSpPr>
        <p:spPr bwMode="auto">
          <a:xfrm>
            <a:off x="2649678" y="5191204"/>
            <a:ext cx="856325"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000" b="0" i="0" u="none" strike="noStrike" cap="none" normalizeH="0" baseline="0">
                <a:ln>
                  <a:noFill/>
                </a:ln>
                <a:solidFill>
                  <a:schemeClr val="bg1"/>
                </a:solidFill>
                <a:effectLst/>
                <a:latin typeface="Times New Roman" pitchFamily="16" charset="0"/>
                <a:ea typeface="MS Gothic" charset="-128"/>
              </a:rPr>
              <a:t>M-AP TF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Duration = T</a:t>
            </a:r>
            <a:r>
              <a:rPr lang="en-US" sz="1000" baseline="-25000">
                <a:solidFill>
                  <a:schemeClr val="tx1"/>
                </a:solidFill>
                <a:latin typeface="Calibri" panose="020F0502020204030204" pitchFamily="34" charset="0"/>
                <a:ea typeface="Calibri" panose="020F0502020204030204" pitchFamily="34" charset="0"/>
                <a:cs typeface="Times New Roman" panose="02020603050405020304" pitchFamily="18" charset="0"/>
              </a:rPr>
              <a:t>NAV</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21CB5CFA-2960-DEBA-2D02-761B7F50520C}"/>
              </a:ext>
            </a:extLst>
          </p:cNvPr>
          <p:cNvSpPr/>
          <p:nvPr/>
        </p:nvSpPr>
        <p:spPr bwMode="auto">
          <a:xfrm>
            <a:off x="4402314" y="5849547"/>
            <a:ext cx="2004743" cy="454779"/>
          </a:xfrm>
          <a:prstGeom prst="rect">
            <a:avLst/>
          </a:prstGeom>
          <a:solidFill>
            <a:schemeClr val="accent1">
              <a:lumMod val="60000"/>
              <a:lumOff val="40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tx1"/>
                </a:solidFill>
                <a:effectLst/>
                <a:latin typeface="Times New Roman" pitchFamily="16" charset="0"/>
                <a:ea typeface="MS Gothic" charset="-128"/>
              </a:rPr>
              <a:t>Frame exchanges within BSS of AP-1</a:t>
            </a:r>
          </a:p>
        </p:txBody>
      </p:sp>
      <p:sp>
        <p:nvSpPr>
          <p:cNvPr id="53" name="Text Box 153">
            <a:extLst>
              <a:ext uri="{FF2B5EF4-FFF2-40B4-BE49-F238E27FC236}">
                <a16:creationId xmlns:a16="http://schemas.microsoft.com/office/drawing/2014/main" id="{DD190343-0F89-C68E-C476-A72AF498FD2E}"/>
              </a:ext>
            </a:extLst>
          </p:cNvPr>
          <p:cNvSpPr txBox="1"/>
          <p:nvPr/>
        </p:nvSpPr>
        <p:spPr>
          <a:xfrm>
            <a:off x="1839459" y="5747168"/>
            <a:ext cx="894080" cy="280670"/>
          </a:xfrm>
          <a:prstGeom prst="rect">
            <a:avLst/>
          </a:prstGeom>
          <a:solidFill>
            <a:schemeClr val="lt1"/>
          </a:solid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4" name="Rectangle 53">
            <a:extLst>
              <a:ext uri="{FF2B5EF4-FFF2-40B4-BE49-F238E27FC236}">
                <a16:creationId xmlns:a16="http://schemas.microsoft.com/office/drawing/2014/main" id="{F11B0C99-E1CC-A334-79E4-670F2809ED27}"/>
              </a:ext>
            </a:extLst>
          </p:cNvPr>
          <p:cNvSpPr/>
          <p:nvPr/>
        </p:nvSpPr>
        <p:spPr bwMode="auto">
          <a:xfrm>
            <a:off x="3742231" y="5802022"/>
            <a:ext cx="533400" cy="504639"/>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a:ln>
                  <a:noFill/>
                </a:ln>
                <a:solidFill>
                  <a:schemeClr val="bg1"/>
                </a:solidFill>
                <a:effectLst/>
                <a:latin typeface="Times New Roman" pitchFamily="16" charset="0"/>
                <a:ea typeface="MS Gothic" charset="-128"/>
              </a:rPr>
              <a:t>CTS </a:t>
            </a:r>
          </a:p>
        </p:txBody>
      </p:sp>
      <p:cxnSp>
        <p:nvCxnSpPr>
          <p:cNvPr id="56" name="Straight Arrow Connector 55">
            <a:extLst>
              <a:ext uri="{FF2B5EF4-FFF2-40B4-BE49-F238E27FC236}">
                <a16:creationId xmlns:a16="http://schemas.microsoft.com/office/drawing/2014/main" id="{10B968A5-2DDC-E4D9-3481-587669D6E1E1}"/>
              </a:ext>
            </a:extLst>
          </p:cNvPr>
          <p:cNvCxnSpPr>
            <a:cxnSpLocks/>
          </p:cNvCxnSpPr>
          <p:nvPr/>
        </p:nvCxnSpPr>
        <p:spPr bwMode="auto">
          <a:xfrm>
            <a:off x="2649678" y="4982331"/>
            <a:ext cx="17845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7" name="TextBox 56">
            <a:extLst>
              <a:ext uri="{FF2B5EF4-FFF2-40B4-BE49-F238E27FC236}">
                <a16:creationId xmlns:a16="http://schemas.microsoft.com/office/drawing/2014/main" id="{04CDC6C2-660A-9BB9-FBB0-ABA5CFF96ECE}"/>
              </a:ext>
            </a:extLst>
          </p:cNvPr>
          <p:cNvSpPr txBox="1"/>
          <p:nvPr/>
        </p:nvSpPr>
        <p:spPr>
          <a:xfrm>
            <a:off x="3626562" y="4982331"/>
            <a:ext cx="590226" cy="338554"/>
          </a:xfrm>
          <a:prstGeom prst="rect">
            <a:avLst/>
          </a:prstGeom>
          <a:noFill/>
        </p:spPr>
        <p:txBody>
          <a:bodyPr wrap="none" rtlCol="0">
            <a:spAutoFit/>
          </a:bodyPr>
          <a:lstStyle/>
          <a:p>
            <a:r>
              <a:rPr lang="en-US" sz="1600">
                <a:solidFill>
                  <a:schemeClr val="tx1"/>
                </a:solidFill>
              </a:rPr>
              <a:t>T</a:t>
            </a:r>
            <a:r>
              <a:rPr lang="en-US" sz="1600" baseline="-25000">
                <a:solidFill>
                  <a:schemeClr val="tx1"/>
                </a:solidFill>
              </a:rPr>
              <a:t>NAV</a:t>
            </a:r>
          </a:p>
        </p:txBody>
      </p:sp>
      <p:cxnSp>
        <p:nvCxnSpPr>
          <p:cNvPr id="58" name="Straight Arrow Connector 57">
            <a:extLst>
              <a:ext uri="{FF2B5EF4-FFF2-40B4-BE49-F238E27FC236}">
                <a16:creationId xmlns:a16="http://schemas.microsoft.com/office/drawing/2014/main" id="{02B64D8F-3EB0-0A78-86CC-A9E4A8994FDA}"/>
              </a:ext>
            </a:extLst>
          </p:cNvPr>
          <p:cNvCxnSpPr>
            <a:cxnSpLocks/>
          </p:cNvCxnSpPr>
          <p:nvPr/>
        </p:nvCxnSpPr>
        <p:spPr bwMode="auto">
          <a:xfrm>
            <a:off x="2665512" y="4737392"/>
            <a:ext cx="37657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9" name="TextBox 58">
            <a:extLst>
              <a:ext uri="{FF2B5EF4-FFF2-40B4-BE49-F238E27FC236}">
                <a16:creationId xmlns:a16="http://schemas.microsoft.com/office/drawing/2014/main" id="{8E645399-F2E7-3AE0-5557-DAC67B5B140A}"/>
              </a:ext>
            </a:extLst>
          </p:cNvPr>
          <p:cNvSpPr txBox="1"/>
          <p:nvPr/>
        </p:nvSpPr>
        <p:spPr>
          <a:xfrm>
            <a:off x="4730489" y="4686425"/>
            <a:ext cx="750142" cy="338554"/>
          </a:xfrm>
          <a:prstGeom prst="rect">
            <a:avLst/>
          </a:prstGeom>
          <a:noFill/>
        </p:spPr>
        <p:txBody>
          <a:bodyPr wrap="none" rtlCol="0">
            <a:spAutoFit/>
          </a:bodyPr>
          <a:lstStyle/>
          <a:p>
            <a:r>
              <a:rPr lang="en-US" sz="1600">
                <a:solidFill>
                  <a:schemeClr val="tx1"/>
                </a:solidFill>
              </a:rPr>
              <a:t>T</a:t>
            </a:r>
            <a:r>
              <a:rPr lang="en-US" sz="1600" baseline="-25000">
                <a:solidFill>
                  <a:schemeClr val="tx1"/>
                </a:solidFill>
              </a:rPr>
              <a:t>ALLOC</a:t>
            </a:r>
          </a:p>
        </p:txBody>
      </p:sp>
      <p:cxnSp>
        <p:nvCxnSpPr>
          <p:cNvPr id="60" name="Straight Arrow Connector 59">
            <a:extLst>
              <a:ext uri="{FF2B5EF4-FFF2-40B4-BE49-F238E27FC236}">
                <a16:creationId xmlns:a16="http://schemas.microsoft.com/office/drawing/2014/main" id="{E1A5E6D4-C3F9-E4C8-8C6D-E5A2A2842726}"/>
              </a:ext>
            </a:extLst>
          </p:cNvPr>
          <p:cNvCxnSpPr/>
          <p:nvPr/>
        </p:nvCxnSpPr>
        <p:spPr bwMode="auto">
          <a:xfrm flipV="1">
            <a:off x="6527338" y="4793552"/>
            <a:ext cx="0" cy="111418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1" name="TextBox 60">
            <a:extLst>
              <a:ext uri="{FF2B5EF4-FFF2-40B4-BE49-F238E27FC236}">
                <a16:creationId xmlns:a16="http://schemas.microsoft.com/office/drawing/2014/main" id="{62EA9CBD-EF11-EF42-DB62-BF84D0EB465A}"/>
              </a:ext>
            </a:extLst>
          </p:cNvPr>
          <p:cNvSpPr txBox="1"/>
          <p:nvPr/>
        </p:nvSpPr>
        <p:spPr>
          <a:xfrm>
            <a:off x="6527338" y="4675836"/>
            <a:ext cx="1774845" cy="400110"/>
          </a:xfrm>
          <a:prstGeom prst="rect">
            <a:avLst/>
          </a:prstGeom>
          <a:noFill/>
        </p:spPr>
        <p:txBody>
          <a:bodyPr wrap="none" rtlCol="0">
            <a:spAutoFit/>
          </a:bodyPr>
          <a:lstStyle/>
          <a:p>
            <a:r>
              <a:rPr lang="en-US" sz="1000">
                <a:solidFill>
                  <a:schemeClr val="tx1"/>
                </a:solidFill>
              </a:rPr>
              <a:t>CS check: </a:t>
            </a:r>
          </a:p>
          <a:p>
            <a:r>
              <a:rPr lang="en-US" sz="1000">
                <a:solidFill>
                  <a:schemeClr val="tx1"/>
                </a:solidFill>
              </a:rPr>
              <a:t>medium busy =&gt; </a:t>
            </a:r>
            <a:r>
              <a:rPr lang="en-US" sz="1000" b="1">
                <a:solidFill>
                  <a:srgbClr val="FF0000"/>
                </a:solidFill>
              </a:rPr>
              <a:t>abort TXOP</a:t>
            </a:r>
          </a:p>
        </p:txBody>
      </p:sp>
      <p:sp>
        <p:nvSpPr>
          <p:cNvPr id="62" name="Rectangle 61">
            <a:extLst>
              <a:ext uri="{FF2B5EF4-FFF2-40B4-BE49-F238E27FC236}">
                <a16:creationId xmlns:a16="http://schemas.microsoft.com/office/drawing/2014/main" id="{DD9D7D60-06F2-EBD3-27FE-5CAEC76DCFF8}"/>
              </a:ext>
            </a:extLst>
          </p:cNvPr>
          <p:cNvSpPr/>
          <p:nvPr/>
        </p:nvSpPr>
        <p:spPr bwMode="auto">
          <a:xfrm>
            <a:off x="1213313" y="5202928"/>
            <a:ext cx="1350951"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bg1"/>
                </a:solidFill>
                <a:effectLst/>
                <a:latin typeface="Times New Roman" pitchFamily="16" charset="0"/>
                <a:ea typeface="MS Gothic" charset="-128"/>
              </a:rPr>
              <a:t>In-BSS transmissions</a:t>
            </a:r>
          </a:p>
        </p:txBody>
      </p:sp>
      <p:cxnSp>
        <p:nvCxnSpPr>
          <p:cNvPr id="65" name="Straight Connector 64">
            <a:extLst>
              <a:ext uri="{FF2B5EF4-FFF2-40B4-BE49-F238E27FC236}">
                <a16:creationId xmlns:a16="http://schemas.microsoft.com/office/drawing/2014/main" id="{3525A17F-FC6C-9FE8-1141-ED77E065C3DF}"/>
              </a:ext>
            </a:extLst>
          </p:cNvPr>
          <p:cNvCxnSpPr/>
          <p:nvPr/>
        </p:nvCxnSpPr>
        <p:spPr bwMode="auto">
          <a:xfrm flipV="1">
            <a:off x="6525859" y="5320885"/>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01F7E4F7-8461-E4AD-C447-88278CD5A4A5}"/>
              </a:ext>
            </a:extLst>
          </p:cNvPr>
          <p:cNvCxnSpPr/>
          <p:nvPr/>
        </p:nvCxnSpPr>
        <p:spPr bwMode="auto">
          <a:xfrm flipV="1">
            <a:off x="6770823" y="5320885"/>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21A5AA93-6736-924D-3472-A44D0F5E785A}"/>
              </a:ext>
            </a:extLst>
          </p:cNvPr>
          <p:cNvCxnSpPr/>
          <p:nvPr/>
        </p:nvCxnSpPr>
        <p:spPr bwMode="auto">
          <a:xfrm flipV="1">
            <a:off x="7014921" y="5320885"/>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2BB7765C-F7C4-44C6-C493-3A03B7B7A3AC}"/>
              </a:ext>
            </a:extLst>
          </p:cNvPr>
          <p:cNvCxnSpPr/>
          <p:nvPr/>
        </p:nvCxnSpPr>
        <p:spPr bwMode="auto">
          <a:xfrm flipV="1">
            <a:off x="7232946" y="5331332"/>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6B78A3BC-C11F-7DD0-10A5-B31A407E8B47}"/>
              </a:ext>
            </a:extLst>
          </p:cNvPr>
          <p:cNvCxnSpPr/>
          <p:nvPr/>
        </p:nvCxnSpPr>
        <p:spPr bwMode="auto">
          <a:xfrm flipV="1">
            <a:off x="7477910" y="5331332"/>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0445C22E-E69E-FA55-112F-700E4FFE09E9}"/>
              </a:ext>
            </a:extLst>
          </p:cNvPr>
          <p:cNvCxnSpPr/>
          <p:nvPr/>
        </p:nvCxnSpPr>
        <p:spPr bwMode="auto">
          <a:xfrm flipV="1">
            <a:off x="7722008" y="5331332"/>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4" name="Straight Connector 73">
            <a:extLst>
              <a:ext uri="{FF2B5EF4-FFF2-40B4-BE49-F238E27FC236}">
                <a16:creationId xmlns:a16="http://schemas.microsoft.com/office/drawing/2014/main" id="{B5352BB5-CAC9-78E8-5334-07D14BB22C03}"/>
              </a:ext>
            </a:extLst>
          </p:cNvPr>
          <p:cNvCxnSpPr/>
          <p:nvPr/>
        </p:nvCxnSpPr>
        <p:spPr bwMode="auto">
          <a:xfrm>
            <a:off x="6770823" y="5320885"/>
            <a:ext cx="120712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5" name="TextBox 74">
            <a:extLst>
              <a:ext uri="{FF2B5EF4-FFF2-40B4-BE49-F238E27FC236}">
                <a16:creationId xmlns:a16="http://schemas.microsoft.com/office/drawing/2014/main" id="{198A79E0-C6A8-1858-3C9E-5416911E34B8}"/>
              </a:ext>
            </a:extLst>
          </p:cNvPr>
          <p:cNvSpPr txBox="1"/>
          <p:nvPr/>
        </p:nvSpPr>
        <p:spPr>
          <a:xfrm>
            <a:off x="6954021" y="5721349"/>
            <a:ext cx="534121" cy="246221"/>
          </a:xfrm>
          <a:prstGeom prst="rect">
            <a:avLst/>
          </a:prstGeom>
          <a:noFill/>
        </p:spPr>
        <p:txBody>
          <a:bodyPr wrap="none" rtlCol="0">
            <a:spAutoFit/>
          </a:bodyPr>
          <a:lstStyle/>
          <a:p>
            <a:r>
              <a:rPr lang="en-US" sz="1000">
                <a:solidFill>
                  <a:schemeClr val="tx1"/>
                </a:solidFill>
              </a:rPr>
              <a:t>EDCA</a:t>
            </a:r>
          </a:p>
        </p:txBody>
      </p:sp>
      <p:sp>
        <p:nvSpPr>
          <p:cNvPr id="7" name="Footer Placeholder 6">
            <a:extLst>
              <a:ext uri="{FF2B5EF4-FFF2-40B4-BE49-F238E27FC236}">
                <a16:creationId xmlns:a16="http://schemas.microsoft.com/office/drawing/2014/main" id="{60F99A5C-14C1-20AB-C3EE-F1E5EABB2C27}"/>
              </a:ext>
            </a:extLst>
          </p:cNvPr>
          <p:cNvSpPr>
            <a:spLocks noGrp="1"/>
          </p:cNvSpPr>
          <p:nvPr>
            <p:ph type="ftr" idx="14"/>
          </p:nvPr>
        </p:nvSpPr>
        <p:spPr/>
        <p:txBody>
          <a:bodyPr/>
          <a:lstStyle/>
          <a:p>
            <a:r>
              <a:rPr lang="en-GB"/>
              <a:t>Dibakar Das etal, Intel</a:t>
            </a:r>
          </a:p>
        </p:txBody>
      </p:sp>
    </p:spTree>
    <p:extLst>
      <p:ext uri="{BB962C8B-B14F-4D97-AF65-F5344CB8AC3E}">
        <p14:creationId xmlns:p14="http://schemas.microsoft.com/office/powerpoint/2010/main" val="3809263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B59D424D-82A8-24F1-C024-06102894184F}"/>
              </a:ext>
            </a:extLst>
          </p:cNvPr>
          <p:cNvSpPr/>
          <p:nvPr/>
        </p:nvSpPr>
        <p:spPr bwMode="auto">
          <a:xfrm>
            <a:off x="3070328" y="3695341"/>
            <a:ext cx="980562" cy="417160"/>
          </a:xfrm>
          <a:prstGeom prst="rect">
            <a:avLst/>
          </a:prstGeom>
          <a:solidFill>
            <a:schemeClr val="bg1"/>
          </a:solidFill>
          <a:ln w="9525"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07E93C3E-C653-8497-00AF-91717BDA0A0B}"/>
              </a:ext>
            </a:extLst>
          </p:cNvPr>
          <p:cNvSpPr>
            <a:spLocks noGrp="1"/>
          </p:cNvSpPr>
          <p:nvPr>
            <p:ph type="title"/>
          </p:nvPr>
        </p:nvSpPr>
        <p:spPr/>
        <p:txBody>
          <a:bodyPr/>
          <a:lstStyle/>
          <a:p>
            <a:r>
              <a:rPr lang="en-US" dirty="0"/>
              <a:t>Fairness issues for C-TDMA</a:t>
            </a:r>
          </a:p>
        </p:txBody>
      </p:sp>
      <p:sp>
        <p:nvSpPr>
          <p:cNvPr id="3" name="Content Placeholder 2">
            <a:extLst>
              <a:ext uri="{FF2B5EF4-FFF2-40B4-BE49-F238E27FC236}">
                <a16:creationId xmlns:a16="http://schemas.microsoft.com/office/drawing/2014/main" id="{26E3A9F6-8654-C957-E59B-380F5C8DD3D3}"/>
              </a:ext>
            </a:extLst>
          </p:cNvPr>
          <p:cNvSpPr>
            <a:spLocks noGrp="1"/>
          </p:cNvSpPr>
          <p:nvPr>
            <p:ph idx="1"/>
          </p:nvPr>
        </p:nvSpPr>
        <p:spPr>
          <a:xfrm>
            <a:off x="696912" y="1923870"/>
            <a:ext cx="7770812" cy="860323"/>
          </a:xfrm>
        </p:spPr>
        <p:txBody>
          <a:bodyPr/>
          <a:lstStyle/>
          <a:p>
            <a:pPr>
              <a:buFont typeface="Arial" panose="020B0604020202020204" pitchFamily="34" charset="0"/>
              <a:buChar char="•"/>
            </a:pPr>
            <a:r>
              <a:rPr lang="en-US" sz="1600" dirty="0"/>
              <a:t>The concern is a given AP might get additional airtime through C-TDMA in addition to baseline EDCA mechanisms which in turn reduces airtime for legacy STAs. </a:t>
            </a:r>
          </a:p>
          <a:p>
            <a:pPr lvl="2">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6BB3176-C14D-297C-A32E-B97E0732C55D}"/>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5C87014F-F7D7-6796-9F19-6381AAA882C1}"/>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36690F05-FDB4-9D0A-4A2D-AC8653FF9FD5}"/>
              </a:ext>
            </a:extLst>
          </p:cNvPr>
          <p:cNvSpPr>
            <a:spLocks noGrp="1"/>
          </p:cNvSpPr>
          <p:nvPr>
            <p:ph type="dt" idx="15"/>
          </p:nvPr>
        </p:nvSpPr>
        <p:spPr/>
        <p:txBody>
          <a:bodyPr/>
          <a:lstStyle/>
          <a:p>
            <a:r>
              <a:rPr lang="en-US"/>
              <a:t>January 2024</a:t>
            </a:r>
            <a:endParaRPr lang="en-GB"/>
          </a:p>
        </p:txBody>
      </p:sp>
      <p:cxnSp>
        <p:nvCxnSpPr>
          <p:cNvPr id="8" name="Straight Connector 7">
            <a:extLst>
              <a:ext uri="{FF2B5EF4-FFF2-40B4-BE49-F238E27FC236}">
                <a16:creationId xmlns:a16="http://schemas.microsoft.com/office/drawing/2014/main" id="{E62413BE-6CA9-BF7B-4F5D-065E6426C114}"/>
              </a:ext>
            </a:extLst>
          </p:cNvPr>
          <p:cNvCxnSpPr/>
          <p:nvPr/>
        </p:nvCxnSpPr>
        <p:spPr bwMode="auto">
          <a:xfrm>
            <a:off x="865239" y="3429000"/>
            <a:ext cx="66662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E54E9F38-3251-6AD3-FE38-6F2F7FDEAF56}"/>
              </a:ext>
            </a:extLst>
          </p:cNvPr>
          <p:cNvCxnSpPr/>
          <p:nvPr/>
        </p:nvCxnSpPr>
        <p:spPr bwMode="auto">
          <a:xfrm>
            <a:off x="865239" y="4122174"/>
            <a:ext cx="66662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942D32D1-F3CA-7633-1AD7-CFC71A2F4CC7}"/>
              </a:ext>
            </a:extLst>
          </p:cNvPr>
          <p:cNvCxnSpPr/>
          <p:nvPr/>
        </p:nvCxnSpPr>
        <p:spPr bwMode="auto">
          <a:xfrm>
            <a:off x="938981" y="4785851"/>
            <a:ext cx="66662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D71F1756-22E1-C491-F6A2-1C95F9C35FDC}"/>
              </a:ext>
            </a:extLst>
          </p:cNvPr>
          <p:cNvCxnSpPr/>
          <p:nvPr/>
        </p:nvCxnSpPr>
        <p:spPr bwMode="auto">
          <a:xfrm>
            <a:off x="938981" y="5513439"/>
            <a:ext cx="66662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TextBox 11">
            <a:extLst>
              <a:ext uri="{FF2B5EF4-FFF2-40B4-BE49-F238E27FC236}">
                <a16:creationId xmlns:a16="http://schemas.microsoft.com/office/drawing/2014/main" id="{CA7473F3-5947-311B-9489-361A6868D445}"/>
              </a:ext>
            </a:extLst>
          </p:cNvPr>
          <p:cNvSpPr txBox="1"/>
          <p:nvPr/>
        </p:nvSpPr>
        <p:spPr>
          <a:xfrm>
            <a:off x="173885" y="3150721"/>
            <a:ext cx="1023830" cy="307777"/>
          </a:xfrm>
          <a:prstGeom prst="rect">
            <a:avLst/>
          </a:prstGeom>
          <a:noFill/>
        </p:spPr>
        <p:txBody>
          <a:bodyPr wrap="square" rtlCol="0">
            <a:spAutoFit/>
          </a:bodyPr>
          <a:lstStyle/>
          <a:p>
            <a:r>
              <a:rPr lang="en-US" sz="1400" dirty="0">
                <a:solidFill>
                  <a:schemeClr val="tx1"/>
                </a:solidFill>
              </a:rPr>
              <a:t>AP1</a:t>
            </a:r>
          </a:p>
        </p:txBody>
      </p:sp>
      <p:sp>
        <p:nvSpPr>
          <p:cNvPr id="13" name="TextBox 12">
            <a:extLst>
              <a:ext uri="{FF2B5EF4-FFF2-40B4-BE49-F238E27FC236}">
                <a16:creationId xmlns:a16="http://schemas.microsoft.com/office/drawing/2014/main" id="{DFB2C30F-A1D6-80D3-EE92-7A1AC08D68C7}"/>
              </a:ext>
            </a:extLst>
          </p:cNvPr>
          <p:cNvSpPr txBox="1"/>
          <p:nvPr/>
        </p:nvSpPr>
        <p:spPr>
          <a:xfrm>
            <a:off x="173885" y="3853832"/>
            <a:ext cx="1023830" cy="307777"/>
          </a:xfrm>
          <a:prstGeom prst="rect">
            <a:avLst/>
          </a:prstGeom>
          <a:noFill/>
        </p:spPr>
        <p:txBody>
          <a:bodyPr wrap="square" rtlCol="0">
            <a:spAutoFit/>
          </a:bodyPr>
          <a:lstStyle/>
          <a:p>
            <a:r>
              <a:rPr lang="en-US" sz="1400" dirty="0">
                <a:solidFill>
                  <a:schemeClr val="tx1"/>
                </a:solidFill>
              </a:rPr>
              <a:t>AP2</a:t>
            </a:r>
          </a:p>
        </p:txBody>
      </p:sp>
      <p:sp>
        <p:nvSpPr>
          <p:cNvPr id="14" name="TextBox 13">
            <a:extLst>
              <a:ext uri="{FF2B5EF4-FFF2-40B4-BE49-F238E27FC236}">
                <a16:creationId xmlns:a16="http://schemas.microsoft.com/office/drawing/2014/main" id="{D45CCEF3-00C3-1D5F-6657-C3E087F77257}"/>
              </a:ext>
            </a:extLst>
          </p:cNvPr>
          <p:cNvSpPr txBox="1"/>
          <p:nvPr/>
        </p:nvSpPr>
        <p:spPr>
          <a:xfrm>
            <a:off x="184997" y="4510028"/>
            <a:ext cx="1023830" cy="307777"/>
          </a:xfrm>
          <a:prstGeom prst="rect">
            <a:avLst/>
          </a:prstGeom>
          <a:noFill/>
        </p:spPr>
        <p:txBody>
          <a:bodyPr wrap="square" rtlCol="0">
            <a:spAutoFit/>
          </a:bodyPr>
          <a:lstStyle/>
          <a:p>
            <a:r>
              <a:rPr lang="en-US" sz="1400" dirty="0">
                <a:solidFill>
                  <a:schemeClr val="tx1"/>
                </a:solidFill>
              </a:rPr>
              <a:t>AP3</a:t>
            </a:r>
          </a:p>
        </p:txBody>
      </p:sp>
      <p:sp>
        <p:nvSpPr>
          <p:cNvPr id="15" name="TextBox 14">
            <a:extLst>
              <a:ext uri="{FF2B5EF4-FFF2-40B4-BE49-F238E27FC236}">
                <a16:creationId xmlns:a16="http://schemas.microsoft.com/office/drawing/2014/main" id="{F2A4F37B-F9CA-0A5A-A3B6-520FE5E328A4}"/>
              </a:ext>
            </a:extLst>
          </p:cNvPr>
          <p:cNvSpPr txBox="1"/>
          <p:nvPr/>
        </p:nvSpPr>
        <p:spPr>
          <a:xfrm>
            <a:off x="184997" y="5221378"/>
            <a:ext cx="1023830" cy="523220"/>
          </a:xfrm>
          <a:prstGeom prst="rect">
            <a:avLst/>
          </a:prstGeom>
          <a:noFill/>
        </p:spPr>
        <p:txBody>
          <a:bodyPr wrap="square" rtlCol="0">
            <a:spAutoFit/>
          </a:bodyPr>
          <a:lstStyle/>
          <a:p>
            <a:r>
              <a:rPr lang="en-US" sz="1400" dirty="0">
                <a:solidFill>
                  <a:schemeClr val="tx1"/>
                </a:solidFill>
              </a:rPr>
              <a:t>STA/legacy AP</a:t>
            </a:r>
          </a:p>
        </p:txBody>
      </p:sp>
      <p:sp>
        <p:nvSpPr>
          <p:cNvPr id="26" name="Rectangle 25">
            <a:extLst>
              <a:ext uri="{FF2B5EF4-FFF2-40B4-BE49-F238E27FC236}">
                <a16:creationId xmlns:a16="http://schemas.microsoft.com/office/drawing/2014/main" id="{30C465A0-7A23-11DB-73E1-02139859016D}"/>
              </a:ext>
            </a:extLst>
          </p:cNvPr>
          <p:cNvSpPr/>
          <p:nvPr/>
        </p:nvSpPr>
        <p:spPr bwMode="auto">
          <a:xfrm>
            <a:off x="1608362" y="2993474"/>
            <a:ext cx="963373" cy="42585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348DCEB1-DA78-B960-9DAD-3B0097E5A260}"/>
              </a:ext>
            </a:extLst>
          </p:cNvPr>
          <p:cNvSpPr/>
          <p:nvPr/>
        </p:nvSpPr>
        <p:spPr bwMode="auto">
          <a:xfrm>
            <a:off x="3070327" y="3686648"/>
            <a:ext cx="255941" cy="425854"/>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34" name="Rectangle 33">
            <a:extLst>
              <a:ext uri="{FF2B5EF4-FFF2-40B4-BE49-F238E27FC236}">
                <a16:creationId xmlns:a16="http://schemas.microsoft.com/office/drawing/2014/main" id="{49D060CC-2380-0B48-EDCE-CE633AE647A6}"/>
              </a:ext>
            </a:extLst>
          </p:cNvPr>
          <p:cNvSpPr/>
          <p:nvPr/>
        </p:nvSpPr>
        <p:spPr bwMode="auto">
          <a:xfrm>
            <a:off x="3304668" y="3017895"/>
            <a:ext cx="746222" cy="42585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35" name="Rectangle 34">
            <a:extLst>
              <a:ext uri="{FF2B5EF4-FFF2-40B4-BE49-F238E27FC236}">
                <a16:creationId xmlns:a16="http://schemas.microsoft.com/office/drawing/2014/main" id="{CEFC8117-8D6C-4E96-7910-EB6D1FA5D4C8}"/>
              </a:ext>
            </a:extLst>
          </p:cNvPr>
          <p:cNvSpPr/>
          <p:nvPr/>
        </p:nvSpPr>
        <p:spPr bwMode="auto">
          <a:xfrm>
            <a:off x="4879177" y="4364519"/>
            <a:ext cx="980562" cy="417160"/>
          </a:xfrm>
          <a:prstGeom prst="rect">
            <a:avLst/>
          </a:prstGeom>
          <a:solidFill>
            <a:schemeClr val="bg1"/>
          </a:solidFill>
          <a:ln w="9525"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Rectangle 38">
            <a:extLst>
              <a:ext uri="{FF2B5EF4-FFF2-40B4-BE49-F238E27FC236}">
                <a16:creationId xmlns:a16="http://schemas.microsoft.com/office/drawing/2014/main" id="{89D568B8-648A-5ED0-DAB6-DEF0FBE81854}"/>
              </a:ext>
            </a:extLst>
          </p:cNvPr>
          <p:cNvSpPr/>
          <p:nvPr/>
        </p:nvSpPr>
        <p:spPr bwMode="auto">
          <a:xfrm>
            <a:off x="4879176" y="4355826"/>
            <a:ext cx="255941" cy="42585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40" name="Rectangle 39">
            <a:extLst>
              <a:ext uri="{FF2B5EF4-FFF2-40B4-BE49-F238E27FC236}">
                <a16:creationId xmlns:a16="http://schemas.microsoft.com/office/drawing/2014/main" id="{538F56EA-533F-1A84-210B-C403DAAD75E8}"/>
              </a:ext>
            </a:extLst>
          </p:cNvPr>
          <p:cNvSpPr/>
          <p:nvPr/>
        </p:nvSpPr>
        <p:spPr bwMode="auto">
          <a:xfrm>
            <a:off x="5113517" y="3020353"/>
            <a:ext cx="746222" cy="42585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41" name="TextBox 40">
            <a:extLst>
              <a:ext uri="{FF2B5EF4-FFF2-40B4-BE49-F238E27FC236}">
                <a16:creationId xmlns:a16="http://schemas.microsoft.com/office/drawing/2014/main" id="{6CDB7D75-0AC3-BA56-FC26-35703E8A368F}"/>
              </a:ext>
            </a:extLst>
          </p:cNvPr>
          <p:cNvSpPr txBox="1"/>
          <p:nvPr/>
        </p:nvSpPr>
        <p:spPr>
          <a:xfrm>
            <a:off x="3251918" y="4092677"/>
            <a:ext cx="1382330" cy="461665"/>
          </a:xfrm>
          <a:prstGeom prst="rect">
            <a:avLst/>
          </a:prstGeom>
          <a:noFill/>
        </p:spPr>
        <p:txBody>
          <a:bodyPr wrap="square" rtlCol="0">
            <a:spAutoFit/>
          </a:bodyPr>
          <a:lstStyle/>
          <a:p>
            <a:r>
              <a:rPr lang="en-US" sz="1200" dirty="0">
                <a:solidFill>
                  <a:schemeClr val="tx1"/>
                </a:solidFill>
              </a:rPr>
              <a:t>Time shared to AP1</a:t>
            </a:r>
          </a:p>
        </p:txBody>
      </p:sp>
      <p:sp>
        <p:nvSpPr>
          <p:cNvPr id="42" name="TextBox 41">
            <a:extLst>
              <a:ext uri="{FF2B5EF4-FFF2-40B4-BE49-F238E27FC236}">
                <a16:creationId xmlns:a16="http://schemas.microsoft.com/office/drawing/2014/main" id="{491E7375-9E7F-D148-02B1-E678090853A4}"/>
              </a:ext>
            </a:extLst>
          </p:cNvPr>
          <p:cNvSpPr txBox="1"/>
          <p:nvPr/>
        </p:nvSpPr>
        <p:spPr>
          <a:xfrm>
            <a:off x="5168574" y="4842907"/>
            <a:ext cx="1382330" cy="461665"/>
          </a:xfrm>
          <a:prstGeom prst="rect">
            <a:avLst/>
          </a:prstGeom>
          <a:noFill/>
        </p:spPr>
        <p:txBody>
          <a:bodyPr wrap="square" rtlCol="0">
            <a:spAutoFit/>
          </a:bodyPr>
          <a:lstStyle/>
          <a:p>
            <a:r>
              <a:rPr lang="en-US" sz="1200" dirty="0">
                <a:solidFill>
                  <a:schemeClr val="tx1"/>
                </a:solidFill>
              </a:rPr>
              <a:t>Time shared to AP1</a:t>
            </a:r>
          </a:p>
        </p:txBody>
      </p:sp>
      <p:sp>
        <p:nvSpPr>
          <p:cNvPr id="52" name="Rectangle 51">
            <a:extLst>
              <a:ext uri="{FF2B5EF4-FFF2-40B4-BE49-F238E27FC236}">
                <a16:creationId xmlns:a16="http://schemas.microsoft.com/office/drawing/2014/main" id="{A7BFEF12-E992-B627-6BE3-F80C7FCC743B}"/>
              </a:ext>
            </a:extLst>
          </p:cNvPr>
          <p:cNvSpPr/>
          <p:nvPr/>
        </p:nvSpPr>
        <p:spPr bwMode="auto">
          <a:xfrm>
            <a:off x="6497435" y="5077913"/>
            <a:ext cx="963373" cy="425854"/>
          </a:xfrm>
          <a:prstGeom prst="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71" name="TextBox 70">
            <a:extLst>
              <a:ext uri="{FF2B5EF4-FFF2-40B4-BE49-F238E27FC236}">
                <a16:creationId xmlns:a16="http://schemas.microsoft.com/office/drawing/2014/main" id="{F8D91EC2-0D26-4A2D-72D5-D315010B18D4}"/>
              </a:ext>
            </a:extLst>
          </p:cNvPr>
          <p:cNvSpPr txBox="1"/>
          <p:nvPr/>
        </p:nvSpPr>
        <p:spPr>
          <a:xfrm>
            <a:off x="342900" y="5712634"/>
            <a:ext cx="8413418" cy="830997"/>
          </a:xfrm>
          <a:prstGeom prst="rect">
            <a:avLst/>
          </a:prstGeom>
          <a:noFill/>
        </p:spPr>
        <p:txBody>
          <a:bodyPr wrap="square" rtlCol="0">
            <a:spAutoFit/>
          </a:bodyPr>
          <a:lstStyle/>
          <a:p>
            <a:r>
              <a:rPr lang="en-US" sz="1600" dirty="0">
                <a:solidFill>
                  <a:schemeClr val="tx1"/>
                </a:solidFill>
              </a:rPr>
              <a:t>Even though all STAs are contending simultaneously, the 4</a:t>
            </a:r>
            <a:r>
              <a:rPr lang="en-US" sz="1600" baseline="30000" dirty="0">
                <a:solidFill>
                  <a:schemeClr val="tx1"/>
                </a:solidFill>
              </a:rPr>
              <a:t>th</a:t>
            </a:r>
            <a:r>
              <a:rPr lang="en-US" sz="1600" dirty="0">
                <a:solidFill>
                  <a:schemeClr val="tx1"/>
                </a:solidFill>
              </a:rPr>
              <a:t> STA has to wait a very long time. </a:t>
            </a:r>
          </a:p>
          <a:p>
            <a:r>
              <a:rPr lang="en-US" sz="1600" dirty="0">
                <a:solidFill>
                  <a:schemeClr val="tx1"/>
                </a:solidFill>
              </a:rPr>
              <a:t>Note: if the green and red blocks are zero above, then its an even worse scenario as the 4</a:t>
            </a:r>
            <a:r>
              <a:rPr lang="en-US" sz="1600" baseline="30000" dirty="0">
                <a:solidFill>
                  <a:schemeClr val="tx1"/>
                </a:solidFill>
              </a:rPr>
              <a:t>th</a:t>
            </a:r>
            <a:r>
              <a:rPr lang="en-US" sz="1600" dirty="0">
                <a:solidFill>
                  <a:schemeClr val="tx1"/>
                </a:solidFill>
              </a:rPr>
              <a:t> STA effectively loses Tx opportunity from 50% to 25% on average.</a:t>
            </a:r>
          </a:p>
        </p:txBody>
      </p:sp>
    </p:spTree>
    <p:extLst>
      <p:ext uri="{BB962C8B-B14F-4D97-AF65-F5344CB8AC3E}">
        <p14:creationId xmlns:p14="http://schemas.microsoft.com/office/powerpoint/2010/main" val="3232346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A5FCB-B720-8517-FE83-ED04630FF6A6}"/>
              </a:ext>
            </a:extLst>
          </p:cNvPr>
          <p:cNvSpPr>
            <a:spLocks noGrp="1"/>
          </p:cNvSpPr>
          <p:nvPr>
            <p:ph type="title"/>
          </p:nvPr>
        </p:nvSpPr>
        <p:spPr/>
        <p:txBody>
          <a:bodyPr/>
          <a:lstStyle/>
          <a:p>
            <a:r>
              <a:rPr lang="en-US" dirty="0"/>
              <a:t>Fairness issues for C-TDMA (contd.)</a:t>
            </a:r>
          </a:p>
        </p:txBody>
      </p:sp>
      <p:sp>
        <p:nvSpPr>
          <p:cNvPr id="3" name="Content Placeholder 2">
            <a:extLst>
              <a:ext uri="{FF2B5EF4-FFF2-40B4-BE49-F238E27FC236}">
                <a16:creationId xmlns:a16="http://schemas.microsoft.com/office/drawing/2014/main" id="{CA32FB9E-DCC4-654E-770E-BB4C443E587D}"/>
              </a:ext>
            </a:extLst>
          </p:cNvPr>
          <p:cNvSpPr>
            <a:spLocks noGrp="1"/>
          </p:cNvSpPr>
          <p:nvPr>
            <p:ph idx="1"/>
          </p:nvPr>
        </p:nvSpPr>
        <p:spPr>
          <a:xfrm>
            <a:off x="510540" y="1688785"/>
            <a:ext cx="8458200" cy="1973580"/>
          </a:xfrm>
        </p:spPr>
        <p:txBody>
          <a:bodyPr/>
          <a:lstStyle/>
          <a:p>
            <a:pPr>
              <a:buFont typeface="Arial" panose="020B0604020202020204" pitchFamily="34" charset="0"/>
              <a:buChar char="•"/>
            </a:pPr>
            <a:r>
              <a:rPr lang="en-US" sz="1400" dirty="0"/>
              <a:t>Since the problem mainly comes from sharing AP giving up time beyond its own need to another STA, a simple solution could be to bound this time allocation. </a:t>
            </a:r>
          </a:p>
          <a:p>
            <a:pPr marL="285750" indent="-285750">
              <a:buFont typeface="Arial" panose="020B0604020202020204" pitchFamily="34" charset="0"/>
              <a:buChar char="•"/>
            </a:pPr>
            <a:r>
              <a:rPr lang="en-US" sz="1400" dirty="0"/>
              <a:t>We therefore propose to  limit the aggregate time allocation by a sharing AP in any TXOP to other </a:t>
            </a:r>
            <a:r>
              <a:rPr lang="en-US" sz="1400" dirty="0">
                <a:solidFill>
                  <a:schemeClr val="tx1"/>
                </a:solidFill>
              </a:rPr>
              <a:t>shared AP(s) </a:t>
            </a:r>
            <a:r>
              <a:rPr lang="en-US" sz="1400" dirty="0"/>
              <a:t>to X % of the time used by that AP  for transmission within own BSS.  </a:t>
            </a:r>
          </a:p>
          <a:p>
            <a:pPr lvl="1">
              <a:buFont typeface="Arial" panose="020B0604020202020204" pitchFamily="34" charset="0"/>
              <a:buChar char="•"/>
            </a:pPr>
            <a:r>
              <a:rPr lang="en-US" sz="1400" dirty="0"/>
              <a:t>Prefer X = 100, i.e., each shared AP’s allocation doesn’t exceed the time used by sharing AP for own transmissions in a TXOP. </a:t>
            </a:r>
          </a:p>
          <a:p>
            <a:endParaRPr lang="en-US" dirty="0"/>
          </a:p>
        </p:txBody>
      </p:sp>
      <p:sp>
        <p:nvSpPr>
          <p:cNvPr id="4" name="Slide Number Placeholder 3">
            <a:extLst>
              <a:ext uri="{FF2B5EF4-FFF2-40B4-BE49-F238E27FC236}">
                <a16:creationId xmlns:a16="http://schemas.microsoft.com/office/drawing/2014/main" id="{4F9B6BC7-2C6C-3B3A-47CD-977F07CA1101}"/>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9974F67D-4934-2B12-604F-EDBE8345B8E0}"/>
              </a:ext>
            </a:extLst>
          </p:cNvPr>
          <p:cNvSpPr>
            <a:spLocks noGrp="1"/>
          </p:cNvSpPr>
          <p:nvPr>
            <p:ph type="ftr" idx="14"/>
          </p:nvPr>
        </p:nvSpPr>
        <p:spPr>
          <a:xfrm>
            <a:off x="5456878" y="6631942"/>
            <a:ext cx="3184520" cy="180975"/>
          </a:xfrm>
        </p:spPr>
        <p:txBody>
          <a:bodyPr/>
          <a:lstStyle/>
          <a:p>
            <a:r>
              <a:rPr lang="en-GB" dirty="0"/>
              <a:t>Dibakar Das </a:t>
            </a:r>
            <a:r>
              <a:rPr lang="en-GB" dirty="0" err="1"/>
              <a:t>etal</a:t>
            </a:r>
            <a:r>
              <a:rPr lang="en-GB" dirty="0"/>
              <a:t>, Intel</a:t>
            </a:r>
          </a:p>
        </p:txBody>
      </p:sp>
      <p:sp>
        <p:nvSpPr>
          <p:cNvPr id="6" name="Date Placeholder 5">
            <a:extLst>
              <a:ext uri="{FF2B5EF4-FFF2-40B4-BE49-F238E27FC236}">
                <a16:creationId xmlns:a16="http://schemas.microsoft.com/office/drawing/2014/main" id="{275A3AC2-6896-9597-A6EE-53D9551381E7}"/>
              </a:ext>
            </a:extLst>
          </p:cNvPr>
          <p:cNvSpPr>
            <a:spLocks noGrp="1"/>
          </p:cNvSpPr>
          <p:nvPr>
            <p:ph type="dt" idx="15"/>
          </p:nvPr>
        </p:nvSpPr>
        <p:spPr/>
        <p:txBody>
          <a:bodyPr/>
          <a:lstStyle/>
          <a:p>
            <a:r>
              <a:rPr lang="en-US"/>
              <a:t>January 2024</a:t>
            </a:r>
            <a:endParaRPr lang="en-GB"/>
          </a:p>
        </p:txBody>
      </p:sp>
      <p:sp>
        <p:nvSpPr>
          <p:cNvPr id="7" name="Rectangle 6">
            <a:extLst>
              <a:ext uri="{FF2B5EF4-FFF2-40B4-BE49-F238E27FC236}">
                <a16:creationId xmlns:a16="http://schemas.microsoft.com/office/drawing/2014/main" id="{8B0790AB-2A7D-5996-8055-8E1BAEB07FCA}"/>
              </a:ext>
            </a:extLst>
          </p:cNvPr>
          <p:cNvSpPr/>
          <p:nvPr/>
        </p:nvSpPr>
        <p:spPr bwMode="auto">
          <a:xfrm>
            <a:off x="3671836" y="4182267"/>
            <a:ext cx="490281" cy="417160"/>
          </a:xfrm>
          <a:prstGeom prst="rect">
            <a:avLst/>
          </a:prstGeom>
          <a:solidFill>
            <a:schemeClr val="bg1"/>
          </a:solidFill>
          <a:ln w="9525"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8" name="Straight Connector 7">
            <a:extLst>
              <a:ext uri="{FF2B5EF4-FFF2-40B4-BE49-F238E27FC236}">
                <a16:creationId xmlns:a16="http://schemas.microsoft.com/office/drawing/2014/main" id="{42355624-A38C-71F6-CBDC-DB261AF8B2EF}"/>
              </a:ext>
            </a:extLst>
          </p:cNvPr>
          <p:cNvCxnSpPr/>
          <p:nvPr/>
        </p:nvCxnSpPr>
        <p:spPr bwMode="auto">
          <a:xfrm>
            <a:off x="1466747" y="3915926"/>
            <a:ext cx="66662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112BDBC9-E82A-1095-B2F3-17D84C6C76D8}"/>
              </a:ext>
            </a:extLst>
          </p:cNvPr>
          <p:cNvCxnSpPr/>
          <p:nvPr/>
        </p:nvCxnSpPr>
        <p:spPr bwMode="auto">
          <a:xfrm>
            <a:off x="1466747" y="4609100"/>
            <a:ext cx="66662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E3889178-B2E1-FB43-A39E-C30CABB8B40A}"/>
              </a:ext>
            </a:extLst>
          </p:cNvPr>
          <p:cNvCxnSpPr/>
          <p:nvPr/>
        </p:nvCxnSpPr>
        <p:spPr bwMode="auto">
          <a:xfrm>
            <a:off x="1540489" y="5272777"/>
            <a:ext cx="66662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E8245820-90F8-DABA-625F-38A86366EE3B}"/>
              </a:ext>
            </a:extLst>
          </p:cNvPr>
          <p:cNvCxnSpPr/>
          <p:nvPr/>
        </p:nvCxnSpPr>
        <p:spPr bwMode="auto">
          <a:xfrm>
            <a:off x="1540489" y="6000365"/>
            <a:ext cx="66662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TextBox 11">
            <a:extLst>
              <a:ext uri="{FF2B5EF4-FFF2-40B4-BE49-F238E27FC236}">
                <a16:creationId xmlns:a16="http://schemas.microsoft.com/office/drawing/2014/main" id="{26023D0C-48B4-CB20-76D9-D01EE6B44E13}"/>
              </a:ext>
            </a:extLst>
          </p:cNvPr>
          <p:cNvSpPr txBox="1"/>
          <p:nvPr/>
        </p:nvSpPr>
        <p:spPr>
          <a:xfrm>
            <a:off x="775393" y="3637647"/>
            <a:ext cx="1023830" cy="307777"/>
          </a:xfrm>
          <a:prstGeom prst="rect">
            <a:avLst/>
          </a:prstGeom>
          <a:noFill/>
        </p:spPr>
        <p:txBody>
          <a:bodyPr wrap="square" rtlCol="0">
            <a:spAutoFit/>
          </a:bodyPr>
          <a:lstStyle/>
          <a:p>
            <a:r>
              <a:rPr lang="en-US" sz="1400" dirty="0">
                <a:solidFill>
                  <a:schemeClr val="tx1"/>
                </a:solidFill>
              </a:rPr>
              <a:t>AP1</a:t>
            </a:r>
          </a:p>
        </p:txBody>
      </p:sp>
      <p:sp>
        <p:nvSpPr>
          <p:cNvPr id="13" name="TextBox 12">
            <a:extLst>
              <a:ext uri="{FF2B5EF4-FFF2-40B4-BE49-F238E27FC236}">
                <a16:creationId xmlns:a16="http://schemas.microsoft.com/office/drawing/2014/main" id="{0C7CE6FC-EFAD-F22E-DB06-F62EE3510C4A}"/>
              </a:ext>
            </a:extLst>
          </p:cNvPr>
          <p:cNvSpPr txBox="1"/>
          <p:nvPr/>
        </p:nvSpPr>
        <p:spPr>
          <a:xfrm>
            <a:off x="775393" y="4340758"/>
            <a:ext cx="1023830" cy="307777"/>
          </a:xfrm>
          <a:prstGeom prst="rect">
            <a:avLst/>
          </a:prstGeom>
          <a:noFill/>
        </p:spPr>
        <p:txBody>
          <a:bodyPr wrap="square" rtlCol="0">
            <a:spAutoFit/>
          </a:bodyPr>
          <a:lstStyle/>
          <a:p>
            <a:r>
              <a:rPr lang="en-US" sz="1400" dirty="0">
                <a:solidFill>
                  <a:schemeClr val="tx1"/>
                </a:solidFill>
              </a:rPr>
              <a:t>AP2</a:t>
            </a:r>
          </a:p>
        </p:txBody>
      </p:sp>
      <p:sp>
        <p:nvSpPr>
          <p:cNvPr id="14" name="TextBox 13">
            <a:extLst>
              <a:ext uri="{FF2B5EF4-FFF2-40B4-BE49-F238E27FC236}">
                <a16:creationId xmlns:a16="http://schemas.microsoft.com/office/drawing/2014/main" id="{33A93A49-4DF4-C824-6F3F-26F808306610}"/>
              </a:ext>
            </a:extLst>
          </p:cNvPr>
          <p:cNvSpPr txBox="1"/>
          <p:nvPr/>
        </p:nvSpPr>
        <p:spPr>
          <a:xfrm>
            <a:off x="786505" y="4996954"/>
            <a:ext cx="1023830" cy="307777"/>
          </a:xfrm>
          <a:prstGeom prst="rect">
            <a:avLst/>
          </a:prstGeom>
          <a:noFill/>
        </p:spPr>
        <p:txBody>
          <a:bodyPr wrap="square" rtlCol="0">
            <a:spAutoFit/>
          </a:bodyPr>
          <a:lstStyle/>
          <a:p>
            <a:r>
              <a:rPr lang="en-US" sz="1400" dirty="0">
                <a:solidFill>
                  <a:schemeClr val="tx1"/>
                </a:solidFill>
              </a:rPr>
              <a:t>AP3</a:t>
            </a:r>
          </a:p>
        </p:txBody>
      </p:sp>
      <p:sp>
        <p:nvSpPr>
          <p:cNvPr id="15" name="TextBox 14">
            <a:extLst>
              <a:ext uri="{FF2B5EF4-FFF2-40B4-BE49-F238E27FC236}">
                <a16:creationId xmlns:a16="http://schemas.microsoft.com/office/drawing/2014/main" id="{1F064619-EFC0-5FEA-D6F9-7B376ABF018A}"/>
              </a:ext>
            </a:extLst>
          </p:cNvPr>
          <p:cNvSpPr txBox="1"/>
          <p:nvPr/>
        </p:nvSpPr>
        <p:spPr>
          <a:xfrm>
            <a:off x="786505" y="5708304"/>
            <a:ext cx="1023830" cy="523220"/>
          </a:xfrm>
          <a:prstGeom prst="rect">
            <a:avLst/>
          </a:prstGeom>
          <a:noFill/>
        </p:spPr>
        <p:txBody>
          <a:bodyPr wrap="square" rtlCol="0">
            <a:spAutoFit/>
          </a:bodyPr>
          <a:lstStyle/>
          <a:p>
            <a:r>
              <a:rPr lang="en-US" sz="1400" dirty="0">
                <a:solidFill>
                  <a:schemeClr val="tx1"/>
                </a:solidFill>
              </a:rPr>
              <a:t>STA/legacy AP</a:t>
            </a:r>
          </a:p>
        </p:txBody>
      </p:sp>
      <p:sp>
        <p:nvSpPr>
          <p:cNvPr id="16" name="Rectangle 15">
            <a:extLst>
              <a:ext uri="{FF2B5EF4-FFF2-40B4-BE49-F238E27FC236}">
                <a16:creationId xmlns:a16="http://schemas.microsoft.com/office/drawing/2014/main" id="{CB021C0E-3042-E1A3-7FE8-90C3C3A5F767}"/>
              </a:ext>
            </a:extLst>
          </p:cNvPr>
          <p:cNvSpPr/>
          <p:nvPr/>
        </p:nvSpPr>
        <p:spPr bwMode="auto">
          <a:xfrm>
            <a:off x="2209870" y="3480400"/>
            <a:ext cx="963373" cy="42585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A7733E19-0549-4629-0CA5-5E56E093DDB3}"/>
              </a:ext>
            </a:extLst>
          </p:cNvPr>
          <p:cNvSpPr/>
          <p:nvPr/>
        </p:nvSpPr>
        <p:spPr bwMode="auto">
          <a:xfrm>
            <a:off x="3671835" y="4173574"/>
            <a:ext cx="255941" cy="425854"/>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1B9DAA57-E7DD-37F7-6511-50DF4B3048B4}"/>
              </a:ext>
            </a:extLst>
          </p:cNvPr>
          <p:cNvSpPr/>
          <p:nvPr/>
        </p:nvSpPr>
        <p:spPr bwMode="auto">
          <a:xfrm>
            <a:off x="3906176" y="3504821"/>
            <a:ext cx="255941" cy="42585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4D156012-7AFC-5907-FC4D-A5D5A67A461F}"/>
              </a:ext>
            </a:extLst>
          </p:cNvPr>
          <p:cNvSpPr/>
          <p:nvPr/>
        </p:nvSpPr>
        <p:spPr bwMode="auto">
          <a:xfrm>
            <a:off x="4416620" y="4857780"/>
            <a:ext cx="513520" cy="417160"/>
          </a:xfrm>
          <a:prstGeom prst="rect">
            <a:avLst/>
          </a:prstGeom>
          <a:solidFill>
            <a:schemeClr val="bg1"/>
          </a:solidFill>
          <a:ln w="9525"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A89C8175-7D2C-5F8A-F1F7-C74694365B56}"/>
              </a:ext>
            </a:extLst>
          </p:cNvPr>
          <p:cNvSpPr/>
          <p:nvPr/>
        </p:nvSpPr>
        <p:spPr bwMode="auto">
          <a:xfrm>
            <a:off x="4416620" y="4848058"/>
            <a:ext cx="255941" cy="42585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993E065D-9D9D-5288-0CCF-60C726B7AFC1}"/>
              </a:ext>
            </a:extLst>
          </p:cNvPr>
          <p:cNvSpPr/>
          <p:nvPr/>
        </p:nvSpPr>
        <p:spPr bwMode="auto">
          <a:xfrm>
            <a:off x="4571206" y="3483759"/>
            <a:ext cx="255941" cy="42585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22" name="TextBox 21">
            <a:extLst>
              <a:ext uri="{FF2B5EF4-FFF2-40B4-BE49-F238E27FC236}">
                <a16:creationId xmlns:a16="http://schemas.microsoft.com/office/drawing/2014/main" id="{C527C077-B06E-E1AE-7F14-C06D75355F66}"/>
              </a:ext>
            </a:extLst>
          </p:cNvPr>
          <p:cNvSpPr txBox="1"/>
          <p:nvPr/>
        </p:nvSpPr>
        <p:spPr>
          <a:xfrm>
            <a:off x="3880041" y="4167267"/>
            <a:ext cx="1382330" cy="461665"/>
          </a:xfrm>
          <a:prstGeom prst="rect">
            <a:avLst/>
          </a:prstGeom>
          <a:noFill/>
        </p:spPr>
        <p:txBody>
          <a:bodyPr wrap="square" rtlCol="0">
            <a:spAutoFit/>
          </a:bodyPr>
          <a:lstStyle/>
          <a:p>
            <a:r>
              <a:rPr lang="en-US" sz="1200" dirty="0">
                <a:solidFill>
                  <a:schemeClr val="tx1"/>
                </a:solidFill>
              </a:rPr>
              <a:t>Time shared to AP1</a:t>
            </a:r>
          </a:p>
        </p:txBody>
      </p:sp>
      <p:sp>
        <p:nvSpPr>
          <p:cNvPr id="23" name="TextBox 22">
            <a:extLst>
              <a:ext uri="{FF2B5EF4-FFF2-40B4-BE49-F238E27FC236}">
                <a16:creationId xmlns:a16="http://schemas.microsoft.com/office/drawing/2014/main" id="{8DD159EE-0CD9-1410-0C4B-D9068CAF6D39}"/>
              </a:ext>
            </a:extLst>
          </p:cNvPr>
          <p:cNvSpPr txBox="1"/>
          <p:nvPr/>
        </p:nvSpPr>
        <p:spPr>
          <a:xfrm>
            <a:off x="4609306" y="4830209"/>
            <a:ext cx="1402874" cy="461665"/>
          </a:xfrm>
          <a:prstGeom prst="rect">
            <a:avLst/>
          </a:prstGeom>
          <a:noFill/>
        </p:spPr>
        <p:txBody>
          <a:bodyPr wrap="square" rtlCol="0">
            <a:spAutoFit/>
          </a:bodyPr>
          <a:lstStyle/>
          <a:p>
            <a:r>
              <a:rPr lang="en-US" sz="1200" dirty="0">
                <a:solidFill>
                  <a:schemeClr val="tx1"/>
                </a:solidFill>
              </a:rPr>
              <a:t>Time </a:t>
            </a:r>
          </a:p>
          <a:p>
            <a:r>
              <a:rPr lang="en-US" sz="1200" dirty="0">
                <a:solidFill>
                  <a:schemeClr val="tx1"/>
                </a:solidFill>
              </a:rPr>
              <a:t>shared to AP1</a:t>
            </a:r>
          </a:p>
        </p:txBody>
      </p:sp>
      <p:sp>
        <p:nvSpPr>
          <p:cNvPr id="24" name="Rectangle 23">
            <a:extLst>
              <a:ext uri="{FF2B5EF4-FFF2-40B4-BE49-F238E27FC236}">
                <a16:creationId xmlns:a16="http://schemas.microsoft.com/office/drawing/2014/main" id="{7AAA3808-B734-9199-B312-AEA08C027022}"/>
              </a:ext>
            </a:extLst>
          </p:cNvPr>
          <p:cNvSpPr/>
          <p:nvPr/>
        </p:nvSpPr>
        <p:spPr bwMode="auto">
          <a:xfrm>
            <a:off x="5235756" y="5571151"/>
            <a:ext cx="963373" cy="425854"/>
          </a:xfrm>
          <a:prstGeom prst="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87B3EA26-1126-00F7-56AE-9F1391F7F43F}"/>
              </a:ext>
            </a:extLst>
          </p:cNvPr>
          <p:cNvSpPr txBox="1"/>
          <p:nvPr/>
        </p:nvSpPr>
        <p:spPr>
          <a:xfrm>
            <a:off x="5182416" y="5997005"/>
            <a:ext cx="1523184" cy="461665"/>
          </a:xfrm>
          <a:prstGeom prst="rect">
            <a:avLst/>
          </a:prstGeom>
          <a:noFill/>
        </p:spPr>
        <p:txBody>
          <a:bodyPr wrap="square" rtlCol="0">
            <a:spAutoFit/>
          </a:bodyPr>
          <a:lstStyle/>
          <a:p>
            <a:r>
              <a:rPr lang="en-US" sz="1200" dirty="0">
                <a:solidFill>
                  <a:schemeClr val="tx1"/>
                </a:solidFill>
              </a:rPr>
              <a:t>4</a:t>
            </a:r>
            <a:r>
              <a:rPr lang="en-US" sz="1200" baseline="30000" dirty="0">
                <a:solidFill>
                  <a:schemeClr val="tx1"/>
                </a:solidFill>
              </a:rPr>
              <a:t>th</a:t>
            </a:r>
            <a:r>
              <a:rPr lang="en-US" sz="1200" dirty="0">
                <a:solidFill>
                  <a:schemeClr val="tx1"/>
                </a:solidFill>
              </a:rPr>
              <a:t> STA wins contention sooner </a:t>
            </a:r>
          </a:p>
        </p:txBody>
      </p:sp>
    </p:spTree>
    <p:extLst>
      <p:ext uri="{BB962C8B-B14F-4D97-AF65-F5344CB8AC3E}">
        <p14:creationId xmlns:p14="http://schemas.microsoft.com/office/powerpoint/2010/main" val="2213242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CA550-AD7A-375F-A5C2-548A65CB0F4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FCB3288-A786-B759-56B1-41B32CE71F3C}"/>
              </a:ext>
            </a:extLst>
          </p:cNvPr>
          <p:cNvSpPr>
            <a:spLocks noGrp="1"/>
          </p:cNvSpPr>
          <p:nvPr>
            <p:ph idx="1"/>
          </p:nvPr>
        </p:nvSpPr>
        <p:spPr/>
        <p:txBody>
          <a:bodyPr/>
          <a:lstStyle/>
          <a:p>
            <a:pPr>
              <a:buFont typeface="Arial" panose="020B0604020202020204" pitchFamily="34" charset="0"/>
              <a:buChar char="•"/>
            </a:pPr>
            <a:r>
              <a:rPr lang="en-US" dirty="0"/>
              <a:t>Provided some solutions to resolve any potential unfairness issue to legacy STAs created by C-TDMA.  </a:t>
            </a:r>
          </a:p>
        </p:txBody>
      </p:sp>
      <p:sp>
        <p:nvSpPr>
          <p:cNvPr id="4" name="Slide Number Placeholder 3">
            <a:extLst>
              <a:ext uri="{FF2B5EF4-FFF2-40B4-BE49-F238E27FC236}">
                <a16:creationId xmlns:a16="http://schemas.microsoft.com/office/drawing/2014/main" id="{567C7CA0-7F78-E631-8CAA-C6C2464CB16F}"/>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171FB81D-0A69-83DD-F7C8-C56C6FC3E8E7}"/>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B58F5EE9-F976-E664-A81B-2AD3D171E358}"/>
              </a:ext>
            </a:extLst>
          </p:cNvPr>
          <p:cNvSpPr>
            <a:spLocks noGrp="1"/>
          </p:cNvSpPr>
          <p:nvPr>
            <p:ph type="dt" idx="15"/>
          </p:nvPr>
        </p:nvSpPr>
        <p:spPr/>
        <p:txBody>
          <a:bodyPr/>
          <a:lstStyle/>
          <a:p>
            <a:r>
              <a:rPr lang="en-US"/>
              <a:t>January 2024</a:t>
            </a:r>
            <a:endParaRPr lang="en-GB"/>
          </a:p>
        </p:txBody>
      </p:sp>
    </p:spTree>
    <p:extLst>
      <p:ext uri="{BB962C8B-B14F-4D97-AF65-F5344CB8AC3E}">
        <p14:creationId xmlns:p14="http://schemas.microsoft.com/office/powerpoint/2010/main" val="502224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E682F-91C5-5B95-4840-E1C20DC16762}"/>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1DEA2D13-E10F-2565-5AA2-7EDDEF7FDA5D}"/>
              </a:ext>
            </a:extLst>
          </p:cNvPr>
          <p:cNvSpPr>
            <a:spLocks noGrp="1"/>
          </p:cNvSpPr>
          <p:nvPr>
            <p:ph idx="1"/>
          </p:nvPr>
        </p:nvSpPr>
        <p:spPr/>
        <p:txBody>
          <a:bodyPr/>
          <a:lstStyle/>
          <a:p>
            <a:pPr marL="342900" marR="0" lvl="0" indent="-342900">
              <a:spcBef>
                <a:spcPts val="0"/>
              </a:spcBef>
              <a:spcAft>
                <a:spcPts val="0"/>
              </a:spcAft>
              <a:buFont typeface="Calibri" panose="020F0502020204030204" pitchFamily="34" charset="0"/>
              <a:buChar char="•"/>
              <a:tabLst>
                <a:tab pos="457200" algn="l"/>
              </a:tabLst>
            </a:pPr>
            <a:r>
              <a:rPr lang="en-US" sz="1600" b="1" dirty="0">
                <a:effectLst/>
                <a:latin typeface="Calibri" panose="020F0502020204030204" pitchFamily="34" charset="0"/>
                <a:ea typeface="Times New Roman" panose="02020603050405020304" pitchFamily="18" charset="0"/>
                <a:cs typeface="Times New Roman" panose="02020603050405020304" pitchFamily="18" charset="0"/>
              </a:rPr>
              <a:t>Do you agree to define a mechanism as part of the procedure of time sharing during a TXOP (e.g. C-TDMA, TXS, …) to support fairness to neighboring STAs (APs and non-APs)?</a:t>
            </a:r>
          </a:p>
          <a:p>
            <a:pPr marL="742950" marR="0" lvl="1" indent="-285750">
              <a:spcBef>
                <a:spcPts val="0"/>
              </a:spcBef>
              <a:spcAft>
                <a:spcPts val="0"/>
              </a:spcAft>
              <a:buFont typeface="Calibri" panose="020F0502020204030204" pitchFamily="34" charset="0"/>
              <a:buChar char="–"/>
              <a:tabLst>
                <a:tab pos="457200" algn="l"/>
                <a:tab pos="914400" algn="l"/>
              </a:tabLst>
            </a:pP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Exact mechanism is TBD.</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C6D52A1B-D5A3-BA98-CB5D-32CFB52F248D}"/>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8E333419-74B2-732C-3904-57C971A59FFD}"/>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413A72DD-C894-3943-AC8E-40682327FFAC}"/>
              </a:ext>
            </a:extLst>
          </p:cNvPr>
          <p:cNvSpPr>
            <a:spLocks noGrp="1"/>
          </p:cNvSpPr>
          <p:nvPr>
            <p:ph type="dt" idx="15"/>
          </p:nvPr>
        </p:nvSpPr>
        <p:spPr/>
        <p:txBody>
          <a:bodyPr/>
          <a:lstStyle/>
          <a:p>
            <a:r>
              <a:rPr lang="en-US"/>
              <a:t>January 2024</a:t>
            </a:r>
            <a:endParaRPr lang="en-GB"/>
          </a:p>
        </p:txBody>
      </p:sp>
    </p:spTree>
    <p:extLst>
      <p:ext uri="{BB962C8B-B14F-4D97-AF65-F5344CB8AC3E}">
        <p14:creationId xmlns:p14="http://schemas.microsoft.com/office/powerpoint/2010/main" val="253050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1006</TotalTime>
  <Words>915</Words>
  <Application>Microsoft Office PowerPoint</Application>
  <PresentationFormat>On-screen Show (4:3)</PresentationFormat>
  <Paragraphs>117</Paragraphs>
  <Slides>9</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vt:lpstr>
      <vt:lpstr>Arial Unicode MS</vt:lpstr>
      <vt:lpstr>Calibri</vt:lpstr>
      <vt:lpstr>Courier New</vt:lpstr>
      <vt:lpstr>Times New Roman</vt:lpstr>
      <vt:lpstr>Office Theme</vt:lpstr>
      <vt:lpstr>Document</vt:lpstr>
      <vt:lpstr>C-TDMA Follow-up</vt:lpstr>
      <vt:lpstr>Introduction </vt:lpstr>
      <vt:lpstr>NAV protection rules in C-TDMA</vt:lpstr>
      <vt:lpstr>NAV protection rules in C-TDMA (contd.)</vt:lpstr>
      <vt:lpstr>NAV protection rules in C-TDMA (contd.)</vt:lpstr>
      <vt:lpstr>Fairness issues for C-TDMA</vt:lpstr>
      <vt:lpstr>Fairness issues for C-TDMA (contd.)</vt:lpstr>
      <vt:lpstr>Summary</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lastModifiedBy>Das, Dibakar</cp:lastModifiedBy>
  <cp:revision>4</cp:revision>
  <cp:lastPrinted>1601-01-01T00:00:00Z</cp:lastPrinted>
  <dcterms:created xsi:type="dcterms:W3CDTF">2023-05-23T22:26:00Z</dcterms:created>
  <dcterms:modified xsi:type="dcterms:W3CDTF">2024-07-12T18:46:16Z</dcterms:modified>
</cp:coreProperties>
</file>