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5" r:id="rId3"/>
    <p:sldId id="271" r:id="rId4"/>
    <p:sldId id="270" r:id="rId5"/>
    <p:sldId id="275" r:id="rId6"/>
    <p:sldId id="272" r:id="rId7"/>
    <p:sldId id="276" r:id="rId8"/>
    <p:sldId id="273" r:id="rId9"/>
    <p:sldId id="27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E9EF503D-BFF4-A3EB-8B47-3BF6583FB935}" name="Das, Dibakar" initials="DD" userId="S::dibakar.das@intel.com::5555b401-5ad5-4206-a20e-01f22605f8f6" providerId="AD"/>
  <p188:author id="{FFFCF362-E410-225C-DF11-CD03DB4468AE}" name="Cariou, Laurent" initials="CL" userId="S::laurent.cariou@intel.com::4453f93f-2ed2-46e8-bb8c-3237fbfdd40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129D32-D83E-42E2-97B0-B57ED27DA621}" v="3" dt="2024-01-14T03:12:04.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4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3466" y="38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7D129D32-D83E-42E2-97B0-B57ED27DA621}"/>
    <pc:docChg chg="custSel addSld modSld modMainMaster">
      <pc:chgData name="Das, Dibakar" userId="5555b401-5ad5-4206-a20e-01f22605f8f6" providerId="ADAL" clId="{7D129D32-D83E-42E2-97B0-B57ED27DA621}" dt="2024-01-14T03:15:33.165" v="255" actId="207"/>
      <pc:docMkLst>
        <pc:docMk/>
      </pc:docMkLst>
      <pc:sldChg chg="modSp mod">
        <pc:chgData name="Das, Dibakar" userId="5555b401-5ad5-4206-a20e-01f22605f8f6" providerId="ADAL" clId="{7D129D32-D83E-42E2-97B0-B57ED27DA621}" dt="2024-01-14T03:12:04.208" v="95"/>
        <pc:sldMkLst>
          <pc:docMk/>
          <pc:sldMk cId="0" sldId="256"/>
        </pc:sldMkLst>
        <pc:spChg chg="mod">
          <ac:chgData name="Das, Dibakar" userId="5555b401-5ad5-4206-a20e-01f22605f8f6" providerId="ADAL" clId="{7D129D32-D83E-42E2-97B0-B57ED27DA621}" dt="2024-01-14T03:07:25.498" v="11" actId="20577"/>
          <ac:spMkLst>
            <pc:docMk/>
            <pc:sldMk cId="0" sldId="256"/>
            <ac:spMk id="6" creationId="{00000000-0000-0000-0000-000000000000}"/>
          </ac:spMkLst>
        </pc:spChg>
        <pc:spChg chg="mod">
          <ac:chgData name="Das, Dibakar" userId="5555b401-5ad5-4206-a20e-01f22605f8f6" providerId="ADAL" clId="{7D129D32-D83E-42E2-97B0-B57ED27DA621}" dt="2024-01-14T03:12:01.296" v="94" actId="20577"/>
          <ac:spMkLst>
            <pc:docMk/>
            <pc:sldMk cId="0" sldId="256"/>
            <ac:spMk id="3074" creationId="{00000000-0000-0000-0000-000000000000}"/>
          </ac:spMkLst>
        </pc:spChg>
        <pc:graphicFrameChg chg="mod">
          <ac:chgData name="Das, Dibakar" userId="5555b401-5ad5-4206-a20e-01f22605f8f6" providerId="ADAL" clId="{7D129D32-D83E-42E2-97B0-B57ED27DA621}" dt="2024-01-14T03:12:04.208" v="95"/>
          <ac:graphicFrameMkLst>
            <pc:docMk/>
            <pc:sldMk cId="0" sldId="256"/>
            <ac:graphicFrameMk id="3075" creationId="{00000000-0000-0000-0000-000000000000}"/>
          </ac:graphicFrameMkLst>
        </pc:graphicFrameChg>
      </pc:sldChg>
      <pc:sldChg chg="modSp mod">
        <pc:chgData name="Das, Dibakar" userId="5555b401-5ad5-4206-a20e-01f22605f8f6" providerId="ADAL" clId="{7D129D32-D83E-42E2-97B0-B57ED27DA621}" dt="2024-01-14T03:15:33.165" v="255" actId="207"/>
        <pc:sldMkLst>
          <pc:docMk/>
          <pc:sldMk cId="1664927070" sldId="270"/>
        </pc:sldMkLst>
        <pc:spChg chg="mod">
          <ac:chgData name="Das, Dibakar" userId="5555b401-5ad5-4206-a20e-01f22605f8f6" providerId="ADAL" clId="{7D129D32-D83E-42E2-97B0-B57ED27DA621}" dt="2024-01-14T03:15:33.165" v="255" actId="207"/>
          <ac:spMkLst>
            <pc:docMk/>
            <pc:sldMk cId="1664927070" sldId="270"/>
            <ac:spMk id="3" creationId="{F6079A37-252F-8F1D-986E-E7AAB829A1D1}"/>
          </ac:spMkLst>
        </pc:spChg>
      </pc:sldChg>
      <pc:sldChg chg="modSp mod">
        <pc:chgData name="Das, Dibakar" userId="5555b401-5ad5-4206-a20e-01f22605f8f6" providerId="ADAL" clId="{7D129D32-D83E-42E2-97B0-B57ED27DA621}" dt="2024-01-14T03:15:23.199" v="254" actId="113"/>
        <pc:sldMkLst>
          <pc:docMk/>
          <pc:sldMk cId="3232346911" sldId="272"/>
        </pc:sldMkLst>
        <pc:spChg chg="mod">
          <ac:chgData name="Das, Dibakar" userId="5555b401-5ad5-4206-a20e-01f22605f8f6" providerId="ADAL" clId="{7D129D32-D83E-42E2-97B0-B57ED27DA621}" dt="2024-01-14T03:15:23.199" v="254" actId="113"/>
          <ac:spMkLst>
            <pc:docMk/>
            <pc:sldMk cId="3232346911" sldId="272"/>
            <ac:spMk id="3" creationId="{26E3A9F6-8654-C957-E59B-380F5C8DD3D3}"/>
          </ac:spMkLst>
        </pc:spChg>
      </pc:sldChg>
      <pc:sldChg chg="modSp mod modNotesTx">
        <pc:chgData name="Das, Dibakar" userId="5555b401-5ad5-4206-a20e-01f22605f8f6" providerId="ADAL" clId="{7D129D32-D83E-42E2-97B0-B57ED27DA621}" dt="2024-01-14T03:14:47.360" v="250"/>
        <pc:sldMkLst>
          <pc:docMk/>
          <pc:sldMk cId="2509108321" sldId="274"/>
        </pc:sldMkLst>
        <pc:spChg chg="mod">
          <ac:chgData name="Das, Dibakar" userId="5555b401-5ad5-4206-a20e-01f22605f8f6" providerId="ADAL" clId="{7D129D32-D83E-42E2-97B0-B57ED27DA621}" dt="2024-01-14T03:14:45.033" v="249" actId="21"/>
          <ac:spMkLst>
            <pc:docMk/>
            <pc:sldMk cId="2509108321" sldId="274"/>
            <ac:spMk id="3" creationId="{106C1F83-A530-5075-F704-6ED9994A65A5}"/>
          </ac:spMkLst>
        </pc:spChg>
      </pc:sldChg>
      <pc:sldChg chg="modSp new mod">
        <pc:chgData name="Das, Dibakar" userId="5555b401-5ad5-4206-a20e-01f22605f8f6" providerId="ADAL" clId="{7D129D32-D83E-42E2-97B0-B57ED27DA621}" dt="2024-01-14T03:13:58.417" v="243" actId="20577"/>
        <pc:sldMkLst>
          <pc:docMk/>
          <pc:sldMk cId="502224681" sldId="276"/>
        </pc:sldMkLst>
        <pc:spChg chg="mod">
          <ac:chgData name="Das, Dibakar" userId="5555b401-5ad5-4206-a20e-01f22605f8f6" providerId="ADAL" clId="{7D129D32-D83E-42E2-97B0-B57ED27DA621}" dt="2024-01-14T03:13:04.282" v="103" actId="20577"/>
          <ac:spMkLst>
            <pc:docMk/>
            <pc:sldMk cId="502224681" sldId="276"/>
            <ac:spMk id="2" creationId="{C97CA550-AD7A-375F-A5C2-548A65CB0F46}"/>
          </ac:spMkLst>
        </pc:spChg>
        <pc:spChg chg="mod">
          <ac:chgData name="Das, Dibakar" userId="5555b401-5ad5-4206-a20e-01f22605f8f6" providerId="ADAL" clId="{7D129D32-D83E-42E2-97B0-B57ED27DA621}" dt="2024-01-14T03:13:58.417" v="243" actId="20577"/>
          <ac:spMkLst>
            <pc:docMk/>
            <pc:sldMk cId="502224681" sldId="276"/>
            <ac:spMk id="3" creationId="{EFCB3288-A786-B759-56B1-41B32CE71F3C}"/>
          </ac:spMkLst>
        </pc:spChg>
      </pc:sldChg>
      <pc:sldMasterChg chg="modSp mod">
        <pc:chgData name="Das, Dibakar" userId="5555b401-5ad5-4206-a20e-01f22605f8f6" providerId="ADAL" clId="{7D129D32-D83E-42E2-97B0-B57ED27DA621}" dt="2024-01-14T03:11:05.315" v="74" actId="20577"/>
        <pc:sldMasterMkLst>
          <pc:docMk/>
          <pc:sldMasterMk cId="0" sldId="2147483648"/>
        </pc:sldMasterMkLst>
        <pc:spChg chg="mod">
          <ac:chgData name="Das, Dibakar" userId="5555b401-5ad5-4206-a20e-01f22605f8f6" providerId="ADAL" clId="{7D129D32-D83E-42E2-97B0-B57ED27DA621}" dt="2024-01-14T03:10:28.826" v="21" actId="20577"/>
          <ac:spMkLst>
            <pc:docMk/>
            <pc:sldMasterMk cId="0" sldId="2147483648"/>
            <ac:spMk id="10" creationId="{00000000-0000-0000-0000-000000000000}"/>
          </ac:spMkLst>
        </pc:spChg>
        <pc:spChg chg="mod">
          <ac:chgData name="Das, Dibakar" userId="5555b401-5ad5-4206-a20e-01f22605f8f6" providerId="ADAL" clId="{7D129D32-D83E-42E2-97B0-B57ED27DA621}" dt="2024-01-14T03:10:37.890" v="45" actId="20577"/>
          <ac:spMkLst>
            <pc:docMk/>
            <pc:sldMasterMk cId="0" sldId="2147483648"/>
            <ac:spMk id="1027" creationId="{00000000-0000-0000-0000-000000000000}"/>
          </ac:spMkLst>
        </pc:spChg>
        <pc:spChg chg="mod">
          <ac:chgData name="Das, Dibakar" userId="5555b401-5ad5-4206-a20e-01f22605f8f6" providerId="ADAL" clId="{7D129D32-D83E-42E2-97B0-B57ED27DA621}" dt="2024-01-14T03:11:05.315" v="74" actId="20577"/>
          <ac:spMkLst>
            <pc:docMk/>
            <pc:sldMasterMk cId="0" sldId="2147483648"/>
            <ac:spMk id="1028"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57832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55415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OR</a:t>
            </a:r>
          </a:p>
          <a:p>
            <a:r>
              <a:rPr lang="en-US" dirty="0"/>
              <a:t>Do you agree to the following:</a:t>
            </a:r>
          </a:p>
          <a:p>
            <a:r>
              <a:rPr lang="en-US" sz="1200" dirty="0">
                <a:effectLst/>
                <a:latin typeface="Calibri" panose="020F0502020204030204" pitchFamily="34" charset="0"/>
                <a:ea typeface="Times New Roman" panose="02020603050405020304" pitchFamily="18" charset="0"/>
              </a:rPr>
              <a:t>In any </a:t>
            </a:r>
            <a:r>
              <a:rPr lang="en-US" sz="1200" dirty="0" err="1">
                <a:effectLst/>
                <a:latin typeface="Calibri" panose="020F0502020204030204" pitchFamily="34" charset="0"/>
                <a:ea typeface="Times New Roman" panose="02020603050405020304" pitchFamily="18" charset="0"/>
              </a:rPr>
              <a:t>TxOP</a:t>
            </a:r>
            <a:r>
              <a:rPr lang="en-US" sz="1200" dirty="0">
                <a:effectLst/>
                <a:latin typeface="Calibri" panose="020F0502020204030204" pitchFamily="34" charset="0"/>
                <a:ea typeface="Times New Roman" panose="02020603050405020304" pitchFamily="18" charset="0"/>
              </a:rPr>
              <a:t>, the time allocated by a sharing AP with the C-TDMA procedure shall not be larger than the time used by the sharing AP for transmission in its own BSS?</a:t>
            </a:r>
            <a:endParaRPr lang="en-US" sz="1200" dirty="0">
              <a:effectLst/>
              <a:latin typeface="Calibri" panose="020F0502020204030204" pitchFamily="34" charset="0"/>
              <a:ea typeface="Calibri" panose="020F0502020204030204" pitchFamily="34" charset="0"/>
            </a:endParaRP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1831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Dibakar Das </a:t>
            </a:r>
            <a:r>
              <a:rPr lang="en-GB" dirty="0" err="1"/>
              <a:t>etal</a:t>
            </a:r>
            <a:r>
              <a:rPr lang="en-GB" dirty="0"/>
              <a:t>,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C-TDMA Follow-up</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47138570"/>
              </p:ext>
            </p:extLst>
          </p:nvPr>
        </p:nvGraphicFramePr>
        <p:xfrm>
          <a:off x="512763" y="2278063"/>
          <a:ext cx="8147050" cy="2501900"/>
        </p:xfrm>
        <a:graphic>
          <a:graphicData uri="http://schemas.openxmlformats.org/presentationml/2006/ole">
            <mc:AlternateContent xmlns:mc="http://schemas.openxmlformats.org/markup-compatibility/2006">
              <mc:Choice xmlns:v="urn:schemas-microsoft-com:vml" Requires="v">
                <p:oleObj name="Document" r:id="rId3" imgW="8245941" imgH="2538860" progId="Word.Document.8">
                  <p:embed/>
                </p:oleObj>
              </mc:Choice>
              <mc:Fallback>
                <p:oleObj name="Document" r:id="rId3" imgW="8245941" imgH="2538860" progId="Word.Document.8">
                  <p:embed/>
                  <p:pic>
                    <p:nvPicPr>
                      <p:cNvPr id="3075" name="Object 3"/>
                      <p:cNvPicPr>
                        <a:picLocks noChangeAspect="1" noChangeArrowheads="1"/>
                      </p:cNvPicPr>
                      <p:nvPr/>
                    </p:nvPicPr>
                    <p:blipFill>
                      <a:blip r:embed="rId4"/>
                      <a:srcRect/>
                      <a:stretch>
                        <a:fillRect/>
                      </a:stretch>
                    </p:blipFill>
                    <p:spPr bwMode="auto">
                      <a:xfrm>
                        <a:off x="512763" y="2278063"/>
                        <a:ext cx="8147050" cy="25019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EF84-3134-B283-8E3A-6AFA38E41E1A}"/>
              </a:ext>
            </a:extLst>
          </p:cNvPr>
          <p:cNvSpPr>
            <a:spLocks noGrp="1"/>
          </p:cNvSpPr>
          <p:nvPr>
            <p:ph type="title"/>
          </p:nvPr>
        </p:nvSpPr>
        <p:spPr/>
        <p:txBody>
          <a:bodyPr/>
          <a:lstStyle/>
          <a:p>
            <a:r>
              <a:rPr lang="en-US"/>
              <a:t>Introduction	</a:t>
            </a:r>
          </a:p>
        </p:txBody>
      </p:sp>
      <p:sp>
        <p:nvSpPr>
          <p:cNvPr id="3" name="Content Placeholder 2">
            <a:extLst>
              <a:ext uri="{FF2B5EF4-FFF2-40B4-BE49-F238E27FC236}">
                <a16:creationId xmlns:a16="http://schemas.microsoft.com/office/drawing/2014/main" id="{E82D200A-8C4D-4EF4-3558-F258A7E00124}"/>
              </a:ext>
            </a:extLst>
          </p:cNvPr>
          <p:cNvSpPr>
            <a:spLocks noGrp="1"/>
          </p:cNvSpPr>
          <p:nvPr>
            <p:ph idx="1"/>
          </p:nvPr>
        </p:nvSpPr>
        <p:spPr/>
        <p:txBody>
          <a:bodyPr/>
          <a:lstStyle/>
          <a:p>
            <a:pPr>
              <a:buFont typeface="Arial" panose="020B0604020202020204" pitchFamily="34" charset="0"/>
              <a:buChar char="•"/>
            </a:pPr>
            <a:r>
              <a:rPr lang="en-US"/>
              <a:t>There has been several contributions on C-TDMA including one from us. </a:t>
            </a:r>
          </a:p>
          <a:p>
            <a:pPr>
              <a:buFont typeface="Arial" panose="020B0604020202020204" pitchFamily="34" charset="0"/>
              <a:buChar char="•"/>
            </a:pPr>
            <a:r>
              <a:rPr lang="en-US"/>
              <a:t>The main idea is to allocate time for one shared AP at a time similar to the TXS procedure in 11be. </a:t>
            </a:r>
          </a:p>
          <a:p>
            <a:pPr>
              <a:buFont typeface="Arial" panose="020B0604020202020204" pitchFamily="34" charset="0"/>
              <a:buChar char="•"/>
            </a:pPr>
            <a:r>
              <a:rPr lang="en-US"/>
              <a:t>Here, we focus on the problem of NAV protection rules and fairness:</a:t>
            </a:r>
          </a:p>
          <a:p>
            <a:pPr lvl="1">
              <a:buFont typeface="Arial" panose="020B0604020202020204" pitchFamily="34" charset="0"/>
              <a:buChar char="•"/>
            </a:pPr>
            <a:r>
              <a:rPr lang="en-US"/>
              <a:t>How to allocate time to a shared AP without inadvertently setting NAV for that AP’s BSS ?</a:t>
            </a:r>
          </a:p>
          <a:p>
            <a:pPr lvl="1">
              <a:buFont typeface="Arial" panose="020B0604020202020204" pitchFamily="34" charset="0"/>
              <a:buChar char="•"/>
            </a:pPr>
            <a:r>
              <a:rPr lang="en-US"/>
              <a:t>How to make the scheme fairer to other STAs esp. legacy ones which cant be allocated resources ?</a:t>
            </a:r>
          </a:p>
        </p:txBody>
      </p:sp>
      <p:sp>
        <p:nvSpPr>
          <p:cNvPr id="4" name="Slide Number Placeholder 3">
            <a:extLst>
              <a:ext uri="{FF2B5EF4-FFF2-40B4-BE49-F238E27FC236}">
                <a16:creationId xmlns:a16="http://schemas.microsoft.com/office/drawing/2014/main" id="{80832D6B-9732-BD82-1A5B-E900A5F2D691}"/>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362F2A68-0A6C-B553-B526-2BDA0EFD80D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2FCCED52-8F7F-43E5-E873-C019249A6EDD}"/>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378760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17EFE-A7D9-29B1-C3AA-F9984564F4F3}"/>
              </a:ext>
            </a:extLst>
          </p:cNvPr>
          <p:cNvSpPr>
            <a:spLocks noGrp="1"/>
          </p:cNvSpPr>
          <p:nvPr>
            <p:ph type="title"/>
          </p:nvPr>
        </p:nvSpPr>
        <p:spPr/>
        <p:txBody>
          <a:bodyPr/>
          <a:lstStyle/>
          <a:p>
            <a:r>
              <a:rPr lang="en-US"/>
              <a:t>NAV protection rules in C-TDMA</a:t>
            </a:r>
          </a:p>
        </p:txBody>
      </p:sp>
      <p:sp>
        <p:nvSpPr>
          <p:cNvPr id="3" name="Content Placeholder 2">
            <a:extLst>
              <a:ext uri="{FF2B5EF4-FFF2-40B4-BE49-F238E27FC236}">
                <a16:creationId xmlns:a16="http://schemas.microsoft.com/office/drawing/2014/main" id="{5E829D1F-C5C0-E6E1-B6C9-B56E2E53C4F1}"/>
              </a:ext>
            </a:extLst>
          </p:cNvPr>
          <p:cNvSpPr>
            <a:spLocks noGrp="1"/>
          </p:cNvSpPr>
          <p:nvPr>
            <p:ph idx="1"/>
          </p:nvPr>
        </p:nvSpPr>
        <p:spPr/>
        <p:txBody>
          <a:bodyPr/>
          <a:lstStyle/>
          <a:p>
            <a:pPr>
              <a:buFont typeface="Arial" panose="020B0604020202020204" pitchFamily="34" charset="0"/>
              <a:buChar char="•"/>
            </a:pPr>
            <a:r>
              <a:rPr lang="en-US" sz="1800"/>
              <a:t>Based on the discussions in wifi-7 and some proposals in wifi-8, for C-TDMA there are two somewhat contradictory issues: </a:t>
            </a:r>
          </a:p>
          <a:p>
            <a:pPr lvl="1">
              <a:buFont typeface="Arial" panose="020B0604020202020204" pitchFamily="34" charset="0"/>
              <a:buChar char="•"/>
            </a:pPr>
            <a:r>
              <a:rPr lang="en-US" sz="1400" b="1"/>
              <a:t>(Issue 1)</a:t>
            </a:r>
            <a:r>
              <a:rPr lang="en-US" sz="1400"/>
              <a:t> To allow legacy STAs associated to coordinated APs to be able to a) respond to a Basic TF sent from coordinated APs during the allocated time, b) respond to an RTS sent by the coordinated AP in the same way as it would if the coordinated AP obtained TXOP doing EDCA =&gt; need to ensure that NAV set by frame transmissions from Coordinator AP does not prevent this. </a:t>
            </a:r>
          </a:p>
          <a:p>
            <a:pPr lvl="1">
              <a:buFont typeface="Arial" panose="020B0604020202020204" pitchFamily="34" charset="0"/>
              <a:buChar char="•"/>
            </a:pPr>
            <a:r>
              <a:rPr lang="en-US" sz="1400" b="1"/>
              <a:t>(Issue 2)</a:t>
            </a:r>
            <a:r>
              <a:rPr lang="en-US" sz="1400"/>
              <a:t> To increase probability of the coordinator AP not losing its obtained TXOP during the allocated time because a STA hidden to the coordinated AP’s BSS observes medium to be idle and obtains TXOP.</a:t>
            </a:r>
          </a:p>
          <a:p>
            <a:pPr>
              <a:buFont typeface="Arial" panose="020B0604020202020204" pitchFamily="34" charset="0"/>
              <a:buChar char="•"/>
            </a:pPr>
            <a:r>
              <a:rPr lang="en-US" sz="1800"/>
              <a:t>Any solution for issue 2 likely to be more complex and introduce a bit unfairness as the sharing AP will set NAV beyond its immediate BSS and block the medium. </a:t>
            </a:r>
          </a:p>
          <a:p>
            <a:pPr>
              <a:buFont typeface="Arial" panose="020B0604020202020204" pitchFamily="34" charset="0"/>
              <a:buChar char="•"/>
            </a:pPr>
            <a:r>
              <a:rPr lang="en-US" sz="1800"/>
              <a:t>So, prefer to just focus on issue 1 for simplicity. </a:t>
            </a:r>
          </a:p>
          <a:p>
            <a:endParaRPr lang="en-US"/>
          </a:p>
        </p:txBody>
      </p:sp>
      <p:sp>
        <p:nvSpPr>
          <p:cNvPr id="4" name="Slide Number Placeholder 3">
            <a:extLst>
              <a:ext uri="{FF2B5EF4-FFF2-40B4-BE49-F238E27FC236}">
                <a16:creationId xmlns:a16="http://schemas.microsoft.com/office/drawing/2014/main" id="{D40F82EA-E09F-070B-474F-6E20DA0942F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2FDBB4E-D7C2-C591-EE10-7DABB5844AEA}"/>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AB5D4040-1F90-F324-9618-E5EF262F1223}"/>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242391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306065" y="1830547"/>
            <a:ext cx="8606482" cy="1402420"/>
          </a:xfrm>
        </p:spPr>
        <p:txBody>
          <a:bodyPr/>
          <a:lstStyle/>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Proposal: The M-AP</a:t>
            </a:r>
            <a:r>
              <a:rPr lang="en-US" sz="2000" dirty="0">
                <a:effectLst/>
                <a:latin typeface="Calibri"/>
                <a:ea typeface="Calibri" panose="020F0502020204030204" pitchFamily="34" charset="0"/>
                <a:cs typeface="Times New Roman"/>
              </a:rPr>
              <a:t> TF from </a:t>
            </a:r>
            <a:r>
              <a:rPr lang="en-US" sz="2000" dirty="0">
                <a:latin typeface="Calibri"/>
                <a:ea typeface="Calibri" panose="020F0502020204030204" pitchFamily="34" charset="0"/>
                <a:cs typeface="Times New Roman"/>
              </a:rPr>
              <a:t>sharing AP (AP-0)</a:t>
            </a:r>
            <a:r>
              <a:rPr lang="en-US" sz="2000" dirty="0">
                <a:effectLst/>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sets basic NAV for any STA only till the duration of that TF + SIFS+ duration of an immediate response frame + {</a:t>
            </a:r>
            <a:r>
              <a:rPr lang="en-US" sz="2000" dirty="0">
                <a:solidFill>
                  <a:schemeClr val="tx1"/>
                </a:solidFill>
                <a:latin typeface="Calibri"/>
                <a:ea typeface="Calibri" panose="020F0502020204030204" pitchFamily="34" charset="0"/>
                <a:cs typeface="Times New Roman"/>
              </a:rPr>
              <a:t>a small time needed for the shared AP to initiate own transmission}. </a:t>
            </a:r>
            <a:endParaRPr lang="en-US" sz="2000" dirty="0">
              <a:solidFill>
                <a:schemeClr val="tx1"/>
              </a:solidFill>
              <a:latin typeface="Calibri"/>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After the allocation ends, the sharing AP performs CS check (similar to TXS) to determine if it can continue the TXOP</a:t>
            </a: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In congested environments where the sharing AP will likely find medium busy at end of allocation, the sharing AP will </a:t>
            </a:r>
            <a:endParaRPr lang="en-US" sz="2000" dirty="0">
              <a:latin typeface="Calibri"/>
              <a:ea typeface="Calibri" panose="020F0502020204030204" pitchFamily="34" charset="0"/>
              <a:cs typeface="Times New Roman" panose="02020603050405020304" pitchFamily="18" charset="0"/>
            </a:endParaRP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finish its own transmissions before allocating to another AP,</a:t>
            </a: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 guarantee time allocation to one shared AP </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p>
            <a:pPr marL="57150" indent="0">
              <a:lnSpc>
                <a:spcPct val="107000"/>
              </a:lnSpc>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sp>
        <p:nvSpPr>
          <p:cNvPr id="5" name="Footer Placeholder 4">
            <a:extLst>
              <a:ext uri="{FF2B5EF4-FFF2-40B4-BE49-F238E27FC236}">
                <a16:creationId xmlns:a16="http://schemas.microsoft.com/office/drawing/2014/main" id="{791C731E-DAB3-7EEE-8728-CABA78D3055D}"/>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1664927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267965" y="1830388"/>
            <a:ext cx="8606482" cy="1402420"/>
          </a:xfrm>
        </p:spPr>
        <p:txBody>
          <a:bodyPr/>
          <a:lstStyle/>
          <a:p>
            <a:pPr marL="57150" indent="0">
              <a:lnSpc>
                <a:spcPct val="107000"/>
              </a:lnSpc>
              <a:spcBef>
                <a:spcPts val="0"/>
              </a:spcBef>
              <a:spcAft>
                <a:spcPts val="0"/>
              </a:spcAft>
            </a:pP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cxnSp>
        <p:nvCxnSpPr>
          <p:cNvPr id="5" name="Straight Arrow Connector 4">
            <a:extLst>
              <a:ext uri="{FF2B5EF4-FFF2-40B4-BE49-F238E27FC236}">
                <a16:creationId xmlns:a16="http://schemas.microsoft.com/office/drawing/2014/main" id="{C9AB64AB-69DC-BF8D-8E95-A23BBD3E188A}"/>
              </a:ext>
            </a:extLst>
          </p:cNvPr>
          <p:cNvCxnSpPr>
            <a:cxnSpLocks/>
          </p:cNvCxnSpPr>
          <p:nvPr/>
        </p:nvCxnSpPr>
        <p:spPr bwMode="auto">
          <a:xfrm>
            <a:off x="1125963" y="1830388"/>
            <a:ext cx="6529196" cy="686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 name="TextBox 13">
            <a:extLst>
              <a:ext uri="{FF2B5EF4-FFF2-40B4-BE49-F238E27FC236}">
                <a16:creationId xmlns:a16="http://schemas.microsoft.com/office/drawing/2014/main" id="{0DE6A100-7BED-71DA-25D9-20B19D767702}"/>
              </a:ext>
            </a:extLst>
          </p:cNvPr>
          <p:cNvSpPr txBox="1"/>
          <p:nvPr/>
        </p:nvSpPr>
        <p:spPr>
          <a:xfrm>
            <a:off x="4042264" y="1566700"/>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15" name="Straight Connector 14">
            <a:extLst>
              <a:ext uri="{FF2B5EF4-FFF2-40B4-BE49-F238E27FC236}">
                <a16:creationId xmlns:a16="http://schemas.microsoft.com/office/drawing/2014/main" id="{7D15BA7D-69C1-4056-5771-68AE05BB4821}"/>
              </a:ext>
            </a:extLst>
          </p:cNvPr>
          <p:cNvCxnSpPr>
            <a:cxnSpLocks/>
          </p:cNvCxnSpPr>
          <p:nvPr/>
        </p:nvCxnSpPr>
        <p:spPr bwMode="auto">
          <a:xfrm flipV="1">
            <a:off x="1055921" y="3019442"/>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438F9BA1-25A6-979A-6B2B-33974DDE2078}"/>
              </a:ext>
            </a:extLst>
          </p:cNvPr>
          <p:cNvCxnSpPr/>
          <p:nvPr/>
        </p:nvCxnSpPr>
        <p:spPr bwMode="auto">
          <a:xfrm>
            <a:off x="1025759" y="3602945"/>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379F35DD-AD83-C43F-B093-70025850E1BF}"/>
              </a:ext>
            </a:extLst>
          </p:cNvPr>
          <p:cNvSpPr txBox="1"/>
          <p:nvPr/>
        </p:nvSpPr>
        <p:spPr>
          <a:xfrm>
            <a:off x="3825" y="2593576"/>
            <a:ext cx="1100267" cy="523220"/>
          </a:xfrm>
          <a:prstGeom prst="rect">
            <a:avLst/>
          </a:prstGeom>
          <a:noFill/>
        </p:spPr>
        <p:txBody>
          <a:bodyPr wrap="square" lIns="91440" tIns="45720" rIns="91440" bIns="45720" rtlCol="0" anchor="t">
            <a:spAutoFit/>
          </a:bodyPr>
          <a:lstStyle/>
          <a:p>
            <a:r>
              <a:rPr lang="en-US" sz="1400">
                <a:solidFill>
                  <a:schemeClr val="tx1"/>
                </a:solidFill>
                <a:latin typeface="Times New Roman"/>
                <a:ea typeface="MS Gothic"/>
                <a:cs typeface="Times New Roman"/>
              </a:rPr>
              <a:t>Sharing AP-0</a:t>
            </a:r>
            <a:endParaRPr lang="en-US" sz="1400">
              <a:solidFill>
                <a:schemeClr val="tx1"/>
              </a:solidFill>
            </a:endParaRPr>
          </a:p>
        </p:txBody>
      </p:sp>
      <p:sp>
        <p:nvSpPr>
          <p:cNvPr id="22" name="TextBox 21">
            <a:extLst>
              <a:ext uri="{FF2B5EF4-FFF2-40B4-BE49-F238E27FC236}">
                <a16:creationId xmlns:a16="http://schemas.microsoft.com/office/drawing/2014/main" id="{FA316385-4040-DC1E-3D21-47B6F689CCB0}"/>
              </a:ext>
            </a:extLst>
          </p:cNvPr>
          <p:cNvSpPr txBox="1"/>
          <p:nvPr/>
        </p:nvSpPr>
        <p:spPr>
          <a:xfrm>
            <a:off x="3140" y="3178296"/>
            <a:ext cx="1023830" cy="523220"/>
          </a:xfrm>
          <a:prstGeom prst="rect">
            <a:avLst/>
          </a:prstGeom>
          <a:noFill/>
        </p:spPr>
        <p:txBody>
          <a:bodyPr wrap="square" rtlCol="0">
            <a:spAutoFit/>
          </a:bodyPr>
          <a:lstStyle/>
          <a:p>
            <a:r>
              <a:rPr lang="en-US" sz="1400">
                <a:solidFill>
                  <a:schemeClr val="tx1"/>
                </a:solidFill>
              </a:rPr>
              <a:t>Shared AP 1</a:t>
            </a:r>
          </a:p>
        </p:txBody>
      </p:sp>
      <p:sp>
        <p:nvSpPr>
          <p:cNvPr id="23" name="Rectangle 22">
            <a:extLst>
              <a:ext uri="{FF2B5EF4-FFF2-40B4-BE49-F238E27FC236}">
                <a16:creationId xmlns:a16="http://schemas.microsoft.com/office/drawing/2014/main" id="{54DED592-6C43-A26C-F9FC-79757E658137}"/>
              </a:ext>
            </a:extLst>
          </p:cNvPr>
          <p:cNvSpPr/>
          <p:nvPr/>
        </p:nvSpPr>
        <p:spPr bwMode="auto">
          <a:xfrm>
            <a:off x="2555901" y="248747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E2B5FF74-3E1E-08FC-2D1D-F8A65F51FE80}"/>
              </a:ext>
            </a:extLst>
          </p:cNvPr>
          <p:cNvSpPr/>
          <p:nvPr/>
        </p:nvSpPr>
        <p:spPr bwMode="auto">
          <a:xfrm>
            <a:off x="4308537" y="3145820"/>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26" name="Text Box 153">
            <a:extLst>
              <a:ext uri="{FF2B5EF4-FFF2-40B4-BE49-F238E27FC236}">
                <a16:creationId xmlns:a16="http://schemas.microsoft.com/office/drawing/2014/main" id="{0A735A8C-1CF3-F85E-EB43-95738E646DB3}"/>
              </a:ext>
            </a:extLst>
          </p:cNvPr>
          <p:cNvSpPr txBox="1"/>
          <p:nvPr/>
        </p:nvSpPr>
        <p:spPr>
          <a:xfrm>
            <a:off x="1745682" y="3043441"/>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E94E5435-EEF3-7C6F-1E71-E6C2C289D648}"/>
              </a:ext>
            </a:extLst>
          </p:cNvPr>
          <p:cNvSpPr/>
          <p:nvPr/>
        </p:nvSpPr>
        <p:spPr bwMode="auto">
          <a:xfrm>
            <a:off x="3648454" y="3098295"/>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sp>
        <p:nvSpPr>
          <p:cNvPr id="28" name="Rectangle 27">
            <a:extLst>
              <a:ext uri="{FF2B5EF4-FFF2-40B4-BE49-F238E27FC236}">
                <a16:creationId xmlns:a16="http://schemas.microsoft.com/office/drawing/2014/main" id="{104AB0EA-79A2-E975-7955-763197B49218}"/>
              </a:ext>
            </a:extLst>
          </p:cNvPr>
          <p:cNvSpPr/>
          <p:nvPr/>
        </p:nvSpPr>
        <p:spPr bwMode="auto">
          <a:xfrm>
            <a:off x="6525859" y="250943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New frame</a:t>
            </a:r>
          </a:p>
        </p:txBody>
      </p:sp>
      <p:cxnSp>
        <p:nvCxnSpPr>
          <p:cNvPr id="29" name="Straight Arrow Connector 28">
            <a:extLst>
              <a:ext uri="{FF2B5EF4-FFF2-40B4-BE49-F238E27FC236}">
                <a16:creationId xmlns:a16="http://schemas.microsoft.com/office/drawing/2014/main" id="{DD1CB4DA-A789-8BB2-4073-8A15E401BC63}"/>
              </a:ext>
            </a:extLst>
          </p:cNvPr>
          <p:cNvCxnSpPr>
            <a:cxnSpLocks/>
          </p:cNvCxnSpPr>
          <p:nvPr/>
        </p:nvCxnSpPr>
        <p:spPr bwMode="auto">
          <a:xfrm>
            <a:off x="2555901" y="2278604"/>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43C2C04F-6224-11E8-960E-421643333053}"/>
              </a:ext>
            </a:extLst>
          </p:cNvPr>
          <p:cNvSpPr txBox="1"/>
          <p:nvPr/>
        </p:nvSpPr>
        <p:spPr>
          <a:xfrm>
            <a:off x="3532785" y="2278604"/>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32" name="Straight Arrow Connector 31">
            <a:extLst>
              <a:ext uri="{FF2B5EF4-FFF2-40B4-BE49-F238E27FC236}">
                <a16:creationId xmlns:a16="http://schemas.microsoft.com/office/drawing/2014/main" id="{BC03932D-330A-9121-30BF-22FA52108018}"/>
              </a:ext>
            </a:extLst>
          </p:cNvPr>
          <p:cNvCxnSpPr>
            <a:cxnSpLocks/>
          </p:cNvCxnSpPr>
          <p:nvPr/>
        </p:nvCxnSpPr>
        <p:spPr bwMode="auto">
          <a:xfrm>
            <a:off x="2571735" y="2033665"/>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4" name="TextBox 33">
            <a:extLst>
              <a:ext uri="{FF2B5EF4-FFF2-40B4-BE49-F238E27FC236}">
                <a16:creationId xmlns:a16="http://schemas.microsoft.com/office/drawing/2014/main" id="{51905BFB-92A4-6611-35BD-FEA604697011}"/>
              </a:ext>
            </a:extLst>
          </p:cNvPr>
          <p:cNvSpPr txBox="1"/>
          <p:nvPr/>
        </p:nvSpPr>
        <p:spPr>
          <a:xfrm>
            <a:off x="4636712" y="1982698"/>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35" name="Straight Arrow Connector 34">
            <a:extLst>
              <a:ext uri="{FF2B5EF4-FFF2-40B4-BE49-F238E27FC236}">
                <a16:creationId xmlns:a16="http://schemas.microsoft.com/office/drawing/2014/main" id="{7E021CF7-D455-E63B-8D22-A90147C08CD5}"/>
              </a:ext>
            </a:extLst>
          </p:cNvPr>
          <p:cNvCxnSpPr/>
          <p:nvPr/>
        </p:nvCxnSpPr>
        <p:spPr bwMode="auto">
          <a:xfrm flipV="1">
            <a:off x="6433561" y="2089825"/>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3B97FCB9-F6E3-D45F-F48B-D17437EABDE3}"/>
              </a:ext>
            </a:extLst>
          </p:cNvPr>
          <p:cNvSpPr txBox="1"/>
          <p:nvPr/>
        </p:nvSpPr>
        <p:spPr>
          <a:xfrm>
            <a:off x="6433561" y="1972109"/>
            <a:ext cx="829073"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idle</a:t>
            </a:r>
          </a:p>
        </p:txBody>
      </p:sp>
      <p:sp>
        <p:nvSpPr>
          <p:cNvPr id="40" name="Rectangle 39">
            <a:extLst>
              <a:ext uri="{FF2B5EF4-FFF2-40B4-BE49-F238E27FC236}">
                <a16:creationId xmlns:a16="http://schemas.microsoft.com/office/drawing/2014/main" id="{B667ED26-2BD1-C76C-C698-199134485245}"/>
              </a:ext>
            </a:extLst>
          </p:cNvPr>
          <p:cNvSpPr/>
          <p:nvPr/>
        </p:nvSpPr>
        <p:spPr bwMode="auto">
          <a:xfrm>
            <a:off x="1119536" y="2499201"/>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sp>
        <p:nvSpPr>
          <p:cNvPr id="44" name="Content Placeholder 2">
            <a:extLst>
              <a:ext uri="{FF2B5EF4-FFF2-40B4-BE49-F238E27FC236}">
                <a16:creationId xmlns:a16="http://schemas.microsoft.com/office/drawing/2014/main" id="{07EB68A5-94EB-8629-0247-457978DCE707}"/>
              </a:ext>
            </a:extLst>
          </p:cNvPr>
          <p:cNvSpPr txBox="1">
            <a:spLocks/>
          </p:cNvSpPr>
          <p:nvPr/>
        </p:nvSpPr>
        <p:spPr bwMode="auto">
          <a:xfrm>
            <a:off x="361742" y="4534115"/>
            <a:ext cx="8606482" cy="14024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7150" indent="0">
              <a:lnSpc>
                <a:spcPct val="107000"/>
              </a:lnSpc>
              <a:spcBef>
                <a:spcPts val="0"/>
              </a:spcBef>
              <a:spcAft>
                <a:spcPts val="0"/>
              </a:spcAft>
            </a:pPr>
            <a:endParaRPr lang="en-US" sz="1500" kern="0">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kern="0">
              <a:latin typeface="Calibri" panose="020F0502020204030204" pitchFamily="34" charset="0"/>
              <a:ea typeface="Calibri" panose="020F0502020204030204" pitchFamily="34" charset="0"/>
              <a:cs typeface="Times New Roman" panose="02020603050405020304" pitchFamily="18" charset="0"/>
            </a:endParaRPr>
          </a:p>
        </p:txBody>
      </p:sp>
      <p:cxnSp>
        <p:nvCxnSpPr>
          <p:cNvPr id="45" name="Straight Arrow Connector 44">
            <a:extLst>
              <a:ext uri="{FF2B5EF4-FFF2-40B4-BE49-F238E27FC236}">
                <a16:creationId xmlns:a16="http://schemas.microsoft.com/office/drawing/2014/main" id="{4D10C323-B3D1-CC7B-4D85-6E0BFD881A76}"/>
              </a:ext>
            </a:extLst>
          </p:cNvPr>
          <p:cNvCxnSpPr>
            <a:cxnSpLocks/>
          </p:cNvCxnSpPr>
          <p:nvPr/>
        </p:nvCxnSpPr>
        <p:spPr bwMode="auto">
          <a:xfrm>
            <a:off x="1219740" y="4534115"/>
            <a:ext cx="6162444" cy="7849"/>
          </a:xfrm>
          <a:prstGeom prst="straightConnector1">
            <a:avLst/>
          </a:prstGeom>
          <a:solidFill>
            <a:srgbClr val="00B8FF"/>
          </a:solidFill>
          <a:ln w="9525" cap="flat" cmpd="sng" algn="ctr">
            <a:solidFill>
              <a:schemeClr val="tx1"/>
            </a:solidFill>
            <a:prstDash val="sysDash"/>
            <a:round/>
            <a:headEnd type="triangle"/>
            <a:tailEnd type="triangle"/>
          </a:ln>
          <a:effectLst/>
        </p:spPr>
      </p:cxnSp>
      <p:sp>
        <p:nvSpPr>
          <p:cNvPr id="46" name="TextBox 45">
            <a:extLst>
              <a:ext uri="{FF2B5EF4-FFF2-40B4-BE49-F238E27FC236}">
                <a16:creationId xmlns:a16="http://schemas.microsoft.com/office/drawing/2014/main" id="{CE035543-C4D6-076D-6101-4C56DD3AC379}"/>
              </a:ext>
            </a:extLst>
          </p:cNvPr>
          <p:cNvSpPr txBox="1"/>
          <p:nvPr/>
        </p:nvSpPr>
        <p:spPr>
          <a:xfrm>
            <a:off x="4136041" y="4270427"/>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47" name="Straight Connector 46">
            <a:extLst>
              <a:ext uri="{FF2B5EF4-FFF2-40B4-BE49-F238E27FC236}">
                <a16:creationId xmlns:a16="http://schemas.microsoft.com/office/drawing/2014/main" id="{8C54F132-E57D-CD2A-7560-C80BDCAB9C12}"/>
              </a:ext>
            </a:extLst>
          </p:cNvPr>
          <p:cNvCxnSpPr>
            <a:cxnSpLocks/>
          </p:cNvCxnSpPr>
          <p:nvPr/>
        </p:nvCxnSpPr>
        <p:spPr bwMode="auto">
          <a:xfrm flipV="1">
            <a:off x="1149698" y="5723169"/>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5522AEA2-F36A-6724-0012-671EF3A4F045}"/>
              </a:ext>
            </a:extLst>
          </p:cNvPr>
          <p:cNvCxnSpPr/>
          <p:nvPr/>
        </p:nvCxnSpPr>
        <p:spPr bwMode="auto">
          <a:xfrm>
            <a:off x="1119536" y="6306672"/>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0A089F4F-D781-7A60-96D7-FD7CA3FE25C5}"/>
              </a:ext>
            </a:extLst>
          </p:cNvPr>
          <p:cNvSpPr txBox="1"/>
          <p:nvPr/>
        </p:nvSpPr>
        <p:spPr>
          <a:xfrm>
            <a:off x="42040" y="5297303"/>
            <a:ext cx="1120820" cy="307777"/>
          </a:xfrm>
          <a:prstGeom prst="rect">
            <a:avLst/>
          </a:prstGeom>
          <a:noFill/>
        </p:spPr>
        <p:txBody>
          <a:bodyPr wrap="none" rtlCol="0">
            <a:spAutoFit/>
          </a:bodyPr>
          <a:lstStyle/>
          <a:p>
            <a:r>
              <a:rPr lang="en-US" sz="1400">
                <a:solidFill>
                  <a:schemeClr val="tx1"/>
                </a:solidFill>
              </a:rPr>
              <a:t>SharingAP-0</a:t>
            </a:r>
          </a:p>
        </p:txBody>
      </p:sp>
      <p:sp>
        <p:nvSpPr>
          <p:cNvPr id="50" name="TextBox 49">
            <a:extLst>
              <a:ext uri="{FF2B5EF4-FFF2-40B4-BE49-F238E27FC236}">
                <a16:creationId xmlns:a16="http://schemas.microsoft.com/office/drawing/2014/main" id="{AD456544-D820-1C11-3958-C0821C1BD03F}"/>
              </a:ext>
            </a:extLst>
          </p:cNvPr>
          <p:cNvSpPr txBox="1"/>
          <p:nvPr/>
        </p:nvSpPr>
        <p:spPr>
          <a:xfrm>
            <a:off x="49292" y="5874086"/>
            <a:ext cx="1075423" cy="307777"/>
          </a:xfrm>
          <a:prstGeom prst="rect">
            <a:avLst/>
          </a:prstGeom>
          <a:noFill/>
        </p:spPr>
        <p:txBody>
          <a:bodyPr wrap="none" rtlCol="0">
            <a:spAutoFit/>
          </a:bodyPr>
          <a:lstStyle/>
          <a:p>
            <a:r>
              <a:rPr lang="en-US" sz="1400">
                <a:solidFill>
                  <a:schemeClr val="tx1"/>
                </a:solidFill>
              </a:rPr>
              <a:t>Shared AP 1</a:t>
            </a:r>
          </a:p>
        </p:txBody>
      </p:sp>
      <p:sp>
        <p:nvSpPr>
          <p:cNvPr id="51" name="Rectangle 50">
            <a:extLst>
              <a:ext uri="{FF2B5EF4-FFF2-40B4-BE49-F238E27FC236}">
                <a16:creationId xmlns:a16="http://schemas.microsoft.com/office/drawing/2014/main" id="{DD77BD76-63B3-8501-2152-0F3E6325E992}"/>
              </a:ext>
            </a:extLst>
          </p:cNvPr>
          <p:cNvSpPr/>
          <p:nvPr/>
        </p:nvSpPr>
        <p:spPr bwMode="auto">
          <a:xfrm>
            <a:off x="2649678" y="5191204"/>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21CB5CFA-2960-DEBA-2D02-761B7F50520C}"/>
              </a:ext>
            </a:extLst>
          </p:cNvPr>
          <p:cNvSpPr/>
          <p:nvPr/>
        </p:nvSpPr>
        <p:spPr bwMode="auto">
          <a:xfrm>
            <a:off x="4402314" y="5849547"/>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53" name="Text Box 153">
            <a:extLst>
              <a:ext uri="{FF2B5EF4-FFF2-40B4-BE49-F238E27FC236}">
                <a16:creationId xmlns:a16="http://schemas.microsoft.com/office/drawing/2014/main" id="{DD190343-0F89-C68E-C476-A72AF498FD2E}"/>
              </a:ext>
            </a:extLst>
          </p:cNvPr>
          <p:cNvSpPr txBox="1"/>
          <p:nvPr/>
        </p:nvSpPr>
        <p:spPr>
          <a:xfrm>
            <a:off x="1839459" y="5747168"/>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Rectangle 53">
            <a:extLst>
              <a:ext uri="{FF2B5EF4-FFF2-40B4-BE49-F238E27FC236}">
                <a16:creationId xmlns:a16="http://schemas.microsoft.com/office/drawing/2014/main" id="{F11B0C99-E1CC-A334-79E4-670F2809ED27}"/>
              </a:ext>
            </a:extLst>
          </p:cNvPr>
          <p:cNvSpPr/>
          <p:nvPr/>
        </p:nvSpPr>
        <p:spPr bwMode="auto">
          <a:xfrm>
            <a:off x="3742231" y="5802022"/>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cxnSp>
        <p:nvCxnSpPr>
          <p:cNvPr id="56" name="Straight Arrow Connector 55">
            <a:extLst>
              <a:ext uri="{FF2B5EF4-FFF2-40B4-BE49-F238E27FC236}">
                <a16:creationId xmlns:a16="http://schemas.microsoft.com/office/drawing/2014/main" id="{10B968A5-2DDC-E4D9-3481-587669D6E1E1}"/>
              </a:ext>
            </a:extLst>
          </p:cNvPr>
          <p:cNvCxnSpPr>
            <a:cxnSpLocks/>
          </p:cNvCxnSpPr>
          <p:nvPr/>
        </p:nvCxnSpPr>
        <p:spPr bwMode="auto">
          <a:xfrm>
            <a:off x="2649678" y="4982331"/>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7" name="TextBox 56">
            <a:extLst>
              <a:ext uri="{FF2B5EF4-FFF2-40B4-BE49-F238E27FC236}">
                <a16:creationId xmlns:a16="http://schemas.microsoft.com/office/drawing/2014/main" id="{04CDC6C2-660A-9BB9-FBB0-ABA5CFF96ECE}"/>
              </a:ext>
            </a:extLst>
          </p:cNvPr>
          <p:cNvSpPr txBox="1"/>
          <p:nvPr/>
        </p:nvSpPr>
        <p:spPr>
          <a:xfrm>
            <a:off x="3626562" y="4982331"/>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58" name="Straight Arrow Connector 57">
            <a:extLst>
              <a:ext uri="{FF2B5EF4-FFF2-40B4-BE49-F238E27FC236}">
                <a16:creationId xmlns:a16="http://schemas.microsoft.com/office/drawing/2014/main" id="{02B64D8F-3EB0-0A78-86CC-A9E4A8994FDA}"/>
              </a:ext>
            </a:extLst>
          </p:cNvPr>
          <p:cNvCxnSpPr>
            <a:cxnSpLocks/>
          </p:cNvCxnSpPr>
          <p:nvPr/>
        </p:nvCxnSpPr>
        <p:spPr bwMode="auto">
          <a:xfrm>
            <a:off x="2665512" y="4737392"/>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9" name="TextBox 58">
            <a:extLst>
              <a:ext uri="{FF2B5EF4-FFF2-40B4-BE49-F238E27FC236}">
                <a16:creationId xmlns:a16="http://schemas.microsoft.com/office/drawing/2014/main" id="{8E645399-F2E7-3AE0-5557-DAC67B5B140A}"/>
              </a:ext>
            </a:extLst>
          </p:cNvPr>
          <p:cNvSpPr txBox="1"/>
          <p:nvPr/>
        </p:nvSpPr>
        <p:spPr>
          <a:xfrm>
            <a:off x="4730489" y="4686425"/>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60" name="Straight Arrow Connector 59">
            <a:extLst>
              <a:ext uri="{FF2B5EF4-FFF2-40B4-BE49-F238E27FC236}">
                <a16:creationId xmlns:a16="http://schemas.microsoft.com/office/drawing/2014/main" id="{E1A5E6D4-C3F9-E4C8-8C6D-E5A2A2842726}"/>
              </a:ext>
            </a:extLst>
          </p:cNvPr>
          <p:cNvCxnSpPr/>
          <p:nvPr/>
        </p:nvCxnSpPr>
        <p:spPr bwMode="auto">
          <a:xfrm flipV="1">
            <a:off x="6527338" y="4793552"/>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TextBox 60">
            <a:extLst>
              <a:ext uri="{FF2B5EF4-FFF2-40B4-BE49-F238E27FC236}">
                <a16:creationId xmlns:a16="http://schemas.microsoft.com/office/drawing/2014/main" id="{62EA9CBD-EF11-EF42-DB62-BF84D0EB465A}"/>
              </a:ext>
            </a:extLst>
          </p:cNvPr>
          <p:cNvSpPr txBox="1"/>
          <p:nvPr/>
        </p:nvSpPr>
        <p:spPr>
          <a:xfrm>
            <a:off x="6527338" y="4675836"/>
            <a:ext cx="1774845"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busy =&gt; </a:t>
            </a:r>
            <a:r>
              <a:rPr lang="en-US" sz="1000" b="1">
                <a:solidFill>
                  <a:srgbClr val="FF0000"/>
                </a:solidFill>
              </a:rPr>
              <a:t>abort TXOP</a:t>
            </a:r>
          </a:p>
        </p:txBody>
      </p:sp>
      <p:sp>
        <p:nvSpPr>
          <p:cNvPr id="62" name="Rectangle 61">
            <a:extLst>
              <a:ext uri="{FF2B5EF4-FFF2-40B4-BE49-F238E27FC236}">
                <a16:creationId xmlns:a16="http://schemas.microsoft.com/office/drawing/2014/main" id="{DD9D7D60-06F2-EBD3-27FE-5CAEC76DCFF8}"/>
              </a:ext>
            </a:extLst>
          </p:cNvPr>
          <p:cNvSpPr/>
          <p:nvPr/>
        </p:nvSpPr>
        <p:spPr bwMode="auto">
          <a:xfrm>
            <a:off x="1213313" y="5202928"/>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cxnSp>
        <p:nvCxnSpPr>
          <p:cNvPr id="65" name="Straight Connector 64">
            <a:extLst>
              <a:ext uri="{FF2B5EF4-FFF2-40B4-BE49-F238E27FC236}">
                <a16:creationId xmlns:a16="http://schemas.microsoft.com/office/drawing/2014/main" id="{3525A17F-FC6C-9FE8-1141-ED77E065C3DF}"/>
              </a:ext>
            </a:extLst>
          </p:cNvPr>
          <p:cNvCxnSpPr/>
          <p:nvPr/>
        </p:nvCxnSpPr>
        <p:spPr bwMode="auto">
          <a:xfrm flipV="1">
            <a:off x="6525859"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01F7E4F7-8461-E4AD-C447-88278CD5A4A5}"/>
              </a:ext>
            </a:extLst>
          </p:cNvPr>
          <p:cNvCxnSpPr/>
          <p:nvPr/>
        </p:nvCxnSpPr>
        <p:spPr bwMode="auto">
          <a:xfrm flipV="1">
            <a:off x="6770823"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21A5AA93-6736-924D-3472-A44D0F5E785A}"/>
              </a:ext>
            </a:extLst>
          </p:cNvPr>
          <p:cNvCxnSpPr/>
          <p:nvPr/>
        </p:nvCxnSpPr>
        <p:spPr bwMode="auto">
          <a:xfrm flipV="1">
            <a:off x="7014921"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2BB7765C-F7C4-44C6-C493-3A03B7B7A3AC}"/>
              </a:ext>
            </a:extLst>
          </p:cNvPr>
          <p:cNvCxnSpPr/>
          <p:nvPr/>
        </p:nvCxnSpPr>
        <p:spPr bwMode="auto">
          <a:xfrm flipV="1">
            <a:off x="7232946"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B78A3BC-C11F-7DD0-10A5-B31A407E8B47}"/>
              </a:ext>
            </a:extLst>
          </p:cNvPr>
          <p:cNvCxnSpPr/>
          <p:nvPr/>
        </p:nvCxnSpPr>
        <p:spPr bwMode="auto">
          <a:xfrm flipV="1">
            <a:off x="7477910"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445C22E-E69E-FA55-112F-700E4FFE09E9}"/>
              </a:ext>
            </a:extLst>
          </p:cNvPr>
          <p:cNvCxnSpPr/>
          <p:nvPr/>
        </p:nvCxnSpPr>
        <p:spPr bwMode="auto">
          <a:xfrm flipV="1">
            <a:off x="7722008"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Straight Connector 73">
            <a:extLst>
              <a:ext uri="{FF2B5EF4-FFF2-40B4-BE49-F238E27FC236}">
                <a16:creationId xmlns:a16="http://schemas.microsoft.com/office/drawing/2014/main" id="{B5352BB5-CAC9-78E8-5334-07D14BB22C03}"/>
              </a:ext>
            </a:extLst>
          </p:cNvPr>
          <p:cNvCxnSpPr/>
          <p:nvPr/>
        </p:nvCxnSpPr>
        <p:spPr bwMode="auto">
          <a:xfrm>
            <a:off x="6770823" y="5320885"/>
            <a:ext cx="120712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5" name="TextBox 74">
            <a:extLst>
              <a:ext uri="{FF2B5EF4-FFF2-40B4-BE49-F238E27FC236}">
                <a16:creationId xmlns:a16="http://schemas.microsoft.com/office/drawing/2014/main" id="{198A79E0-C6A8-1858-3C9E-5416911E34B8}"/>
              </a:ext>
            </a:extLst>
          </p:cNvPr>
          <p:cNvSpPr txBox="1"/>
          <p:nvPr/>
        </p:nvSpPr>
        <p:spPr>
          <a:xfrm>
            <a:off x="6954021" y="5721349"/>
            <a:ext cx="534121" cy="246221"/>
          </a:xfrm>
          <a:prstGeom prst="rect">
            <a:avLst/>
          </a:prstGeom>
          <a:noFill/>
        </p:spPr>
        <p:txBody>
          <a:bodyPr wrap="none" rtlCol="0">
            <a:spAutoFit/>
          </a:bodyPr>
          <a:lstStyle/>
          <a:p>
            <a:r>
              <a:rPr lang="en-US" sz="1000">
                <a:solidFill>
                  <a:schemeClr val="tx1"/>
                </a:solidFill>
              </a:rPr>
              <a:t>EDCA</a:t>
            </a:r>
          </a:p>
        </p:txBody>
      </p:sp>
      <p:sp>
        <p:nvSpPr>
          <p:cNvPr id="7" name="Footer Placeholder 6">
            <a:extLst>
              <a:ext uri="{FF2B5EF4-FFF2-40B4-BE49-F238E27FC236}">
                <a16:creationId xmlns:a16="http://schemas.microsoft.com/office/drawing/2014/main" id="{60F99A5C-14C1-20AB-C3EE-F1E5EABB2C27}"/>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380926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3C3E-C653-8497-00AF-91717BDA0A0B}"/>
              </a:ext>
            </a:extLst>
          </p:cNvPr>
          <p:cNvSpPr>
            <a:spLocks noGrp="1"/>
          </p:cNvSpPr>
          <p:nvPr>
            <p:ph type="title"/>
          </p:nvPr>
        </p:nvSpPr>
        <p:spPr/>
        <p:txBody>
          <a:bodyPr/>
          <a:lstStyle/>
          <a:p>
            <a:r>
              <a:rPr lang="en-US"/>
              <a:t>Fairness issues for C-TDMA</a:t>
            </a:r>
          </a:p>
        </p:txBody>
      </p:sp>
      <p:sp>
        <p:nvSpPr>
          <p:cNvPr id="3" name="Content Placeholder 2">
            <a:extLst>
              <a:ext uri="{FF2B5EF4-FFF2-40B4-BE49-F238E27FC236}">
                <a16:creationId xmlns:a16="http://schemas.microsoft.com/office/drawing/2014/main" id="{26E3A9F6-8654-C957-E59B-380F5C8DD3D3}"/>
              </a:ext>
            </a:extLst>
          </p:cNvPr>
          <p:cNvSpPr>
            <a:spLocks noGrp="1"/>
          </p:cNvSpPr>
          <p:nvPr>
            <p:ph idx="1"/>
          </p:nvPr>
        </p:nvSpPr>
        <p:spPr/>
        <p:txBody>
          <a:bodyPr/>
          <a:lstStyle/>
          <a:p>
            <a:pPr>
              <a:buFont typeface="Arial" panose="020B0604020202020204" pitchFamily="34" charset="0"/>
              <a:buChar char="•"/>
            </a:pPr>
            <a:r>
              <a:rPr lang="en-US" sz="1600" dirty="0"/>
              <a:t>The concern is a given AP might get additional airtime through C-TDMA in addition to baseline EDCA mechanisms which in turn reduces airtime for legacy STAs. </a:t>
            </a:r>
          </a:p>
          <a:p>
            <a:pPr>
              <a:buFont typeface="Arial" panose="020B0604020202020204" pitchFamily="34" charset="0"/>
              <a:buChar char="•"/>
            </a:pPr>
            <a:r>
              <a:rPr lang="en-US" sz="1600" dirty="0"/>
              <a:t>Since the problem mainly comes from sharing AP giving up time beyond its own need to another STA, a simple solution could be to bound this time allocation. </a:t>
            </a:r>
          </a:p>
          <a:p>
            <a:pPr marL="285750" indent="-285750">
              <a:buFont typeface="Arial" panose="020B0604020202020204" pitchFamily="34" charset="0"/>
              <a:buChar char="•"/>
            </a:pPr>
            <a:r>
              <a:rPr lang="en-US" sz="1600" dirty="0"/>
              <a:t>We therefore propose to  limit the aggregate time allocation by a sharing AP in any TXOP to other </a:t>
            </a:r>
            <a:r>
              <a:rPr lang="en-US" sz="1600" dirty="0">
                <a:solidFill>
                  <a:schemeClr val="tx1"/>
                </a:solidFill>
              </a:rPr>
              <a:t>shared AP(s) </a:t>
            </a:r>
            <a:r>
              <a:rPr lang="en-US" sz="1600" dirty="0"/>
              <a:t>to X % of the time used by that AP  for transmission within own BSS.  </a:t>
            </a:r>
          </a:p>
          <a:p>
            <a:pPr lvl="1">
              <a:buFont typeface="Arial" panose="020B0604020202020204" pitchFamily="34" charset="0"/>
              <a:buChar char="•"/>
            </a:pPr>
            <a:r>
              <a:rPr lang="en-US" sz="1600" dirty="0"/>
              <a:t>For example if X = 100, this means each shared AP’s allocation doesn’t exceed the time used by sharing AP for own transmissions in a TXOP. </a:t>
            </a:r>
          </a:p>
          <a:p>
            <a:pPr>
              <a:buFont typeface="Arial" panose="020B0604020202020204" pitchFamily="34" charset="0"/>
              <a:buChar char="•"/>
            </a:pPr>
            <a:r>
              <a:rPr lang="en-US" sz="1600" dirty="0"/>
              <a:t>Note: this also solves the corner case where a sharing AP with no traffic for itself just contends to give up TXOP to a shared AP.  </a:t>
            </a:r>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6BB3176-C14D-297C-A32E-B97E0732C55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5C87014F-F7D7-6796-9F19-6381AAA882C1}"/>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36690F05-FDB4-9D0A-4A2D-AC8653FF9FD5}"/>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3232346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CA550-AD7A-375F-A5C2-548A65CB0F4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FCB3288-A786-B759-56B1-41B32CE71F3C}"/>
              </a:ext>
            </a:extLst>
          </p:cNvPr>
          <p:cNvSpPr>
            <a:spLocks noGrp="1"/>
          </p:cNvSpPr>
          <p:nvPr>
            <p:ph idx="1"/>
          </p:nvPr>
        </p:nvSpPr>
        <p:spPr/>
        <p:txBody>
          <a:bodyPr/>
          <a:lstStyle/>
          <a:p>
            <a:pPr>
              <a:buFont typeface="Arial" panose="020B0604020202020204" pitchFamily="34" charset="0"/>
              <a:buChar char="•"/>
            </a:pPr>
            <a:r>
              <a:rPr lang="en-US" dirty="0"/>
              <a:t>Provided some solutions to resolve any potential unfairness issue to legacy STAs created by C-TDMA.  </a:t>
            </a:r>
          </a:p>
        </p:txBody>
      </p:sp>
      <p:sp>
        <p:nvSpPr>
          <p:cNvPr id="4" name="Slide Number Placeholder 3">
            <a:extLst>
              <a:ext uri="{FF2B5EF4-FFF2-40B4-BE49-F238E27FC236}">
                <a16:creationId xmlns:a16="http://schemas.microsoft.com/office/drawing/2014/main" id="{567C7CA0-7F78-E631-8CAA-C6C2464CB16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171FB81D-0A69-83DD-F7C8-C56C6FC3E8E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B58F5EE9-F976-E664-A81B-2AD3D171E358}"/>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50222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F08D9-C082-394D-BDC1-024D828EB1E0}"/>
              </a:ext>
            </a:extLst>
          </p:cNvPr>
          <p:cNvSpPr>
            <a:spLocks noGrp="1"/>
          </p:cNvSpPr>
          <p:nvPr>
            <p:ph type="title"/>
          </p:nvPr>
        </p:nvSpPr>
        <p:spPr>
          <a:xfrm>
            <a:off x="685800" y="725487"/>
            <a:ext cx="7770813" cy="1065213"/>
          </a:xfrm>
        </p:spPr>
        <p:txBody>
          <a:bodyPr/>
          <a:lstStyle/>
          <a:p>
            <a:r>
              <a:rPr lang="en-US"/>
              <a:t>Straw Poll 1</a:t>
            </a:r>
          </a:p>
        </p:txBody>
      </p:sp>
      <p:sp>
        <p:nvSpPr>
          <p:cNvPr id="3" name="Content Placeholder 2">
            <a:extLst>
              <a:ext uri="{FF2B5EF4-FFF2-40B4-BE49-F238E27FC236}">
                <a16:creationId xmlns:a16="http://schemas.microsoft.com/office/drawing/2014/main" id="{CFD0EEBE-1A5C-7798-5065-074E8E8D9787}"/>
              </a:ext>
            </a:extLst>
          </p:cNvPr>
          <p:cNvSpPr>
            <a:spLocks noGrp="1"/>
          </p:cNvSpPr>
          <p:nvPr>
            <p:ph idx="1"/>
          </p:nvPr>
        </p:nvSpPr>
        <p:spPr/>
        <p:txBody>
          <a:bodyPr/>
          <a:lstStyle/>
          <a:p>
            <a:pPr>
              <a:buFont typeface="Arial" panose="020B0604020202020204" pitchFamily="34" charset="0"/>
              <a:buChar char="•"/>
            </a:pPr>
            <a:r>
              <a:rPr lang="en-US" dirty="0"/>
              <a:t>Do you agree to the following:</a:t>
            </a:r>
          </a:p>
          <a:p>
            <a:pPr lvl="1">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During C-TDMA procedure the frame transmitted by a sharing AP allocating time to shared AP ( and all frames preceding it in that TXOP) does not set intra-BSS or basic NAV at any STA beyond the start of the first PPDU transmitted by shared AP in its own BSS ?</a:t>
            </a:r>
            <a:endParaRPr lang="en-US" dirty="0"/>
          </a:p>
        </p:txBody>
      </p:sp>
      <p:sp>
        <p:nvSpPr>
          <p:cNvPr id="4" name="Slide Number Placeholder 3">
            <a:extLst>
              <a:ext uri="{FF2B5EF4-FFF2-40B4-BE49-F238E27FC236}">
                <a16:creationId xmlns:a16="http://schemas.microsoft.com/office/drawing/2014/main" id="{11F5A4ED-19BD-D8C4-36A7-873AD95B08F6}"/>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27107A44-0561-09CF-1901-CB9F39DACD2F}"/>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68657869-97D5-F348-A0B0-A20F89BA5EAB}"/>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1344452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166D5-EAA5-7A80-F929-23A7068D73C4}"/>
              </a:ext>
            </a:extLst>
          </p:cNvPr>
          <p:cNvSpPr>
            <a:spLocks noGrp="1"/>
          </p:cNvSpPr>
          <p:nvPr>
            <p:ph type="title"/>
          </p:nvPr>
        </p:nvSpPr>
        <p:spPr/>
        <p:txBody>
          <a:bodyPr/>
          <a:lstStyle/>
          <a:p>
            <a:r>
              <a:rPr lang="en-US"/>
              <a:t>Straw Poll 2	</a:t>
            </a:r>
          </a:p>
        </p:txBody>
      </p:sp>
      <p:sp>
        <p:nvSpPr>
          <p:cNvPr id="3" name="Content Placeholder 2">
            <a:extLst>
              <a:ext uri="{FF2B5EF4-FFF2-40B4-BE49-F238E27FC236}">
                <a16:creationId xmlns:a16="http://schemas.microsoft.com/office/drawing/2014/main" id="{106C1F83-A530-5075-F704-6ED9994A65A5}"/>
              </a:ext>
            </a:extLst>
          </p:cNvPr>
          <p:cNvSpPr>
            <a:spLocks noGrp="1"/>
          </p:cNvSpPr>
          <p:nvPr>
            <p:ph idx="1"/>
          </p:nvPr>
        </p:nvSpPr>
        <p:spPr/>
        <p:txBody>
          <a:bodyPr/>
          <a:lstStyle/>
          <a:p>
            <a:pPr>
              <a:buFont typeface="Arial" panose="020B0604020202020204" pitchFamily="34" charset="0"/>
              <a:buChar char="•"/>
            </a:pPr>
            <a:r>
              <a:rPr lang="en-US" dirty="0"/>
              <a:t>Do you agree to the following:</a:t>
            </a:r>
          </a:p>
          <a:p>
            <a:pPr marL="342900" marR="0" lvl="0" indent="-342900">
              <a:spcBef>
                <a:spcPts val="0"/>
              </a:spcBef>
              <a:spcAft>
                <a:spcPts val="0"/>
              </a:spcAft>
              <a:buFont typeface="Calibri" panose="020F0502020204030204" pitchFamily="34" charset="0"/>
              <a:buChar char="-"/>
            </a:pPr>
            <a:r>
              <a:rPr lang="en-US" sz="1800" dirty="0">
                <a:effectLst/>
                <a:latin typeface="Calibri" panose="020F0502020204030204" pitchFamily="34" charset="0"/>
                <a:ea typeface="Times New Roman" panose="02020603050405020304" pitchFamily="18" charset="0"/>
              </a:rPr>
              <a:t>In any </a:t>
            </a:r>
            <a:r>
              <a:rPr lang="en-US" sz="1800" dirty="0" err="1">
                <a:effectLst/>
                <a:latin typeface="Calibri" panose="020F0502020204030204" pitchFamily="34" charset="0"/>
                <a:ea typeface="Times New Roman" panose="02020603050405020304" pitchFamily="18" charset="0"/>
              </a:rPr>
              <a:t>TxOP</a:t>
            </a:r>
            <a:r>
              <a:rPr lang="en-US" sz="1800" dirty="0">
                <a:effectLst/>
                <a:latin typeface="Calibri" panose="020F0502020204030204" pitchFamily="34" charset="0"/>
                <a:ea typeface="Times New Roman" panose="02020603050405020304" pitchFamily="18" charset="0"/>
              </a:rPr>
              <a:t>, the time allocated by a sharing AP with the C-TDMA procedure shall not exceed TBD % of the time used by the sharing AP for transmission in its own BSS?</a:t>
            </a:r>
            <a:endParaRPr lang="en-US" sz="1800" dirty="0">
              <a:effectLst/>
              <a:latin typeface="Calibri" panose="020F0502020204030204" pitchFamily="34" charset="0"/>
              <a:ea typeface="Calibri" panose="020F0502020204030204" pitchFamily="34" charset="0"/>
            </a:endParaRPr>
          </a:p>
          <a:p>
            <a:endParaRPr lang="en-US" dirty="0"/>
          </a:p>
          <a:p>
            <a:endParaRPr lang="en-US" dirty="0"/>
          </a:p>
          <a:p>
            <a:br>
              <a:rPr lang="en-US" dirty="0"/>
            </a:br>
            <a:endParaRPr lang="en-US" dirty="0"/>
          </a:p>
        </p:txBody>
      </p:sp>
      <p:sp>
        <p:nvSpPr>
          <p:cNvPr id="4" name="Slide Number Placeholder 3">
            <a:extLst>
              <a:ext uri="{FF2B5EF4-FFF2-40B4-BE49-F238E27FC236}">
                <a16:creationId xmlns:a16="http://schemas.microsoft.com/office/drawing/2014/main" id="{D89AA2B0-BE7F-DC83-871A-8EBE52441981}"/>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CDA85A8D-4BD9-7DB0-CCF7-DC1E7AA26091}"/>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D2909C94-A9F0-FD55-BBF3-6B39D57C895D}"/>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2509108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958</TotalTime>
  <Words>934</Words>
  <Application>Microsoft Office PowerPoint</Application>
  <PresentationFormat>On-screen Show (4:3)</PresentationFormat>
  <Paragraphs>109</Paragraphs>
  <Slides>9</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Microsoft Word 97 - 2003 Document</vt:lpstr>
      <vt:lpstr>C-TDMA Follow-up</vt:lpstr>
      <vt:lpstr>Introduction </vt:lpstr>
      <vt:lpstr>NAV protection rules in C-TDMA</vt:lpstr>
      <vt:lpstr>NAV protection rules in C-TDMA (contd.)</vt:lpstr>
      <vt:lpstr>NAV protection rules in C-TDMA (contd.)</vt:lpstr>
      <vt:lpstr>Fairness issues for C-TDMA</vt:lpstr>
      <vt:lpstr>Summary</vt:lpstr>
      <vt:lpstr>Straw Poll 1</vt:lpstr>
      <vt:lpstr>Straw Poll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lastModifiedBy>Das, Dibakar</cp:lastModifiedBy>
  <cp:revision>3</cp:revision>
  <cp:lastPrinted>1601-01-01T00:00:00Z</cp:lastPrinted>
  <dcterms:created xsi:type="dcterms:W3CDTF">2023-05-23T22:26:00Z</dcterms:created>
  <dcterms:modified xsi:type="dcterms:W3CDTF">2024-01-14T03:15:35Z</dcterms:modified>
</cp:coreProperties>
</file>