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75" r:id="rId3"/>
    <p:sldId id="305" r:id="rId4"/>
    <p:sldId id="276" r:id="rId5"/>
    <p:sldId id="272" r:id="rId6"/>
    <p:sldId id="273" r:id="rId7"/>
    <p:sldId id="280" r:id="rId8"/>
    <p:sldId id="278" r:id="rId9"/>
    <p:sldId id="279" r:id="rId10"/>
    <p:sldId id="304" r:id="rId11"/>
    <p:sldId id="274" r:id="rId12"/>
    <p:sldId id="303" r:id="rId1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100" d="100"/>
          <a:sy n="100" d="100"/>
        </p:scale>
        <p:origin x="749" y="4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3/8/2024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10</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424665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12</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612538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2</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787233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3</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712474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4</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790453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5</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998993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6</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985647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7</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804574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8</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331450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9</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4500934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Serhat Erkucuk, </a:t>
            </a:r>
            <a:r>
              <a:rPr lang="en-GB" dirty="0" err="1"/>
              <a:t>Ofinno</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2023</a:t>
            </a:r>
            <a:endParaRPr lang="en-GB" dirty="0"/>
          </a:p>
        </p:txBody>
      </p:sp>
      <p:sp>
        <p:nvSpPr>
          <p:cNvPr id="6" name="Footer Placeholder 5"/>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March 2023</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Serhat Erkucuk, </a:t>
            </a:r>
            <a:r>
              <a:rPr lang="en-GB" dirty="0" err="1"/>
              <a:t>Ofinno</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2023</a:t>
            </a:r>
            <a:endParaRPr lang="en-GB" dirty="0"/>
          </a:p>
        </p:txBody>
      </p:sp>
      <p:sp>
        <p:nvSpPr>
          <p:cNvPr id="4" name="Footer Placeholder 3"/>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2023</a:t>
            </a:r>
            <a:endParaRPr lang="en-GB" dirty="0"/>
          </a:p>
        </p:txBody>
      </p:sp>
      <p:sp>
        <p:nvSpPr>
          <p:cNvPr id="3" name="Footer Placeholder 2"/>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Serhat Erkucuk, </a:t>
            </a:r>
            <a:r>
              <a:rPr lang="en-GB" dirty="0" err="1"/>
              <a:t>Ofinno</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802.11-24/0091r1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Serhat Erkucuk,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371600" y="762000"/>
            <a:ext cx="64008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Enhanced Scheduling Method for Low Latency Traffic – Follow up</a:t>
            </a:r>
            <a:endParaRPr lang="en-GB" dirty="0"/>
          </a:p>
        </p:txBody>
      </p:sp>
      <p:sp>
        <p:nvSpPr>
          <p:cNvPr id="3074" name="Rectangle 2"/>
          <p:cNvSpPr>
            <a:spLocks noGrp="1" noChangeArrowheads="1"/>
          </p:cNvSpPr>
          <p:nvPr>
            <p:ph type="body" idx="1"/>
          </p:nvPr>
        </p:nvSpPr>
        <p:spPr>
          <a:xfrm>
            <a:off x="685800" y="204152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2024-01-12</a:t>
            </a:r>
          </a:p>
        </p:txBody>
      </p:sp>
      <p:graphicFrame>
        <p:nvGraphicFramePr>
          <p:cNvPr id="3075" name="Object 3"/>
          <p:cNvGraphicFramePr>
            <a:graphicFrameLocks noChangeAspect="1"/>
          </p:cNvGraphicFramePr>
          <p:nvPr>
            <p:extLst>
              <p:ext uri="{D42A27DB-BD31-4B8C-83A1-F6EECF244321}">
                <p14:modId xmlns:p14="http://schemas.microsoft.com/office/powerpoint/2010/main" val="3369505948"/>
              </p:ext>
            </p:extLst>
          </p:nvPr>
        </p:nvGraphicFramePr>
        <p:xfrm>
          <a:off x="231775" y="3265488"/>
          <a:ext cx="8626475" cy="2944812"/>
        </p:xfrm>
        <a:graphic>
          <a:graphicData uri="http://schemas.openxmlformats.org/presentationml/2006/ole">
            <mc:AlternateContent xmlns:mc="http://schemas.openxmlformats.org/markup-compatibility/2006">
              <mc:Choice xmlns:v="urn:schemas-microsoft-com:vml" Requires="v">
                <p:oleObj name="Document" r:id="rId3" imgW="8407002" imgH="2866335" progId="Word.Document.8">
                  <p:embed/>
                </p:oleObj>
              </mc:Choice>
              <mc:Fallback>
                <p:oleObj name="Document" r:id="rId3" imgW="8407002" imgH="2866335" progId="Word.Document.8">
                  <p:embed/>
                  <p:pic>
                    <p:nvPicPr>
                      <p:cNvPr id="0" name="Picture 3"/>
                      <p:cNvPicPr>
                        <a:picLocks noChangeAspect="1" noChangeArrowheads="1"/>
                      </p:cNvPicPr>
                      <p:nvPr/>
                    </p:nvPicPr>
                    <p:blipFill>
                      <a:blip r:embed="rId4"/>
                      <a:srcRect/>
                      <a:stretch>
                        <a:fillRect/>
                      </a:stretch>
                    </p:blipFill>
                    <p:spPr bwMode="auto">
                      <a:xfrm>
                        <a:off x="231775" y="3265488"/>
                        <a:ext cx="8626475" cy="2944812"/>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400837" y="2799953"/>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Serhat Erkucuk,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10</a:t>
            </a:fld>
            <a:endParaRPr lang="en-GB" dirty="0"/>
          </a:p>
        </p:txBody>
      </p:sp>
      <p:sp>
        <p:nvSpPr>
          <p:cNvPr id="9" name="Rectangle 1">
            <a:extLst>
              <a:ext uri="{FF2B5EF4-FFF2-40B4-BE49-F238E27FC236}">
                <a16:creationId xmlns:a16="http://schemas.microsoft.com/office/drawing/2014/main" id="{0148E190-96F9-FEC3-990C-10CEA328C26F}"/>
              </a:ext>
            </a:extLst>
          </p:cNvPr>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Discussions on [15]</a:t>
            </a:r>
          </a:p>
        </p:txBody>
      </p:sp>
      <p:sp>
        <p:nvSpPr>
          <p:cNvPr id="5" name="Rectangle 2">
            <a:extLst>
              <a:ext uri="{FF2B5EF4-FFF2-40B4-BE49-F238E27FC236}">
                <a16:creationId xmlns:a16="http://schemas.microsoft.com/office/drawing/2014/main" id="{73EF8675-8111-EB16-D0E3-7D070D2339E0}"/>
              </a:ext>
            </a:extLst>
          </p:cNvPr>
          <p:cNvSpPr txBox="1">
            <a:spLocks noChangeArrowheads="1"/>
          </p:cNvSpPr>
          <p:nvPr/>
        </p:nvSpPr>
        <p:spPr bwMode="auto">
          <a:xfrm>
            <a:off x="685800" y="1524000"/>
            <a:ext cx="7924800"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600" kern="0" dirty="0"/>
              <a:t>Q:</a:t>
            </a:r>
            <a:r>
              <a:rPr lang="en-US" sz="1600" b="0" kern="0" dirty="0"/>
              <a:t> If you already know that the traffic is urgent, why don't you just transmit?</a:t>
            </a:r>
          </a:p>
          <a:p>
            <a:pPr>
              <a:buFont typeface="Arial" panose="020B0604020202020204" pitchFamily="34" charset="0"/>
              <a:buChar char="•"/>
            </a:pPr>
            <a:r>
              <a:rPr lang="en-US" sz="1600" kern="0" dirty="0"/>
              <a:t>A:</a:t>
            </a:r>
            <a:r>
              <a:rPr lang="en-US" sz="1600" b="0" kern="0" dirty="0"/>
              <a:t> One option is to transmit without waiting. However, if a more reliable communication is desired under a congested environment, STA allocation for TXOP could be another way within TXS operation.</a:t>
            </a:r>
          </a:p>
          <a:p>
            <a:pPr>
              <a:buFont typeface="Arial" panose="020B0604020202020204" pitchFamily="34" charset="0"/>
              <a:buChar char="•"/>
            </a:pPr>
            <a:endParaRPr lang="en-US" sz="800" b="0" kern="0" dirty="0"/>
          </a:p>
          <a:p>
            <a:pPr>
              <a:buFont typeface="Arial" panose="020B0604020202020204" pitchFamily="34" charset="0"/>
              <a:buChar char="•"/>
            </a:pPr>
            <a:r>
              <a:rPr lang="en-US" sz="1600" kern="0" dirty="0"/>
              <a:t>Q:</a:t>
            </a:r>
            <a:r>
              <a:rPr lang="en-US" sz="1600" b="0" kern="0" dirty="0"/>
              <a:t> You kind of say TID is not sufficient to signal the important priority of that particular traffic. Why do you need something else?</a:t>
            </a:r>
          </a:p>
          <a:p>
            <a:pPr>
              <a:buFont typeface="Arial" panose="020B0604020202020204" pitchFamily="34" charset="0"/>
              <a:buChar char="•"/>
            </a:pPr>
            <a:r>
              <a:rPr lang="en-US" sz="1600" kern="0" dirty="0"/>
              <a:t>A:</a:t>
            </a:r>
            <a:r>
              <a:rPr lang="en-US" sz="1600" b="0" kern="0" dirty="0"/>
              <a:t> Signaling the TID as well as the BSR is the existing way of STA allocation. However, for event based low latency traffic (or urgent traffic), two data streams may have the same TIDs but one may be more urgent. Considering only the TIDs may not be adequate to schedule for event-based low-latency traffic.</a:t>
            </a:r>
          </a:p>
          <a:p>
            <a:pPr>
              <a:buFont typeface="Arial" panose="020B0604020202020204" pitchFamily="34" charset="0"/>
              <a:buChar char="•"/>
            </a:pPr>
            <a:endParaRPr lang="en-US" sz="800" b="0" kern="0" dirty="0"/>
          </a:p>
          <a:p>
            <a:pPr>
              <a:buFont typeface="Arial" panose="020B0604020202020204" pitchFamily="34" charset="0"/>
              <a:buChar char="•"/>
            </a:pPr>
            <a:r>
              <a:rPr lang="en-US" sz="1600" kern="0" dirty="0"/>
              <a:t>Q:</a:t>
            </a:r>
            <a:r>
              <a:rPr lang="en-US" sz="1600" b="0" kern="0" dirty="0"/>
              <a:t> What kind of traffic model are you assuming? I think SCS signaling can handle very many kinds of low latency applications. What kind of application are you thinking?</a:t>
            </a:r>
          </a:p>
          <a:p>
            <a:pPr>
              <a:buFont typeface="Arial" panose="020B0604020202020204" pitchFamily="34" charset="0"/>
              <a:buChar char="•"/>
            </a:pPr>
            <a:r>
              <a:rPr lang="en-US" sz="1600" kern="0" dirty="0"/>
              <a:t>A:</a:t>
            </a:r>
            <a:r>
              <a:rPr lang="en-US" sz="1600" b="0" kern="0" dirty="0"/>
              <a:t> We assume an event-based low-latency traffic, which is non-periodic and dynamically changing. With the proposed approach, SCS parameter negotiation is simplified. As for the application, VR, gaming, neuromorphic cameras, emergency stop, safety alarms, critical monitoring sensors [11], [16] could be some example applications.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kern="0" dirty="0"/>
          </a:p>
        </p:txBody>
      </p:sp>
    </p:spTree>
    <p:extLst>
      <p:ext uri="{BB962C8B-B14F-4D97-AF65-F5344CB8AC3E}">
        <p14:creationId xmlns:p14="http://schemas.microsoft.com/office/powerpoint/2010/main" val="222786773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EE691667-114B-582B-B5AC-B8F1078F008C}"/>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29EDAEBC-4C97-DE59-8E51-9CFF6AEA7961}"/>
              </a:ext>
            </a:extLst>
          </p:cNvPr>
          <p:cNvSpPr>
            <a:spLocks noGrp="1"/>
          </p:cNvSpPr>
          <p:nvPr>
            <p:ph type="ftr" idx="14"/>
          </p:nvPr>
        </p:nvSpPr>
        <p:spPr/>
        <p:txBody>
          <a:bodyPr/>
          <a:lstStyle/>
          <a:p>
            <a:r>
              <a:rPr lang="en-GB"/>
              <a:t>Serhat Erkucuk, Ofinno</a:t>
            </a:r>
            <a:endParaRPr lang="en-GB" dirty="0"/>
          </a:p>
        </p:txBody>
      </p:sp>
      <p:sp>
        <p:nvSpPr>
          <p:cNvPr id="6" name="Date Placeholder 5">
            <a:extLst>
              <a:ext uri="{FF2B5EF4-FFF2-40B4-BE49-F238E27FC236}">
                <a16:creationId xmlns:a16="http://schemas.microsoft.com/office/drawing/2014/main" id="{3181740D-8EA5-CD18-4166-62DB32DAFA62}"/>
              </a:ext>
            </a:extLst>
          </p:cNvPr>
          <p:cNvSpPr>
            <a:spLocks noGrp="1"/>
          </p:cNvSpPr>
          <p:nvPr>
            <p:ph type="dt" idx="15"/>
          </p:nvPr>
        </p:nvSpPr>
        <p:spPr/>
        <p:txBody>
          <a:bodyPr/>
          <a:lstStyle/>
          <a:p>
            <a:r>
              <a:rPr lang="en-US" dirty="0"/>
              <a:t>January 2024</a:t>
            </a:r>
            <a:endParaRPr lang="en-GB" dirty="0"/>
          </a:p>
        </p:txBody>
      </p:sp>
      <p:sp>
        <p:nvSpPr>
          <p:cNvPr id="13" name="TextBox 12">
            <a:extLst>
              <a:ext uri="{FF2B5EF4-FFF2-40B4-BE49-F238E27FC236}">
                <a16:creationId xmlns:a16="http://schemas.microsoft.com/office/drawing/2014/main" id="{65FE6852-1590-79F7-4BD2-D8110C9E7E4E}"/>
              </a:ext>
            </a:extLst>
          </p:cNvPr>
          <p:cNvSpPr txBox="1"/>
          <p:nvPr/>
        </p:nvSpPr>
        <p:spPr>
          <a:xfrm>
            <a:off x="515144" y="1474836"/>
            <a:ext cx="8113712" cy="4925964"/>
          </a:xfrm>
          <a:prstGeom prst="rect">
            <a:avLst/>
          </a:prstGeom>
          <a:noFill/>
        </p:spPr>
        <p:txBody>
          <a:bodyPr wrap="square">
            <a:spAutoFit/>
          </a:bodyPr>
          <a:lstStyle/>
          <a:p>
            <a:pPr defTabSz="914400">
              <a:lnSpc>
                <a:spcPct val="85000"/>
              </a:lnSpc>
              <a:spcBef>
                <a:spcPct val="20000"/>
              </a:spcBef>
              <a:buClrTx/>
              <a:buSzTx/>
              <a:defRPr/>
            </a:pPr>
            <a:r>
              <a:rPr kumimoji="0" lang="en-US" altLang="ko-KR" sz="18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[1] 23/0480r0, UHR Proposed PAR</a:t>
            </a:r>
          </a:p>
          <a:p>
            <a:pPr defTabSz="914400">
              <a:lnSpc>
                <a:spcPct val="85000"/>
              </a:lnSpc>
              <a:spcBef>
                <a:spcPct val="20000"/>
              </a:spcBef>
              <a:buClrTx/>
              <a:buSzTx/>
              <a:defRPr/>
            </a:pPr>
            <a:r>
              <a:rPr kumimoji="0" lang="en-US" altLang="ko-KR" sz="18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[2] 22/1556r1, Multi-AP Coordination for Low Latency Traffic Delivery</a:t>
            </a:r>
            <a:endParaRPr lang="en-US" altLang="ko-KR" sz="1800" kern="0" dirty="0">
              <a:solidFill>
                <a:srgbClr val="000000"/>
              </a:solidFill>
              <a:latin typeface="Times New Roman"/>
              <a:ea typeface="굴림" panose="020B0600000101010101" pitchFamily="50" charset="-127"/>
            </a:endParaRPr>
          </a:p>
          <a:p>
            <a:pPr defTabSz="914400">
              <a:lnSpc>
                <a:spcPct val="85000"/>
              </a:lnSpc>
              <a:spcBef>
                <a:spcPct val="20000"/>
              </a:spcBef>
              <a:buClrTx/>
              <a:buSzTx/>
              <a:defRPr/>
            </a:pPr>
            <a:r>
              <a:rPr kumimoji="0" lang="en-US" altLang="ko-KR" sz="18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[3] 22/1899r0, Multi-AP Operation for Low Latency Traffic Delivery - Follow up</a:t>
            </a:r>
          </a:p>
          <a:p>
            <a:pPr defTabSz="914400">
              <a:lnSpc>
                <a:spcPct val="85000"/>
              </a:lnSpc>
              <a:spcBef>
                <a:spcPct val="20000"/>
              </a:spcBef>
              <a:buClrTx/>
              <a:buSzTx/>
              <a:defRPr/>
            </a:pPr>
            <a:r>
              <a:rPr kumimoji="0" lang="en-US" altLang="ko-KR" sz="18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[4] 23/0046r2, Multi-AP Coordination for Low Latency Traffic Delivery: Usage Scenarios and Potential Features</a:t>
            </a:r>
          </a:p>
          <a:p>
            <a:pPr defTabSz="914400">
              <a:lnSpc>
                <a:spcPct val="85000"/>
              </a:lnSpc>
              <a:spcBef>
                <a:spcPct val="20000"/>
              </a:spcBef>
              <a:buClrTx/>
              <a:buSzTx/>
              <a:defRPr/>
            </a:pPr>
            <a:r>
              <a:rPr kumimoji="0" lang="en-US" altLang="ko-KR" sz="18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[5] 22/1393r0, Latency Reduction Scheme for UHR</a:t>
            </a:r>
          </a:p>
          <a:p>
            <a:pPr marL="0" marR="0" lvl="0" indent="0" algn="l" defTabSz="914400" rtl="0" eaLnBrk="0" fontAlgn="base" latinLnBrk="0" hangingPunct="0">
              <a:lnSpc>
                <a:spcPct val="85000"/>
              </a:lnSpc>
              <a:spcBef>
                <a:spcPct val="20000"/>
              </a:spcBef>
              <a:spcAft>
                <a:spcPct val="0"/>
              </a:spcAft>
              <a:buClrTx/>
              <a:buSzTx/>
              <a:buFontTx/>
              <a:buNone/>
              <a:tabLst/>
              <a:defRPr/>
            </a:pPr>
            <a:r>
              <a:rPr kumimoji="0" lang="en-US" altLang="ko-KR" sz="18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[6] 22/1939r0, PPDU Design for Short Frames</a:t>
            </a:r>
          </a:p>
          <a:p>
            <a:pPr defTabSz="914400">
              <a:lnSpc>
                <a:spcPct val="85000"/>
              </a:lnSpc>
              <a:spcBef>
                <a:spcPct val="20000"/>
              </a:spcBef>
              <a:buClrTx/>
              <a:buSzTx/>
              <a:defRPr/>
            </a:pPr>
            <a:r>
              <a:rPr kumimoji="0" lang="en-US" altLang="ko-KR" sz="18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[7] 22/1923r1, Enhanced Trigger-Based Uplink Transmission</a:t>
            </a:r>
          </a:p>
          <a:p>
            <a:pPr defTabSz="914400">
              <a:lnSpc>
                <a:spcPct val="85000"/>
              </a:lnSpc>
              <a:spcBef>
                <a:spcPct val="20000"/>
              </a:spcBef>
              <a:buClrTx/>
              <a:buSzTx/>
              <a:defRPr/>
            </a:pPr>
            <a:r>
              <a:rPr kumimoji="0" lang="en-US" altLang="ko-KR" sz="18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[8] 22/1926r0, Challenges to Achieve Low Latency</a:t>
            </a:r>
          </a:p>
          <a:p>
            <a:pPr marL="0" marR="0" lvl="0" indent="0" algn="l" defTabSz="914400" rtl="0" eaLnBrk="0" fontAlgn="base" latinLnBrk="0" hangingPunct="0">
              <a:lnSpc>
                <a:spcPct val="85000"/>
              </a:lnSpc>
              <a:spcBef>
                <a:spcPct val="20000"/>
              </a:spcBef>
              <a:spcAft>
                <a:spcPct val="0"/>
              </a:spcAft>
              <a:buClrTx/>
              <a:buSzTx/>
              <a:buFontTx/>
              <a:buNone/>
              <a:tabLst/>
              <a:defRPr/>
            </a:pPr>
            <a:r>
              <a:rPr kumimoji="0" lang="en-US" altLang="ko-KR" sz="18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[9] 22/1519r0, Requirements of Low Latency in UHR</a:t>
            </a:r>
          </a:p>
          <a:p>
            <a:pPr marL="0" marR="0" lvl="0" indent="0" algn="l" defTabSz="914400" rtl="0" eaLnBrk="0" fontAlgn="base" latinLnBrk="0" hangingPunct="0">
              <a:lnSpc>
                <a:spcPct val="85000"/>
              </a:lnSpc>
              <a:spcBef>
                <a:spcPct val="20000"/>
              </a:spcBef>
              <a:spcAft>
                <a:spcPct val="0"/>
              </a:spcAft>
              <a:buClrTx/>
              <a:buSzTx/>
              <a:buFontTx/>
              <a:buNone/>
              <a:tabLst/>
              <a:defRPr/>
            </a:pPr>
            <a:r>
              <a:rPr kumimoji="0" lang="en-US" altLang="ko-KR" sz="18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[10] 22/1931r0, Follow-up on Latency Reduction with ML Techniques</a:t>
            </a:r>
          </a:p>
          <a:p>
            <a:pPr marL="0" marR="0" lvl="0" indent="0" algn="l" defTabSz="914400" rtl="0" eaLnBrk="0" fontAlgn="base" latinLnBrk="0" hangingPunct="0">
              <a:lnSpc>
                <a:spcPct val="85000"/>
              </a:lnSpc>
              <a:spcBef>
                <a:spcPct val="20000"/>
              </a:spcBef>
              <a:spcAft>
                <a:spcPct val="0"/>
              </a:spcAft>
              <a:buClrTx/>
              <a:buSzTx/>
              <a:buFontTx/>
              <a:buNone/>
              <a:tabLst/>
              <a:defRPr/>
            </a:pPr>
            <a:r>
              <a:rPr kumimoji="0" lang="en-US" altLang="ko-KR" sz="18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[11] 22/1880r1, Latency and Reliability Enhancements for UHR</a:t>
            </a:r>
          </a:p>
          <a:p>
            <a:pPr marL="0" marR="0" lvl="0" indent="0" algn="l" defTabSz="914400" rtl="0" eaLnBrk="0" fontAlgn="base" latinLnBrk="0" hangingPunct="0">
              <a:lnSpc>
                <a:spcPct val="85000"/>
              </a:lnSpc>
              <a:spcBef>
                <a:spcPct val="20000"/>
              </a:spcBef>
              <a:spcAft>
                <a:spcPct val="0"/>
              </a:spcAft>
              <a:buClrTx/>
              <a:buSzTx/>
              <a:buFontTx/>
              <a:buNone/>
              <a:tabLst/>
              <a:defRPr/>
            </a:pPr>
            <a:r>
              <a:rPr kumimoji="0" lang="en-US" altLang="ko-KR" sz="18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[12] 23/0018r1, Low Latency Support in UHR</a:t>
            </a:r>
          </a:p>
          <a:p>
            <a:pPr marL="0" marR="0" lvl="0" indent="0" algn="l" defTabSz="914400" rtl="0" eaLnBrk="0" fontAlgn="base" latinLnBrk="0" hangingPunct="0">
              <a:lnSpc>
                <a:spcPct val="85000"/>
              </a:lnSpc>
              <a:spcBef>
                <a:spcPct val="20000"/>
              </a:spcBef>
              <a:spcAft>
                <a:spcPct val="0"/>
              </a:spcAft>
              <a:buClrTx/>
              <a:buSzTx/>
              <a:buFontTx/>
              <a:buNone/>
              <a:tabLst/>
              <a:defRPr/>
            </a:pPr>
            <a:r>
              <a:rPr kumimoji="0" lang="en-US" altLang="ko-KR" sz="18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[13] 23/0045r1, Urgency-based Delivery of Latency Sensitive Traffic</a:t>
            </a:r>
          </a:p>
          <a:p>
            <a:pPr marL="0" marR="0" lvl="0" indent="0" algn="l" defTabSz="914400" rtl="0" eaLnBrk="0" fontAlgn="base" latinLnBrk="0" hangingPunct="0">
              <a:lnSpc>
                <a:spcPct val="85000"/>
              </a:lnSpc>
              <a:spcBef>
                <a:spcPct val="20000"/>
              </a:spcBef>
              <a:spcAft>
                <a:spcPct val="0"/>
              </a:spcAft>
              <a:buClrTx/>
              <a:buSzTx/>
              <a:buFontTx/>
              <a:buNone/>
              <a:tabLst/>
              <a:defRPr/>
            </a:pPr>
            <a:r>
              <a:rPr kumimoji="0" lang="en-US" altLang="ko-KR" sz="18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[14] 23/0069r1, Considerations on Latency Improvement</a:t>
            </a:r>
          </a:p>
          <a:p>
            <a:pPr marL="0" marR="0" lvl="0" indent="0" algn="l" defTabSz="914400" rtl="0" eaLnBrk="0" fontAlgn="base" latinLnBrk="0" hangingPunct="0">
              <a:lnSpc>
                <a:spcPct val="85000"/>
              </a:lnSpc>
              <a:spcBef>
                <a:spcPct val="20000"/>
              </a:spcBef>
              <a:spcAft>
                <a:spcPct val="0"/>
              </a:spcAft>
              <a:buClrTx/>
              <a:buSzTx/>
              <a:buFontTx/>
              <a:buNone/>
              <a:tabLst/>
              <a:defRPr/>
            </a:pPr>
            <a:r>
              <a:rPr kumimoji="0" lang="en-US" altLang="ko-KR" sz="18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[15] 23/0378r0, Enhanced Scheduling Method for Low Latency Traffic</a:t>
            </a:r>
          </a:p>
          <a:p>
            <a:pPr marL="0" marR="0" lvl="0" indent="0" algn="l" defTabSz="914400" rtl="0" eaLnBrk="0" fontAlgn="base" latinLnBrk="0" hangingPunct="0">
              <a:lnSpc>
                <a:spcPct val="85000"/>
              </a:lnSpc>
              <a:spcBef>
                <a:spcPct val="20000"/>
              </a:spcBef>
              <a:spcAft>
                <a:spcPct val="0"/>
              </a:spcAft>
              <a:buClrTx/>
              <a:buSzTx/>
              <a:buFontTx/>
              <a:buNone/>
              <a:tabLst/>
              <a:defRPr/>
            </a:pPr>
            <a:r>
              <a:rPr kumimoji="0" lang="en-US" altLang="ko-KR" sz="18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[16] 23/1834r0, High Criticality Use Cases and Requirements</a:t>
            </a:r>
          </a:p>
        </p:txBody>
      </p:sp>
      <p:sp>
        <p:nvSpPr>
          <p:cNvPr id="14" name="Rectangle 1">
            <a:extLst>
              <a:ext uri="{FF2B5EF4-FFF2-40B4-BE49-F238E27FC236}">
                <a16:creationId xmlns:a16="http://schemas.microsoft.com/office/drawing/2014/main" id="{D857A7CC-2A6F-CCEF-BBCF-19DD376F36D9}"/>
              </a:ext>
            </a:extLst>
          </p:cNvPr>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Tree>
    <p:extLst>
      <p:ext uri="{BB962C8B-B14F-4D97-AF65-F5344CB8AC3E}">
        <p14:creationId xmlns:p14="http://schemas.microsoft.com/office/powerpoint/2010/main" val="16346338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Serhat Erkucuk,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12</a:t>
            </a:fld>
            <a:endParaRPr lang="en-GB" dirty="0"/>
          </a:p>
        </p:txBody>
      </p:sp>
      <p:sp>
        <p:nvSpPr>
          <p:cNvPr id="9" name="Rectangle 1">
            <a:extLst>
              <a:ext uri="{FF2B5EF4-FFF2-40B4-BE49-F238E27FC236}">
                <a16:creationId xmlns:a16="http://schemas.microsoft.com/office/drawing/2014/main" id="{0148E190-96F9-FEC3-990C-10CEA328C26F}"/>
              </a:ext>
            </a:extLst>
          </p:cNvPr>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Straw Poll</a:t>
            </a:r>
          </a:p>
        </p:txBody>
      </p:sp>
      <p:sp>
        <p:nvSpPr>
          <p:cNvPr id="5" name="Rectangle 2">
            <a:extLst>
              <a:ext uri="{FF2B5EF4-FFF2-40B4-BE49-F238E27FC236}">
                <a16:creationId xmlns:a16="http://schemas.microsoft.com/office/drawing/2014/main" id="{73EF8675-8111-EB16-D0E3-7D070D2339E0}"/>
              </a:ext>
            </a:extLst>
          </p:cNvPr>
          <p:cNvSpPr txBox="1">
            <a:spLocks noChangeArrowheads="1"/>
          </p:cNvSpPr>
          <p:nvPr/>
        </p:nvSpPr>
        <p:spPr bwMode="auto">
          <a:xfrm>
            <a:off x="700722" y="1788160"/>
            <a:ext cx="7986078" cy="446024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kern="0" dirty="0"/>
              <a:t>Do you agree to define a mechanism for a non-AP STA to request TXOP allocation from an AP for event-based urgent traffic?</a:t>
            </a:r>
          </a:p>
          <a:p>
            <a:pPr marL="457200" lvl="1" indent="0"/>
            <a:r>
              <a:rPr lang="en-US" kern="0" dirty="0"/>
              <a:t>Note: The details (e.g., conditions, parameters and frames) for an event-based urgent traffic are TBD.</a:t>
            </a:r>
          </a:p>
          <a:p>
            <a:pPr marL="457200" marR="0" lvl="1" indent="0" algn="l" defTabSz="914400" rtl="0" eaLnBrk="0" fontAlgn="base" latinLnBrk="0" hangingPunct="0">
              <a:lnSpc>
                <a:spcPct val="100000"/>
              </a:lnSpc>
              <a:spcBef>
                <a:spcPct val="20000"/>
              </a:spcBef>
              <a:spcAft>
                <a:spcPct val="0"/>
              </a:spcAft>
              <a:buClrTx/>
              <a:buSzTx/>
              <a:tabLst/>
              <a:defRPr/>
            </a:pPr>
            <a:endParaRPr kumimoji="0" lang="en-US" altLang="ko-KR" sz="2000" b="0" i="0" u="none" strike="noStrike" kern="0" cap="none" spc="0" normalizeH="0" baseline="0" noProof="0" dirty="0">
              <a:ln>
                <a:noFill/>
              </a:ln>
              <a:solidFill>
                <a:srgbClr val="000000"/>
              </a:solidFill>
              <a:effectLst/>
              <a:uLnTx/>
              <a:uFillTx/>
              <a:latin typeface="Times New Roman"/>
            </a:endParaRPr>
          </a:p>
          <a:p>
            <a:pPr marL="800100" marR="0" lvl="1"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altLang="ko-KR" sz="2000" b="0" i="0" u="none" strike="noStrike" kern="0" cap="none" spc="0" normalizeH="0" baseline="0" noProof="0" dirty="0">
                <a:ln>
                  <a:noFill/>
                </a:ln>
                <a:solidFill>
                  <a:srgbClr val="000000"/>
                </a:solidFill>
                <a:effectLst/>
                <a:uLnTx/>
                <a:uFillTx/>
                <a:latin typeface="Times New Roman"/>
              </a:rPr>
              <a:t>Yes</a:t>
            </a:r>
          </a:p>
          <a:p>
            <a:pPr marL="800100" marR="0" lvl="1"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altLang="ko-KR" sz="2000" b="0" i="0" u="none" strike="noStrike" kern="0" cap="none" spc="0" normalizeH="0" baseline="0" noProof="0" dirty="0">
                <a:ln>
                  <a:noFill/>
                </a:ln>
                <a:solidFill>
                  <a:srgbClr val="000000"/>
                </a:solidFill>
                <a:effectLst/>
                <a:uLnTx/>
                <a:uFillTx/>
                <a:latin typeface="Times New Roman"/>
              </a:rPr>
              <a:t>No</a:t>
            </a:r>
          </a:p>
          <a:p>
            <a:pPr marL="800100" marR="0" lvl="1"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altLang="ko-KR" sz="2000" b="0" i="0" u="none" strike="noStrike" kern="0" cap="none" spc="0" normalizeH="0" baseline="0" noProof="0" dirty="0">
                <a:ln>
                  <a:noFill/>
                </a:ln>
                <a:solidFill>
                  <a:srgbClr val="000000"/>
                </a:solidFill>
                <a:effectLst/>
                <a:uLnTx/>
                <a:uFillTx/>
                <a:latin typeface="Times New Roman"/>
              </a:rPr>
              <a:t>Abstain</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altLang="ko-KR" sz="2000" b="0" i="0" u="none" strike="noStrike" kern="0" cap="none" spc="0" normalizeH="0" baseline="0" noProof="0" dirty="0">
              <a:ln>
                <a:noFill/>
              </a:ln>
              <a:solidFill>
                <a:srgbClr val="000000"/>
              </a:solidFill>
              <a:effectLst/>
              <a:uLnTx/>
              <a:uFillTx/>
              <a:latin typeface="Times New Roman"/>
            </a:endParaRP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altLang="ko-KR" sz="2000" b="0" i="0" u="none" strike="noStrike" kern="0" cap="none" spc="0" normalizeH="0" baseline="0" noProof="0" dirty="0">
                <a:ln>
                  <a:noFill/>
                </a:ln>
                <a:solidFill>
                  <a:srgbClr val="000000"/>
                </a:solidFill>
                <a:effectLst/>
                <a:uLnTx/>
                <a:uFillTx/>
                <a:latin typeface="Times New Roman"/>
              </a:rPr>
              <a:t>Y/N/A:</a:t>
            </a:r>
            <a:endParaRPr kumimoji="0" lang="ko-KR" altLang="en-US" sz="2000" b="0" i="0" u="none" strike="noStrike" kern="0" cap="none" spc="0" normalizeH="0" baseline="0" noProof="0" dirty="0">
              <a:ln>
                <a:noFill/>
              </a:ln>
              <a:solidFill>
                <a:srgbClr val="000000"/>
              </a:solidFill>
              <a:effectLst/>
              <a:uLnTx/>
              <a:uFillTx/>
              <a:latin typeface="Times New Roman"/>
            </a:endParaRPr>
          </a:p>
          <a:p>
            <a:pPr>
              <a:buFont typeface="Arial" panose="020B0604020202020204" pitchFamily="34" charset="0"/>
              <a:buChar char="•"/>
            </a:pPr>
            <a:endParaRPr lang="en-US" b="0" kern="0" dirty="0">
              <a:highlight>
                <a:srgbClr val="FFFF00"/>
              </a:highlight>
            </a:endParaRPr>
          </a:p>
          <a:p>
            <a:pPr marL="0" indent="0"/>
            <a:endParaRPr lang="en-US" sz="1800" b="0" kern="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kern="0" dirty="0"/>
          </a:p>
        </p:txBody>
      </p:sp>
    </p:spTree>
    <p:extLst>
      <p:ext uri="{BB962C8B-B14F-4D97-AF65-F5344CB8AC3E}">
        <p14:creationId xmlns:p14="http://schemas.microsoft.com/office/powerpoint/2010/main" val="224678785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Serhat Erkucuk,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2</a:t>
            </a:fld>
            <a:endParaRPr lang="en-GB" dirty="0"/>
          </a:p>
        </p:txBody>
      </p:sp>
      <p:sp>
        <p:nvSpPr>
          <p:cNvPr id="9" name="Rectangle 1">
            <a:extLst>
              <a:ext uri="{FF2B5EF4-FFF2-40B4-BE49-F238E27FC236}">
                <a16:creationId xmlns:a16="http://schemas.microsoft.com/office/drawing/2014/main" id="{0148E190-96F9-FEC3-990C-10CEA328C26F}"/>
              </a:ext>
            </a:extLst>
          </p:cNvPr>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Introduction</a:t>
            </a:r>
          </a:p>
        </p:txBody>
      </p:sp>
      <p:sp>
        <p:nvSpPr>
          <p:cNvPr id="10" name="Rectangle 2">
            <a:extLst>
              <a:ext uri="{FF2B5EF4-FFF2-40B4-BE49-F238E27FC236}">
                <a16:creationId xmlns:a16="http://schemas.microsoft.com/office/drawing/2014/main" id="{3BE730AE-BA56-91C5-F76C-09BC103FCB5F}"/>
              </a:ext>
            </a:extLst>
          </p:cNvPr>
          <p:cNvSpPr txBox="1">
            <a:spLocks noChangeArrowheads="1"/>
          </p:cNvSpPr>
          <p:nvPr/>
        </p:nvSpPr>
        <p:spPr bwMode="auto">
          <a:xfrm>
            <a:off x="685800" y="1828800"/>
            <a:ext cx="7772400"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a:t>
            </a:r>
            <a:r>
              <a:rPr lang="en-US" sz="1800" b="0" i="1" kern="0" dirty="0"/>
              <a:t>Enabling at least one mode of operation capable of improving the tail of the latency distribution and jitter compared to EHT MAC/PHY operation, with mobility between BSSs</a:t>
            </a:r>
            <a:r>
              <a:rPr lang="en-US" sz="1800" b="0" kern="0" dirty="0"/>
              <a:t>” is one of the main targets for enhancing reliability</a:t>
            </a:r>
            <a:r>
              <a:rPr lang="en-US" sz="1800" kern="0" dirty="0"/>
              <a:t> </a:t>
            </a:r>
            <a:r>
              <a:rPr lang="en-US" sz="1800" b="0" kern="0" dirty="0"/>
              <a:t>in P802.11bn [1]</a:t>
            </a:r>
          </a:p>
          <a:p>
            <a:pPr>
              <a:buFont typeface="Arial" panose="020B0604020202020204" pitchFamily="34" charset="0"/>
              <a:buChar char="•"/>
            </a:pPr>
            <a:endParaRPr lang="en-US" sz="1800" b="0" kern="0" dirty="0"/>
          </a:p>
          <a:p>
            <a:pPr>
              <a:buFont typeface="Arial" panose="020B0604020202020204" pitchFamily="34" charset="0"/>
              <a:buChar char="•"/>
            </a:pPr>
            <a:r>
              <a:rPr lang="en-US" sz="1800" b="0" kern="0" dirty="0"/>
              <a:t>UHR contributions on latency so far can be categorized under</a:t>
            </a:r>
          </a:p>
          <a:p>
            <a:pPr lvl="1">
              <a:buFont typeface="Arial" panose="020B0604020202020204" pitchFamily="34" charset="0"/>
              <a:buChar char="•"/>
            </a:pPr>
            <a:r>
              <a:rPr lang="en-US" sz="1600" b="0" kern="0" dirty="0"/>
              <a:t>Multi-AP operation [2 - 4]</a:t>
            </a:r>
          </a:p>
          <a:p>
            <a:pPr lvl="1">
              <a:buFont typeface="Arial" panose="020B0604020202020204" pitchFamily="34" charset="0"/>
              <a:buChar char="•"/>
            </a:pPr>
            <a:r>
              <a:rPr lang="en-US" sz="1600" kern="0" dirty="0"/>
              <a:t>PPDU design [5 - 6]</a:t>
            </a:r>
          </a:p>
          <a:p>
            <a:pPr lvl="1">
              <a:buFont typeface="Arial" panose="020B0604020202020204" pitchFamily="34" charset="0"/>
              <a:buChar char="•"/>
            </a:pPr>
            <a:r>
              <a:rPr lang="en-US" sz="1600" kern="0" dirty="0"/>
              <a:t>Frame overhead reduction [7 - 8]</a:t>
            </a:r>
          </a:p>
          <a:p>
            <a:pPr lvl="1">
              <a:buFont typeface="Arial" panose="020B0604020202020204" pitchFamily="34" charset="0"/>
              <a:buChar char="•"/>
            </a:pPr>
            <a:r>
              <a:rPr lang="en-US" sz="1600" b="0" kern="0" dirty="0"/>
              <a:t>Latency improvement by AI/ML </a:t>
            </a:r>
            <a:r>
              <a:rPr lang="en-US" sz="1600" kern="0" dirty="0"/>
              <a:t>[9 - 10]</a:t>
            </a:r>
            <a:endParaRPr lang="en-US" sz="1600" b="0" kern="0" dirty="0"/>
          </a:p>
          <a:p>
            <a:pPr lvl="1">
              <a:buFont typeface="Arial" panose="020B0604020202020204" pitchFamily="34" charset="0"/>
              <a:buChar char="•"/>
            </a:pPr>
            <a:r>
              <a:rPr lang="en-US" sz="1600" kern="0" dirty="0"/>
              <a:t>Preemption/Scheduling [11 - 14]</a:t>
            </a:r>
          </a:p>
          <a:p>
            <a:pPr>
              <a:buFont typeface="Arial" panose="020B0604020202020204" pitchFamily="34" charset="0"/>
              <a:buChar char="•"/>
            </a:pPr>
            <a:endParaRPr lang="en-US" sz="1800" b="0" kern="0" dirty="0"/>
          </a:p>
          <a:p>
            <a:pPr>
              <a:buFont typeface="Arial" panose="020B0604020202020204" pitchFamily="34" charset="0"/>
              <a:buChar char="•"/>
            </a:pPr>
            <a:r>
              <a:rPr lang="en-US" sz="1800" b="0" kern="0" dirty="0"/>
              <a:t>In this contribution, we recap our proposed method [15] for handling event-based low latency traffic</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500" kern="0" dirty="0"/>
          </a:p>
        </p:txBody>
      </p:sp>
    </p:spTree>
    <p:extLst>
      <p:ext uri="{BB962C8B-B14F-4D97-AF65-F5344CB8AC3E}">
        <p14:creationId xmlns:p14="http://schemas.microsoft.com/office/powerpoint/2010/main" val="13779113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Serhat Erkucuk,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3</a:t>
            </a:fld>
            <a:endParaRPr lang="en-GB" dirty="0"/>
          </a:p>
        </p:txBody>
      </p:sp>
      <p:sp>
        <p:nvSpPr>
          <p:cNvPr id="9" name="Rectangle 1">
            <a:extLst>
              <a:ext uri="{FF2B5EF4-FFF2-40B4-BE49-F238E27FC236}">
                <a16:creationId xmlns:a16="http://schemas.microsoft.com/office/drawing/2014/main" id="{0148E190-96F9-FEC3-990C-10CEA328C26F}"/>
              </a:ext>
            </a:extLst>
          </p:cNvPr>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Support for LL Traffic</a:t>
            </a:r>
          </a:p>
        </p:txBody>
      </p:sp>
      <p:sp>
        <p:nvSpPr>
          <p:cNvPr id="10" name="Rectangle 2">
            <a:extLst>
              <a:ext uri="{FF2B5EF4-FFF2-40B4-BE49-F238E27FC236}">
                <a16:creationId xmlns:a16="http://schemas.microsoft.com/office/drawing/2014/main" id="{3BE730AE-BA56-91C5-F76C-09BC103FCB5F}"/>
              </a:ext>
            </a:extLst>
          </p:cNvPr>
          <p:cNvSpPr txBox="1">
            <a:spLocks noChangeArrowheads="1"/>
          </p:cNvSpPr>
          <p:nvPr/>
        </p:nvSpPr>
        <p:spPr bwMode="auto">
          <a:xfrm>
            <a:off x="685800" y="1981200"/>
            <a:ext cx="7772400"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Deterministic low latency traffic</a:t>
            </a:r>
          </a:p>
          <a:p>
            <a:pPr lvl="1">
              <a:buFont typeface="Arial" panose="020B0604020202020204" pitchFamily="34" charset="0"/>
              <a:buChar char="•"/>
            </a:pPr>
            <a:r>
              <a:rPr lang="en-US" sz="1600" kern="0" dirty="0"/>
              <a:t>P</a:t>
            </a:r>
            <a:r>
              <a:rPr lang="en-US" sz="1600" b="0" kern="0" dirty="0"/>
              <a:t>eriodic patterns with burst arrival of packets in each interval</a:t>
            </a:r>
          </a:p>
          <a:p>
            <a:pPr lvl="1">
              <a:buFont typeface="Arial" panose="020B0604020202020204" pitchFamily="34" charset="0"/>
              <a:buChar char="•"/>
            </a:pPr>
            <a:r>
              <a:rPr lang="en-US" sz="1600" b="0" kern="0" dirty="0"/>
              <a:t>Can be supported by R-TWT and SCS in 11be</a:t>
            </a:r>
          </a:p>
          <a:p>
            <a:pPr lvl="2">
              <a:buFont typeface="Arial" panose="020B0604020202020204" pitchFamily="34" charset="0"/>
              <a:buChar char="•"/>
            </a:pPr>
            <a:r>
              <a:rPr lang="en-US" sz="1400" b="0" kern="0" dirty="0"/>
              <a:t>If an R-TWT scheduling AP has established SCS stream(s) described by QoS Characteristics element(s) with an R-TWT scheduled STA whose TID and Direction fields match an R-TWT TID and its specified direction for an R-TWT schedule established with the R-TWT scheduled STA, the AP should follow the rules specified in 35.17 (EHT SCS procedure) for scheduling of downlink or uplink QoS Data frames</a:t>
            </a:r>
          </a:p>
          <a:p>
            <a:pPr>
              <a:buFont typeface="Arial" panose="020B0604020202020204" pitchFamily="34" charset="0"/>
              <a:buChar char="•"/>
            </a:pPr>
            <a:endParaRPr lang="en-US" sz="1800" kern="0" dirty="0"/>
          </a:p>
          <a:p>
            <a:pPr>
              <a:buFont typeface="Arial" panose="020B0604020202020204" pitchFamily="34" charset="0"/>
              <a:buChar char="•"/>
            </a:pPr>
            <a:r>
              <a:rPr lang="en-US" sz="1800" kern="0" dirty="0"/>
              <a:t>Event-based low latency traffic</a:t>
            </a:r>
          </a:p>
          <a:p>
            <a:pPr lvl="1">
              <a:buFont typeface="Arial" panose="020B0604020202020204" pitchFamily="34" charset="0"/>
              <a:buChar char="•"/>
            </a:pPr>
            <a:r>
              <a:rPr lang="en-US" sz="1600" b="0" kern="0" dirty="0"/>
              <a:t>Non-periodic, unpredictable patterns, traffic dynamically changing</a:t>
            </a:r>
          </a:p>
          <a:p>
            <a:pPr lvl="1">
              <a:buFont typeface="Arial" panose="020B0604020202020204" pitchFamily="34" charset="0"/>
              <a:buChar char="•"/>
            </a:pPr>
            <a:r>
              <a:rPr lang="en-US" sz="1600" kern="0" dirty="0"/>
              <a:t>Hard to schedule by AP</a:t>
            </a:r>
          </a:p>
          <a:p>
            <a:pPr lvl="1">
              <a:buFont typeface="Arial" panose="020B0604020202020204" pitchFamily="34" charset="0"/>
              <a:buChar char="•"/>
            </a:pPr>
            <a:r>
              <a:rPr lang="en-US" sz="1600" b="0" kern="0" dirty="0"/>
              <a:t>May not be supported by existing 11be </a:t>
            </a:r>
            <a:r>
              <a:rPr lang="en-US" sz="1600" kern="0" dirty="0"/>
              <a:t>procedure</a:t>
            </a:r>
            <a:r>
              <a:rPr lang="en-US" sz="1600" b="0" kern="0" dirty="0"/>
              <a:t>s (e.g., R-TWT, SCS)</a:t>
            </a:r>
          </a:p>
          <a:p>
            <a:pPr lvl="1">
              <a:buFont typeface="Arial" panose="020B0604020202020204" pitchFamily="34" charset="0"/>
              <a:buChar char="•"/>
            </a:pPr>
            <a:r>
              <a:rPr lang="en-US" sz="1600" kern="0" dirty="0"/>
              <a:t>Preemption and event-based scheduling methods needed</a:t>
            </a:r>
            <a:endParaRPr lang="en-US" sz="1600" b="0" kern="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kern="0" dirty="0"/>
          </a:p>
        </p:txBody>
      </p:sp>
    </p:spTree>
    <p:extLst>
      <p:ext uri="{BB962C8B-B14F-4D97-AF65-F5344CB8AC3E}">
        <p14:creationId xmlns:p14="http://schemas.microsoft.com/office/powerpoint/2010/main" val="6246185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Serhat Erkucuk,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4</a:t>
            </a:fld>
            <a:endParaRPr lang="en-GB" dirty="0"/>
          </a:p>
        </p:txBody>
      </p:sp>
      <p:sp>
        <p:nvSpPr>
          <p:cNvPr id="9" name="Rectangle 1">
            <a:extLst>
              <a:ext uri="{FF2B5EF4-FFF2-40B4-BE49-F238E27FC236}">
                <a16:creationId xmlns:a16="http://schemas.microsoft.com/office/drawing/2014/main" id="{0148E190-96F9-FEC3-990C-10CEA328C26F}"/>
              </a:ext>
            </a:extLst>
          </p:cNvPr>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Handling Event-based LL Data</a:t>
            </a:r>
          </a:p>
        </p:txBody>
      </p:sp>
      <p:sp>
        <p:nvSpPr>
          <p:cNvPr id="10" name="Rectangle 2">
            <a:extLst>
              <a:ext uri="{FF2B5EF4-FFF2-40B4-BE49-F238E27FC236}">
                <a16:creationId xmlns:a16="http://schemas.microsoft.com/office/drawing/2014/main" id="{3BE730AE-BA56-91C5-F76C-09BC103FCB5F}"/>
              </a:ext>
            </a:extLst>
          </p:cNvPr>
          <p:cNvSpPr txBox="1">
            <a:spLocks noChangeArrowheads="1"/>
          </p:cNvSpPr>
          <p:nvPr/>
        </p:nvSpPr>
        <p:spPr bwMode="auto">
          <a:xfrm>
            <a:off x="685800" y="1981200"/>
            <a:ext cx="7772400"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For deterministic latency sensitive traffic, SCS procedure is negotiated. Based on the SCS procedure, AP may use the QoS parameters (e.g., delay bound, user priority, etc.) to schedule the traffic</a:t>
            </a:r>
          </a:p>
          <a:p>
            <a:pPr>
              <a:buFont typeface="Arial" panose="020B0604020202020204" pitchFamily="34" charset="0"/>
              <a:buChar char="•"/>
            </a:pPr>
            <a:endParaRPr lang="en-US" sz="1800" b="0" kern="0" dirty="0"/>
          </a:p>
          <a:p>
            <a:pPr>
              <a:buFont typeface="Arial" panose="020B0604020202020204" pitchFamily="34" charset="0"/>
              <a:buChar char="•"/>
            </a:pPr>
            <a:r>
              <a:rPr lang="en-US" sz="1800" b="0" kern="0" dirty="0"/>
              <a:t>For event-based latency sensitive traffic, STA may send a BSR to the AP for a Triggered TXOP Sharing. However, AP may not immediately schedule the STA for the Triggered TXOP Sharing as the AP may not know how urgent the traffic is</a:t>
            </a:r>
          </a:p>
          <a:p>
            <a:pPr>
              <a:buFont typeface="Arial" panose="020B0604020202020204" pitchFamily="34" charset="0"/>
              <a:buChar char="•"/>
            </a:pPr>
            <a:endParaRPr lang="en-US" sz="1800" b="0" kern="0" dirty="0"/>
          </a:p>
          <a:p>
            <a:pPr>
              <a:buFont typeface="Arial" panose="020B0604020202020204" pitchFamily="34" charset="0"/>
              <a:buChar char="•"/>
            </a:pPr>
            <a:r>
              <a:rPr lang="en-US" sz="1800" b="0" kern="0" dirty="0"/>
              <a:t>For more efficient scheduling of the event-based latency sensitive traffic, we introduce a new scheduling method consisting of requesting an urgent TXOP sharing in UHR</a:t>
            </a:r>
            <a:endParaRPr lang="en-US" sz="1800" kern="0" dirty="0">
              <a:highlight>
                <a:srgbClr val="FFFF00"/>
              </a:highlight>
            </a:endParaRP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kern="0" dirty="0"/>
          </a:p>
        </p:txBody>
      </p:sp>
    </p:spTree>
    <p:extLst>
      <p:ext uri="{BB962C8B-B14F-4D97-AF65-F5344CB8AC3E}">
        <p14:creationId xmlns:p14="http://schemas.microsoft.com/office/powerpoint/2010/main" val="220648615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Serhat Erkucuk,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5</a:t>
            </a:fld>
            <a:endParaRPr lang="en-GB" dirty="0"/>
          </a:p>
        </p:txBody>
      </p:sp>
      <p:sp>
        <p:nvSpPr>
          <p:cNvPr id="9" name="Rectangle 1">
            <a:extLst>
              <a:ext uri="{FF2B5EF4-FFF2-40B4-BE49-F238E27FC236}">
                <a16:creationId xmlns:a16="http://schemas.microsoft.com/office/drawing/2014/main" id="{0148E190-96F9-FEC3-990C-10CEA328C26F}"/>
              </a:ext>
            </a:extLst>
          </p:cNvPr>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Existing Procedure</a:t>
            </a:r>
          </a:p>
        </p:txBody>
      </p:sp>
      <p:cxnSp>
        <p:nvCxnSpPr>
          <p:cNvPr id="2" name="직선 연결선 66">
            <a:extLst>
              <a:ext uri="{FF2B5EF4-FFF2-40B4-BE49-F238E27FC236}">
                <a16:creationId xmlns:a16="http://schemas.microsoft.com/office/drawing/2014/main" id="{3EC4EA05-B2A6-D3AE-8F1A-C1C6C01C5E6A}"/>
              </a:ext>
            </a:extLst>
          </p:cNvPr>
          <p:cNvCxnSpPr>
            <a:cxnSpLocks/>
          </p:cNvCxnSpPr>
          <p:nvPr/>
        </p:nvCxnSpPr>
        <p:spPr>
          <a:xfrm>
            <a:off x="1600200" y="4199624"/>
            <a:ext cx="6497052" cy="0"/>
          </a:xfrm>
          <a:prstGeom prst="line">
            <a:avLst/>
          </a:prstGeom>
          <a:noFill/>
          <a:ln w="28575" cap="flat" cmpd="sng" algn="ctr">
            <a:solidFill>
              <a:srgbClr val="0F2E30"/>
            </a:solidFill>
            <a:prstDash val="solid"/>
            <a:miter lim="800000"/>
          </a:ln>
          <a:effectLst/>
        </p:spPr>
      </p:cxnSp>
      <p:cxnSp>
        <p:nvCxnSpPr>
          <p:cNvPr id="3" name="직선 연결선 70">
            <a:extLst>
              <a:ext uri="{FF2B5EF4-FFF2-40B4-BE49-F238E27FC236}">
                <a16:creationId xmlns:a16="http://schemas.microsoft.com/office/drawing/2014/main" id="{83A878C0-A152-F7A7-B4F5-9442AAFF6092}"/>
              </a:ext>
            </a:extLst>
          </p:cNvPr>
          <p:cNvCxnSpPr>
            <a:cxnSpLocks/>
          </p:cNvCxnSpPr>
          <p:nvPr/>
        </p:nvCxnSpPr>
        <p:spPr>
          <a:xfrm>
            <a:off x="1600200" y="5140093"/>
            <a:ext cx="6497052" cy="0"/>
          </a:xfrm>
          <a:prstGeom prst="line">
            <a:avLst/>
          </a:prstGeom>
          <a:noFill/>
          <a:ln w="28575" cap="flat" cmpd="sng" algn="ctr">
            <a:solidFill>
              <a:srgbClr val="0F2E30"/>
            </a:solidFill>
            <a:prstDash val="solid"/>
            <a:miter lim="800000"/>
          </a:ln>
          <a:effectLst/>
        </p:spPr>
      </p:cxnSp>
      <p:cxnSp>
        <p:nvCxnSpPr>
          <p:cNvPr id="4" name="직선 연결선 71">
            <a:extLst>
              <a:ext uri="{FF2B5EF4-FFF2-40B4-BE49-F238E27FC236}">
                <a16:creationId xmlns:a16="http://schemas.microsoft.com/office/drawing/2014/main" id="{635F9BDA-BF90-3E84-7C3D-993F5B68719E}"/>
              </a:ext>
            </a:extLst>
          </p:cNvPr>
          <p:cNvCxnSpPr>
            <a:cxnSpLocks/>
          </p:cNvCxnSpPr>
          <p:nvPr/>
        </p:nvCxnSpPr>
        <p:spPr>
          <a:xfrm>
            <a:off x="1600200" y="6066524"/>
            <a:ext cx="6497052" cy="0"/>
          </a:xfrm>
          <a:prstGeom prst="line">
            <a:avLst/>
          </a:prstGeom>
          <a:noFill/>
          <a:ln w="28575" cap="flat" cmpd="sng" algn="ctr">
            <a:solidFill>
              <a:srgbClr val="0F2E30"/>
            </a:solidFill>
            <a:prstDash val="solid"/>
            <a:miter lim="800000"/>
          </a:ln>
          <a:effectLst/>
        </p:spPr>
      </p:cxnSp>
      <p:sp>
        <p:nvSpPr>
          <p:cNvPr id="5" name="TextBox 4">
            <a:extLst>
              <a:ext uri="{FF2B5EF4-FFF2-40B4-BE49-F238E27FC236}">
                <a16:creationId xmlns:a16="http://schemas.microsoft.com/office/drawing/2014/main" id="{3FE18E61-8F2D-D97C-C9F6-92C56F9EE3CF}"/>
              </a:ext>
            </a:extLst>
          </p:cNvPr>
          <p:cNvSpPr txBox="1"/>
          <p:nvPr/>
        </p:nvSpPr>
        <p:spPr>
          <a:xfrm>
            <a:off x="992605" y="4013135"/>
            <a:ext cx="481222" cy="369332"/>
          </a:xfrm>
          <a:prstGeom prst="rect">
            <a:avLst/>
          </a:prstGeom>
          <a:noFill/>
        </p:spPr>
        <p:txBody>
          <a:bodyPr wrap="none" rtlCol="0">
            <a:spAutoFit/>
          </a:bodyPr>
          <a:lstStyle/>
          <a:p>
            <a:pPr defTabSz="914400" eaLnBrk="1" fontAlgn="auto" hangingPunct="1">
              <a:spcBef>
                <a:spcPts val="0"/>
              </a:spcBef>
              <a:spcAft>
                <a:spcPts val="0"/>
              </a:spcAft>
              <a:buClrTx/>
              <a:buSzTx/>
              <a:buFontTx/>
              <a:buNone/>
            </a:pPr>
            <a:r>
              <a:rPr lang="en-US" altLang="ko-KR" sz="1800" dirty="0">
                <a:solidFill>
                  <a:srgbClr val="0F2E30"/>
                </a:solidFill>
                <a:latin typeface="Verdana"/>
                <a:ea typeface="+mn-ea"/>
              </a:rPr>
              <a:t>AP</a:t>
            </a:r>
            <a:endParaRPr lang="ko-KR" altLang="en-US" sz="1800" dirty="0">
              <a:solidFill>
                <a:srgbClr val="0F2E30"/>
              </a:solidFill>
              <a:latin typeface="Verdana"/>
              <a:ea typeface="+mn-ea"/>
            </a:endParaRPr>
          </a:p>
        </p:txBody>
      </p:sp>
      <p:sp>
        <p:nvSpPr>
          <p:cNvPr id="11" name="TextBox 10">
            <a:extLst>
              <a:ext uri="{FF2B5EF4-FFF2-40B4-BE49-F238E27FC236}">
                <a16:creationId xmlns:a16="http://schemas.microsoft.com/office/drawing/2014/main" id="{3C165AAC-93A1-504E-1B9A-D93A2313D589}"/>
              </a:ext>
            </a:extLst>
          </p:cNvPr>
          <p:cNvSpPr txBox="1"/>
          <p:nvPr/>
        </p:nvSpPr>
        <p:spPr>
          <a:xfrm>
            <a:off x="862259" y="4971654"/>
            <a:ext cx="775469" cy="369332"/>
          </a:xfrm>
          <a:prstGeom prst="rect">
            <a:avLst/>
          </a:prstGeom>
          <a:noFill/>
        </p:spPr>
        <p:txBody>
          <a:bodyPr wrap="none" rtlCol="0">
            <a:spAutoFit/>
          </a:bodyPr>
          <a:lstStyle/>
          <a:p>
            <a:pPr defTabSz="914400" eaLnBrk="1" fontAlgn="auto" hangingPunct="1">
              <a:spcBef>
                <a:spcPts val="0"/>
              </a:spcBef>
              <a:spcAft>
                <a:spcPts val="0"/>
              </a:spcAft>
              <a:buClrTx/>
              <a:buSzTx/>
              <a:buFontTx/>
              <a:buNone/>
            </a:pPr>
            <a:r>
              <a:rPr lang="en-US" altLang="ko-KR" sz="1800" dirty="0">
                <a:solidFill>
                  <a:srgbClr val="0F2E30"/>
                </a:solidFill>
                <a:latin typeface="Verdana"/>
                <a:ea typeface="+mn-ea"/>
              </a:rPr>
              <a:t>STA1</a:t>
            </a:r>
            <a:endParaRPr lang="ko-KR" altLang="en-US" sz="1800" dirty="0">
              <a:solidFill>
                <a:srgbClr val="0F2E30"/>
              </a:solidFill>
              <a:latin typeface="Verdana"/>
              <a:ea typeface="+mn-ea"/>
            </a:endParaRPr>
          </a:p>
        </p:txBody>
      </p:sp>
      <p:sp>
        <p:nvSpPr>
          <p:cNvPr id="12" name="TextBox 11">
            <a:extLst>
              <a:ext uri="{FF2B5EF4-FFF2-40B4-BE49-F238E27FC236}">
                <a16:creationId xmlns:a16="http://schemas.microsoft.com/office/drawing/2014/main" id="{CD431A3F-C909-4735-6AF0-850FD2E7DBBF}"/>
              </a:ext>
            </a:extLst>
          </p:cNvPr>
          <p:cNvSpPr txBox="1"/>
          <p:nvPr/>
        </p:nvSpPr>
        <p:spPr>
          <a:xfrm>
            <a:off x="858246" y="6098616"/>
            <a:ext cx="775469" cy="369332"/>
          </a:xfrm>
          <a:prstGeom prst="rect">
            <a:avLst/>
          </a:prstGeom>
          <a:noFill/>
        </p:spPr>
        <p:txBody>
          <a:bodyPr wrap="none" rtlCol="0">
            <a:spAutoFit/>
          </a:bodyPr>
          <a:lstStyle/>
          <a:p>
            <a:pPr defTabSz="914400" eaLnBrk="1" fontAlgn="auto" hangingPunct="1">
              <a:spcBef>
                <a:spcPts val="0"/>
              </a:spcBef>
              <a:spcAft>
                <a:spcPts val="0"/>
              </a:spcAft>
              <a:buClrTx/>
              <a:buSzTx/>
              <a:buFontTx/>
              <a:buNone/>
            </a:pPr>
            <a:r>
              <a:rPr lang="en-US" altLang="ko-KR" sz="1800" dirty="0">
                <a:solidFill>
                  <a:srgbClr val="0F2E30"/>
                </a:solidFill>
                <a:latin typeface="Verdana"/>
                <a:ea typeface="+mn-ea"/>
              </a:rPr>
              <a:t>STA2</a:t>
            </a:r>
            <a:endParaRPr lang="ko-KR" altLang="en-US" sz="1800" dirty="0">
              <a:solidFill>
                <a:srgbClr val="0F2E30"/>
              </a:solidFill>
              <a:latin typeface="Verdana"/>
              <a:ea typeface="+mn-ea"/>
            </a:endParaRPr>
          </a:p>
        </p:txBody>
      </p:sp>
      <p:cxnSp>
        <p:nvCxnSpPr>
          <p:cNvPr id="14" name="직선 연결선 76">
            <a:extLst>
              <a:ext uri="{FF2B5EF4-FFF2-40B4-BE49-F238E27FC236}">
                <a16:creationId xmlns:a16="http://schemas.microsoft.com/office/drawing/2014/main" id="{BE6B5C85-B245-5AE5-B86F-E4DA2AE6596C}"/>
              </a:ext>
            </a:extLst>
          </p:cNvPr>
          <p:cNvCxnSpPr>
            <a:cxnSpLocks/>
          </p:cNvCxnSpPr>
          <p:nvPr/>
        </p:nvCxnSpPr>
        <p:spPr>
          <a:xfrm>
            <a:off x="1679322" y="4982756"/>
            <a:ext cx="256673" cy="0"/>
          </a:xfrm>
          <a:prstGeom prst="line">
            <a:avLst/>
          </a:prstGeom>
          <a:noFill/>
          <a:ln w="12700" cap="flat" cmpd="sng" algn="ctr">
            <a:solidFill>
              <a:srgbClr val="0F2E30"/>
            </a:solidFill>
            <a:prstDash val="solid"/>
            <a:miter lim="800000"/>
          </a:ln>
          <a:effectLst/>
        </p:spPr>
      </p:cxnSp>
      <p:cxnSp>
        <p:nvCxnSpPr>
          <p:cNvPr id="15" name="직선 연결선 80">
            <a:extLst>
              <a:ext uri="{FF2B5EF4-FFF2-40B4-BE49-F238E27FC236}">
                <a16:creationId xmlns:a16="http://schemas.microsoft.com/office/drawing/2014/main" id="{98C238A8-C952-ABCC-61E5-F963E6BECAC0}"/>
              </a:ext>
            </a:extLst>
          </p:cNvPr>
          <p:cNvCxnSpPr>
            <a:cxnSpLocks/>
            <a:stCxn id="11" idx="3"/>
          </p:cNvCxnSpPr>
          <p:nvPr/>
        </p:nvCxnSpPr>
        <p:spPr>
          <a:xfrm flipV="1">
            <a:off x="1637728" y="4982905"/>
            <a:ext cx="41594" cy="173415"/>
          </a:xfrm>
          <a:prstGeom prst="line">
            <a:avLst/>
          </a:prstGeom>
          <a:noFill/>
          <a:ln w="12700" cap="flat" cmpd="sng" algn="ctr">
            <a:solidFill>
              <a:srgbClr val="0F2E30"/>
            </a:solidFill>
            <a:prstDash val="solid"/>
            <a:miter lim="800000"/>
          </a:ln>
          <a:effectLst/>
        </p:spPr>
      </p:cxnSp>
      <p:cxnSp>
        <p:nvCxnSpPr>
          <p:cNvPr id="16" name="직선 연결선 82">
            <a:extLst>
              <a:ext uri="{FF2B5EF4-FFF2-40B4-BE49-F238E27FC236}">
                <a16:creationId xmlns:a16="http://schemas.microsoft.com/office/drawing/2014/main" id="{53600A45-EAC6-1917-3866-074F5B2860F0}"/>
              </a:ext>
            </a:extLst>
          </p:cNvPr>
          <p:cNvCxnSpPr>
            <a:cxnSpLocks/>
          </p:cNvCxnSpPr>
          <p:nvPr/>
        </p:nvCxnSpPr>
        <p:spPr>
          <a:xfrm flipV="1">
            <a:off x="1716850" y="4972697"/>
            <a:ext cx="41594" cy="173415"/>
          </a:xfrm>
          <a:prstGeom prst="line">
            <a:avLst/>
          </a:prstGeom>
          <a:noFill/>
          <a:ln w="12700" cap="flat" cmpd="sng" algn="ctr">
            <a:solidFill>
              <a:srgbClr val="0F2E30"/>
            </a:solidFill>
            <a:prstDash val="solid"/>
            <a:miter lim="800000"/>
          </a:ln>
          <a:effectLst/>
        </p:spPr>
      </p:cxnSp>
      <p:cxnSp>
        <p:nvCxnSpPr>
          <p:cNvPr id="17" name="직선 연결선 83">
            <a:extLst>
              <a:ext uri="{FF2B5EF4-FFF2-40B4-BE49-F238E27FC236}">
                <a16:creationId xmlns:a16="http://schemas.microsoft.com/office/drawing/2014/main" id="{590CA5BD-0DAB-241B-896D-173D3863238B}"/>
              </a:ext>
            </a:extLst>
          </p:cNvPr>
          <p:cNvCxnSpPr>
            <a:cxnSpLocks/>
          </p:cNvCxnSpPr>
          <p:nvPr/>
        </p:nvCxnSpPr>
        <p:spPr>
          <a:xfrm flipV="1">
            <a:off x="1798894" y="4972696"/>
            <a:ext cx="41594" cy="173415"/>
          </a:xfrm>
          <a:prstGeom prst="line">
            <a:avLst/>
          </a:prstGeom>
          <a:noFill/>
          <a:ln w="12700" cap="flat" cmpd="sng" algn="ctr">
            <a:solidFill>
              <a:srgbClr val="0F2E30"/>
            </a:solidFill>
            <a:prstDash val="solid"/>
            <a:miter lim="800000"/>
          </a:ln>
          <a:effectLst/>
        </p:spPr>
      </p:cxnSp>
      <p:sp>
        <p:nvSpPr>
          <p:cNvPr id="30" name="직사각형 97">
            <a:extLst>
              <a:ext uri="{FF2B5EF4-FFF2-40B4-BE49-F238E27FC236}">
                <a16:creationId xmlns:a16="http://schemas.microsoft.com/office/drawing/2014/main" id="{11F3AA5E-214A-7F78-93BD-EFE9367A857B}"/>
              </a:ext>
            </a:extLst>
          </p:cNvPr>
          <p:cNvSpPr/>
          <p:nvPr/>
        </p:nvSpPr>
        <p:spPr>
          <a:xfrm rot="5400000">
            <a:off x="1811121" y="4727571"/>
            <a:ext cx="502723" cy="314964"/>
          </a:xfrm>
          <a:prstGeom prst="rect">
            <a:avLst/>
          </a:prstGeom>
          <a:solidFill>
            <a:srgbClr val="F7D352"/>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1000" b="0" i="0" u="none" strike="noStrike" kern="0" cap="none" spc="0" normalizeH="0" baseline="0" noProof="0" dirty="0">
                <a:ln>
                  <a:noFill/>
                </a:ln>
                <a:solidFill>
                  <a:srgbClr val="0F2E30"/>
                </a:solidFill>
                <a:effectLst/>
                <a:uLnTx/>
                <a:uFillTx/>
                <a:latin typeface="Verdana"/>
                <a:ea typeface="+mn-ea"/>
                <a:cs typeface="+mn-cs"/>
              </a:rPr>
              <a:t>BSR</a:t>
            </a:r>
            <a:endParaRPr kumimoji="0" lang="ko-KR" altLang="en-US" sz="1000" b="0" i="0" u="none" strike="noStrike" kern="0" cap="none" spc="0" normalizeH="0" baseline="0" noProof="0" dirty="0">
              <a:ln>
                <a:noFill/>
              </a:ln>
              <a:solidFill>
                <a:srgbClr val="0F2E30"/>
              </a:solidFill>
              <a:effectLst/>
              <a:uLnTx/>
              <a:uFillTx/>
              <a:latin typeface="Verdana"/>
              <a:ea typeface="+mn-ea"/>
              <a:cs typeface="+mn-cs"/>
            </a:endParaRPr>
          </a:p>
        </p:txBody>
      </p:sp>
      <p:sp>
        <p:nvSpPr>
          <p:cNvPr id="31" name="직사각형 98">
            <a:extLst>
              <a:ext uri="{FF2B5EF4-FFF2-40B4-BE49-F238E27FC236}">
                <a16:creationId xmlns:a16="http://schemas.microsoft.com/office/drawing/2014/main" id="{308D354B-DBA5-0C1C-C163-D91F257EC754}"/>
              </a:ext>
            </a:extLst>
          </p:cNvPr>
          <p:cNvSpPr/>
          <p:nvPr/>
        </p:nvSpPr>
        <p:spPr>
          <a:xfrm>
            <a:off x="4724854" y="3810000"/>
            <a:ext cx="651866" cy="387866"/>
          </a:xfrm>
          <a:prstGeom prst="rect">
            <a:avLst/>
          </a:prstGeom>
          <a:solidFill>
            <a:srgbClr val="F7D352"/>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1000" b="0" i="0" u="none" strike="noStrike" kern="0" cap="none" spc="0" normalizeH="0" baseline="0" noProof="0" dirty="0">
                <a:ln>
                  <a:noFill/>
                </a:ln>
                <a:solidFill>
                  <a:srgbClr val="0F2E30"/>
                </a:solidFill>
                <a:effectLst/>
                <a:uLnTx/>
                <a:uFillTx/>
                <a:latin typeface="Verdana"/>
                <a:ea typeface="+mn-ea"/>
                <a:cs typeface="+mn-cs"/>
              </a:rPr>
              <a:t>MRTT (STA1)</a:t>
            </a:r>
            <a:endParaRPr kumimoji="0" lang="ko-KR" altLang="en-US" sz="1000" b="0" i="0" u="none" strike="noStrike" kern="0" cap="none" spc="0" normalizeH="0" baseline="0" noProof="0" dirty="0">
              <a:ln>
                <a:noFill/>
              </a:ln>
              <a:solidFill>
                <a:srgbClr val="0F2E30"/>
              </a:solidFill>
              <a:effectLst/>
              <a:uLnTx/>
              <a:uFillTx/>
              <a:latin typeface="Verdana"/>
              <a:ea typeface="+mn-ea"/>
              <a:cs typeface="+mn-cs"/>
            </a:endParaRPr>
          </a:p>
        </p:txBody>
      </p:sp>
      <p:sp>
        <p:nvSpPr>
          <p:cNvPr id="32" name="직사각형 99">
            <a:extLst>
              <a:ext uri="{FF2B5EF4-FFF2-40B4-BE49-F238E27FC236}">
                <a16:creationId xmlns:a16="http://schemas.microsoft.com/office/drawing/2014/main" id="{1AD4CD55-0FA9-5C91-0D7A-9586525D2346}"/>
              </a:ext>
            </a:extLst>
          </p:cNvPr>
          <p:cNvSpPr/>
          <p:nvPr/>
        </p:nvSpPr>
        <p:spPr>
          <a:xfrm rot="5400000">
            <a:off x="5690869" y="4741190"/>
            <a:ext cx="502723" cy="314964"/>
          </a:xfrm>
          <a:prstGeom prst="rect">
            <a:avLst/>
          </a:prstGeom>
          <a:solidFill>
            <a:srgbClr val="F7D352"/>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1000" b="0" i="0" u="none" strike="noStrike" kern="0" cap="none" spc="0" normalizeH="0" baseline="0" noProof="0" dirty="0">
                <a:ln>
                  <a:noFill/>
                </a:ln>
                <a:solidFill>
                  <a:srgbClr val="0F2E30"/>
                </a:solidFill>
                <a:effectLst/>
                <a:uLnTx/>
                <a:uFillTx/>
                <a:latin typeface="Verdana"/>
                <a:ea typeface="+mn-ea"/>
                <a:cs typeface="+mn-cs"/>
              </a:rPr>
              <a:t>CTS</a:t>
            </a:r>
            <a:endParaRPr kumimoji="0" lang="ko-KR" altLang="en-US" sz="1000" b="0" i="0" u="none" strike="noStrike" kern="0" cap="none" spc="0" normalizeH="0" baseline="0" noProof="0" dirty="0">
              <a:ln>
                <a:noFill/>
              </a:ln>
              <a:solidFill>
                <a:srgbClr val="0F2E30"/>
              </a:solidFill>
              <a:effectLst/>
              <a:uLnTx/>
              <a:uFillTx/>
              <a:latin typeface="Verdana"/>
              <a:ea typeface="+mn-ea"/>
              <a:cs typeface="+mn-cs"/>
            </a:endParaRPr>
          </a:p>
        </p:txBody>
      </p:sp>
      <p:sp>
        <p:nvSpPr>
          <p:cNvPr id="33" name="직사각형 100">
            <a:extLst>
              <a:ext uri="{FF2B5EF4-FFF2-40B4-BE49-F238E27FC236}">
                <a16:creationId xmlns:a16="http://schemas.microsoft.com/office/drawing/2014/main" id="{EC394F4A-E378-3FF0-BA3D-5F44DAC328CD}"/>
              </a:ext>
            </a:extLst>
          </p:cNvPr>
          <p:cNvSpPr/>
          <p:nvPr/>
        </p:nvSpPr>
        <p:spPr>
          <a:xfrm>
            <a:off x="6403752" y="4692408"/>
            <a:ext cx="617764" cy="453703"/>
          </a:xfrm>
          <a:prstGeom prst="rect">
            <a:avLst/>
          </a:prstGeom>
          <a:solidFill>
            <a:srgbClr val="F7D352"/>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1000" b="0" i="0" u="none" strike="noStrike" kern="0" cap="none" spc="0" normalizeH="0" baseline="0" noProof="0" dirty="0">
                <a:ln>
                  <a:noFill/>
                </a:ln>
                <a:solidFill>
                  <a:srgbClr val="0F2E30"/>
                </a:solidFill>
                <a:effectLst/>
                <a:uLnTx/>
                <a:uFillTx/>
                <a:latin typeface="Verdana"/>
                <a:ea typeface="+mn-ea"/>
                <a:cs typeface="+mn-cs"/>
              </a:rPr>
              <a:t>PPDU</a:t>
            </a:r>
            <a:endParaRPr kumimoji="0" lang="ko-KR" altLang="en-US" sz="1000" b="0" i="0" u="none" strike="noStrike" kern="0" cap="none" spc="0" normalizeH="0" baseline="0" noProof="0" dirty="0">
              <a:ln>
                <a:noFill/>
              </a:ln>
              <a:solidFill>
                <a:srgbClr val="0F2E30"/>
              </a:solidFill>
              <a:effectLst/>
              <a:uLnTx/>
              <a:uFillTx/>
              <a:latin typeface="Verdana"/>
              <a:ea typeface="+mn-ea"/>
              <a:cs typeface="+mn-cs"/>
            </a:endParaRPr>
          </a:p>
        </p:txBody>
      </p:sp>
      <p:sp>
        <p:nvSpPr>
          <p:cNvPr id="34" name="직사각형 101">
            <a:extLst>
              <a:ext uri="{FF2B5EF4-FFF2-40B4-BE49-F238E27FC236}">
                <a16:creationId xmlns:a16="http://schemas.microsoft.com/office/drawing/2014/main" id="{79AEE11D-7213-4F6F-B2EF-622AD2086FF7}"/>
              </a:ext>
            </a:extLst>
          </p:cNvPr>
          <p:cNvSpPr/>
          <p:nvPr/>
        </p:nvSpPr>
        <p:spPr>
          <a:xfrm rot="5400000">
            <a:off x="7642286" y="5654839"/>
            <a:ext cx="502723" cy="314964"/>
          </a:xfrm>
          <a:prstGeom prst="rect">
            <a:avLst/>
          </a:prstGeom>
          <a:solidFill>
            <a:srgbClr val="F7D352"/>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1000" b="0" i="0" u="none" strike="noStrike" kern="0" cap="none" spc="0" normalizeH="0" baseline="0" noProof="0" dirty="0">
                <a:ln>
                  <a:noFill/>
                </a:ln>
                <a:solidFill>
                  <a:srgbClr val="0F2E30"/>
                </a:solidFill>
                <a:effectLst/>
                <a:uLnTx/>
                <a:uFillTx/>
                <a:latin typeface="Verdana"/>
                <a:ea typeface="+mn-ea"/>
                <a:cs typeface="+mn-cs"/>
              </a:rPr>
              <a:t>BA</a:t>
            </a:r>
            <a:endParaRPr kumimoji="0" lang="ko-KR" altLang="en-US" sz="1000" b="0" i="0" u="none" strike="noStrike" kern="0" cap="none" spc="0" normalizeH="0" baseline="0" noProof="0" dirty="0">
              <a:ln>
                <a:noFill/>
              </a:ln>
              <a:solidFill>
                <a:srgbClr val="0F2E30"/>
              </a:solidFill>
              <a:effectLst/>
              <a:uLnTx/>
              <a:uFillTx/>
              <a:latin typeface="Verdana"/>
              <a:ea typeface="+mn-ea"/>
              <a:cs typeface="+mn-cs"/>
            </a:endParaRPr>
          </a:p>
        </p:txBody>
      </p:sp>
      <p:sp>
        <p:nvSpPr>
          <p:cNvPr id="35" name="말풍선: 타원형 102">
            <a:extLst>
              <a:ext uri="{FF2B5EF4-FFF2-40B4-BE49-F238E27FC236}">
                <a16:creationId xmlns:a16="http://schemas.microsoft.com/office/drawing/2014/main" id="{AD31C69C-D5B0-0970-B515-AE2649D63B08}"/>
              </a:ext>
            </a:extLst>
          </p:cNvPr>
          <p:cNvSpPr/>
          <p:nvPr/>
        </p:nvSpPr>
        <p:spPr>
          <a:xfrm>
            <a:off x="228601" y="4382467"/>
            <a:ext cx="1707394" cy="379727"/>
          </a:xfrm>
          <a:prstGeom prst="wedgeEllipseCallout">
            <a:avLst>
              <a:gd name="adj1" fmla="val 32368"/>
              <a:gd name="adj2" fmla="val 141765"/>
            </a:avLst>
          </a:prstGeom>
          <a:solidFill>
            <a:srgbClr val="F7D352"/>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1000" b="0" i="0" u="none" strike="noStrike" kern="0" cap="none" spc="0" normalizeH="0" baseline="0" noProof="0" dirty="0">
                <a:ln>
                  <a:noFill/>
                </a:ln>
                <a:solidFill>
                  <a:srgbClr val="0F2E30"/>
                </a:solidFill>
                <a:effectLst/>
                <a:uLnTx/>
                <a:uFillTx/>
                <a:latin typeface="Verdana"/>
                <a:ea typeface="+mn-ea"/>
                <a:cs typeface="+mn-cs"/>
              </a:rPr>
              <a:t>Event-based LL traffic occurs</a:t>
            </a:r>
            <a:endParaRPr kumimoji="0" lang="ko-KR" altLang="en-US" sz="1000" b="0" i="0" u="none" strike="noStrike" kern="0" cap="none" spc="0" normalizeH="0" baseline="0" noProof="0" dirty="0">
              <a:ln>
                <a:noFill/>
              </a:ln>
              <a:solidFill>
                <a:srgbClr val="0F2E30"/>
              </a:solidFill>
              <a:effectLst/>
              <a:uLnTx/>
              <a:uFillTx/>
              <a:latin typeface="Verdana"/>
              <a:ea typeface="+mn-ea"/>
              <a:cs typeface="+mn-cs"/>
            </a:endParaRPr>
          </a:p>
        </p:txBody>
      </p:sp>
      <p:cxnSp>
        <p:nvCxnSpPr>
          <p:cNvPr id="36" name="직선 화살표 연결선 106">
            <a:extLst>
              <a:ext uri="{FF2B5EF4-FFF2-40B4-BE49-F238E27FC236}">
                <a16:creationId xmlns:a16="http://schemas.microsoft.com/office/drawing/2014/main" id="{22435608-167B-B8C8-BAF0-84BEEAFC2F0F}"/>
              </a:ext>
            </a:extLst>
          </p:cNvPr>
          <p:cNvCxnSpPr/>
          <p:nvPr/>
        </p:nvCxnSpPr>
        <p:spPr>
          <a:xfrm>
            <a:off x="1633715" y="5537494"/>
            <a:ext cx="6034414" cy="0"/>
          </a:xfrm>
          <a:prstGeom prst="straightConnector1">
            <a:avLst/>
          </a:prstGeom>
          <a:noFill/>
          <a:ln w="6350" cap="flat" cmpd="sng" algn="ctr">
            <a:solidFill>
              <a:srgbClr val="0F2E30"/>
            </a:solidFill>
            <a:prstDash val="solid"/>
            <a:miter lim="800000"/>
            <a:headEnd type="triangle" w="med" len="med"/>
            <a:tailEnd type="triangle" w="med" len="med"/>
          </a:ln>
          <a:effectLst/>
        </p:spPr>
      </p:cxnSp>
      <p:sp>
        <p:nvSpPr>
          <p:cNvPr id="37" name="TextBox 36">
            <a:extLst>
              <a:ext uri="{FF2B5EF4-FFF2-40B4-BE49-F238E27FC236}">
                <a16:creationId xmlns:a16="http://schemas.microsoft.com/office/drawing/2014/main" id="{1315570D-7BEB-0DAF-2A19-E7C67A288C13}"/>
              </a:ext>
            </a:extLst>
          </p:cNvPr>
          <p:cNvSpPr txBox="1"/>
          <p:nvPr/>
        </p:nvSpPr>
        <p:spPr>
          <a:xfrm>
            <a:off x="3838073" y="5551024"/>
            <a:ext cx="886781" cy="246221"/>
          </a:xfrm>
          <a:prstGeom prst="rect">
            <a:avLst/>
          </a:prstGeom>
          <a:noFill/>
        </p:spPr>
        <p:txBody>
          <a:bodyPr wrap="none" rtlCol="0">
            <a:spAutoFit/>
          </a:bodyPr>
          <a:lstStyle/>
          <a:p>
            <a:pPr defTabSz="914400" eaLnBrk="1" fontAlgn="auto" hangingPunct="1">
              <a:spcBef>
                <a:spcPts val="0"/>
              </a:spcBef>
              <a:spcAft>
                <a:spcPts val="0"/>
              </a:spcAft>
              <a:buClrTx/>
              <a:buSzTx/>
              <a:buFontTx/>
              <a:buNone/>
            </a:pPr>
            <a:r>
              <a:rPr lang="en-US" altLang="ko-KR" sz="1000" dirty="0">
                <a:solidFill>
                  <a:srgbClr val="0F2E30"/>
                </a:solidFill>
                <a:latin typeface="Verdana"/>
                <a:ea typeface="+mn-ea"/>
              </a:rPr>
              <a:t>Long delay</a:t>
            </a:r>
            <a:endParaRPr lang="ko-KR" altLang="en-US" sz="1000" dirty="0">
              <a:solidFill>
                <a:srgbClr val="0F2E30"/>
              </a:solidFill>
              <a:latin typeface="Verdana"/>
              <a:ea typeface="+mn-ea"/>
            </a:endParaRPr>
          </a:p>
        </p:txBody>
      </p:sp>
      <p:sp>
        <p:nvSpPr>
          <p:cNvPr id="38" name="Rectangle 2">
            <a:extLst>
              <a:ext uri="{FF2B5EF4-FFF2-40B4-BE49-F238E27FC236}">
                <a16:creationId xmlns:a16="http://schemas.microsoft.com/office/drawing/2014/main" id="{136A2748-41CE-9DF9-370A-C3E2433D44E9}"/>
              </a:ext>
            </a:extLst>
          </p:cNvPr>
          <p:cNvSpPr txBox="1">
            <a:spLocks noChangeArrowheads="1"/>
          </p:cNvSpPr>
          <p:nvPr/>
        </p:nvSpPr>
        <p:spPr bwMode="auto">
          <a:xfrm>
            <a:off x="678180" y="1815623"/>
            <a:ext cx="7772400" cy="157351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600" b="0" kern="0" dirty="0"/>
              <a:t>STA may send a BSR to the AP, where the AP may not be aware of the new latency sensitive traffic parameters </a:t>
            </a:r>
          </a:p>
          <a:p>
            <a:pPr>
              <a:buFont typeface="Arial" panose="020B0604020202020204" pitchFamily="34" charset="0"/>
              <a:buChar char="•"/>
            </a:pPr>
            <a:r>
              <a:rPr lang="en-US" sz="1600" b="0" kern="0" dirty="0"/>
              <a:t>Instead of the requesting STA, AP may allocate resources to other STAs that have already reported their QoS parameters by SCS procedures</a:t>
            </a:r>
          </a:p>
          <a:p>
            <a:pPr>
              <a:buFont typeface="Arial" panose="020B0604020202020204" pitchFamily="34" charset="0"/>
              <a:buChar char="•"/>
            </a:pPr>
            <a:r>
              <a:rPr lang="en-US" sz="1600" b="0" kern="0" dirty="0"/>
              <a:t>As a result, the latency sensitive traffic of the requesting STA may be delayed</a:t>
            </a:r>
          </a:p>
        </p:txBody>
      </p:sp>
      <p:sp>
        <p:nvSpPr>
          <p:cNvPr id="39" name="직사각형 17">
            <a:extLst>
              <a:ext uri="{FF2B5EF4-FFF2-40B4-BE49-F238E27FC236}">
                <a16:creationId xmlns:a16="http://schemas.microsoft.com/office/drawing/2014/main" id="{21741CC5-F41A-4C18-FD4A-8EA480B1195B}"/>
              </a:ext>
            </a:extLst>
          </p:cNvPr>
          <p:cNvSpPr/>
          <p:nvPr/>
        </p:nvSpPr>
        <p:spPr>
          <a:xfrm>
            <a:off x="2362200" y="3862511"/>
            <a:ext cx="2148866" cy="679866"/>
          </a:xfrm>
          <a:prstGeom prst="rect">
            <a:avLst/>
          </a:prstGeom>
          <a:solidFill>
            <a:srgbClr val="A4C813"/>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altLang="ko-KR" sz="1000" kern="0" dirty="0">
                <a:solidFill>
                  <a:srgbClr val="0F2E30"/>
                </a:solidFill>
                <a:latin typeface="Verdana"/>
                <a:ea typeface="+mn-ea"/>
              </a:rPr>
              <a:t>MU-RTS TXS Trigger (MRTT) (allocation to other STAs)</a:t>
            </a:r>
            <a:endParaRPr kumimoji="0" lang="ko-KR" altLang="en-US" sz="1000" b="0" i="0" u="none" strike="noStrike" kern="0" cap="none" spc="0" normalizeH="0" baseline="0" noProof="0" dirty="0">
              <a:ln>
                <a:noFill/>
              </a:ln>
              <a:solidFill>
                <a:srgbClr val="0F2E30"/>
              </a:solidFill>
              <a:effectLst/>
              <a:uLnTx/>
              <a:uFillTx/>
              <a:latin typeface="Verdana"/>
              <a:ea typeface="+mn-ea"/>
              <a:cs typeface="+mn-cs"/>
            </a:endParaRPr>
          </a:p>
        </p:txBody>
      </p:sp>
    </p:spTree>
    <p:extLst>
      <p:ext uri="{BB962C8B-B14F-4D97-AF65-F5344CB8AC3E}">
        <p14:creationId xmlns:p14="http://schemas.microsoft.com/office/powerpoint/2010/main" val="11444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Serhat Erkucuk,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6</a:t>
            </a:fld>
            <a:endParaRPr lang="en-GB" dirty="0"/>
          </a:p>
        </p:txBody>
      </p:sp>
      <p:sp>
        <p:nvSpPr>
          <p:cNvPr id="9" name="Rectangle 1">
            <a:extLst>
              <a:ext uri="{FF2B5EF4-FFF2-40B4-BE49-F238E27FC236}">
                <a16:creationId xmlns:a16="http://schemas.microsoft.com/office/drawing/2014/main" id="{0148E190-96F9-FEC3-990C-10CEA328C26F}"/>
              </a:ext>
            </a:extLst>
          </p:cNvPr>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Proposed Approach</a:t>
            </a:r>
          </a:p>
        </p:txBody>
      </p:sp>
      <p:sp>
        <p:nvSpPr>
          <p:cNvPr id="38" name="Rectangle 2">
            <a:extLst>
              <a:ext uri="{FF2B5EF4-FFF2-40B4-BE49-F238E27FC236}">
                <a16:creationId xmlns:a16="http://schemas.microsoft.com/office/drawing/2014/main" id="{136A2748-41CE-9DF9-370A-C3E2433D44E9}"/>
              </a:ext>
            </a:extLst>
          </p:cNvPr>
          <p:cNvSpPr txBox="1">
            <a:spLocks noChangeArrowheads="1"/>
          </p:cNvSpPr>
          <p:nvPr/>
        </p:nvSpPr>
        <p:spPr bwMode="auto">
          <a:xfrm>
            <a:off x="609600" y="1626276"/>
            <a:ext cx="8077200" cy="477452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Since AC/TID-based scheduling may not be appropriate for event-based low latency traffic, the level of urgency may be transmitted by the STA to the AP [13] </a:t>
            </a:r>
          </a:p>
          <a:p>
            <a:pPr lvl="1">
              <a:buFont typeface="Arial" panose="020B0604020202020204" pitchFamily="34" charset="0"/>
              <a:buChar char="•"/>
            </a:pPr>
            <a:r>
              <a:rPr lang="en-US" sz="1600" kern="0" dirty="0"/>
              <a:t>Determining which frames are “more urgent” should be further discussed</a:t>
            </a:r>
            <a:endParaRPr lang="en-US" sz="1600" b="0" kern="0" dirty="0"/>
          </a:p>
          <a:p>
            <a:pPr>
              <a:buFont typeface="Arial" panose="020B0604020202020204" pitchFamily="34" charset="0"/>
              <a:buChar char="•"/>
            </a:pPr>
            <a:endParaRPr lang="en-US" sz="1800" b="0" kern="0" dirty="0"/>
          </a:p>
          <a:p>
            <a:pPr>
              <a:buFont typeface="Arial" panose="020B0604020202020204" pitchFamily="34" charset="0"/>
              <a:buChar char="•"/>
            </a:pPr>
            <a:r>
              <a:rPr lang="en-US" sz="1800" b="0" kern="0" dirty="0"/>
              <a:t>Request for urgent packet transmission may be transmitted by the STA</a:t>
            </a:r>
          </a:p>
          <a:p>
            <a:pPr>
              <a:buFont typeface="Arial" panose="020B0604020202020204" pitchFamily="34" charset="0"/>
              <a:buChar char="•"/>
            </a:pPr>
            <a:endParaRPr lang="en-US" sz="1800" b="0" kern="0" dirty="0"/>
          </a:p>
          <a:p>
            <a:pPr>
              <a:buFont typeface="Arial" panose="020B0604020202020204" pitchFamily="34" charset="0"/>
              <a:buChar char="•"/>
            </a:pPr>
            <a:r>
              <a:rPr lang="en-US" sz="1800" b="0" kern="0" dirty="0"/>
              <a:t>Additionally, QoS Characteristics element information regarding new urgent traffic and BSR information may be transmitted in the same frame</a:t>
            </a:r>
          </a:p>
          <a:p>
            <a:pPr>
              <a:buFont typeface="Arial" panose="020B0604020202020204" pitchFamily="34" charset="0"/>
              <a:buChar char="•"/>
            </a:pPr>
            <a:endParaRPr lang="en-US" sz="1800" b="0" kern="0" dirty="0"/>
          </a:p>
          <a:p>
            <a:pPr>
              <a:buFont typeface="Arial" panose="020B0604020202020204" pitchFamily="34" charset="0"/>
              <a:buChar char="•"/>
            </a:pPr>
            <a:r>
              <a:rPr lang="en-US" sz="1800" b="0" kern="0" dirty="0"/>
              <a:t>AP may accept/reject the request for urgent packet transmission</a:t>
            </a:r>
          </a:p>
          <a:p>
            <a:pPr>
              <a:buFont typeface="Arial" panose="020B0604020202020204" pitchFamily="34" charset="0"/>
              <a:buChar char="•"/>
            </a:pPr>
            <a:endParaRPr lang="en-US" sz="1800" b="0" kern="0" dirty="0"/>
          </a:p>
          <a:p>
            <a:pPr>
              <a:buFont typeface="Arial" panose="020B0604020202020204" pitchFamily="34" charset="0"/>
              <a:buChar char="•"/>
            </a:pPr>
            <a:r>
              <a:rPr lang="en-US" sz="1800" b="0" kern="0" dirty="0"/>
              <a:t>AP may update the QoS Characteristics element information and allocate STA for TXOP (instead of the SCS request/response frame exchange)</a:t>
            </a:r>
          </a:p>
        </p:txBody>
      </p:sp>
    </p:spTree>
    <p:extLst>
      <p:ext uri="{BB962C8B-B14F-4D97-AF65-F5344CB8AC3E}">
        <p14:creationId xmlns:p14="http://schemas.microsoft.com/office/powerpoint/2010/main" val="1164223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4">
            <a:extLst>
              <a:ext uri="{FF2B5EF4-FFF2-40B4-BE49-F238E27FC236}">
                <a16:creationId xmlns:a16="http://schemas.microsoft.com/office/drawing/2014/main" id="{BD3627A2-9AF9-78B2-2107-850BEEA3C46B}"/>
              </a:ext>
            </a:extLst>
          </p:cNvPr>
          <p:cNvGrpSpPr>
            <a:grpSpLocks noChangeAspect="1"/>
          </p:cNvGrpSpPr>
          <p:nvPr/>
        </p:nvGrpSpPr>
        <p:grpSpPr bwMode="auto">
          <a:xfrm>
            <a:off x="876300" y="2643188"/>
            <a:ext cx="7391400" cy="3819525"/>
            <a:chOff x="552" y="1665"/>
            <a:chExt cx="4656" cy="2406"/>
          </a:xfrm>
        </p:grpSpPr>
        <p:sp>
          <p:nvSpPr>
            <p:cNvPr id="5" name="AutoShape 3">
              <a:extLst>
                <a:ext uri="{FF2B5EF4-FFF2-40B4-BE49-F238E27FC236}">
                  <a16:creationId xmlns:a16="http://schemas.microsoft.com/office/drawing/2014/main" id="{2F2EDDD4-B638-781F-FA71-A5233D44B352}"/>
                </a:ext>
              </a:extLst>
            </p:cNvPr>
            <p:cNvSpPr>
              <a:spLocks noChangeAspect="1" noChangeArrowheads="1" noTextEdit="1"/>
            </p:cNvSpPr>
            <p:nvPr/>
          </p:nvSpPr>
          <p:spPr bwMode="auto">
            <a:xfrm>
              <a:off x="552" y="1665"/>
              <a:ext cx="4656" cy="2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 name="Line 5">
              <a:extLst>
                <a:ext uri="{FF2B5EF4-FFF2-40B4-BE49-F238E27FC236}">
                  <a16:creationId xmlns:a16="http://schemas.microsoft.com/office/drawing/2014/main" id="{E7980965-6F4F-4DB7-FF41-0D37CB142418}"/>
                </a:ext>
              </a:extLst>
            </p:cNvPr>
            <p:cNvSpPr>
              <a:spLocks noChangeShapeType="1"/>
            </p:cNvSpPr>
            <p:nvPr/>
          </p:nvSpPr>
          <p:spPr bwMode="auto">
            <a:xfrm>
              <a:off x="945" y="2206"/>
              <a:ext cx="4227" cy="0"/>
            </a:xfrm>
            <a:prstGeom prst="line">
              <a:avLst/>
            </a:prstGeom>
            <a:noFill/>
            <a:ln w="20638"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 name="Line 6">
              <a:extLst>
                <a:ext uri="{FF2B5EF4-FFF2-40B4-BE49-F238E27FC236}">
                  <a16:creationId xmlns:a16="http://schemas.microsoft.com/office/drawing/2014/main" id="{AF823B62-6CF2-3F9E-ACE9-AD4B84A22FFF}"/>
                </a:ext>
              </a:extLst>
            </p:cNvPr>
            <p:cNvSpPr>
              <a:spLocks noChangeShapeType="1"/>
            </p:cNvSpPr>
            <p:nvPr/>
          </p:nvSpPr>
          <p:spPr bwMode="auto">
            <a:xfrm>
              <a:off x="945" y="2946"/>
              <a:ext cx="4250" cy="0"/>
            </a:xfrm>
            <a:prstGeom prst="line">
              <a:avLst/>
            </a:prstGeom>
            <a:noFill/>
            <a:ln w="20638"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 name="Rectangle 7">
              <a:extLst>
                <a:ext uri="{FF2B5EF4-FFF2-40B4-BE49-F238E27FC236}">
                  <a16:creationId xmlns:a16="http://schemas.microsoft.com/office/drawing/2014/main" id="{2A905B30-DB62-F958-0BD2-6ABC5CD99CDF}"/>
                </a:ext>
              </a:extLst>
            </p:cNvPr>
            <p:cNvSpPr>
              <a:spLocks noChangeArrowheads="1"/>
            </p:cNvSpPr>
            <p:nvPr/>
          </p:nvSpPr>
          <p:spPr bwMode="auto">
            <a:xfrm>
              <a:off x="662" y="2134"/>
              <a:ext cx="200" cy="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a:ln>
                    <a:noFill/>
                  </a:ln>
                  <a:solidFill>
                    <a:srgbClr val="000000"/>
                  </a:solidFill>
                  <a:effectLst/>
                  <a:latin typeface="Calibri" panose="020F0502020204030204" pitchFamily="34" charset="0"/>
                </a:rPr>
                <a:t>AP</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4" name="Rectangle 8">
              <a:extLst>
                <a:ext uri="{FF2B5EF4-FFF2-40B4-BE49-F238E27FC236}">
                  <a16:creationId xmlns:a16="http://schemas.microsoft.com/office/drawing/2014/main" id="{C9197894-FCAF-D87F-2FFB-B3731B55C1B6}"/>
                </a:ext>
              </a:extLst>
            </p:cNvPr>
            <p:cNvSpPr>
              <a:spLocks noChangeArrowheads="1"/>
            </p:cNvSpPr>
            <p:nvPr/>
          </p:nvSpPr>
          <p:spPr bwMode="auto">
            <a:xfrm>
              <a:off x="619" y="2869"/>
              <a:ext cx="31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a:ln>
                    <a:noFill/>
                  </a:ln>
                  <a:solidFill>
                    <a:srgbClr val="000000"/>
                  </a:solidFill>
                  <a:effectLst/>
                  <a:latin typeface="Calibri" panose="020F0502020204030204" pitchFamily="34" charset="0"/>
                </a:rPr>
                <a:t>STA1</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 name="Rectangle 9">
              <a:extLst>
                <a:ext uri="{FF2B5EF4-FFF2-40B4-BE49-F238E27FC236}">
                  <a16:creationId xmlns:a16="http://schemas.microsoft.com/office/drawing/2014/main" id="{59D7C4BE-C455-8D07-62E9-25D6F2FFE5B6}"/>
                </a:ext>
              </a:extLst>
            </p:cNvPr>
            <p:cNvSpPr>
              <a:spLocks noChangeArrowheads="1"/>
            </p:cNvSpPr>
            <p:nvPr/>
          </p:nvSpPr>
          <p:spPr bwMode="auto">
            <a:xfrm>
              <a:off x="2391" y="2621"/>
              <a:ext cx="277" cy="3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 name="Rectangle 10">
              <a:extLst>
                <a:ext uri="{FF2B5EF4-FFF2-40B4-BE49-F238E27FC236}">
                  <a16:creationId xmlns:a16="http://schemas.microsoft.com/office/drawing/2014/main" id="{110BFFB9-3FE5-5ECC-DA82-BCDC674CB11C}"/>
                </a:ext>
              </a:extLst>
            </p:cNvPr>
            <p:cNvSpPr>
              <a:spLocks noChangeArrowheads="1"/>
            </p:cNvSpPr>
            <p:nvPr/>
          </p:nvSpPr>
          <p:spPr bwMode="auto">
            <a:xfrm>
              <a:off x="2391" y="2621"/>
              <a:ext cx="277" cy="325"/>
            </a:xfrm>
            <a:prstGeom prst="rect">
              <a:avLst/>
            </a:prstGeom>
            <a:noFill/>
            <a:ln w="206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Rectangle 11">
              <a:extLst>
                <a:ext uri="{FF2B5EF4-FFF2-40B4-BE49-F238E27FC236}">
                  <a16:creationId xmlns:a16="http://schemas.microsoft.com/office/drawing/2014/main" id="{D00F1055-6A66-C8FB-763E-6C389B6F9F7F}"/>
                </a:ext>
              </a:extLst>
            </p:cNvPr>
            <p:cNvSpPr>
              <a:spLocks noChangeArrowheads="1"/>
            </p:cNvSpPr>
            <p:nvPr/>
          </p:nvSpPr>
          <p:spPr bwMode="auto">
            <a:xfrm>
              <a:off x="2458" y="2716"/>
              <a:ext cx="211"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1" i="0" u="none" strike="noStrike" cap="none" normalizeH="0" baseline="0">
                  <a:ln>
                    <a:noFill/>
                  </a:ln>
                  <a:solidFill>
                    <a:srgbClr val="000000"/>
                  </a:solidFill>
                  <a:effectLst/>
                  <a:latin typeface="Calibri" panose="020F0502020204030204" pitchFamily="34" charset="0"/>
                </a:rPr>
                <a:t>CTS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8" name="Rectangle 12">
              <a:extLst>
                <a:ext uri="{FF2B5EF4-FFF2-40B4-BE49-F238E27FC236}">
                  <a16:creationId xmlns:a16="http://schemas.microsoft.com/office/drawing/2014/main" id="{C088764E-4AB9-62DF-3F59-8708431A9E28}"/>
                </a:ext>
              </a:extLst>
            </p:cNvPr>
            <p:cNvSpPr>
              <a:spLocks noChangeArrowheads="1"/>
            </p:cNvSpPr>
            <p:nvPr/>
          </p:nvSpPr>
          <p:spPr bwMode="auto">
            <a:xfrm>
              <a:off x="2783" y="2621"/>
              <a:ext cx="597" cy="3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 name="Rectangle 13">
              <a:extLst>
                <a:ext uri="{FF2B5EF4-FFF2-40B4-BE49-F238E27FC236}">
                  <a16:creationId xmlns:a16="http://schemas.microsoft.com/office/drawing/2014/main" id="{E21F9124-A476-238A-1850-65694EE6D06A}"/>
                </a:ext>
              </a:extLst>
            </p:cNvPr>
            <p:cNvSpPr>
              <a:spLocks noChangeArrowheads="1"/>
            </p:cNvSpPr>
            <p:nvPr/>
          </p:nvSpPr>
          <p:spPr bwMode="auto">
            <a:xfrm>
              <a:off x="2783" y="2621"/>
              <a:ext cx="597" cy="325"/>
            </a:xfrm>
            <a:prstGeom prst="rect">
              <a:avLst/>
            </a:prstGeom>
            <a:noFill/>
            <a:ln w="206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Rectangle 14">
              <a:extLst>
                <a:ext uri="{FF2B5EF4-FFF2-40B4-BE49-F238E27FC236}">
                  <a16:creationId xmlns:a16="http://schemas.microsoft.com/office/drawing/2014/main" id="{E7C6A3C6-E507-0709-B4D8-8C3137933B6F}"/>
                </a:ext>
              </a:extLst>
            </p:cNvPr>
            <p:cNvSpPr>
              <a:spLocks noChangeArrowheads="1"/>
            </p:cNvSpPr>
            <p:nvPr/>
          </p:nvSpPr>
          <p:spPr bwMode="auto">
            <a:xfrm>
              <a:off x="2969" y="2716"/>
              <a:ext cx="301"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1" i="0" u="none" strike="noStrike" cap="none" normalizeH="0" baseline="0">
                  <a:ln>
                    <a:noFill/>
                  </a:ln>
                  <a:solidFill>
                    <a:srgbClr val="000000"/>
                  </a:solidFill>
                  <a:effectLst/>
                  <a:latin typeface="Calibri" panose="020F0502020204030204" pitchFamily="34" charset="0"/>
                </a:rPr>
                <a:t>PPDU</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2" name="Rectangle 16">
              <a:extLst>
                <a:ext uri="{FF2B5EF4-FFF2-40B4-BE49-F238E27FC236}">
                  <a16:creationId xmlns:a16="http://schemas.microsoft.com/office/drawing/2014/main" id="{93A83677-51A5-5355-5C56-A2CA13FD1D4F}"/>
                </a:ext>
              </a:extLst>
            </p:cNvPr>
            <p:cNvSpPr>
              <a:spLocks noChangeArrowheads="1"/>
            </p:cNvSpPr>
            <p:nvPr/>
          </p:nvSpPr>
          <p:spPr bwMode="auto">
            <a:xfrm>
              <a:off x="3600" y="3368"/>
              <a:ext cx="368" cy="325"/>
            </a:xfrm>
            <a:prstGeom prst="rect">
              <a:avLst/>
            </a:prstGeom>
            <a:noFill/>
            <a:ln w="206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Rectangle 17">
              <a:extLst>
                <a:ext uri="{FF2B5EF4-FFF2-40B4-BE49-F238E27FC236}">
                  <a16:creationId xmlns:a16="http://schemas.microsoft.com/office/drawing/2014/main" id="{EEEC7CAC-D71F-8720-D26B-E5B31E4BF6A5}"/>
                </a:ext>
              </a:extLst>
            </p:cNvPr>
            <p:cNvSpPr>
              <a:spLocks noChangeArrowheads="1"/>
            </p:cNvSpPr>
            <p:nvPr/>
          </p:nvSpPr>
          <p:spPr bwMode="auto">
            <a:xfrm>
              <a:off x="3744" y="3463"/>
              <a:ext cx="178"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1" i="0" u="none" strike="noStrike" cap="none" normalizeH="0" baseline="0" dirty="0">
                  <a:ln>
                    <a:noFill/>
                  </a:ln>
                  <a:solidFill>
                    <a:srgbClr val="000000"/>
                  </a:solidFill>
                  <a:effectLst/>
                  <a:latin typeface="Calibri" panose="020F0502020204030204" pitchFamily="34" charset="0"/>
                </a:rPr>
                <a:t>BA</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4" name="Rectangle 18">
              <a:extLst>
                <a:ext uri="{FF2B5EF4-FFF2-40B4-BE49-F238E27FC236}">
                  <a16:creationId xmlns:a16="http://schemas.microsoft.com/office/drawing/2014/main" id="{499710E8-902F-456C-2429-69BA071B75B2}"/>
                </a:ext>
              </a:extLst>
            </p:cNvPr>
            <p:cNvSpPr>
              <a:spLocks noChangeArrowheads="1"/>
            </p:cNvSpPr>
            <p:nvPr/>
          </p:nvSpPr>
          <p:spPr bwMode="auto">
            <a:xfrm>
              <a:off x="2875" y="1913"/>
              <a:ext cx="1104"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1" i="0" u="none" strike="noStrike" cap="none" normalizeH="0" baseline="0">
                  <a:ln>
                    <a:noFill/>
                  </a:ln>
                  <a:solidFill>
                    <a:srgbClr val="000000"/>
                  </a:solidFill>
                  <a:effectLst/>
                  <a:latin typeface="Calibri" panose="020F0502020204030204" pitchFamily="34" charset="0"/>
                </a:rPr>
                <a:t>Time allocated by MRTT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5" name="Freeform 19">
              <a:extLst>
                <a:ext uri="{FF2B5EF4-FFF2-40B4-BE49-F238E27FC236}">
                  <a16:creationId xmlns:a16="http://schemas.microsoft.com/office/drawing/2014/main" id="{5E732E06-AC04-46F7-CFAC-076099C6D42F}"/>
                </a:ext>
              </a:extLst>
            </p:cNvPr>
            <p:cNvSpPr>
              <a:spLocks noEditPoints="1"/>
            </p:cNvSpPr>
            <p:nvPr/>
          </p:nvSpPr>
          <p:spPr bwMode="auto">
            <a:xfrm>
              <a:off x="4836" y="1675"/>
              <a:ext cx="12" cy="2364"/>
            </a:xfrm>
            <a:custGeom>
              <a:avLst/>
              <a:gdLst>
                <a:gd name="T0" fmla="*/ 80 w 80"/>
                <a:gd name="T1" fmla="*/ 40 h 14371"/>
                <a:gd name="T2" fmla="*/ 80 w 80"/>
                <a:gd name="T3" fmla="*/ 1240 h 14371"/>
                <a:gd name="T4" fmla="*/ 40 w 80"/>
                <a:gd name="T5" fmla="*/ 1280 h 14371"/>
                <a:gd name="T6" fmla="*/ 0 w 80"/>
                <a:gd name="T7" fmla="*/ 1240 h 14371"/>
                <a:gd name="T8" fmla="*/ 0 w 80"/>
                <a:gd name="T9" fmla="*/ 40 h 14371"/>
                <a:gd name="T10" fmla="*/ 40 w 80"/>
                <a:gd name="T11" fmla="*/ 0 h 14371"/>
                <a:gd name="T12" fmla="*/ 80 w 80"/>
                <a:gd name="T13" fmla="*/ 40 h 14371"/>
                <a:gd name="T14" fmla="*/ 80 w 80"/>
                <a:gd name="T15" fmla="*/ 1960 h 14371"/>
                <a:gd name="T16" fmla="*/ 80 w 80"/>
                <a:gd name="T17" fmla="*/ 3160 h 14371"/>
                <a:gd name="T18" fmla="*/ 40 w 80"/>
                <a:gd name="T19" fmla="*/ 3200 h 14371"/>
                <a:gd name="T20" fmla="*/ 0 w 80"/>
                <a:gd name="T21" fmla="*/ 3160 h 14371"/>
                <a:gd name="T22" fmla="*/ 0 w 80"/>
                <a:gd name="T23" fmla="*/ 1960 h 14371"/>
                <a:gd name="T24" fmla="*/ 40 w 80"/>
                <a:gd name="T25" fmla="*/ 1920 h 14371"/>
                <a:gd name="T26" fmla="*/ 80 w 80"/>
                <a:gd name="T27" fmla="*/ 1960 h 14371"/>
                <a:gd name="T28" fmla="*/ 80 w 80"/>
                <a:gd name="T29" fmla="*/ 3880 h 14371"/>
                <a:gd name="T30" fmla="*/ 80 w 80"/>
                <a:gd name="T31" fmla="*/ 5080 h 14371"/>
                <a:gd name="T32" fmla="*/ 40 w 80"/>
                <a:gd name="T33" fmla="*/ 5120 h 14371"/>
                <a:gd name="T34" fmla="*/ 0 w 80"/>
                <a:gd name="T35" fmla="*/ 5080 h 14371"/>
                <a:gd name="T36" fmla="*/ 0 w 80"/>
                <a:gd name="T37" fmla="*/ 3880 h 14371"/>
                <a:gd name="T38" fmla="*/ 40 w 80"/>
                <a:gd name="T39" fmla="*/ 3840 h 14371"/>
                <a:gd name="T40" fmla="*/ 80 w 80"/>
                <a:gd name="T41" fmla="*/ 3880 h 14371"/>
                <a:gd name="T42" fmla="*/ 80 w 80"/>
                <a:gd name="T43" fmla="*/ 5800 h 14371"/>
                <a:gd name="T44" fmla="*/ 80 w 80"/>
                <a:gd name="T45" fmla="*/ 7000 h 14371"/>
                <a:gd name="T46" fmla="*/ 40 w 80"/>
                <a:gd name="T47" fmla="*/ 7040 h 14371"/>
                <a:gd name="T48" fmla="*/ 0 w 80"/>
                <a:gd name="T49" fmla="*/ 7000 h 14371"/>
                <a:gd name="T50" fmla="*/ 0 w 80"/>
                <a:gd name="T51" fmla="*/ 5800 h 14371"/>
                <a:gd name="T52" fmla="*/ 40 w 80"/>
                <a:gd name="T53" fmla="*/ 5760 h 14371"/>
                <a:gd name="T54" fmla="*/ 80 w 80"/>
                <a:gd name="T55" fmla="*/ 5800 h 14371"/>
                <a:gd name="T56" fmla="*/ 80 w 80"/>
                <a:gd name="T57" fmla="*/ 7720 h 14371"/>
                <a:gd name="T58" fmla="*/ 80 w 80"/>
                <a:gd name="T59" fmla="*/ 8920 h 14371"/>
                <a:gd name="T60" fmla="*/ 40 w 80"/>
                <a:gd name="T61" fmla="*/ 8960 h 14371"/>
                <a:gd name="T62" fmla="*/ 0 w 80"/>
                <a:gd name="T63" fmla="*/ 8920 h 14371"/>
                <a:gd name="T64" fmla="*/ 0 w 80"/>
                <a:gd name="T65" fmla="*/ 7720 h 14371"/>
                <a:gd name="T66" fmla="*/ 40 w 80"/>
                <a:gd name="T67" fmla="*/ 7680 h 14371"/>
                <a:gd name="T68" fmla="*/ 80 w 80"/>
                <a:gd name="T69" fmla="*/ 7720 h 14371"/>
                <a:gd name="T70" fmla="*/ 80 w 80"/>
                <a:gd name="T71" fmla="*/ 9640 h 14371"/>
                <a:gd name="T72" fmla="*/ 80 w 80"/>
                <a:gd name="T73" fmla="*/ 10840 h 14371"/>
                <a:gd name="T74" fmla="*/ 40 w 80"/>
                <a:gd name="T75" fmla="*/ 10880 h 14371"/>
                <a:gd name="T76" fmla="*/ 0 w 80"/>
                <a:gd name="T77" fmla="*/ 10840 h 14371"/>
                <a:gd name="T78" fmla="*/ 0 w 80"/>
                <a:gd name="T79" fmla="*/ 9640 h 14371"/>
                <a:gd name="T80" fmla="*/ 40 w 80"/>
                <a:gd name="T81" fmla="*/ 9600 h 14371"/>
                <a:gd name="T82" fmla="*/ 80 w 80"/>
                <a:gd name="T83" fmla="*/ 9640 h 14371"/>
                <a:gd name="T84" fmla="*/ 80 w 80"/>
                <a:gd name="T85" fmla="*/ 11560 h 14371"/>
                <a:gd name="T86" fmla="*/ 80 w 80"/>
                <a:gd name="T87" fmla="*/ 12760 h 14371"/>
                <a:gd name="T88" fmla="*/ 40 w 80"/>
                <a:gd name="T89" fmla="*/ 12800 h 14371"/>
                <a:gd name="T90" fmla="*/ 0 w 80"/>
                <a:gd name="T91" fmla="*/ 12760 h 14371"/>
                <a:gd name="T92" fmla="*/ 0 w 80"/>
                <a:gd name="T93" fmla="*/ 11560 h 14371"/>
                <a:gd name="T94" fmla="*/ 40 w 80"/>
                <a:gd name="T95" fmla="*/ 11520 h 14371"/>
                <a:gd name="T96" fmla="*/ 80 w 80"/>
                <a:gd name="T97" fmla="*/ 11560 h 14371"/>
                <a:gd name="T98" fmla="*/ 80 w 80"/>
                <a:gd name="T99" fmla="*/ 13480 h 14371"/>
                <a:gd name="T100" fmla="*/ 80 w 80"/>
                <a:gd name="T101" fmla="*/ 14331 h 14371"/>
                <a:gd name="T102" fmla="*/ 40 w 80"/>
                <a:gd name="T103" fmla="*/ 14371 h 14371"/>
                <a:gd name="T104" fmla="*/ 0 w 80"/>
                <a:gd name="T105" fmla="*/ 14331 h 14371"/>
                <a:gd name="T106" fmla="*/ 0 w 80"/>
                <a:gd name="T107" fmla="*/ 13480 h 14371"/>
                <a:gd name="T108" fmla="*/ 40 w 80"/>
                <a:gd name="T109" fmla="*/ 13440 h 14371"/>
                <a:gd name="T110" fmla="*/ 80 w 80"/>
                <a:gd name="T111" fmla="*/ 13480 h 14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80" h="14371">
                  <a:moveTo>
                    <a:pt x="80" y="40"/>
                  </a:moveTo>
                  <a:lnTo>
                    <a:pt x="80" y="1240"/>
                  </a:lnTo>
                  <a:cubicBezTo>
                    <a:pt x="80" y="1263"/>
                    <a:pt x="63" y="1280"/>
                    <a:pt x="40" y="1280"/>
                  </a:cubicBezTo>
                  <a:cubicBezTo>
                    <a:pt x="18" y="1280"/>
                    <a:pt x="0" y="1263"/>
                    <a:pt x="0" y="1240"/>
                  </a:cubicBezTo>
                  <a:lnTo>
                    <a:pt x="0" y="40"/>
                  </a:lnTo>
                  <a:cubicBezTo>
                    <a:pt x="0" y="18"/>
                    <a:pt x="18" y="0"/>
                    <a:pt x="40" y="0"/>
                  </a:cubicBezTo>
                  <a:cubicBezTo>
                    <a:pt x="63" y="0"/>
                    <a:pt x="80" y="18"/>
                    <a:pt x="80" y="40"/>
                  </a:cubicBezTo>
                  <a:close/>
                  <a:moveTo>
                    <a:pt x="80" y="1960"/>
                  </a:moveTo>
                  <a:lnTo>
                    <a:pt x="80" y="3160"/>
                  </a:lnTo>
                  <a:cubicBezTo>
                    <a:pt x="80" y="3183"/>
                    <a:pt x="63" y="3200"/>
                    <a:pt x="40" y="3200"/>
                  </a:cubicBezTo>
                  <a:cubicBezTo>
                    <a:pt x="18" y="3200"/>
                    <a:pt x="0" y="3183"/>
                    <a:pt x="0" y="3160"/>
                  </a:cubicBezTo>
                  <a:lnTo>
                    <a:pt x="0" y="1960"/>
                  </a:lnTo>
                  <a:cubicBezTo>
                    <a:pt x="0" y="1938"/>
                    <a:pt x="18" y="1920"/>
                    <a:pt x="40" y="1920"/>
                  </a:cubicBezTo>
                  <a:cubicBezTo>
                    <a:pt x="63" y="1920"/>
                    <a:pt x="80" y="1938"/>
                    <a:pt x="80" y="1960"/>
                  </a:cubicBezTo>
                  <a:close/>
                  <a:moveTo>
                    <a:pt x="80" y="3880"/>
                  </a:moveTo>
                  <a:lnTo>
                    <a:pt x="80" y="5080"/>
                  </a:lnTo>
                  <a:cubicBezTo>
                    <a:pt x="80" y="5103"/>
                    <a:pt x="63" y="5120"/>
                    <a:pt x="40" y="5120"/>
                  </a:cubicBezTo>
                  <a:cubicBezTo>
                    <a:pt x="18" y="5120"/>
                    <a:pt x="0" y="5103"/>
                    <a:pt x="0" y="5080"/>
                  </a:cubicBezTo>
                  <a:lnTo>
                    <a:pt x="0" y="3880"/>
                  </a:lnTo>
                  <a:cubicBezTo>
                    <a:pt x="0" y="3858"/>
                    <a:pt x="18" y="3840"/>
                    <a:pt x="40" y="3840"/>
                  </a:cubicBezTo>
                  <a:cubicBezTo>
                    <a:pt x="63" y="3840"/>
                    <a:pt x="80" y="3858"/>
                    <a:pt x="80" y="3880"/>
                  </a:cubicBezTo>
                  <a:close/>
                  <a:moveTo>
                    <a:pt x="80" y="5800"/>
                  </a:moveTo>
                  <a:lnTo>
                    <a:pt x="80" y="7000"/>
                  </a:lnTo>
                  <a:cubicBezTo>
                    <a:pt x="80" y="7023"/>
                    <a:pt x="63" y="7040"/>
                    <a:pt x="40" y="7040"/>
                  </a:cubicBezTo>
                  <a:cubicBezTo>
                    <a:pt x="18" y="7040"/>
                    <a:pt x="0" y="7023"/>
                    <a:pt x="0" y="7000"/>
                  </a:cubicBezTo>
                  <a:lnTo>
                    <a:pt x="0" y="5800"/>
                  </a:lnTo>
                  <a:cubicBezTo>
                    <a:pt x="0" y="5778"/>
                    <a:pt x="18" y="5760"/>
                    <a:pt x="40" y="5760"/>
                  </a:cubicBezTo>
                  <a:cubicBezTo>
                    <a:pt x="63" y="5760"/>
                    <a:pt x="80" y="5778"/>
                    <a:pt x="80" y="5800"/>
                  </a:cubicBezTo>
                  <a:close/>
                  <a:moveTo>
                    <a:pt x="80" y="7720"/>
                  </a:moveTo>
                  <a:lnTo>
                    <a:pt x="80" y="8920"/>
                  </a:lnTo>
                  <a:cubicBezTo>
                    <a:pt x="80" y="8943"/>
                    <a:pt x="63" y="8960"/>
                    <a:pt x="40" y="8960"/>
                  </a:cubicBezTo>
                  <a:cubicBezTo>
                    <a:pt x="18" y="8960"/>
                    <a:pt x="0" y="8943"/>
                    <a:pt x="0" y="8920"/>
                  </a:cubicBezTo>
                  <a:lnTo>
                    <a:pt x="0" y="7720"/>
                  </a:lnTo>
                  <a:cubicBezTo>
                    <a:pt x="0" y="7698"/>
                    <a:pt x="18" y="7680"/>
                    <a:pt x="40" y="7680"/>
                  </a:cubicBezTo>
                  <a:cubicBezTo>
                    <a:pt x="63" y="7680"/>
                    <a:pt x="80" y="7698"/>
                    <a:pt x="80" y="7720"/>
                  </a:cubicBezTo>
                  <a:close/>
                  <a:moveTo>
                    <a:pt x="80" y="9640"/>
                  </a:moveTo>
                  <a:lnTo>
                    <a:pt x="80" y="10840"/>
                  </a:lnTo>
                  <a:cubicBezTo>
                    <a:pt x="80" y="10863"/>
                    <a:pt x="63" y="10880"/>
                    <a:pt x="40" y="10880"/>
                  </a:cubicBezTo>
                  <a:cubicBezTo>
                    <a:pt x="18" y="10880"/>
                    <a:pt x="0" y="10863"/>
                    <a:pt x="0" y="10840"/>
                  </a:cubicBezTo>
                  <a:lnTo>
                    <a:pt x="0" y="9640"/>
                  </a:lnTo>
                  <a:cubicBezTo>
                    <a:pt x="0" y="9618"/>
                    <a:pt x="18" y="9600"/>
                    <a:pt x="40" y="9600"/>
                  </a:cubicBezTo>
                  <a:cubicBezTo>
                    <a:pt x="63" y="9600"/>
                    <a:pt x="80" y="9618"/>
                    <a:pt x="80" y="9640"/>
                  </a:cubicBezTo>
                  <a:close/>
                  <a:moveTo>
                    <a:pt x="80" y="11560"/>
                  </a:moveTo>
                  <a:lnTo>
                    <a:pt x="80" y="12760"/>
                  </a:lnTo>
                  <a:cubicBezTo>
                    <a:pt x="80" y="12783"/>
                    <a:pt x="63" y="12800"/>
                    <a:pt x="40" y="12800"/>
                  </a:cubicBezTo>
                  <a:cubicBezTo>
                    <a:pt x="18" y="12800"/>
                    <a:pt x="0" y="12783"/>
                    <a:pt x="0" y="12760"/>
                  </a:cubicBezTo>
                  <a:lnTo>
                    <a:pt x="0" y="11560"/>
                  </a:lnTo>
                  <a:cubicBezTo>
                    <a:pt x="0" y="11538"/>
                    <a:pt x="18" y="11520"/>
                    <a:pt x="40" y="11520"/>
                  </a:cubicBezTo>
                  <a:cubicBezTo>
                    <a:pt x="63" y="11520"/>
                    <a:pt x="80" y="11538"/>
                    <a:pt x="80" y="11560"/>
                  </a:cubicBezTo>
                  <a:close/>
                  <a:moveTo>
                    <a:pt x="80" y="13480"/>
                  </a:moveTo>
                  <a:lnTo>
                    <a:pt x="80" y="14331"/>
                  </a:lnTo>
                  <a:cubicBezTo>
                    <a:pt x="80" y="14353"/>
                    <a:pt x="63" y="14371"/>
                    <a:pt x="40" y="14371"/>
                  </a:cubicBezTo>
                  <a:cubicBezTo>
                    <a:pt x="18" y="14371"/>
                    <a:pt x="0" y="14353"/>
                    <a:pt x="0" y="14331"/>
                  </a:cubicBezTo>
                  <a:lnTo>
                    <a:pt x="0" y="13480"/>
                  </a:lnTo>
                  <a:cubicBezTo>
                    <a:pt x="0" y="13458"/>
                    <a:pt x="18" y="13440"/>
                    <a:pt x="40" y="13440"/>
                  </a:cubicBezTo>
                  <a:cubicBezTo>
                    <a:pt x="63" y="13440"/>
                    <a:pt x="80" y="13458"/>
                    <a:pt x="80" y="13480"/>
                  </a:cubicBezTo>
                  <a:close/>
                </a:path>
              </a:pathLst>
            </a:custGeom>
            <a:solidFill>
              <a:srgbClr val="000000"/>
            </a:solidFill>
            <a:ln w="1588"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Line 20">
              <a:extLst>
                <a:ext uri="{FF2B5EF4-FFF2-40B4-BE49-F238E27FC236}">
                  <a16:creationId xmlns:a16="http://schemas.microsoft.com/office/drawing/2014/main" id="{75ED8637-CCAF-9FF1-00B9-F2EB0DF2B5D2}"/>
                </a:ext>
              </a:extLst>
            </p:cNvPr>
            <p:cNvSpPr>
              <a:spLocks noChangeShapeType="1"/>
            </p:cNvSpPr>
            <p:nvPr/>
          </p:nvSpPr>
          <p:spPr bwMode="auto">
            <a:xfrm>
              <a:off x="945" y="3694"/>
              <a:ext cx="4227" cy="0"/>
            </a:xfrm>
            <a:prstGeom prst="line">
              <a:avLst/>
            </a:prstGeom>
            <a:noFill/>
            <a:ln w="20638"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Line 21">
              <a:extLst>
                <a:ext uri="{FF2B5EF4-FFF2-40B4-BE49-F238E27FC236}">
                  <a16:creationId xmlns:a16="http://schemas.microsoft.com/office/drawing/2014/main" id="{F8DD7E28-9180-B2BF-2658-50544AFB3A63}"/>
                </a:ext>
              </a:extLst>
            </p:cNvPr>
            <p:cNvSpPr>
              <a:spLocks noChangeShapeType="1"/>
            </p:cNvSpPr>
            <p:nvPr/>
          </p:nvSpPr>
          <p:spPr bwMode="auto">
            <a:xfrm flipV="1">
              <a:off x="2336" y="2027"/>
              <a:ext cx="2500" cy="3"/>
            </a:xfrm>
            <a:prstGeom prst="line">
              <a:avLst/>
            </a:prstGeom>
            <a:noFill/>
            <a:ln w="20638"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Freeform 22">
              <a:extLst>
                <a:ext uri="{FF2B5EF4-FFF2-40B4-BE49-F238E27FC236}">
                  <a16:creationId xmlns:a16="http://schemas.microsoft.com/office/drawing/2014/main" id="{934D5D04-EB99-023F-5145-579E6096407D}"/>
                </a:ext>
              </a:extLst>
            </p:cNvPr>
            <p:cNvSpPr>
              <a:spLocks/>
            </p:cNvSpPr>
            <p:nvPr/>
          </p:nvSpPr>
          <p:spPr bwMode="auto">
            <a:xfrm>
              <a:off x="2336" y="1995"/>
              <a:ext cx="33" cy="70"/>
            </a:xfrm>
            <a:custGeom>
              <a:avLst/>
              <a:gdLst>
                <a:gd name="T0" fmla="*/ 33 w 33"/>
                <a:gd name="T1" fmla="*/ 0 h 70"/>
                <a:gd name="T2" fmla="*/ 0 w 33"/>
                <a:gd name="T3" fmla="*/ 35 h 70"/>
                <a:gd name="T4" fmla="*/ 33 w 33"/>
                <a:gd name="T5" fmla="*/ 70 h 70"/>
              </a:gdLst>
              <a:ahLst/>
              <a:cxnLst>
                <a:cxn ang="0">
                  <a:pos x="T0" y="T1"/>
                </a:cxn>
                <a:cxn ang="0">
                  <a:pos x="T2" y="T3"/>
                </a:cxn>
                <a:cxn ang="0">
                  <a:pos x="T4" y="T5"/>
                </a:cxn>
              </a:cxnLst>
              <a:rect l="0" t="0" r="r" b="b"/>
              <a:pathLst>
                <a:path w="33" h="70">
                  <a:moveTo>
                    <a:pt x="33" y="0"/>
                  </a:moveTo>
                  <a:lnTo>
                    <a:pt x="0" y="35"/>
                  </a:lnTo>
                  <a:lnTo>
                    <a:pt x="33" y="70"/>
                  </a:lnTo>
                </a:path>
              </a:pathLst>
            </a:custGeom>
            <a:noFill/>
            <a:ln w="206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 name="Freeform 23">
              <a:extLst>
                <a:ext uri="{FF2B5EF4-FFF2-40B4-BE49-F238E27FC236}">
                  <a16:creationId xmlns:a16="http://schemas.microsoft.com/office/drawing/2014/main" id="{60ED652D-9105-E46D-E02C-97DDE03351E4}"/>
                </a:ext>
              </a:extLst>
            </p:cNvPr>
            <p:cNvSpPr>
              <a:spLocks/>
            </p:cNvSpPr>
            <p:nvPr/>
          </p:nvSpPr>
          <p:spPr bwMode="auto">
            <a:xfrm>
              <a:off x="4815" y="1995"/>
              <a:ext cx="33" cy="70"/>
            </a:xfrm>
            <a:custGeom>
              <a:avLst/>
              <a:gdLst>
                <a:gd name="T0" fmla="*/ 0 w 33"/>
                <a:gd name="T1" fmla="*/ 70 h 70"/>
                <a:gd name="T2" fmla="*/ 33 w 33"/>
                <a:gd name="T3" fmla="*/ 35 h 70"/>
                <a:gd name="T4" fmla="*/ 0 w 33"/>
                <a:gd name="T5" fmla="*/ 0 h 70"/>
              </a:gdLst>
              <a:ahLst/>
              <a:cxnLst>
                <a:cxn ang="0">
                  <a:pos x="T0" y="T1"/>
                </a:cxn>
                <a:cxn ang="0">
                  <a:pos x="T2" y="T3"/>
                </a:cxn>
                <a:cxn ang="0">
                  <a:pos x="T4" y="T5"/>
                </a:cxn>
              </a:cxnLst>
              <a:rect l="0" t="0" r="r" b="b"/>
              <a:pathLst>
                <a:path w="33" h="70">
                  <a:moveTo>
                    <a:pt x="0" y="70"/>
                  </a:moveTo>
                  <a:lnTo>
                    <a:pt x="33" y="35"/>
                  </a:lnTo>
                  <a:lnTo>
                    <a:pt x="0" y="0"/>
                  </a:lnTo>
                </a:path>
              </a:pathLst>
            </a:custGeom>
            <a:noFill/>
            <a:ln w="206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Rectangle 24">
              <a:extLst>
                <a:ext uri="{FF2B5EF4-FFF2-40B4-BE49-F238E27FC236}">
                  <a16:creationId xmlns:a16="http://schemas.microsoft.com/office/drawing/2014/main" id="{A231B8EA-AFC9-992F-E329-6768EA737D51}"/>
                </a:ext>
              </a:extLst>
            </p:cNvPr>
            <p:cNvSpPr>
              <a:spLocks noChangeArrowheads="1"/>
            </p:cNvSpPr>
            <p:nvPr/>
          </p:nvSpPr>
          <p:spPr bwMode="auto">
            <a:xfrm>
              <a:off x="1852" y="1881"/>
              <a:ext cx="484" cy="3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 name="Rectangle 25">
              <a:extLst>
                <a:ext uri="{FF2B5EF4-FFF2-40B4-BE49-F238E27FC236}">
                  <a16:creationId xmlns:a16="http://schemas.microsoft.com/office/drawing/2014/main" id="{AE379576-EB2E-309C-390D-AB8B6DAF5B9B}"/>
                </a:ext>
              </a:extLst>
            </p:cNvPr>
            <p:cNvSpPr>
              <a:spLocks noChangeArrowheads="1"/>
            </p:cNvSpPr>
            <p:nvPr/>
          </p:nvSpPr>
          <p:spPr bwMode="auto">
            <a:xfrm>
              <a:off x="1852" y="1881"/>
              <a:ext cx="484" cy="325"/>
            </a:xfrm>
            <a:prstGeom prst="rect">
              <a:avLst/>
            </a:prstGeom>
            <a:noFill/>
            <a:ln w="206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 name="Rectangle 26">
              <a:extLst>
                <a:ext uri="{FF2B5EF4-FFF2-40B4-BE49-F238E27FC236}">
                  <a16:creationId xmlns:a16="http://schemas.microsoft.com/office/drawing/2014/main" id="{18F2B363-6558-2970-8CE1-6A1DD957C974}"/>
                </a:ext>
              </a:extLst>
            </p:cNvPr>
            <p:cNvSpPr>
              <a:spLocks noChangeArrowheads="1"/>
            </p:cNvSpPr>
            <p:nvPr/>
          </p:nvSpPr>
          <p:spPr bwMode="auto">
            <a:xfrm>
              <a:off x="1977" y="1976"/>
              <a:ext cx="309"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1" i="0" u="none" strike="noStrike" cap="none" normalizeH="0" baseline="0">
                  <a:ln>
                    <a:noFill/>
                  </a:ln>
                  <a:solidFill>
                    <a:srgbClr val="000000"/>
                  </a:solidFill>
                  <a:effectLst/>
                  <a:latin typeface="Calibri" panose="020F0502020204030204" pitchFamily="34" charset="0"/>
                </a:rPr>
                <a:t>MRTT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3" name="Rectangle 27">
              <a:extLst>
                <a:ext uri="{FF2B5EF4-FFF2-40B4-BE49-F238E27FC236}">
                  <a16:creationId xmlns:a16="http://schemas.microsoft.com/office/drawing/2014/main" id="{475F894B-A88F-BCF5-EB07-5B6EEC44D581}"/>
                </a:ext>
              </a:extLst>
            </p:cNvPr>
            <p:cNvSpPr>
              <a:spLocks noChangeArrowheads="1"/>
            </p:cNvSpPr>
            <p:nvPr/>
          </p:nvSpPr>
          <p:spPr bwMode="auto">
            <a:xfrm>
              <a:off x="619" y="3614"/>
              <a:ext cx="31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a:ln>
                    <a:noFill/>
                  </a:ln>
                  <a:solidFill>
                    <a:srgbClr val="000000"/>
                  </a:solidFill>
                  <a:effectLst/>
                  <a:latin typeface="Calibri" panose="020F0502020204030204" pitchFamily="34" charset="0"/>
                </a:rPr>
                <a:t>STA2</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4" name="Freeform 28">
              <a:extLst>
                <a:ext uri="{FF2B5EF4-FFF2-40B4-BE49-F238E27FC236}">
                  <a16:creationId xmlns:a16="http://schemas.microsoft.com/office/drawing/2014/main" id="{EF4A1DB5-0CA6-7866-6B15-E561C057E12B}"/>
                </a:ext>
              </a:extLst>
            </p:cNvPr>
            <p:cNvSpPr>
              <a:spLocks noEditPoints="1"/>
            </p:cNvSpPr>
            <p:nvPr/>
          </p:nvSpPr>
          <p:spPr bwMode="auto">
            <a:xfrm>
              <a:off x="1054" y="1699"/>
              <a:ext cx="12" cy="2364"/>
            </a:xfrm>
            <a:custGeom>
              <a:avLst/>
              <a:gdLst>
                <a:gd name="T0" fmla="*/ 80 w 80"/>
                <a:gd name="T1" fmla="*/ 40 h 14371"/>
                <a:gd name="T2" fmla="*/ 80 w 80"/>
                <a:gd name="T3" fmla="*/ 1240 h 14371"/>
                <a:gd name="T4" fmla="*/ 40 w 80"/>
                <a:gd name="T5" fmla="*/ 1280 h 14371"/>
                <a:gd name="T6" fmla="*/ 0 w 80"/>
                <a:gd name="T7" fmla="*/ 1240 h 14371"/>
                <a:gd name="T8" fmla="*/ 0 w 80"/>
                <a:gd name="T9" fmla="*/ 40 h 14371"/>
                <a:gd name="T10" fmla="*/ 40 w 80"/>
                <a:gd name="T11" fmla="*/ 0 h 14371"/>
                <a:gd name="T12" fmla="*/ 80 w 80"/>
                <a:gd name="T13" fmla="*/ 40 h 14371"/>
                <a:gd name="T14" fmla="*/ 80 w 80"/>
                <a:gd name="T15" fmla="*/ 1960 h 14371"/>
                <a:gd name="T16" fmla="*/ 80 w 80"/>
                <a:gd name="T17" fmla="*/ 3160 h 14371"/>
                <a:gd name="T18" fmla="*/ 40 w 80"/>
                <a:gd name="T19" fmla="*/ 3200 h 14371"/>
                <a:gd name="T20" fmla="*/ 0 w 80"/>
                <a:gd name="T21" fmla="*/ 3160 h 14371"/>
                <a:gd name="T22" fmla="*/ 0 w 80"/>
                <a:gd name="T23" fmla="*/ 1960 h 14371"/>
                <a:gd name="T24" fmla="*/ 40 w 80"/>
                <a:gd name="T25" fmla="*/ 1920 h 14371"/>
                <a:gd name="T26" fmla="*/ 80 w 80"/>
                <a:gd name="T27" fmla="*/ 1960 h 14371"/>
                <a:gd name="T28" fmla="*/ 80 w 80"/>
                <a:gd name="T29" fmla="*/ 3880 h 14371"/>
                <a:gd name="T30" fmla="*/ 80 w 80"/>
                <a:gd name="T31" fmla="*/ 5080 h 14371"/>
                <a:gd name="T32" fmla="*/ 40 w 80"/>
                <a:gd name="T33" fmla="*/ 5120 h 14371"/>
                <a:gd name="T34" fmla="*/ 0 w 80"/>
                <a:gd name="T35" fmla="*/ 5080 h 14371"/>
                <a:gd name="T36" fmla="*/ 0 w 80"/>
                <a:gd name="T37" fmla="*/ 3880 h 14371"/>
                <a:gd name="T38" fmla="*/ 40 w 80"/>
                <a:gd name="T39" fmla="*/ 3840 h 14371"/>
                <a:gd name="T40" fmla="*/ 80 w 80"/>
                <a:gd name="T41" fmla="*/ 3880 h 14371"/>
                <a:gd name="T42" fmla="*/ 80 w 80"/>
                <a:gd name="T43" fmla="*/ 5800 h 14371"/>
                <a:gd name="T44" fmla="*/ 80 w 80"/>
                <a:gd name="T45" fmla="*/ 7000 h 14371"/>
                <a:gd name="T46" fmla="*/ 40 w 80"/>
                <a:gd name="T47" fmla="*/ 7040 h 14371"/>
                <a:gd name="T48" fmla="*/ 0 w 80"/>
                <a:gd name="T49" fmla="*/ 7000 h 14371"/>
                <a:gd name="T50" fmla="*/ 0 w 80"/>
                <a:gd name="T51" fmla="*/ 5800 h 14371"/>
                <a:gd name="T52" fmla="*/ 40 w 80"/>
                <a:gd name="T53" fmla="*/ 5760 h 14371"/>
                <a:gd name="T54" fmla="*/ 80 w 80"/>
                <a:gd name="T55" fmla="*/ 5800 h 14371"/>
                <a:gd name="T56" fmla="*/ 80 w 80"/>
                <a:gd name="T57" fmla="*/ 7720 h 14371"/>
                <a:gd name="T58" fmla="*/ 80 w 80"/>
                <a:gd name="T59" fmla="*/ 8920 h 14371"/>
                <a:gd name="T60" fmla="*/ 40 w 80"/>
                <a:gd name="T61" fmla="*/ 8960 h 14371"/>
                <a:gd name="T62" fmla="*/ 0 w 80"/>
                <a:gd name="T63" fmla="*/ 8920 h 14371"/>
                <a:gd name="T64" fmla="*/ 0 w 80"/>
                <a:gd name="T65" fmla="*/ 7720 h 14371"/>
                <a:gd name="T66" fmla="*/ 40 w 80"/>
                <a:gd name="T67" fmla="*/ 7680 h 14371"/>
                <a:gd name="T68" fmla="*/ 80 w 80"/>
                <a:gd name="T69" fmla="*/ 7720 h 14371"/>
                <a:gd name="T70" fmla="*/ 80 w 80"/>
                <a:gd name="T71" fmla="*/ 9640 h 14371"/>
                <a:gd name="T72" fmla="*/ 80 w 80"/>
                <a:gd name="T73" fmla="*/ 10840 h 14371"/>
                <a:gd name="T74" fmla="*/ 40 w 80"/>
                <a:gd name="T75" fmla="*/ 10880 h 14371"/>
                <a:gd name="T76" fmla="*/ 0 w 80"/>
                <a:gd name="T77" fmla="*/ 10840 h 14371"/>
                <a:gd name="T78" fmla="*/ 0 w 80"/>
                <a:gd name="T79" fmla="*/ 9640 h 14371"/>
                <a:gd name="T80" fmla="*/ 40 w 80"/>
                <a:gd name="T81" fmla="*/ 9600 h 14371"/>
                <a:gd name="T82" fmla="*/ 80 w 80"/>
                <a:gd name="T83" fmla="*/ 9640 h 14371"/>
                <a:gd name="T84" fmla="*/ 80 w 80"/>
                <a:gd name="T85" fmla="*/ 11560 h 14371"/>
                <a:gd name="T86" fmla="*/ 80 w 80"/>
                <a:gd name="T87" fmla="*/ 12760 h 14371"/>
                <a:gd name="T88" fmla="*/ 40 w 80"/>
                <a:gd name="T89" fmla="*/ 12800 h 14371"/>
                <a:gd name="T90" fmla="*/ 0 w 80"/>
                <a:gd name="T91" fmla="*/ 12760 h 14371"/>
                <a:gd name="T92" fmla="*/ 0 w 80"/>
                <a:gd name="T93" fmla="*/ 11560 h 14371"/>
                <a:gd name="T94" fmla="*/ 40 w 80"/>
                <a:gd name="T95" fmla="*/ 11520 h 14371"/>
                <a:gd name="T96" fmla="*/ 80 w 80"/>
                <a:gd name="T97" fmla="*/ 11560 h 14371"/>
                <a:gd name="T98" fmla="*/ 80 w 80"/>
                <a:gd name="T99" fmla="*/ 13480 h 14371"/>
                <a:gd name="T100" fmla="*/ 80 w 80"/>
                <a:gd name="T101" fmla="*/ 14331 h 14371"/>
                <a:gd name="T102" fmla="*/ 40 w 80"/>
                <a:gd name="T103" fmla="*/ 14371 h 14371"/>
                <a:gd name="T104" fmla="*/ 0 w 80"/>
                <a:gd name="T105" fmla="*/ 14331 h 14371"/>
                <a:gd name="T106" fmla="*/ 0 w 80"/>
                <a:gd name="T107" fmla="*/ 13480 h 14371"/>
                <a:gd name="T108" fmla="*/ 40 w 80"/>
                <a:gd name="T109" fmla="*/ 13440 h 14371"/>
                <a:gd name="T110" fmla="*/ 80 w 80"/>
                <a:gd name="T111" fmla="*/ 13480 h 14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80" h="14371">
                  <a:moveTo>
                    <a:pt x="80" y="40"/>
                  </a:moveTo>
                  <a:lnTo>
                    <a:pt x="80" y="1240"/>
                  </a:lnTo>
                  <a:cubicBezTo>
                    <a:pt x="80" y="1262"/>
                    <a:pt x="62" y="1280"/>
                    <a:pt x="40" y="1280"/>
                  </a:cubicBezTo>
                  <a:cubicBezTo>
                    <a:pt x="18" y="1280"/>
                    <a:pt x="0" y="1262"/>
                    <a:pt x="0" y="1240"/>
                  </a:cubicBezTo>
                  <a:lnTo>
                    <a:pt x="0" y="40"/>
                  </a:lnTo>
                  <a:cubicBezTo>
                    <a:pt x="0" y="18"/>
                    <a:pt x="18" y="0"/>
                    <a:pt x="40" y="0"/>
                  </a:cubicBezTo>
                  <a:cubicBezTo>
                    <a:pt x="62" y="0"/>
                    <a:pt x="80" y="18"/>
                    <a:pt x="80" y="40"/>
                  </a:cubicBezTo>
                  <a:close/>
                  <a:moveTo>
                    <a:pt x="80" y="1960"/>
                  </a:moveTo>
                  <a:lnTo>
                    <a:pt x="80" y="3160"/>
                  </a:lnTo>
                  <a:cubicBezTo>
                    <a:pt x="80" y="3182"/>
                    <a:pt x="62" y="3200"/>
                    <a:pt x="40" y="3200"/>
                  </a:cubicBezTo>
                  <a:cubicBezTo>
                    <a:pt x="18" y="3200"/>
                    <a:pt x="0" y="3182"/>
                    <a:pt x="0" y="3160"/>
                  </a:cubicBezTo>
                  <a:lnTo>
                    <a:pt x="0" y="1960"/>
                  </a:lnTo>
                  <a:cubicBezTo>
                    <a:pt x="0" y="1938"/>
                    <a:pt x="18" y="1920"/>
                    <a:pt x="40" y="1920"/>
                  </a:cubicBezTo>
                  <a:cubicBezTo>
                    <a:pt x="62" y="1920"/>
                    <a:pt x="80" y="1938"/>
                    <a:pt x="80" y="1960"/>
                  </a:cubicBezTo>
                  <a:close/>
                  <a:moveTo>
                    <a:pt x="80" y="3880"/>
                  </a:moveTo>
                  <a:lnTo>
                    <a:pt x="80" y="5080"/>
                  </a:lnTo>
                  <a:cubicBezTo>
                    <a:pt x="80" y="5102"/>
                    <a:pt x="62" y="5120"/>
                    <a:pt x="40" y="5120"/>
                  </a:cubicBezTo>
                  <a:cubicBezTo>
                    <a:pt x="18" y="5120"/>
                    <a:pt x="0" y="5102"/>
                    <a:pt x="0" y="5080"/>
                  </a:cubicBezTo>
                  <a:lnTo>
                    <a:pt x="0" y="3880"/>
                  </a:lnTo>
                  <a:cubicBezTo>
                    <a:pt x="0" y="3858"/>
                    <a:pt x="18" y="3840"/>
                    <a:pt x="40" y="3840"/>
                  </a:cubicBezTo>
                  <a:cubicBezTo>
                    <a:pt x="62" y="3840"/>
                    <a:pt x="80" y="3858"/>
                    <a:pt x="80" y="3880"/>
                  </a:cubicBezTo>
                  <a:close/>
                  <a:moveTo>
                    <a:pt x="80" y="5800"/>
                  </a:moveTo>
                  <a:lnTo>
                    <a:pt x="80" y="7000"/>
                  </a:lnTo>
                  <a:cubicBezTo>
                    <a:pt x="80" y="7022"/>
                    <a:pt x="62" y="7040"/>
                    <a:pt x="40" y="7040"/>
                  </a:cubicBezTo>
                  <a:cubicBezTo>
                    <a:pt x="18" y="7040"/>
                    <a:pt x="0" y="7022"/>
                    <a:pt x="0" y="7000"/>
                  </a:cubicBezTo>
                  <a:lnTo>
                    <a:pt x="0" y="5800"/>
                  </a:lnTo>
                  <a:cubicBezTo>
                    <a:pt x="0" y="5778"/>
                    <a:pt x="18" y="5760"/>
                    <a:pt x="40" y="5760"/>
                  </a:cubicBezTo>
                  <a:cubicBezTo>
                    <a:pt x="62" y="5760"/>
                    <a:pt x="80" y="5778"/>
                    <a:pt x="80" y="5800"/>
                  </a:cubicBezTo>
                  <a:close/>
                  <a:moveTo>
                    <a:pt x="80" y="7720"/>
                  </a:moveTo>
                  <a:lnTo>
                    <a:pt x="80" y="8920"/>
                  </a:lnTo>
                  <a:cubicBezTo>
                    <a:pt x="80" y="8942"/>
                    <a:pt x="62" y="8960"/>
                    <a:pt x="40" y="8960"/>
                  </a:cubicBezTo>
                  <a:cubicBezTo>
                    <a:pt x="18" y="8960"/>
                    <a:pt x="0" y="8942"/>
                    <a:pt x="0" y="8920"/>
                  </a:cubicBezTo>
                  <a:lnTo>
                    <a:pt x="0" y="7720"/>
                  </a:lnTo>
                  <a:cubicBezTo>
                    <a:pt x="0" y="7698"/>
                    <a:pt x="18" y="7680"/>
                    <a:pt x="40" y="7680"/>
                  </a:cubicBezTo>
                  <a:cubicBezTo>
                    <a:pt x="62" y="7680"/>
                    <a:pt x="80" y="7698"/>
                    <a:pt x="80" y="7720"/>
                  </a:cubicBezTo>
                  <a:close/>
                  <a:moveTo>
                    <a:pt x="80" y="9640"/>
                  </a:moveTo>
                  <a:lnTo>
                    <a:pt x="80" y="10840"/>
                  </a:lnTo>
                  <a:cubicBezTo>
                    <a:pt x="80" y="10862"/>
                    <a:pt x="62" y="10880"/>
                    <a:pt x="40" y="10880"/>
                  </a:cubicBezTo>
                  <a:cubicBezTo>
                    <a:pt x="18" y="10880"/>
                    <a:pt x="0" y="10862"/>
                    <a:pt x="0" y="10840"/>
                  </a:cubicBezTo>
                  <a:lnTo>
                    <a:pt x="0" y="9640"/>
                  </a:lnTo>
                  <a:cubicBezTo>
                    <a:pt x="0" y="9618"/>
                    <a:pt x="18" y="9600"/>
                    <a:pt x="40" y="9600"/>
                  </a:cubicBezTo>
                  <a:cubicBezTo>
                    <a:pt x="62" y="9600"/>
                    <a:pt x="80" y="9618"/>
                    <a:pt x="80" y="9640"/>
                  </a:cubicBezTo>
                  <a:close/>
                  <a:moveTo>
                    <a:pt x="80" y="11560"/>
                  </a:moveTo>
                  <a:lnTo>
                    <a:pt x="80" y="12760"/>
                  </a:lnTo>
                  <a:cubicBezTo>
                    <a:pt x="80" y="12782"/>
                    <a:pt x="62" y="12800"/>
                    <a:pt x="40" y="12800"/>
                  </a:cubicBezTo>
                  <a:cubicBezTo>
                    <a:pt x="18" y="12800"/>
                    <a:pt x="0" y="12782"/>
                    <a:pt x="0" y="12760"/>
                  </a:cubicBezTo>
                  <a:lnTo>
                    <a:pt x="0" y="11560"/>
                  </a:lnTo>
                  <a:cubicBezTo>
                    <a:pt x="0" y="11538"/>
                    <a:pt x="18" y="11520"/>
                    <a:pt x="40" y="11520"/>
                  </a:cubicBezTo>
                  <a:cubicBezTo>
                    <a:pt x="62" y="11520"/>
                    <a:pt x="80" y="11538"/>
                    <a:pt x="80" y="11560"/>
                  </a:cubicBezTo>
                  <a:close/>
                  <a:moveTo>
                    <a:pt x="80" y="13480"/>
                  </a:moveTo>
                  <a:lnTo>
                    <a:pt x="80" y="14331"/>
                  </a:lnTo>
                  <a:cubicBezTo>
                    <a:pt x="80" y="14353"/>
                    <a:pt x="62" y="14371"/>
                    <a:pt x="40" y="14371"/>
                  </a:cubicBezTo>
                  <a:cubicBezTo>
                    <a:pt x="18" y="14371"/>
                    <a:pt x="0" y="14353"/>
                    <a:pt x="0" y="14331"/>
                  </a:cubicBezTo>
                  <a:lnTo>
                    <a:pt x="0" y="13480"/>
                  </a:lnTo>
                  <a:cubicBezTo>
                    <a:pt x="0" y="13458"/>
                    <a:pt x="18" y="13440"/>
                    <a:pt x="40" y="13440"/>
                  </a:cubicBezTo>
                  <a:cubicBezTo>
                    <a:pt x="62" y="13440"/>
                    <a:pt x="80" y="13458"/>
                    <a:pt x="80" y="13480"/>
                  </a:cubicBezTo>
                  <a:close/>
                </a:path>
              </a:pathLst>
            </a:custGeom>
            <a:solidFill>
              <a:srgbClr val="000000"/>
            </a:solidFill>
            <a:ln w="1588"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5" name="Freeform 29">
              <a:extLst>
                <a:ext uri="{FF2B5EF4-FFF2-40B4-BE49-F238E27FC236}">
                  <a16:creationId xmlns:a16="http://schemas.microsoft.com/office/drawing/2014/main" id="{FE118A0E-0F8C-333D-0B17-888ABC950E9F}"/>
                </a:ext>
              </a:extLst>
            </p:cNvPr>
            <p:cNvSpPr>
              <a:spLocks noEditPoints="1"/>
            </p:cNvSpPr>
            <p:nvPr/>
          </p:nvSpPr>
          <p:spPr bwMode="auto">
            <a:xfrm>
              <a:off x="3984" y="1699"/>
              <a:ext cx="12" cy="2364"/>
            </a:xfrm>
            <a:custGeom>
              <a:avLst/>
              <a:gdLst>
                <a:gd name="T0" fmla="*/ 80 w 80"/>
                <a:gd name="T1" fmla="*/ 40 h 14371"/>
                <a:gd name="T2" fmla="*/ 80 w 80"/>
                <a:gd name="T3" fmla="*/ 1240 h 14371"/>
                <a:gd name="T4" fmla="*/ 40 w 80"/>
                <a:gd name="T5" fmla="*/ 1280 h 14371"/>
                <a:gd name="T6" fmla="*/ 0 w 80"/>
                <a:gd name="T7" fmla="*/ 1240 h 14371"/>
                <a:gd name="T8" fmla="*/ 0 w 80"/>
                <a:gd name="T9" fmla="*/ 40 h 14371"/>
                <a:gd name="T10" fmla="*/ 40 w 80"/>
                <a:gd name="T11" fmla="*/ 0 h 14371"/>
                <a:gd name="T12" fmla="*/ 80 w 80"/>
                <a:gd name="T13" fmla="*/ 40 h 14371"/>
                <a:gd name="T14" fmla="*/ 80 w 80"/>
                <a:gd name="T15" fmla="*/ 1960 h 14371"/>
                <a:gd name="T16" fmla="*/ 80 w 80"/>
                <a:gd name="T17" fmla="*/ 3160 h 14371"/>
                <a:gd name="T18" fmla="*/ 40 w 80"/>
                <a:gd name="T19" fmla="*/ 3200 h 14371"/>
                <a:gd name="T20" fmla="*/ 0 w 80"/>
                <a:gd name="T21" fmla="*/ 3160 h 14371"/>
                <a:gd name="T22" fmla="*/ 0 w 80"/>
                <a:gd name="T23" fmla="*/ 1960 h 14371"/>
                <a:gd name="T24" fmla="*/ 40 w 80"/>
                <a:gd name="T25" fmla="*/ 1920 h 14371"/>
                <a:gd name="T26" fmla="*/ 80 w 80"/>
                <a:gd name="T27" fmla="*/ 1960 h 14371"/>
                <a:gd name="T28" fmla="*/ 80 w 80"/>
                <a:gd name="T29" fmla="*/ 3880 h 14371"/>
                <a:gd name="T30" fmla="*/ 80 w 80"/>
                <a:gd name="T31" fmla="*/ 5080 h 14371"/>
                <a:gd name="T32" fmla="*/ 40 w 80"/>
                <a:gd name="T33" fmla="*/ 5120 h 14371"/>
                <a:gd name="T34" fmla="*/ 0 w 80"/>
                <a:gd name="T35" fmla="*/ 5080 h 14371"/>
                <a:gd name="T36" fmla="*/ 0 w 80"/>
                <a:gd name="T37" fmla="*/ 3880 h 14371"/>
                <a:gd name="T38" fmla="*/ 40 w 80"/>
                <a:gd name="T39" fmla="*/ 3840 h 14371"/>
                <a:gd name="T40" fmla="*/ 80 w 80"/>
                <a:gd name="T41" fmla="*/ 3880 h 14371"/>
                <a:gd name="T42" fmla="*/ 80 w 80"/>
                <a:gd name="T43" fmla="*/ 5800 h 14371"/>
                <a:gd name="T44" fmla="*/ 80 w 80"/>
                <a:gd name="T45" fmla="*/ 7000 h 14371"/>
                <a:gd name="T46" fmla="*/ 40 w 80"/>
                <a:gd name="T47" fmla="*/ 7040 h 14371"/>
                <a:gd name="T48" fmla="*/ 0 w 80"/>
                <a:gd name="T49" fmla="*/ 7000 h 14371"/>
                <a:gd name="T50" fmla="*/ 0 w 80"/>
                <a:gd name="T51" fmla="*/ 5800 h 14371"/>
                <a:gd name="T52" fmla="*/ 40 w 80"/>
                <a:gd name="T53" fmla="*/ 5760 h 14371"/>
                <a:gd name="T54" fmla="*/ 80 w 80"/>
                <a:gd name="T55" fmla="*/ 5800 h 14371"/>
                <a:gd name="T56" fmla="*/ 80 w 80"/>
                <a:gd name="T57" fmla="*/ 7720 h 14371"/>
                <a:gd name="T58" fmla="*/ 80 w 80"/>
                <a:gd name="T59" fmla="*/ 8920 h 14371"/>
                <a:gd name="T60" fmla="*/ 40 w 80"/>
                <a:gd name="T61" fmla="*/ 8960 h 14371"/>
                <a:gd name="T62" fmla="*/ 0 w 80"/>
                <a:gd name="T63" fmla="*/ 8920 h 14371"/>
                <a:gd name="T64" fmla="*/ 0 w 80"/>
                <a:gd name="T65" fmla="*/ 7720 h 14371"/>
                <a:gd name="T66" fmla="*/ 40 w 80"/>
                <a:gd name="T67" fmla="*/ 7680 h 14371"/>
                <a:gd name="T68" fmla="*/ 80 w 80"/>
                <a:gd name="T69" fmla="*/ 7720 h 14371"/>
                <a:gd name="T70" fmla="*/ 80 w 80"/>
                <a:gd name="T71" fmla="*/ 9640 h 14371"/>
                <a:gd name="T72" fmla="*/ 80 w 80"/>
                <a:gd name="T73" fmla="*/ 10840 h 14371"/>
                <a:gd name="T74" fmla="*/ 40 w 80"/>
                <a:gd name="T75" fmla="*/ 10880 h 14371"/>
                <a:gd name="T76" fmla="*/ 0 w 80"/>
                <a:gd name="T77" fmla="*/ 10840 h 14371"/>
                <a:gd name="T78" fmla="*/ 0 w 80"/>
                <a:gd name="T79" fmla="*/ 9640 h 14371"/>
                <a:gd name="T80" fmla="*/ 40 w 80"/>
                <a:gd name="T81" fmla="*/ 9600 h 14371"/>
                <a:gd name="T82" fmla="*/ 80 w 80"/>
                <a:gd name="T83" fmla="*/ 9640 h 14371"/>
                <a:gd name="T84" fmla="*/ 80 w 80"/>
                <a:gd name="T85" fmla="*/ 11560 h 14371"/>
                <a:gd name="T86" fmla="*/ 80 w 80"/>
                <a:gd name="T87" fmla="*/ 12760 h 14371"/>
                <a:gd name="T88" fmla="*/ 40 w 80"/>
                <a:gd name="T89" fmla="*/ 12800 h 14371"/>
                <a:gd name="T90" fmla="*/ 0 w 80"/>
                <a:gd name="T91" fmla="*/ 12760 h 14371"/>
                <a:gd name="T92" fmla="*/ 0 w 80"/>
                <a:gd name="T93" fmla="*/ 11560 h 14371"/>
                <a:gd name="T94" fmla="*/ 40 w 80"/>
                <a:gd name="T95" fmla="*/ 11520 h 14371"/>
                <a:gd name="T96" fmla="*/ 80 w 80"/>
                <a:gd name="T97" fmla="*/ 11560 h 14371"/>
                <a:gd name="T98" fmla="*/ 80 w 80"/>
                <a:gd name="T99" fmla="*/ 13480 h 14371"/>
                <a:gd name="T100" fmla="*/ 80 w 80"/>
                <a:gd name="T101" fmla="*/ 14331 h 14371"/>
                <a:gd name="T102" fmla="*/ 40 w 80"/>
                <a:gd name="T103" fmla="*/ 14371 h 14371"/>
                <a:gd name="T104" fmla="*/ 0 w 80"/>
                <a:gd name="T105" fmla="*/ 14331 h 14371"/>
                <a:gd name="T106" fmla="*/ 0 w 80"/>
                <a:gd name="T107" fmla="*/ 13480 h 14371"/>
                <a:gd name="T108" fmla="*/ 40 w 80"/>
                <a:gd name="T109" fmla="*/ 13440 h 14371"/>
                <a:gd name="T110" fmla="*/ 80 w 80"/>
                <a:gd name="T111" fmla="*/ 13480 h 14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80" h="14371">
                  <a:moveTo>
                    <a:pt x="80" y="40"/>
                  </a:moveTo>
                  <a:lnTo>
                    <a:pt x="80" y="1240"/>
                  </a:lnTo>
                  <a:cubicBezTo>
                    <a:pt x="80" y="1262"/>
                    <a:pt x="62" y="1280"/>
                    <a:pt x="40" y="1280"/>
                  </a:cubicBezTo>
                  <a:cubicBezTo>
                    <a:pt x="18" y="1280"/>
                    <a:pt x="0" y="1262"/>
                    <a:pt x="0" y="1240"/>
                  </a:cubicBezTo>
                  <a:lnTo>
                    <a:pt x="0" y="40"/>
                  </a:lnTo>
                  <a:cubicBezTo>
                    <a:pt x="0" y="18"/>
                    <a:pt x="18" y="0"/>
                    <a:pt x="40" y="0"/>
                  </a:cubicBezTo>
                  <a:cubicBezTo>
                    <a:pt x="62" y="0"/>
                    <a:pt x="80" y="18"/>
                    <a:pt x="80" y="40"/>
                  </a:cubicBezTo>
                  <a:close/>
                  <a:moveTo>
                    <a:pt x="80" y="1960"/>
                  </a:moveTo>
                  <a:lnTo>
                    <a:pt x="80" y="3160"/>
                  </a:lnTo>
                  <a:cubicBezTo>
                    <a:pt x="80" y="3182"/>
                    <a:pt x="62" y="3200"/>
                    <a:pt x="40" y="3200"/>
                  </a:cubicBezTo>
                  <a:cubicBezTo>
                    <a:pt x="18" y="3200"/>
                    <a:pt x="0" y="3182"/>
                    <a:pt x="0" y="3160"/>
                  </a:cubicBezTo>
                  <a:lnTo>
                    <a:pt x="0" y="1960"/>
                  </a:lnTo>
                  <a:cubicBezTo>
                    <a:pt x="0" y="1938"/>
                    <a:pt x="18" y="1920"/>
                    <a:pt x="40" y="1920"/>
                  </a:cubicBezTo>
                  <a:cubicBezTo>
                    <a:pt x="62" y="1920"/>
                    <a:pt x="80" y="1938"/>
                    <a:pt x="80" y="1960"/>
                  </a:cubicBezTo>
                  <a:close/>
                  <a:moveTo>
                    <a:pt x="80" y="3880"/>
                  </a:moveTo>
                  <a:lnTo>
                    <a:pt x="80" y="5080"/>
                  </a:lnTo>
                  <a:cubicBezTo>
                    <a:pt x="80" y="5102"/>
                    <a:pt x="62" y="5120"/>
                    <a:pt x="40" y="5120"/>
                  </a:cubicBezTo>
                  <a:cubicBezTo>
                    <a:pt x="18" y="5120"/>
                    <a:pt x="0" y="5102"/>
                    <a:pt x="0" y="5080"/>
                  </a:cubicBezTo>
                  <a:lnTo>
                    <a:pt x="0" y="3880"/>
                  </a:lnTo>
                  <a:cubicBezTo>
                    <a:pt x="0" y="3858"/>
                    <a:pt x="18" y="3840"/>
                    <a:pt x="40" y="3840"/>
                  </a:cubicBezTo>
                  <a:cubicBezTo>
                    <a:pt x="62" y="3840"/>
                    <a:pt x="80" y="3858"/>
                    <a:pt x="80" y="3880"/>
                  </a:cubicBezTo>
                  <a:close/>
                  <a:moveTo>
                    <a:pt x="80" y="5800"/>
                  </a:moveTo>
                  <a:lnTo>
                    <a:pt x="80" y="7000"/>
                  </a:lnTo>
                  <a:cubicBezTo>
                    <a:pt x="80" y="7022"/>
                    <a:pt x="62" y="7040"/>
                    <a:pt x="40" y="7040"/>
                  </a:cubicBezTo>
                  <a:cubicBezTo>
                    <a:pt x="18" y="7040"/>
                    <a:pt x="0" y="7022"/>
                    <a:pt x="0" y="7000"/>
                  </a:cubicBezTo>
                  <a:lnTo>
                    <a:pt x="0" y="5800"/>
                  </a:lnTo>
                  <a:cubicBezTo>
                    <a:pt x="0" y="5778"/>
                    <a:pt x="18" y="5760"/>
                    <a:pt x="40" y="5760"/>
                  </a:cubicBezTo>
                  <a:cubicBezTo>
                    <a:pt x="62" y="5760"/>
                    <a:pt x="80" y="5778"/>
                    <a:pt x="80" y="5800"/>
                  </a:cubicBezTo>
                  <a:close/>
                  <a:moveTo>
                    <a:pt x="80" y="7720"/>
                  </a:moveTo>
                  <a:lnTo>
                    <a:pt x="80" y="8920"/>
                  </a:lnTo>
                  <a:cubicBezTo>
                    <a:pt x="80" y="8942"/>
                    <a:pt x="62" y="8960"/>
                    <a:pt x="40" y="8960"/>
                  </a:cubicBezTo>
                  <a:cubicBezTo>
                    <a:pt x="18" y="8960"/>
                    <a:pt x="0" y="8942"/>
                    <a:pt x="0" y="8920"/>
                  </a:cubicBezTo>
                  <a:lnTo>
                    <a:pt x="0" y="7720"/>
                  </a:lnTo>
                  <a:cubicBezTo>
                    <a:pt x="0" y="7698"/>
                    <a:pt x="18" y="7680"/>
                    <a:pt x="40" y="7680"/>
                  </a:cubicBezTo>
                  <a:cubicBezTo>
                    <a:pt x="62" y="7680"/>
                    <a:pt x="80" y="7698"/>
                    <a:pt x="80" y="7720"/>
                  </a:cubicBezTo>
                  <a:close/>
                  <a:moveTo>
                    <a:pt x="80" y="9640"/>
                  </a:moveTo>
                  <a:lnTo>
                    <a:pt x="80" y="10840"/>
                  </a:lnTo>
                  <a:cubicBezTo>
                    <a:pt x="80" y="10862"/>
                    <a:pt x="62" y="10880"/>
                    <a:pt x="40" y="10880"/>
                  </a:cubicBezTo>
                  <a:cubicBezTo>
                    <a:pt x="18" y="10880"/>
                    <a:pt x="0" y="10862"/>
                    <a:pt x="0" y="10840"/>
                  </a:cubicBezTo>
                  <a:lnTo>
                    <a:pt x="0" y="9640"/>
                  </a:lnTo>
                  <a:cubicBezTo>
                    <a:pt x="0" y="9618"/>
                    <a:pt x="18" y="9600"/>
                    <a:pt x="40" y="9600"/>
                  </a:cubicBezTo>
                  <a:cubicBezTo>
                    <a:pt x="62" y="9600"/>
                    <a:pt x="80" y="9618"/>
                    <a:pt x="80" y="9640"/>
                  </a:cubicBezTo>
                  <a:close/>
                  <a:moveTo>
                    <a:pt x="80" y="11560"/>
                  </a:moveTo>
                  <a:lnTo>
                    <a:pt x="80" y="12760"/>
                  </a:lnTo>
                  <a:cubicBezTo>
                    <a:pt x="80" y="12782"/>
                    <a:pt x="62" y="12800"/>
                    <a:pt x="40" y="12800"/>
                  </a:cubicBezTo>
                  <a:cubicBezTo>
                    <a:pt x="18" y="12800"/>
                    <a:pt x="0" y="12782"/>
                    <a:pt x="0" y="12760"/>
                  </a:cubicBezTo>
                  <a:lnTo>
                    <a:pt x="0" y="11560"/>
                  </a:lnTo>
                  <a:cubicBezTo>
                    <a:pt x="0" y="11538"/>
                    <a:pt x="18" y="11520"/>
                    <a:pt x="40" y="11520"/>
                  </a:cubicBezTo>
                  <a:cubicBezTo>
                    <a:pt x="62" y="11520"/>
                    <a:pt x="80" y="11538"/>
                    <a:pt x="80" y="11560"/>
                  </a:cubicBezTo>
                  <a:close/>
                  <a:moveTo>
                    <a:pt x="80" y="13480"/>
                  </a:moveTo>
                  <a:lnTo>
                    <a:pt x="80" y="14331"/>
                  </a:lnTo>
                  <a:cubicBezTo>
                    <a:pt x="80" y="14353"/>
                    <a:pt x="62" y="14371"/>
                    <a:pt x="40" y="14371"/>
                  </a:cubicBezTo>
                  <a:cubicBezTo>
                    <a:pt x="18" y="14371"/>
                    <a:pt x="0" y="14353"/>
                    <a:pt x="0" y="14331"/>
                  </a:cubicBezTo>
                  <a:lnTo>
                    <a:pt x="0" y="13480"/>
                  </a:lnTo>
                  <a:cubicBezTo>
                    <a:pt x="0" y="13458"/>
                    <a:pt x="18" y="13440"/>
                    <a:pt x="40" y="13440"/>
                  </a:cubicBezTo>
                  <a:cubicBezTo>
                    <a:pt x="62" y="13440"/>
                    <a:pt x="80" y="13458"/>
                    <a:pt x="80" y="13480"/>
                  </a:cubicBezTo>
                  <a:close/>
                </a:path>
              </a:pathLst>
            </a:custGeom>
            <a:solidFill>
              <a:srgbClr val="000000"/>
            </a:solidFill>
            <a:ln w="1588"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6" name="Rectangle 30">
              <a:extLst>
                <a:ext uri="{FF2B5EF4-FFF2-40B4-BE49-F238E27FC236}">
                  <a16:creationId xmlns:a16="http://schemas.microsoft.com/office/drawing/2014/main" id="{014BFD9A-6C8E-2055-8444-198A304BAEDA}"/>
                </a:ext>
              </a:extLst>
            </p:cNvPr>
            <p:cNvSpPr>
              <a:spLocks noChangeArrowheads="1"/>
            </p:cNvSpPr>
            <p:nvPr/>
          </p:nvSpPr>
          <p:spPr bwMode="auto">
            <a:xfrm>
              <a:off x="1175" y="2624"/>
              <a:ext cx="648" cy="3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7" name="Rectangle 31">
              <a:extLst>
                <a:ext uri="{FF2B5EF4-FFF2-40B4-BE49-F238E27FC236}">
                  <a16:creationId xmlns:a16="http://schemas.microsoft.com/office/drawing/2014/main" id="{3995C8AF-AD6E-ECCE-68D3-6B07E9B6E572}"/>
                </a:ext>
              </a:extLst>
            </p:cNvPr>
            <p:cNvSpPr>
              <a:spLocks noChangeArrowheads="1"/>
            </p:cNvSpPr>
            <p:nvPr/>
          </p:nvSpPr>
          <p:spPr bwMode="auto">
            <a:xfrm>
              <a:off x="1175" y="2624"/>
              <a:ext cx="648" cy="325"/>
            </a:xfrm>
            <a:prstGeom prst="rect">
              <a:avLst/>
            </a:prstGeom>
            <a:noFill/>
            <a:ln w="206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 name="Rectangle 32">
              <a:extLst>
                <a:ext uri="{FF2B5EF4-FFF2-40B4-BE49-F238E27FC236}">
                  <a16:creationId xmlns:a16="http://schemas.microsoft.com/office/drawing/2014/main" id="{FFA97061-4E12-EE4C-AFCB-9FC61CA24EE6}"/>
                </a:ext>
              </a:extLst>
            </p:cNvPr>
            <p:cNvSpPr>
              <a:spLocks noChangeArrowheads="1"/>
            </p:cNvSpPr>
            <p:nvPr/>
          </p:nvSpPr>
          <p:spPr bwMode="auto">
            <a:xfrm>
              <a:off x="1218" y="2656"/>
              <a:ext cx="688"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1" i="0" u="none" strike="noStrike" cap="none" normalizeH="0" baseline="0" dirty="0">
                  <a:ln>
                    <a:noFill/>
                  </a:ln>
                  <a:solidFill>
                    <a:srgbClr val="000000"/>
                  </a:solidFill>
                  <a:effectLst/>
                  <a:latin typeface="Calibri" panose="020F0502020204030204" pitchFamily="34" charset="0"/>
                </a:rPr>
                <a:t>Frame(Urgent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7" name="Rectangle 33">
              <a:extLst>
                <a:ext uri="{FF2B5EF4-FFF2-40B4-BE49-F238E27FC236}">
                  <a16:creationId xmlns:a16="http://schemas.microsoft.com/office/drawing/2014/main" id="{7EF2D1F1-A126-1C09-8539-1CDF0C74722C}"/>
                </a:ext>
              </a:extLst>
            </p:cNvPr>
            <p:cNvSpPr>
              <a:spLocks noChangeArrowheads="1"/>
            </p:cNvSpPr>
            <p:nvPr/>
          </p:nvSpPr>
          <p:spPr bwMode="auto">
            <a:xfrm>
              <a:off x="1258" y="2782"/>
              <a:ext cx="579"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1" i="0" u="none" strike="noStrike" cap="none" normalizeH="0" baseline="0">
                  <a:ln>
                    <a:noFill/>
                  </a:ln>
                  <a:solidFill>
                    <a:srgbClr val="000000"/>
                  </a:solidFill>
                  <a:effectLst/>
                  <a:latin typeface="Calibri" panose="020F0502020204030204" pitchFamily="34" charset="0"/>
                </a:rPr>
                <a:t>TX Request)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grpSp>
      <p:sp>
        <p:nvSpPr>
          <p:cNvPr id="6" name="Date Placeholder 3"/>
          <p:cNvSpPr>
            <a:spLocks noGrp="1"/>
          </p:cNvSpPr>
          <p:nvPr>
            <p:ph type="dt" idx="15"/>
          </p:nvPr>
        </p:nvSpPr>
        <p:spPr>
          <a:xfrm>
            <a:off x="696912" y="333375"/>
            <a:ext cx="2303451" cy="273050"/>
          </a:xfrm>
        </p:spPr>
        <p:txBody>
          <a:bodyPr/>
          <a:lstStyle/>
          <a:p>
            <a:r>
              <a:rPr lang="en-US" dirty="0"/>
              <a:t>January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Serhat Erkucuk,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7</a:t>
            </a:fld>
            <a:endParaRPr lang="en-GB" dirty="0"/>
          </a:p>
        </p:txBody>
      </p:sp>
      <p:sp>
        <p:nvSpPr>
          <p:cNvPr id="9" name="Rectangle 1">
            <a:extLst>
              <a:ext uri="{FF2B5EF4-FFF2-40B4-BE49-F238E27FC236}">
                <a16:creationId xmlns:a16="http://schemas.microsoft.com/office/drawing/2014/main" id="{0148E190-96F9-FEC3-990C-10CEA328C26F}"/>
              </a:ext>
            </a:extLst>
          </p:cNvPr>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Proposed Procedure</a:t>
            </a:r>
          </a:p>
        </p:txBody>
      </p:sp>
      <p:sp>
        <p:nvSpPr>
          <p:cNvPr id="38" name="Rectangle 2">
            <a:extLst>
              <a:ext uri="{FF2B5EF4-FFF2-40B4-BE49-F238E27FC236}">
                <a16:creationId xmlns:a16="http://schemas.microsoft.com/office/drawing/2014/main" id="{136A2748-41CE-9DF9-370A-C3E2433D44E9}"/>
              </a:ext>
            </a:extLst>
          </p:cNvPr>
          <p:cNvSpPr txBox="1">
            <a:spLocks noChangeArrowheads="1"/>
          </p:cNvSpPr>
          <p:nvPr/>
        </p:nvSpPr>
        <p:spPr bwMode="auto">
          <a:xfrm>
            <a:off x="609600" y="1380126"/>
            <a:ext cx="7932738" cy="81212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600" b="0" kern="0" dirty="0"/>
              <a:t>The request frame may comprise a request for urgent packet transmission, updated QoS Characteristics element information and BSR information</a:t>
            </a:r>
          </a:p>
          <a:p>
            <a:pPr>
              <a:buFont typeface="Arial" panose="020B0604020202020204" pitchFamily="34" charset="0"/>
              <a:buChar char="•"/>
            </a:pPr>
            <a:r>
              <a:rPr lang="en-US" sz="1600" b="0" kern="0" dirty="0"/>
              <a:t>Upon receiving the frame, AP may accept/reject the request</a:t>
            </a:r>
          </a:p>
        </p:txBody>
      </p:sp>
      <p:sp>
        <p:nvSpPr>
          <p:cNvPr id="39" name="Speech Bubble: Oval 38">
            <a:extLst>
              <a:ext uri="{FF2B5EF4-FFF2-40B4-BE49-F238E27FC236}">
                <a16:creationId xmlns:a16="http://schemas.microsoft.com/office/drawing/2014/main" id="{C048D2A2-BD7F-E78C-6C87-A180DE4928D7}"/>
              </a:ext>
            </a:extLst>
          </p:cNvPr>
          <p:cNvSpPr/>
          <p:nvPr/>
        </p:nvSpPr>
        <p:spPr>
          <a:xfrm>
            <a:off x="76200" y="2250049"/>
            <a:ext cx="2590800" cy="614828"/>
          </a:xfrm>
          <a:prstGeom prst="wedgeEllipseCallout">
            <a:avLst>
              <a:gd name="adj1" fmla="val 12594"/>
              <a:gd name="adj2" fmla="val 122838"/>
            </a:avLst>
          </a:prstGeom>
          <a:solidFill>
            <a:srgbClr val="F7D352"/>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0F2E30"/>
                </a:solidFill>
                <a:effectLst/>
                <a:uLnTx/>
                <a:uFillTx/>
                <a:latin typeface="Verdana"/>
                <a:ea typeface="+mn-ea"/>
                <a:cs typeface="+mn-cs"/>
              </a:rPr>
              <a:t>Event-based LL traffic occurs. STA1 has to send data frames immediately  </a:t>
            </a:r>
          </a:p>
        </p:txBody>
      </p:sp>
      <p:sp>
        <p:nvSpPr>
          <p:cNvPr id="40" name="Speech Bubble: Oval 39">
            <a:extLst>
              <a:ext uri="{FF2B5EF4-FFF2-40B4-BE49-F238E27FC236}">
                <a16:creationId xmlns:a16="http://schemas.microsoft.com/office/drawing/2014/main" id="{AF223508-8AE1-4584-CECF-1FD78F5C1B13}"/>
              </a:ext>
            </a:extLst>
          </p:cNvPr>
          <p:cNvSpPr/>
          <p:nvPr/>
        </p:nvSpPr>
        <p:spPr>
          <a:xfrm>
            <a:off x="6477003" y="1995489"/>
            <a:ext cx="1600198" cy="600796"/>
          </a:xfrm>
          <a:prstGeom prst="wedgeEllipseCallout">
            <a:avLst>
              <a:gd name="adj1" fmla="val -57359"/>
              <a:gd name="adj2" fmla="val 126281"/>
            </a:avLst>
          </a:prstGeom>
          <a:solidFill>
            <a:srgbClr val="F7D352"/>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0F2E30"/>
                </a:solidFill>
                <a:effectLst/>
                <a:uLnTx/>
                <a:uFillTx/>
                <a:latin typeface="Verdana"/>
                <a:ea typeface="+mn-ea"/>
                <a:cs typeface="+mn-cs"/>
              </a:rPr>
              <a:t>Urgent data to be transmitted by this time</a:t>
            </a:r>
          </a:p>
        </p:txBody>
      </p:sp>
      <p:sp>
        <p:nvSpPr>
          <p:cNvPr id="41" name="Right Brace 40">
            <a:extLst>
              <a:ext uri="{FF2B5EF4-FFF2-40B4-BE49-F238E27FC236}">
                <a16:creationId xmlns:a16="http://schemas.microsoft.com/office/drawing/2014/main" id="{DAADE0DD-9A87-D5FC-AEEF-2FDD6ECE5F31}"/>
              </a:ext>
            </a:extLst>
          </p:cNvPr>
          <p:cNvSpPr/>
          <p:nvPr/>
        </p:nvSpPr>
        <p:spPr>
          <a:xfrm rot="5400000">
            <a:off x="2256063" y="4240773"/>
            <a:ext cx="232109" cy="1046963"/>
          </a:xfrm>
          <a:prstGeom prst="rightBrace">
            <a:avLst>
              <a:gd name="adj1" fmla="val 70218"/>
              <a:gd name="adj2" fmla="val 50000"/>
            </a:avLst>
          </a:prstGeom>
          <a:noFill/>
          <a:ln w="19050" cap="flat" cmpd="sng" algn="ctr">
            <a:solidFill>
              <a:srgbClr val="FF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0F2E30"/>
              </a:solidFill>
              <a:effectLst/>
              <a:uLnTx/>
              <a:uFillTx/>
              <a:latin typeface="Verdana"/>
              <a:ea typeface="+mn-ea"/>
              <a:cs typeface="+mn-cs"/>
            </a:endParaRPr>
          </a:p>
        </p:txBody>
      </p:sp>
      <p:sp>
        <p:nvSpPr>
          <p:cNvPr id="42" name="TextBox 41">
            <a:extLst>
              <a:ext uri="{FF2B5EF4-FFF2-40B4-BE49-F238E27FC236}">
                <a16:creationId xmlns:a16="http://schemas.microsoft.com/office/drawing/2014/main" id="{0361EA13-2766-BEB9-E380-F04251960FC5}"/>
              </a:ext>
            </a:extLst>
          </p:cNvPr>
          <p:cNvSpPr txBox="1"/>
          <p:nvPr/>
        </p:nvSpPr>
        <p:spPr>
          <a:xfrm>
            <a:off x="1600200" y="4800600"/>
            <a:ext cx="1846175" cy="461665"/>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1200" b="1" dirty="0">
                <a:solidFill>
                  <a:srgbClr val="FF0000"/>
                </a:solidFill>
                <a:latin typeface="Verdana"/>
                <a:ea typeface="+mn-ea"/>
              </a:rPr>
              <a:t>(No negotiation for QoS parameters)</a:t>
            </a:r>
            <a:endParaRPr lang="en-US" sz="1200" b="1" dirty="0">
              <a:solidFill>
                <a:srgbClr val="0F2E30"/>
              </a:solidFill>
              <a:latin typeface="Verdana"/>
              <a:ea typeface="+mn-ea"/>
            </a:endParaRPr>
          </a:p>
        </p:txBody>
      </p:sp>
      <p:sp>
        <p:nvSpPr>
          <p:cNvPr id="43" name="Oval 42">
            <a:extLst>
              <a:ext uri="{FF2B5EF4-FFF2-40B4-BE49-F238E27FC236}">
                <a16:creationId xmlns:a16="http://schemas.microsoft.com/office/drawing/2014/main" id="{943BCA10-F986-1C50-ACC9-6CEE06AB91A6}"/>
              </a:ext>
            </a:extLst>
          </p:cNvPr>
          <p:cNvSpPr/>
          <p:nvPr/>
        </p:nvSpPr>
        <p:spPr>
          <a:xfrm>
            <a:off x="4324524" y="4133000"/>
            <a:ext cx="1176170" cy="515200"/>
          </a:xfrm>
          <a:prstGeom prst="ellipse">
            <a:avLst/>
          </a:prstGeom>
          <a:noFill/>
          <a:ln w="19050" cap="flat" cmpd="sng" algn="ctr">
            <a:solidFill>
              <a:srgbClr val="FF0000"/>
            </a:solidFill>
            <a:prstDash val="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Verdana"/>
              <a:ea typeface="+mn-ea"/>
              <a:cs typeface="+mn-cs"/>
            </a:endParaRPr>
          </a:p>
        </p:txBody>
      </p:sp>
      <p:sp>
        <p:nvSpPr>
          <p:cNvPr id="44" name="TextBox 43">
            <a:extLst>
              <a:ext uri="{FF2B5EF4-FFF2-40B4-BE49-F238E27FC236}">
                <a16:creationId xmlns:a16="http://schemas.microsoft.com/office/drawing/2014/main" id="{099F82E8-B032-AC93-9255-232220E8D3DE}"/>
              </a:ext>
            </a:extLst>
          </p:cNvPr>
          <p:cNvSpPr txBox="1"/>
          <p:nvPr/>
        </p:nvSpPr>
        <p:spPr>
          <a:xfrm>
            <a:off x="4191000" y="3861677"/>
            <a:ext cx="1782470" cy="276999"/>
          </a:xfrm>
          <a:prstGeom prst="rect">
            <a:avLst/>
          </a:prstGeom>
          <a:noFill/>
        </p:spPr>
        <p:txBody>
          <a:bodyPr wrap="square">
            <a:spAutoFit/>
          </a:bodyPr>
          <a:lstStyle/>
          <a:p>
            <a:pPr defTabSz="914400" eaLnBrk="1" fontAlgn="auto" hangingPunct="1">
              <a:spcBef>
                <a:spcPts val="0"/>
              </a:spcBef>
              <a:spcAft>
                <a:spcPts val="0"/>
              </a:spcAft>
              <a:buClrTx/>
              <a:buSzTx/>
              <a:buFontTx/>
              <a:buNone/>
            </a:pPr>
            <a:r>
              <a:rPr lang="en-US" sz="1200" b="1" dirty="0">
                <a:solidFill>
                  <a:srgbClr val="FF0000"/>
                </a:solidFill>
                <a:latin typeface="Verdana"/>
                <a:ea typeface="+mn-ea"/>
              </a:rPr>
              <a:t>Data </a:t>
            </a:r>
            <a:r>
              <a:rPr lang="en-US" sz="1200" b="1" dirty="0" err="1">
                <a:solidFill>
                  <a:srgbClr val="FF0000"/>
                </a:solidFill>
                <a:latin typeface="Verdana"/>
                <a:ea typeface="+mn-ea"/>
              </a:rPr>
              <a:t>TXed</a:t>
            </a:r>
            <a:r>
              <a:rPr lang="en-US" sz="1200" b="1" dirty="0">
                <a:solidFill>
                  <a:srgbClr val="FF0000"/>
                </a:solidFill>
                <a:latin typeface="Verdana"/>
                <a:ea typeface="+mn-ea"/>
              </a:rPr>
              <a:t> on time</a:t>
            </a:r>
            <a:endParaRPr lang="en-US" sz="1200" b="1" dirty="0">
              <a:solidFill>
                <a:srgbClr val="0F2E30"/>
              </a:solidFill>
              <a:latin typeface="Verdana"/>
              <a:ea typeface="+mn-ea"/>
            </a:endParaRPr>
          </a:p>
        </p:txBody>
      </p:sp>
      <p:sp>
        <p:nvSpPr>
          <p:cNvPr id="45" name="Speech Bubble: Oval 44">
            <a:extLst>
              <a:ext uri="{FF2B5EF4-FFF2-40B4-BE49-F238E27FC236}">
                <a16:creationId xmlns:a16="http://schemas.microsoft.com/office/drawing/2014/main" id="{910509A3-A618-E641-AE78-0B8D7154A43B}"/>
              </a:ext>
            </a:extLst>
          </p:cNvPr>
          <p:cNvSpPr/>
          <p:nvPr/>
        </p:nvSpPr>
        <p:spPr>
          <a:xfrm>
            <a:off x="1913227" y="2774414"/>
            <a:ext cx="1058573" cy="337775"/>
          </a:xfrm>
          <a:prstGeom prst="wedgeEllipseCallout">
            <a:avLst>
              <a:gd name="adj1" fmla="val 44680"/>
              <a:gd name="adj2" fmla="val 121906"/>
            </a:avLst>
          </a:prstGeom>
          <a:solidFill>
            <a:srgbClr val="00B050"/>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0F2E30"/>
                </a:solidFill>
                <a:effectLst/>
                <a:uLnTx/>
                <a:uFillTx/>
                <a:latin typeface="Verdana"/>
                <a:ea typeface="+mn-ea"/>
                <a:cs typeface="+mn-cs"/>
              </a:rPr>
              <a:t>ACCEPT</a:t>
            </a:r>
          </a:p>
        </p:txBody>
      </p:sp>
      <p:sp>
        <p:nvSpPr>
          <p:cNvPr id="2" name="TextBox 1">
            <a:extLst>
              <a:ext uri="{FF2B5EF4-FFF2-40B4-BE49-F238E27FC236}">
                <a16:creationId xmlns:a16="http://schemas.microsoft.com/office/drawing/2014/main" id="{2D2B2305-11F0-C154-BA7E-E324C26DEA24}"/>
              </a:ext>
            </a:extLst>
          </p:cNvPr>
          <p:cNvSpPr txBox="1"/>
          <p:nvPr/>
        </p:nvSpPr>
        <p:spPr>
          <a:xfrm>
            <a:off x="2710174" y="2395874"/>
            <a:ext cx="1697584" cy="461665"/>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1200" b="1" dirty="0">
                <a:solidFill>
                  <a:srgbClr val="FF0000"/>
                </a:solidFill>
                <a:latin typeface="Verdana"/>
                <a:ea typeface="+mn-ea"/>
              </a:rPr>
              <a:t>(Accept OR Reject by AP)</a:t>
            </a:r>
            <a:endParaRPr lang="en-US" sz="1200" b="1" dirty="0">
              <a:solidFill>
                <a:srgbClr val="0F2E30"/>
              </a:solidFill>
              <a:latin typeface="Verdana"/>
              <a:ea typeface="+mn-ea"/>
            </a:endParaRPr>
          </a:p>
        </p:txBody>
      </p:sp>
      <p:sp>
        <p:nvSpPr>
          <p:cNvPr id="3" name="Right Brace 2">
            <a:extLst>
              <a:ext uri="{FF2B5EF4-FFF2-40B4-BE49-F238E27FC236}">
                <a16:creationId xmlns:a16="http://schemas.microsoft.com/office/drawing/2014/main" id="{ACC15B30-0590-D739-2071-9589457CA381}"/>
              </a:ext>
            </a:extLst>
          </p:cNvPr>
          <p:cNvSpPr/>
          <p:nvPr/>
        </p:nvSpPr>
        <p:spPr>
          <a:xfrm rot="16200000">
            <a:off x="3197881" y="2458576"/>
            <a:ext cx="232109" cy="839729"/>
          </a:xfrm>
          <a:prstGeom prst="rightBrace">
            <a:avLst>
              <a:gd name="adj1" fmla="val 70218"/>
              <a:gd name="adj2" fmla="val 50000"/>
            </a:avLst>
          </a:prstGeom>
          <a:noFill/>
          <a:ln w="19050" cap="flat" cmpd="sng" algn="ctr">
            <a:solidFill>
              <a:srgbClr val="FF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0F2E30"/>
              </a:solidFill>
              <a:effectLst/>
              <a:uLnTx/>
              <a:uFillTx/>
              <a:latin typeface="Verdana"/>
              <a:ea typeface="+mn-ea"/>
              <a:cs typeface="+mn-cs"/>
            </a:endParaRPr>
          </a:p>
        </p:txBody>
      </p:sp>
    </p:spTree>
    <p:extLst>
      <p:ext uri="{BB962C8B-B14F-4D97-AF65-F5344CB8AC3E}">
        <p14:creationId xmlns:p14="http://schemas.microsoft.com/office/powerpoint/2010/main" val="37277461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Serhat Erkucuk,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8</a:t>
            </a:fld>
            <a:endParaRPr lang="en-GB" dirty="0"/>
          </a:p>
        </p:txBody>
      </p:sp>
      <p:sp>
        <p:nvSpPr>
          <p:cNvPr id="9" name="Rectangle 1">
            <a:extLst>
              <a:ext uri="{FF2B5EF4-FFF2-40B4-BE49-F238E27FC236}">
                <a16:creationId xmlns:a16="http://schemas.microsoft.com/office/drawing/2014/main" id="{0148E190-96F9-FEC3-990C-10CEA328C26F}"/>
              </a:ext>
            </a:extLst>
          </p:cNvPr>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Proposed Procedure</a:t>
            </a:r>
          </a:p>
        </p:txBody>
      </p:sp>
      <p:sp>
        <p:nvSpPr>
          <p:cNvPr id="38" name="Rectangle 2">
            <a:extLst>
              <a:ext uri="{FF2B5EF4-FFF2-40B4-BE49-F238E27FC236}">
                <a16:creationId xmlns:a16="http://schemas.microsoft.com/office/drawing/2014/main" id="{136A2748-41CE-9DF9-370A-C3E2433D44E9}"/>
              </a:ext>
            </a:extLst>
          </p:cNvPr>
          <p:cNvSpPr txBox="1">
            <a:spLocks noChangeArrowheads="1"/>
          </p:cNvSpPr>
          <p:nvPr/>
        </p:nvSpPr>
        <p:spPr bwMode="auto">
          <a:xfrm>
            <a:off x="609600" y="1380125"/>
            <a:ext cx="7848600" cy="11052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600" b="0" kern="0" dirty="0"/>
              <a:t>Alternatively, AP may not accept the request for urgent packet transmission, but may still update the QoS Characteristics element information</a:t>
            </a:r>
          </a:p>
          <a:p>
            <a:pPr lvl="1">
              <a:buFont typeface="Arial" panose="020B0604020202020204" pitchFamily="34" charset="0"/>
              <a:buChar char="•"/>
            </a:pPr>
            <a:r>
              <a:rPr lang="en-US" sz="1400" kern="0" dirty="0"/>
              <a:t>E.g., when the urgent data transmission may not be completed within the delay bound due to another urgent STA allocation</a:t>
            </a:r>
            <a:endParaRPr lang="en-US" sz="1400" b="0" kern="0" dirty="0"/>
          </a:p>
        </p:txBody>
      </p:sp>
      <p:sp>
        <p:nvSpPr>
          <p:cNvPr id="4" name="Right Brace 3">
            <a:extLst>
              <a:ext uri="{FF2B5EF4-FFF2-40B4-BE49-F238E27FC236}">
                <a16:creationId xmlns:a16="http://schemas.microsoft.com/office/drawing/2014/main" id="{9CC3BEA3-6481-0BA8-F579-B6E9C9364E88}"/>
              </a:ext>
            </a:extLst>
          </p:cNvPr>
          <p:cNvSpPr/>
          <p:nvPr/>
        </p:nvSpPr>
        <p:spPr>
          <a:xfrm rot="5400000">
            <a:off x="2289551" y="4181106"/>
            <a:ext cx="232109" cy="1284789"/>
          </a:xfrm>
          <a:prstGeom prst="rightBrace">
            <a:avLst>
              <a:gd name="adj1" fmla="val 70218"/>
              <a:gd name="adj2" fmla="val 50000"/>
            </a:avLst>
          </a:prstGeom>
          <a:noFill/>
          <a:ln w="19050" cap="flat" cmpd="sng" algn="ctr">
            <a:solidFill>
              <a:srgbClr val="FF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0F2E30"/>
              </a:solidFill>
              <a:effectLst/>
              <a:uLnTx/>
              <a:uFillTx/>
              <a:latin typeface="Verdana"/>
              <a:ea typeface="+mn-ea"/>
              <a:cs typeface="+mn-cs"/>
            </a:endParaRPr>
          </a:p>
        </p:txBody>
      </p:sp>
      <p:sp>
        <p:nvSpPr>
          <p:cNvPr id="12" name="TextBox 11">
            <a:extLst>
              <a:ext uri="{FF2B5EF4-FFF2-40B4-BE49-F238E27FC236}">
                <a16:creationId xmlns:a16="http://schemas.microsoft.com/office/drawing/2014/main" id="{84217138-6200-1D85-DEAD-43988D37BF3C}"/>
              </a:ext>
            </a:extLst>
          </p:cNvPr>
          <p:cNvSpPr txBox="1"/>
          <p:nvPr/>
        </p:nvSpPr>
        <p:spPr>
          <a:xfrm>
            <a:off x="3380188" y="4243025"/>
            <a:ext cx="2411229" cy="276999"/>
          </a:xfrm>
          <a:prstGeom prst="rect">
            <a:avLst/>
          </a:prstGeom>
          <a:noFill/>
          <a:ln>
            <a:solidFill>
              <a:srgbClr val="FF0000"/>
            </a:solidFill>
          </a:ln>
        </p:spPr>
        <p:txBody>
          <a:bodyPr wrap="square">
            <a:spAutoFit/>
          </a:bodyPr>
          <a:lstStyle/>
          <a:p>
            <a:pPr defTabSz="914400" eaLnBrk="1" fontAlgn="auto" hangingPunct="1">
              <a:spcBef>
                <a:spcPts val="0"/>
              </a:spcBef>
              <a:spcAft>
                <a:spcPts val="0"/>
              </a:spcAft>
              <a:buClrTx/>
              <a:buSzTx/>
              <a:buFontTx/>
              <a:buNone/>
            </a:pPr>
            <a:r>
              <a:rPr lang="en-US" sz="1200" b="1" dirty="0">
                <a:solidFill>
                  <a:srgbClr val="FF0000"/>
                </a:solidFill>
                <a:latin typeface="Verdana"/>
                <a:ea typeface="+mn-ea"/>
              </a:rPr>
              <a:t>Data TX is not permitted</a:t>
            </a:r>
            <a:endParaRPr lang="en-US" sz="1200" b="1" dirty="0">
              <a:solidFill>
                <a:srgbClr val="0F2E30"/>
              </a:solidFill>
              <a:latin typeface="Verdana"/>
              <a:ea typeface="+mn-ea"/>
            </a:endParaRPr>
          </a:p>
        </p:txBody>
      </p:sp>
      <p:sp>
        <p:nvSpPr>
          <p:cNvPr id="14" name="TextBox 13">
            <a:extLst>
              <a:ext uri="{FF2B5EF4-FFF2-40B4-BE49-F238E27FC236}">
                <a16:creationId xmlns:a16="http://schemas.microsoft.com/office/drawing/2014/main" id="{2CF2A8A1-681D-7E11-9DCF-9F7F90C658FA}"/>
              </a:ext>
            </a:extLst>
          </p:cNvPr>
          <p:cNvSpPr txBox="1"/>
          <p:nvPr/>
        </p:nvSpPr>
        <p:spPr>
          <a:xfrm>
            <a:off x="1600200" y="4869366"/>
            <a:ext cx="1846175" cy="461665"/>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1200" b="1" dirty="0">
                <a:solidFill>
                  <a:srgbClr val="FF0000"/>
                </a:solidFill>
                <a:latin typeface="Verdana"/>
                <a:ea typeface="+mn-ea"/>
              </a:rPr>
              <a:t>(No negotiation for QoS parameters)</a:t>
            </a:r>
            <a:endParaRPr lang="en-US" sz="1200" b="1" dirty="0">
              <a:solidFill>
                <a:srgbClr val="0F2E30"/>
              </a:solidFill>
              <a:latin typeface="Verdana"/>
              <a:ea typeface="+mn-ea"/>
            </a:endParaRPr>
          </a:p>
        </p:txBody>
      </p:sp>
      <p:grpSp>
        <p:nvGrpSpPr>
          <p:cNvPr id="15" name="Group 4">
            <a:extLst>
              <a:ext uri="{FF2B5EF4-FFF2-40B4-BE49-F238E27FC236}">
                <a16:creationId xmlns:a16="http://schemas.microsoft.com/office/drawing/2014/main" id="{F91824E3-5D5C-3B45-37D6-A53102EA9629}"/>
              </a:ext>
            </a:extLst>
          </p:cNvPr>
          <p:cNvGrpSpPr>
            <a:grpSpLocks noChangeAspect="1"/>
          </p:cNvGrpSpPr>
          <p:nvPr/>
        </p:nvGrpSpPr>
        <p:grpSpPr bwMode="auto">
          <a:xfrm>
            <a:off x="863600" y="2711450"/>
            <a:ext cx="7678738" cy="3748088"/>
            <a:chOff x="544" y="1708"/>
            <a:chExt cx="4837" cy="2361"/>
          </a:xfrm>
        </p:grpSpPr>
        <p:sp>
          <p:nvSpPr>
            <p:cNvPr id="16" name="AutoShape 3">
              <a:extLst>
                <a:ext uri="{FF2B5EF4-FFF2-40B4-BE49-F238E27FC236}">
                  <a16:creationId xmlns:a16="http://schemas.microsoft.com/office/drawing/2014/main" id="{44D82E8D-532F-2574-B523-9C78EC1BD201}"/>
                </a:ext>
              </a:extLst>
            </p:cNvPr>
            <p:cNvSpPr>
              <a:spLocks noChangeAspect="1" noChangeArrowheads="1" noTextEdit="1"/>
            </p:cNvSpPr>
            <p:nvPr/>
          </p:nvSpPr>
          <p:spPr bwMode="auto">
            <a:xfrm>
              <a:off x="544" y="1708"/>
              <a:ext cx="4837" cy="23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 name="Line 5">
              <a:extLst>
                <a:ext uri="{FF2B5EF4-FFF2-40B4-BE49-F238E27FC236}">
                  <a16:creationId xmlns:a16="http://schemas.microsoft.com/office/drawing/2014/main" id="{6A07337E-68D6-E67F-DC18-50FD0708E930}"/>
                </a:ext>
              </a:extLst>
            </p:cNvPr>
            <p:cNvSpPr>
              <a:spLocks noChangeShapeType="1"/>
            </p:cNvSpPr>
            <p:nvPr/>
          </p:nvSpPr>
          <p:spPr bwMode="auto">
            <a:xfrm>
              <a:off x="952" y="2238"/>
              <a:ext cx="4392" cy="0"/>
            </a:xfrm>
            <a:prstGeom prst="line">
              <a:avLst/>
            </a:prstGeom>
            <a:noFill/>
            <a:ln w="20638"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Line 6">
              <a:extLst>
                <a:ext uri="{FF2B5EF4-FFF2-40B4-BE49-F238E27FC236}">
                  <a16:creationId xmlns:a16="http://schemas.microsoft.com/office/drawing/2014/main" id="{DD00EDE1-7255-3AAF-F787-DAC5DB1E0EF9}"/>
                </a:ext>
              </a:extLst>
            </p:cNvPr>
            <p:cNvSpPr>
              <a:spLocks noChangeShapeType="1"/>
            </p:cNvSpPr>
            <p:nvPr/>
          </p:nvSpPr>
          <p:spPr bwMode="auto">
            <a:xfrm>
              <a:off x="952" y="2965"/>
              <a:ext cx="4416" cy="0"/>
            </a:xfrm>
            <a:prstGeom prst="line">
              <a:avLst/>
            </a:prstGeom>
            <a:noFill/>
            <a:ln w="20638"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 name="Rectangle 7">
              <a:extLst>
                <a:ext uri="{FF2B5EF4-FFF2-40B4-BE49-F238E27FC236}">
                  <a16:creationId xmlns:a16="http://schemas.microsoft.com/office/drawing/2014/main" id="{05B0BBAD-48FE-6249-99AE-DA007CDA8D13}"/>
                </a:ext>
              </a:extLst>
            </p:cNvPr>
            <p:cNvSpPr>
              <a:spLocks noChangeArrowheads="1"/>
            </p:cNvSpPr>
            <p:nvPr/>
          </p:nvSpPr>
          <p:spPr bwMode="auto">
            <a:xfrm>
              <a:off x="659" y="2168"/>
              <a:ext cx="212"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000000"/>
                  </a:solidFill>
                  <a:effectLst/>
                  <a:latin typeface="Calibri" panose="020F0502020204030204" pitchFamily="34" charset="0"/>
                </a:rPr>
                <a:t>AP</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0" name="Rectangle 8">
              <a:extLst>
                <a:ext uri="{FF2B5EF4-FFF2-40B4-BE49-F238E27FC236}">
                  <a16:creationId xmlns:a16="http://schemas.microsoft.com/office/drawing/2014/main" id="{13F421A5-5C64-FF9D-EF84-525727856161}"/>
                </a:ext>
              </a:extLst>
            </p:cNvPr>
            <p:cNvSpPr>
              <a:spLocks noChangeArrowheads="1"/>
            </p:cNvSpPr>
            <p:nvPr/>
          </p:nvSpPr>
          <p:spPr bwMode="auto">
            <a:xfrm>
              <a:off x="614" y="2889"/>
              <a:ext cx="333"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000000"/>
                  </a:solidFill>
                  <a:effectLst/>
                  <a:latin typeface="Calibri" panose="020F0502020204030204" pitchFamily="34" charset="0"/>
                </a:rPr>
                <a:t>STA1</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1" name="Rectangle 9">
              <a:extLst>
                <a:ext uri="{FF2B5EF4-FFF2-40B4-BE49-F238E27FC236}">
                  <a16:creationId xmlns:a16="http://schemas.microsoft.com/office/drawing/2014/main" id="{54A58BA4-7A9A-3AF4-9867-AF48853E9BA0}"/>
                </a:ext>
              </a:extLst>
            </p:cNvPr>
            <p:cNvSpPr>
              <a:spLocks noChangeArrowheads="1"/>
            </p:cNvSpPr>
            <p:nvPr/>
          </p:nvSpPr>
          <p:spPr bwMode="auto">
            <a:xfrm>
              <a:off x="3076" y="3381"/>
              <a:ext cx="288" cy="31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 name="Rectangle 10">
              <a:extLst>
                <a:ext uri="{FF2B5EF4-FFF2-40B4-BE49-F238E27FC236}">
                  <a16:creationId xmlns:a16="http://schemas.microsoft.com/office/drawing/2014/main" id="{462E7D86-E62C-C482-C28D-F400B2F6DBDB}"/>
                </a:ext>
              </a:extLst>
            </p:cNvPr>
            <p:cNvSpPr>
              <a:spLocks noChangeArrowheads="1"/>
            </p:cNvSpPr>
            <p:nvPr/>
          </p:nvSpPr>
          <p:spPr bwMode="auto">
            <a:xfrm>
              <a:off x="3076" y="3381"/>
              <a:ext cx="288" cy="319"/>
            </a:xfrm>
            <a:prstGeom prst="rect">
              <a:avLst/>
            </a:prstGeom>
            <a:noFill/>
            <a:ln w="206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Rectangle 11">
              <a:extLst>
                <a:ext uri="{FF2B5EF4-FFF2-40B4-BE49-F238E27FC236}">
                  <a16:creationId xmlns:a16="http://schemas.microsoft.com/office/drawing/2014/main" id="{17C31FBB-7054-662F-5334-7ADF84C120BF}"/>
                </a:ext>
              </a:extLst>
            </p:cNvPr>
            <p:cNvSpPr>
              <a:spLocks noChangeArrowheads="1"/>
            </p:cNvSpPr>
            <p:nvPr/>
          </p:nvSpPr>
          <p:spPr bwMode="auto">
            <a:xfrm>
              <a:off x="3145" y="3475"/>
              <a:ext cx="205"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1" i="0" u="none" strike="noStrike" cap="none" normalizeH="0" baseline="0">
                  <a:ln>
                    <a:noFill/>
                  </a:ln>
                  <a:solidFill>
                    <a:srgbClr val="000000"/>
                  </a:solidFill>
                  <a:effectLst/>
                  <a:latin typeface="Calibri" panose="020F0502020204030204" pitchFamily="34" charset="0"/>
                </a:rPr>
                <a:t>CTS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4" name="Rectangle 12">
              <a:extLst>
                <a:ext uri="{FF2B5EF4-FFF2-40B4-BE49-F238E27FC236}">
                  <a16:creationId xmlns:a16="http://schemas.microsoft.com/office/drawing/2014/main" id="{40BCA6EF-6A50-D62A-D83F-0E8F67AA519A}"/>
                </a:ext>
              </a:extLst>
            </p:cNvPr>
            <p:cNvSpPr>
              <a:spLocks noChangeArrowheads="1"/>
            </p:cNvSpPr>
            <p:nvPr/>
          </p:nvSpPr>
          <p:spPr bwMode="auto">
            <a:xfrm>
              <a:off x="3554" y="3381"/>
              <a:ext cx="621" cy="31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 name="Rectangle 13">
              <a:extLst>
                <a:ext uri="{FF2B5EF4-FFF2-40B4-BE49-F238E27FC236}">
                  <a16:creationId xmlns:a16="http://schemas.microsoft.com/office/drawing/2014/main" id="{D9D00C6E-175A-AE8A-2086-AD0FF6F7BCE6}"/>
                </a:ext>
              </a:extLst>
            </p:cNvPr>
            <p:cNvSpPr>
              <a:spLocks noChangeArrowheads="1"/>
            </p:cNvSpPr>
            <p:nvPr/>
          </p:nvSpPr>
          <p:spPr bwMode="auto">
            <a:xfrm>
              <a:off x="3554" y="3381"/>
              <a:ext cx="621" cy="319"/>
            </a:xfrm>
            <a:prstGeom prst="rect">
              <a:avLst/>
            </a:prstGeom>
            <a:noFill/>
            <a:ln w="206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Rectangle 14">
              <a:extLst>
                <a:ext uri="{FF2B5EF4-FFF2-40B4-BE49-F238E27FC236}">
                  <a16:creationId xmlns:a16="http://schemas.microsoft.com/office/drawing/2014/main" id="{38B565E0-1AE0-35F2-96B7-BB772344DFE6}"/>
                </a:ext>
              </a:extLst>
            </p:cNvPr>
            <p:cNvSpPr>
              <a:spLocks noChangeArrowheads="1"/>
            </p:cNvSpPr>
            <p:nvPr/>
          </p:nvSpPr>
          <p:spPr bwMode="auto">
            <a:xfrm>
              <a:off x="3599" y="3475"/>
              <a:ext cx="290"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1" i="0" u="none" strike="noStrike" cap="none" normalizeH="0" baseline="0">
                  <a:ln>
                    <a:noFill/>
                  </a:ln>
                  <a:solidFill>
                    <a:srgbClr val="000000"/>
                  </a:solidFill>
                  <a:effectLst/>
                  <a:latin typeface="Calibri" panose="020F0502020204030204" pitchFamily="34" charset="0"/>
                </a:rPr>
                <a:t>PPDU</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7" name="Rectangle 15">
              <a:extLst>
                <a:ext uri="{FF2B5EF4-FFF2-40B4-BE49-F238E27FC236}">
                  <a16:creationId xmlns:a16="http://schemas.microsoft.com/office/drawing/2014/main" id="{3641B930-25D6-B94D-507A-BE1EB3B7209E}"/>
                </a:ext>
              </a:extLst>
            </p:cNvPr>
            <p:cNvSpPr>
              <a:spLocks noChangeArrowheads="1"/>
            </p:cNvSpPr>
            <p:nvPr/>
          </p:nvSpPr>
          <p:spPr bwMode="auto">
            <a:xfrm>
              <a:off x="3836" y="3475"/>
              <a:ext cx="76"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1"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8" name="Rectangle 16">
              <a:extLst>
                <a:ext uri="{FF2B5EF4-FFF2-40B4-BE49-F238E27FC236}">
                  <a16:creationId xmlns:a16="http://schemas.microsoft.com/office/drawing/2014/main" id="{FE596642-1E2F-3A82-BC61-39332AAA5939}"/>
                </a:ext>
              </a:extLst>
            </p:cNvPr>
            <p:cNvSpPr>
              <a:spLocks noChangeArrowheads="1"/>
            </p:cNvSpPr>
            <p:nvPr/>
          </p:nvSpPr>
          <p:spPr bwMode="auto">
            <a:xfrm>
              <a:off x="3859" y="3475"/>
              <a:ext cx="326"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1" i="0" u="none" strike="noStrike" cap="none" normalizeH="0" baseline="0">
                  <a:ln>
                    <a:noFill/>
                  </a:ln>
                  <a:solidFill>
                    <a:srgbClr val="000000"/>
                  </a:solidFill>
                  <a:effectLst/>
                  <a:latin typeface="Calibri" panose="020F0502020204030204" pitchFamily="34" charset="0"/>
                </a:rPr>
                <a:t>(STA3)</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9" name="Rectangle 17">
              <a:extLst>
                <a:ext uri="{FF2B5EF4-FFF2-40B4-BE49-F238E27FC236}">
                  <a16:creationId xmlns:a16="http://schemas.microsoft.com/office/drawing/2014/main" id="{7AA88A1F-567E-1898-80C1-395E6FAA5750}"/>
                </a:ext>
              </a:extLst>
            </p:cNvPr>
            <p:cNvSpPr>
              <a:spLocks noChangeArrowheads="1"/>
            </p:cNvSpPr>
            <p:nvPr/>
          </p:nvSpPr>
          <p:spPr bwMode="auto">
            <a:xfrm>
              <a:off x="3193" y="1952"/>
              <a:ext cx="1064"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1" i="0" u="none" strike="noStrike" cap="none" normalizeH="0" baseline="0">
                  <a:ln>
                    <a:noFill/>
                  </a:ln>
                  <a:solidFill>
                    <a:srgbClr val="000000"/>
                  </a:solidFill>
                  <a:effectLst/>
                  <a:latin typeface="Calibri" panose="020F0502020204030204" pitchFamily="34" charset="0"/>
                </a:rPr>
                <a:t>Time allocated by MRTT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0" name="Freeform 18">
              <a:extLst>
                <a:ext uri="{FF2B5EF4-FFF2-40B4-BE49-F238E27FC236}">
                  <a16:creationId xmlns:a16="http://schemas.microsoft.com/office/drawing/2014/main" id="{4932D5B1-97F6-E4EA-FFC9-8B726AF406A1}"/>
                </a:ext>
              </a:extLst>
            </p:cNvPr>
            <p:cNvSpPr>
              <a:spLocks noEditPoints="1"/>
            </p:cNvSpPr>
            <p:nvPr/>
          </p:nvSpPr>
          <p:spPr bwMode="auto">
            <a:xfrm>
              <a:off x="5003" y="1718"/>
              <a:ext cx="13" cy="2320"/>
            </a:xfrm>
            <a:custGeom>
              <a:avLst/>
              <a:gdLst>
                <a:gd name="T0" fmla="*/ 80 w 80"/>
                <a:gd name="T1" fmla="*/ 40 h 14371"/>
                <a:gd name="T2" fmla="*/ 80 w 80"/>
                <a:gd name="T3" fmla="*/ 1240 h 14371"/>
                <a:gd name="T4" fmla="*/ 40 w 80"/>
                <a:gd name="T5" fmla="*/ 1280 h 14371"/>
                <a:gd name="T6" fmla="*/ 0 w 80"/>
                <a:gd name="T7" fmla="*/ 1240 h 14371"/>
                <a:gd name="T8" fmla="*/ 0 w 80"/>
                <a:gd name="T9" fmla="*/ 40 h 14371"/>
                <a:gd name="T10" fmla="*/ 40 w 80"/>
                <a:gd name="T11" fmla="*/ 0 h 14371"/>
                <a:gd name="T12" fmla="*/ 80 w 80"/>
                <a:gd name="T13" fmla="*/ 40 h 14371"/>
                <a:gd name="T14" fmla="*/ 80 w 80"/>
                <a:gd name="T15" fmla="*/ 1960 h 14371"/>
                <a:gd name="T16" fmla="*/ 80 w 80"/>
                <a:gd name="T17" fmla="*/ 3160 h 14371"/>
                <a:gd name="T18" fmla="*/ 40 w 80"/>
                <a:gd name="T19" fmla="*/ 3200 h 14371"/>
                <a:gd name="T20" fmla="*/ 0 w 80"/>
                <a:gd name="T21" fmla="*/ 3160 h 14371"/>
                <a:gd name="T22" fmla="*/ 0 w 80"/>
                <a:gd name="T23" fmla="*/ 1960 h 14371"/>
                <a:gd name="T24" fmla="*/ 40 w 80"/>
                <a:gd name="T25" fmla="*/ 1920 h 14371"/>
                <a:gd name="T26" fmla="*/ 80 w 80"/>
                <a:gd name="T27" fmla="*/ 1960 h 14371"/>
                <a:gd name="T28" fmla="*/ 80 w 80"/>
                <a:gd name="T29" fmla="*/ 3880 h 14371"/>
                <a:gd name="T30" fmla="*/ 80 w 80"/>
                <a:gd name="T31" fmla="*/ 5080 h 14371"/>
                <a:gd name="T32" fmla="*/ 40 w 80"/>
                <a:gd name="T33" fmla="*/ 5120 h 14371"/>
                <a:gd name="T34" fmla="*/ 0 w 80"/>
                <a:gd name="T35" fmla="*/ 5080 h 14371"/>
                <a:gd name="T36" fmla="*/ 0 w 80"/>
                <a:gd name="T37" fmla="*/ 3880 h 14371"/>
                <a:gd name="T38" fmla="*/ 40 w 80"/>
                <a:gd name="T39" fmla="*/ 3840 h 14371"/>
                <a:gd name="T40" fmla="*/ 80 w 80"/>
                <a:gd name="T41" fmla="*/ 3880 h 14371"/>
                <a:gd name="T42" fmla="*/ 80 w 80"/>
                <a:gd name="T43" fmla="*/ 5800 h 14371"/>
                <a:gd name="T44" fmla="*/ 80 w 80"/>
                <a:gd name="T45" fmla="*/ 7000 h 14371"/>
                <a:gd name="T46" fmla="*/ 40 w 80"/>
                <a:gd name="T47" fmla="*/ 7040 h 14371"/>
                <a:gd name="T48" fmla="*/ 0 w 80"/>
                <a:gd name="T49" fmla="*/ 7000 h 14371"/>
                <a:gd name="T50" fmla="*/ 0 w 80"/>
                <a:gd name="T51" fmla="*/ 5800 h 14371"/>
                <a:gd name="T52" fmla="*/ 40 w 80"/>
                <a:gd name="T53" fmla="*/ 5760 h 14371"/>
                <a:gd name="T54" fmla="*/ 80 w 80"/>
                <a:gd name="T55" fmla="*/ 5800 h 14371"/>
                <a:gd name="T56" fmla="*/ 80 w 80"/>
                <a:gd name="T57" fmla="*/ 7720 h 14371"/>
                <a:gd name="T58" fmla="*/ 80 w 80"/>
                <a:gd name="T59" fmla="*/ 8920 h 14371"/>
                <a:gd name="T60" fmla="*/ 40 w 80"/>
                <a:gd name="T61" fmla="*/ 8960 h 14371"/>
                <a:gd name="T62" fmla="*/ 0 w 80"/>
                <a:gd name="T63" fmla="*/ 8920 h 14371"/>
                <a:gd name="T64" fmla="*/ 0 w 80"/>
                <a:gd name="T65" fmla="*/ 7720 h 14371"/>
                <a:gd name="T66" fmla="*/ 40 w 80"/>
                <a:gd name="T67" fmla="*/ 7680 h 14371"/>
                <a:gd name="T68" fmla="*/ 80 w 80"/>
                <a:gd name="T69" fmla="*/ 7720 h 14371"/>
                <a:gd name="T70" fmla="*/ 80 w 80"/>
                <a:gd name="T71" fmla="*/ 9640 h 14371"/>
                <a:gd name="T72" fmla="*/ 80 w 80"/>
                <a:gd name="T73" fmla="*/ 10840 h 14371"/>
                <a:gd name="T74" fmla="*/ 40 w 80"/>
                <a:gd name="T75" fmla="*/ 10880 h 14371"/>
                <a:gd name="T76" fmla="*/ 0 w 80"/>
                <a:gd name="T77" fmla="*/ 10840 h 14371"/>
                <a:gd name="T78" fmla="*/ 0 w 80"/>
                <a:gd name="T79" fmla="*/ 9640 h 14371"/>
                <a:gd name="T80" fmla="*/ 40 w 80"/>
                <a:gd name="T81" fmla="*/ 9600 h 14371"/>
                <a:gd name="T82" fmla="*/ 80 w 80"/>
                <a:gd name="T83" fmla="*/ 9640 h 14371"/>
                <a:gd name="T84" fmla="*/ 80 w 80"/>
                <a:gd name="T85" fmla="*/ 11560 h 14371"/>
                <a:gd name="T86" fmla="*/ 80 w 80"/>
                <a:gd name="T87" fmla="*/ 12760 h 14371"/>
                <a:gd name="T88" fmla="*/ 40 w 80"/>
                <a:gd name="T89" fmla="*/ 12800 h 14371"/>
                <a:gd name="T90" fmla="*/ 0 w 80"/>
                <a:gd name="T91" fmla="*/ 12760 h 14371"/>
                <a:gd name="T92" fmla="*/ 0 w 80"/>
                <a:gd name="T93" fmla="*/ 11560 h 14371"/>
                <a:gd name="T94" fmla="*/ 40 w 80"/>
                <a:gd name="T95" fmla="*/ 11520 h 14371"/>
                <a:gd name="T96" fmla="*/ 80 w 80"/>
                <a:gd name="T97" fmla="*/ 11560 h 14371"/>
                <a:gd name="T98" fmla="*/ 80 w 80"/>
                <a:gd name="T99" fmla="*/ 13480 h 14371"/>
                <a:gd name="T100" fmla="*/ 80 w 80"/>
                <a:gd name="T101" fmla="*/ 14331 h 14371"/>
                <a:gd name="T102" fmla="*/ 40 w 80"/>
                <a:gd name="T103" fmla="*/ 14371 h 14371"/>
                <a:gd name="T104" fmla="*/ 0 w 80"/>
                <a:gd name="T105" fmla="*/ 14331 h 14371"/>
                <a:gd name="T106" fmla="*/ 0 w 80"/>
                <a:gd name="T107" fmla="*/ 13480 h 14371"/>
                <a:gd name="T108" fmla="*/ 40 w 80"/>
                <a:gd name="T109" fmla="*/ 13440 h 14371"/>
                <a:gd name="T110" fmla="*/ 80 w 80"/>
                <a:gd name="T111" fmla="*/ 13480 h 14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80" h="14371">
                  <a:moveTo>
                    <a:pt x="80" y="40"/>
                  </a:moveTo>
                  <a:lnTo>
                    <a:pt x="80" y="1240"/>
                  </a:lnTo>
                  <a:cubicBezTo>
                    <a:pt x="80" y="1263"/>
                    <a:pt x="62" y="1280"/>
                    <a:pt x="40" y="1280"/>
                  </a:cubicBezTo>
                  <a:cubicBezTo>
                    <a:pt x="18" y="1280"/>
                    <a:pt x="0" y="1263"/>
                    <a:pt x="0" y="1240"/>
                  </a:cubicBezTo>
                  <a:lnTo>
                    <a:pt x="0" y="40"/>
                  </a:lnTo>
                  <a:cubicBezTo>
                    <a:pt x="0" y="18"/>
                    <a:pt x="18" y="0"/>
                    <a:pt x="40" y="0"/>
                  </a:cubicBezTo>
                  <a:cubicBezTo>
                    <a:pt x="62" y="0"/>
                    <a:pt x="80" y="18"/>
                    <a:pt x="80" y="40"/>
                  </a:cubicBezTo>
                  <a:close/>
                  <a:moveTo>
                    <a:pt x="80" y="1960"/>
                  </a:moveTo>
                  <a:lnTo>
                    <a:pt x="80" y="3160"/>
                  </a:lnTo>
                  <a:cubicBezTo>
                    <a:pt x="80" y="3183"/>
                    <a:pt x="62" y="3200"/>
                    <a:pt x="40" y="3200"/>
                  </a:cubicBezTo>
                  <a:cubicBezTo>
                    <a:pt x="18" y="3200"/>
                    <a:pt x="0" y="3183"/>
                    <a:pt x="0" y="3160"/>
                  </a:cubicBezTo>
                  <a:lnTo>
                    <a:pt x="0" y="1960"/>
                  </a:lnTo>
                  <a:cubicBezTo>
                    <a:pt x="0" y="1938"/>
                    <a:pt x="18" y="1920"/>
                    <a:pt x="40" y="1920"/>
                  </a:cubicBezTo>
                  <a:cubicBezTo>
                    <a:pt x="62" y="1920"/>
                    <a:pt x="80" y="1938"/>
                    <a:pt x="80" y="1960"/>
                  </a:cubicBezTo>
                  <a:close/>
                  <a:moveTo>
                    <a:pt x="80" y="3880"/>
                  </a:moveTo>
                  <a:lnTo>
                    <a:pt x="80" y="5080"/>
                  </a:lnTo>
                  <a:cubicBezTo>
                    <a:pt x="80" y="5103"/>
                    <a:pt x="62" y="5120"/>
                    <a:pt x="40" y="5120"/>
                  </a:cubicBezTo>
                  <a:cubicBezTo>
                    <a:pt x="18" y="5120"/>
                    <a:pt x="0" y="5103"/>
                    <a:pt x="0" y="5080"/>
                  </a:cubicBezTo>
                  <a:lnTo>
                    <a:pt x="0" y="3880"/>
                  </a:lnTo>
                  <a:cubicBezTo>
                    <a:pt x="0" y="3858"/>
                    <a:pt x="18" y="3840"/>
                    <a:pt x="40" y="3840"/>
                  </a:cubicBezTo>
                  <a:cubicBezTo>
                    <a:pt x="62" y="3840"/>
                    <a:pt x="80" y="3858"/>
                    <a:pt x="80" y="3880"/>
                  </a:cubicBezTo>
                  <a:close/>
                  <a:moveTo>
                    <a:pt x="80" y="5800"/>
                  </a:moveTo>
                  <a:lnTo>
                    <a:pt x="80" y="7000"/>
                  </a:lnTo>
                  <a:cubicBezTo>
                    <a:pt x="80" y="7023"/>
                    <a:pt x="62" y="7040"/>
                    <a:pt x="40" y="7040"/>
                  </a:cubicBezTo>
                  <a:cubicBezTo>
                    <a:pt x="18" y="7040"/>
                    <a:pt x="0" y="7023"/>
                    <a:pt x="0" y="7000"/>
                  </a:cubicBezTo>
                  <a:lnTo>
                    <a:pt x="0" y="5800"/>
                  </a:lnTo>
                  <a:cubicBezTo>
                    <a:pt x="0" y="5778"/>
                    <a:pt x="18" y="5760"/>
                    <a:pt x="40" y="5760"/>
                  </a:cubicBezTo>
                  <a:cubicBezTo>
                    <a:pt x="62" y="5760"/>
                    <a:pt x="80" y="5778"/>
                    <a:pt x="80" y="5800"/>
                  </a:cubicBezTo>
                  <a:close/>
                  <a:moveTo>
                    <a:pt x="80" y="7720"/>
                  </a:moveTo>
                  <a:lnTo>
                    <a:pt x="80" y="8920"/>
                  </a:lnTo>
                  <a:cubicBezTo>
                    <a:pt x="80" y="8943"/>
                    <a:pt x="62" y="8960"/>
                    <a:pt x="40" y="8960"/>
                  </a:cubicBezTo>
                  <a:cubicBezTo>
                    <a:pt x="18" y="8960"/>
                    <a:pt x="0" y="8943"/>
                    <a:pt x="0" y="8920"/>
                  </a:cubicBezTo>
                  <a:lnTo>
                    <a:pt x="0" y="7720"/>
                  </a:lnTo>
                  <a:cubicBezTo>
                    <a:pt x="0" y="7698"/>
                    <a:pt x="18" y="7680"/>
                    <a:pt x="40" y="7680"/>
                  </a:cubicBezTo>
                  <a:cubicBezTo>
                    <a:pt x="62" y="7680"/>
                    <a:pt x="80" y="7698"/>
                    <a:pt x="80" y="7720"/>
                  </a:cubicBezTo>
                  <a:close/>
                  <a:moveTo>
                    <a:pt x="80" y="9640"/>
                  </a:moveTo>
                  <a:lnTo>
                    <a:pt x="80" y="10840"/>
                  </a:lnTo>
                  <a:cubicBezTo>
                    <a:pt x="80" y="10863"/>
                    <a:pt x="62" y="10880"/>
                    <a:pt x="40" y="10880"/>
                  </a:cubicBezTo>
                  <a:cubicBezTo>
                    <a:pt x="18" y="10880"/>
                    <a:pt x="0" y="10863"/>
                    <a:pt x="0" y="10840"/>
                  </a:cubicBezTo>
                  <a:lnTo>
                    <a:pt x="0" y="9640"/>
                  </a:lnTo>
                  <a:cubicBezTo>
                    <a:pt x="0" y="9618"/>
                    <a:pt x="18" y="9600"/>
                    <a:pt x="40" y="9600"/>
                  </a:cubicBezTo>
                  <a:cubicBezTo>
                    <a:pt x="62" y="9600"/>
                    <a:pt x="80" y="9618"/>
                    <a:pt x="80" y="9640"/>
                  </a:cubicBezTo>
                  <a:close/>
                  <a:moveTo>
                    <a:pt x="80" y="11560"/>
                  </a:moveTo>
                  <a:lnTo>
                    <a:pt x="80" y="12760"/>
                  </a:lnTo>
                  <a:cubicBezTo>
                    <a:pt x="80" y="12783"/>
                    <a:pt x="62" y="12800"/>
                    <a:pt x="40" y="12800"/>
                  </a:cubicBezTo>
                  <a:cubicBezTo>
                    <a:pt x="18" y="12800"/>
                    <a:pt x="0" y="12783"/>
                    <a:pt x="0" y="12760"/>
                  </a:cubicBezTo>
                  <a:lnTo>
                    <a:pt x="0" y="11560"/>
                  </a:lnTo>
                  <a:cubicBezTo>
                    <a:pt x="0" y="11538"/>
                    <a:pt x="18" y="11520"/>
                    <a:pt x="40" y="11520"/>
                  </a:cubicBezTo>
                  <a:cubicBezTo>
                    <a:pt x="62" y="11520"/>
                    <a:pt x="80" y="11538"/>
                    <a:pt x="80" y="11560"/>
                  </a:cubicBezTo>
                  <a:close/>
                  <a:moveTo>
                    <a:pt x="80" y="13480"/>
                  </a:moveTo>
                  <a:lnTo>
                    <a:pt x="80" y="14331"/>
                  </a:lnTo>
                  <a:cubicBezTo>
                    <a:pt x="80" y="14353"/>
                    <a:pt x="62" y="14371"/>
                    <a:pt x="40" y="14371"/>
                  </a:cubicBezTo>
                  <a:cubicBezTo>
                    <a:pt x="18" y="14371"/>
                    <a:pt x="0" y="14353"/>
                    <a:pt x="0" y="14331"/>
                  </a:cubicBezTo>
                  <a:lnTo>
                    <a:pt x="0" y="13480"/>
                  </a:lnTo>
                  <a:cubicBezTo>
                    <a:pt x="0" y="13458"/>
                    <a:pt x="18" y="13440"/>
                    <a:pt x="40" y="13440"/>
                  </a:cubicBezTo>
                  <a:cubicBezTo>
                    <a:pt x="62" y="13440"/>
                    <a:pt x="80" y="13458"/>
                    <a:pt x="80" y="13480"/>
                  </a:cubicBezTo>
                  <a:close/>
                </a:path>
              </a:pathLst>
            </a:custGeom>
            <a:solidFill>
              <a:srgbClr val="000000"/>
            </a:solidFill>
            <a:ln w="1588"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 name="Line 19">
              <a:extLst>
                <a:ext uri="{FF2B5EF4-FFF2-40B4-BE49-F238E27FC236}">
                  <a16:creationId xmlns:a16="http://schemas.microsoft.com/office/drawing/2014/main" id="{284CEF9D-5B37-BDE1-3698-229AB1FC998F}"/>
                </a:ext>
              </a:extLst>
            </p:cNvPr>
            <p:cNvSpPr>
              <a:spLocks noChangeShapeType="1"/>
            </p:cNvSpPr>
            <p:nvPr/>
          </p:nvSpPr>
          <p:spPr bwMode="auto">
            <a:xfrm>
              <a:off x="952" y="3699"/>
              <a:ext cx="4392" cy="0"/>
            </a:xfrm>
            <a:prstGeom prst="line">
              <a:avLst/>
            </a:prstGeom>
            <a:noFill/>
            <a:ln w="20638"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 name="Line 20">
              <a:extLst>
                <a:ext uri="{FF2B5EF4-FFF2-40B4-BE49-F238E27FC236}">
                  <a16:creationId xmlns:a16="http://schemas.microsoft.com/office/drawing/2014/main" id="{A4A0836F-ECDB-07BB-FCB6-B1D07F2D65DE}"/>
                </a:ext>
              </a:extLst>
            </p:cNvPr>
            <p:cNvSpPr>
              <a:spLocks noChangeShapeType="1"/>
            </p:cNvSpPr>
            <p:nvPr/>
          </p:nvSpPr>
          <p:spPr bwMode="auto">
            <a:xfrm>
              <a:off x="2862" y="2066"/>
              <a:ext cx="2148" cy="0"/>
            </a:xfrm>
            <a:prstGeom prst="line">
              <a:avLst/>
            </a:prstGeom>
            <a:noFill/>
            <a:ln w="20638"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 name="Freeform 21">
              <a:extLst>
                <a:ext uri="{FF2B5EF4-FFF2-40B4-BE49-F238E27FC236}">
                  <a16:creationId xmlns:a16="http://schemas.microsoft.com/office/drawing/2014/main" id="{A6C5D1D2-155B-ACB5-EEA6-5AE94FF93A48}"/>
                </a:ext>
              </a:extLst>
            </p:cNvPr>
            <p:cNvSpPr>
              <a:spLocks/>
            </p:cNvSpPr>
            <p:nvPr/>
          </p:nvSpPr>
          <p:spPr bwMode="auto">
            <a:xfrm>
              <a:off x="2862" y="2032"/>
              <a:ext cx="34" cy="69"/>
            </a:xfrm>
            <a:custGeom>
              <a:avLst/>
              <a:gdLst>
                <a:gd name="T0" fmla="*/ 34 w 34"/>
                <a:gd name="T1" fmla="*/ 0 h 69"/>
                <a:gd name="T2" fmla="*/ 0 w 34"/>
                <a:gd name="T3" fmla="*/ 34 h 69"/>
                <a:gd name="T4" fmla="*/ 34 w 34"/>
                <a:gd name="T5" fmla="*/ 69 h 69"/>
              </a:gdLst>
              <a:ahLst/>
              <a:cxnLst>
                <a:cxn ang="0">
                  <a:pos x="T0" y="T1"/>
                </a:cxn>
                <a:cxn ang="0">
                  <a:pos x="T2" y="T3"/>
                </a:cxn>
                <a:cxn ang="0">
                  <a:pos x="T4" y="T5"/>
                </a:cxn>
              </a:cxnLst>
              <a:rect l="0" t="0" r="r" b="b"/>
              <a:pathLst>
                <a:path w="34" h="69">
                  <a:moveTo>
                    <a:pt x="34" y="0"/>
                  </a:moveTo>
                  <a:lnTo>
                    <a:pt x="0" y="34"/>
                  </a:lnTo>
                  <a:lnTo>
                    <a:pt x="34" y="69"/>
                  </a:lnTo>
                </a:path>
              </a:pathLst>
            </a:custGeom>
            <a:noFill/>
            <a:ln w="206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4" name="Freeform 22">
              <a:extLst>
                <a:ext uri="{FF2B5EF4-FFF2-40B4-BE49-F238E27FC236}">
                  <a16:creationId xmlns:a16="http://schemas.microsoft.com/office/drawing/2014/main" id="{6E72E27E-E0B6-C406-3012-03B0E4EB9683}"/>
                </a:ext>
              </a:extLst>
            </p:cNvPr>
            <p:cNvSpPr>
              <a:spLocks/>
            </p:cNvSpPr>
            <p:nvPr/>
          </p:nvSpPr>
          <p:spPr bwMode="auto">
            <a:xfrm>
              <a:off x="4976" y="2032"/>
              <a:ext cx="34" cy="69"/>
            </a:xfrm>
            <a:custGeom>
              <a:avLst/>
              <a:gdLst>
                <a:gd name="T0" fmla="*/ 0 w 34"/>
                <a:gd name="T1" fmla="*/ 69 h 69"/>
                <a:gd name="T2" fmla="*/ 34 w 34"/>
                <a:gd name="T3" fmla="*/ 34 h 69"/>
                <a:gd name="T4" fmla="*/ 0 w 34"/>
                <a:gd name="T5" fmla="*/ 0 h 69"/>
              </a:gdLst>
              <a:ahLst/>
              <a:cxnLst>
                <a:cxn ang="0">
                  <a:pos x="T0" y="T1"/>
                </a:cxn>
                <a:cxn ang="0">
                  <a:pos x="T2" y="T3"/>
                </a:cxn>
                <a:cxn ang="0">
                  <a:pos x="T4" y="T5"/>
                </a:cxn>
              </a:cxnLst>
              <a:rect l="0" t="0" r="r" b="b"/>
              <a:pathLst>
                <a:path w="34" h="69">
                  <a:moveTo>
                    <a:pt x="0" y="69"/>
                  </a:moveTo>
                  <a:lnTo>
                    <a:pt x="34" y="34"/>
                  </a:lnTo>
                  <a:lnTo>
                    <a:pt x="0" y="0"/>
                  </a:lnTo>
                </a:path>
              </a:pathLst>
            </a:custGeom>
            <a:noFill/>
            <a:ln w="206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 name="Rectangle 23">
              <a:extLst>
                <a:ext uri="{FF2B5EF4-FFF2-40B4-BE49-F238E27FC236}">
                  <a16:creationId xmlns:a16="http://schemas.microsoft.com/office/drawing/2014/main" id="{4134EA60-333C-5A18-C6B9-5BE31FC63FDE}"/>
                </a:ext>
              </a:extLst>
            </p:cNvPr>
            <p:cNvSpPr>
              <a:spLocks noChangeArrowheads="1"/>
            </p:cNvSpPr>
            <p:nvPr/>
          </p:nvSpPr>
          <p:spPr bwMode="auto">
            <a:xfrm>
              <a:off x="2358" y="1920"/>
              <a:ext cx="504" cy="31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6" name="Rectangle 24">
              <a:extLst>
                <a:ext uri="{FF2B5EF4-FFF2-40B4-BE49-F238E27FC236}">
                  <a16:creationId xmlns:a16="http://schemas.microsoft.com/office/drawing/2014/main" id="{D1637D5A-7D0C-AD39-C2AD-C36880DBA70E}"/>
                </a:ext>
              </a:extLst>
            </p:cNvPr>
            <p:cNvSpPr>
              <a:spLocks noChangeArrowheads="1"/>
            </p:cNvSpPr>
            <p:nvPr/>
          </p:nvSpPr>
          <p:spPr bwMode="auto">
            <a:xfrm>
              <a:off x="2358" y="1920"/>
              <a:ext cx="504" cy="318"/>
            </a:xfrm>
            <a:prstGeom prst="rect">
              <a:avLst/>
            </a:prstGeom>
            <a:noFill/>
            <a:ln w="206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 name="Rectangle 25">
              <a:extLst>
                <a:ext uri="{FF2B5EF4-FFF2-40B4-BE49-F238E27FC236}">
                  <a16:creationId xmlns:a16="http://schemas.microsoft.com/office/drawing/2014/main" id="{2BAC6A0B-CA6A-877A-588A-B3765DD33409}"/>
                </a:ext>
              </a:extLst>
            </p:cNvPr>
            <p:cNvSpPr>
              <a:spLocks noChangeArrowheads="1"/>
            </p:cNvSpPr>
            <p:nvPr/>
          </p:nvSpPr>
          <p:spPr bwMode="auto">
            <a:xfrm>
              <a:off x="2489" y="2013"/>
              <a:ext cx="298"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1" i="0" u="none" strike="noStrike" cap="none" normalizeH="0" baseline="0">
                  <a:ln>
                    <a:noFill/>
                  </a:ln>
                  <a:solidFill>
                    <a:srgbClr val="000000"/>
                  </a:solidFill>
                  <a:effectLst/>
                  <a:latin typeface="Calibri" panose="020F0502020204030204" pitchFamily="34" charset="0"/>
                </a:rPr>
                <a:t>MRTT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9" name="Rectangle 26">
              <a:extLst>
                <a:ext uri="{FF2B5EF4-FFF2-40B4-BE49-F238E27FC236}">
                  <a16:creationId xmlns:a16="http://schemas.microsoft.com/office/drawing/2014/main" id="{6CE6CC00-B9BA-7328-186B-B6B23F22139E}"/>
                </a:ext>
              </a:extLst>
            </p:cNvPr>
            <p:cNvSpPr>
              <a:spLocks noChangeArrowheads="1"/>
            </p:cNvSpPr>
            <p:nvPr/>
          </p:nvSpPr>
          <p:spPr bwMode="auto">
            <a:xfrm>
              <a:off x="614" y="3620"/>
              <a:ext cx="333"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000000"/>
                  </a:solidFill>
                  <a:effectLst/>
                  <a:latin typeface="Calibri" panose="020F0502020204030204" pitchFamily="34" charset="0"/>
                </a:rPr>
                <a:t>STA2</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0" name="Freeform 27">
              <a:extLst>
                <a:ext uri="{FF2B5EF4-FFF2-40B4-BE49-F238E27FC236}">
                  <a16:creationId xmlns:a16="http://schemas.microsoft.com/office/drawing/2014/main" id="{0567A4E9-905F-480E-D743-CCDBBA7733FD}"/>
                </a:ext>
              </a:extLst>
            </p:cNvPr>
            <p:cNvSpPr>
              <a:spLocks noEditPoints="1"/>
            </p:cNvSpPr>
            <p:nvPr/>
          </p:nvSpPr>
          <p:spPr bwMode="auto">
            <a:xfrm>
              <a:off x="1065" y="1741"/>
              <a:ext cx="13" cy="2320"/>
            </a:xfrm>
            <a:custGeom>
              <a:avLst/>
              <a:gdLst>
                <a:gd name="T0" fmla="*/ 80 w 80"/>
                <a:gd name="T1" fmla="*/ 40 h 14371"/>
                <a:gd name="T2" fmla="*/ 80 w 80"/>
                <a:gd name="T3" fmla="*/ 1240 h 14371"/>
                <a:gd name="T4" fmla="*/ 40 w 80"/>
                <a:gd name="T5" fmla="*/ 1280 h 14371"/>
                <a:gd name="T6" fmla="*/ 0 w 80"/>
                <a:gd name="T7" fmla="*/ 1240 h 14371"/>
                <a:gd name="T8" fmla="*/ 0 w 80"/>
                <a:gd name="T9" fmla="*/ 40 h 14371"/>
                <a:gd name="T10" fmla="*/ 40 w 80"/>
                <a:gd name="T11" fmla="*/ 0 h 14371"/>
                <a:gd name="T12" fmla="*/ 80 w 80"/>
                <a:gd name="T13" fmla="*/ 40 h 14371"/>
                <a:gd name="T14" fmla="*/ 80 w 80"/>
                <a:gd name="T15" fmla="*/ 1960 h 14371"/>
                <a:gd name="T16" fmla="*/ 80 w 80"/>
                <a:gd name="T17" fmla="*/ 3160 h 14371"/>
                <a:gd name="T18" fmla="*/ 40 w 80"/>
                <a:gd name="T19" fmla="*/ 3200 h 14371"/>
                <a:gd name="T20" fmla="*/ 0 w 80"/>
                <a:gd name="T21" fmla="*/ 3160 h 14371"/>
                <a:gd name="T22" fmla="*/ 0 w 80"/>
                <a:gd name="T23" fmla="*/ 1960 h 14371"/>
                <a:gd name="T24" fmla="*/ 40 w 80"/>
                <a:gd name="T25" fmla="*/ 1920 h 14371"/>
                <a:gd name="T26" fmla="*/ 80 w 80"/>
                <a:gd name="T27" fmla="*/ 1960 h 14371"/>
                <a:gd name="T28" fmla="*/ 80 w 80"/>
                <a:gd name="T29" fmla="*/ 3880 h 14371"/>
                <a:gd name="T30" fmla="*/ 80 w 80"/>
                <a:gd name="T31" fmla="*/ 5080 h 14371"/>
                <a:gd name="T32" fmla="*/ 40 w 80"/>
                <a:gd name="T33" fmla="*/ 5120 h 14371"/>
                <a:gd name="T34" fmla="*/ 0 w 80"/>
                <a:gd name="T35" fmla="*/ 5080 h 14371"/>
                <a:gd name="T36" fmla="*/ 0 w 80"/>
                <a:gd name="T37" fmla="*/ 3880 h 14371"/>
                <a:gd name="T38" fmla="*/ 40 w 80"/>
                <a:gd name="T39" fmla="*/ 3840 h 14371"/>
                <a:gd name="T40" fmla="*/ 80 w 80"/>
                <a:gd name="T41" fmla="*/ 3880 h 14371"/>
                <a:gd name="T42" fmla="*/ 80 w 80"/>
                <a:gd name="T43" fmla="*/ 5800 h 14371"/>
                <a:gd name="T44" fmla="*/ 80 w 80"/>
                <a:gd name="T45" fmla="*/ 7000 h 14371"/>
                <a:gd name="T46" fmla="*/ 40 w 80"/>
                <a:gd name="T47" fmla="*/ 7040 h 14371"/>
                <a:gd name="T48" fmla="*/ 0 w 80"/>
                <a:gd name="T49" fmla="*/ 7000 h 14371"/>
                <a:gd name="T50" fmla="*/ 0 w 80"/>
                <a:gd name="T51" fmla="*/ 5800 h 14371"/>
                <a:gd name="T52" fmla="*/ 40 w 80"/>
                <a:gd name="T53" fmla="*/ 5760 h 14371"/>
                <a:gd name="T54" fmla="*/ 80 w 80"/>
                <a:gd name="T55" fmla="*/ 5800 h 14371"/>
                <a:gd name="T56" fmla="*/ 80 w 80"/>
                <a:gd name="T57" fmla="*/ 7720 h 14371"/>
                <a:gd name="T58" fmla="*/ 80 w 80"/>
                <a:gd name="T59" fmla="*/ 8920 h 14371"/>
                <a:gd name="T60" fmla="*/ 40 w 80"/>
                <a:gd name="T61" fmla="*/ 8960 h 14371"/>
                <a:gd name="T62" fmla="*/ 0 w 80"/>
                <a:gd name="T63" fmla="*/ 8920 h 14371"/>
                <a:gd name="T64" fmla="*/ 0 w 80"/>
                <a:gd name="T65" fmla="*/ 7720 h 14371"/>
                <a:gd name="T66" fmla="*/ 40 w 80"/>
                <a:gd name="T67" fmla="*/ 7680 h 14371"/>
                <a:gd name="T68" fmla="*/ 80 w 80"/>
                <a:gd name="T69" fmla="*/ 7720 h 14371"/>
                <a:gd name="T70" fmla="*/ 80 w 80"/>
                <a:gd name="T71" fmla="*/ 9640 h 14371"/>
                <a:gd name="T72" fmla="*/ 80 w 80"/>
                <a:gd name="T73" fmla="*/ 10840 h 14371"/>
                <a:gd name="T74" fmla="*/ 40 w 80"/>
                <a:gd name="T75" fmla="*/ 10880 h 14371"/>
                <a:gd name="T76" fmla="*/ 0 w 80"/>
                <a:gd name="T77" fmla="*/ 10840 h 14371"/>
                <a:gd name="T78" fmla="*/ 0 w 80"/>
                <a:gd name="T79" fmla="*/ 9640 h 14371"/>
                <a:gd name="T80" fmla="*/ 40 w 80"/>
                <a:gd name="T81" fmla="*/ 9600 h 14371"/>
                <a:gd name="T82" fmla="*/ 80 w 80"/>
                <a:gd name="T83" fmla="*/ 9640 h 14371"/>
                <a:gd name="T84" fmla="*/ 80 w 80"/>
                <a:gd name="T85" fmla="*/ 11560 h 14371"/>
                <a:gd name="T86" fmla="*/ 80 w 80"/>
                <a:gd name="T87" fmla="*/ 12760 h 14371"/>
                <a:gd name="T88" fmla="*/ 40 w 80"/>
                <a:gd name="T89" fmla="*/ 12800 h 14371"/>
                <a:gd name="T90" fmla="*/ 0 w 80"/>
                <a:gd name="T91" fmla="*/ 12760 h 14371"/>
                <a:gd name="T92" fmla="*/ 0 w 80"/>
                <a:gd name="T93" fmla="*/ 11560 h 14371"/>
                <a:gd name="T94" fmla="*/ 40 w 80"/>
                <a:gd name="T95" fmla="*/ 11520 h 14371"/>
                <a:gd name="T96" fmla="*/ 80 w 80"/>
                <a:gd name="T97" fmla="*/ 11560 h 14371"/>
                <a:gd name="T98" fmla="*/ 80 w 80"/>
                <a:gd name="T99" fmla="*/ 13480 h 14371"/>
                <a:gd name="T100" fmla="*/ 80 w 80"/>
                <a:gd name="T101" fmla="*/ 14331 h 14371"/>
                <a:gd name="T102" fmla="*/ 40 w 80"/>
                <a:gd name="T103" fmla="*/ 14371 h 14371"/>
                <a:gd name="T104" fmla="*/ 0 w 80"/>
                <a:gd name="T105" fmla="*/ 14331 h 14371"/>
                <a:gd name="T106" fmla="*/ 0 w 80"/>
                <a:gd name="T107" fmla="*/ 13480 h 14371"/>
                <a:gd name="T108" fmla="*/ 40 w 80"/>
                <a:gd name="T109" fmla="*/ 13440 h 14371"/>
                <a:gd name="T110" fmla="*/ 80 w 80"/>
                <a:gd name="T111" fmla="*/ 13480 h 14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80" h="14371">
                  <a:moveTo>
                    <a:pt x="80" y="40"/>
                  </a:moveTo>
                  <a:lnTo>
                    <a:pt x="80" y="1240"/>
                  </a:lnTo>
                  <a:cubicBezTo>
                    <a:pt x="80" y="1262"/>
                    <a:pt x="62" y="1280"/>
                    <a:pt x="40" y="1280"/>
                  </a:cubicBezTo>
                  <a:cubicBezTo>
                    <a:pt x="18" y="1280"/>
                    <a:pt x="0" y="1262"/>
                    <a:pt x="0" y="1240"/>
                  </a:cubicBezTo>
                  <a:lnTo>
                    <a:pt x="0" y="40"/>
                  </a:lnTo>
                  <a:cubicBezTo>
                    <a:pt x="0" y="18"/>
                    <a:pt x="18" y="0"/>
                    <a:pt x="40" y="0"/>
                  </a:cubicBezTo>
                  <a:cubicBezTo>
                    <a:pt x="62" y="0"/>
                    <a:pt x="80" y="18"/>
                    <a:pt x="80" y="40"/>
                  </a:cubicBezTo>
                  <a:close/>
                  <a:moveTo>
                    <a:pt x="80" y="1960"/>
                  </a:moveTo>
                  <a:lnTo>
                    <a:pt x="80" y="3160"/>
                  </a:lnTo>
                  <a:cubicBezTo>
                    <a:pt x="80" y="3182"/>
                    <a:pt x="62" y="3200"/>
                    <a:pt x="40" y="3200"/>
                  </a:cubicBezTo>
                  <a:cubicBezTo>
                    <a:pt x="18" y="3200"/>
                    <a:pt x="0" y="3182"/>
                    <a:pt x="0" y="3160"/>
                  </a:cubicBezTo>
                  <a:lnTo>
                    <a:pt x="0" y="1960"/>
                  </a:lnTo>
                  <a:cubicBezTo>
                    <a:pt x="0" y="1938"/>
                    <a:pt x="18" y="1920"/>
                    <a:pt x="40" y="1920"/>
                  </a:cubicBezTo>
                  <a:cubicBezTo>
                    <a:pt x="62" y="1920"/>
                    <a:pt x="80" y="1938"/>
                    <a:pt x="80" y="1960"/>
                  </a:cubicBezTo>
                  <a:close/>
                  <a:moveTo>
                    <a:pt x="80" y="3880"/>
                  </a:moveTo>
                  <a:lnTo>
                    <a:pt x="80" y="5080"/>
                  </a:lnTo>
                  <a:cubicBezTo>
                    <a:pt x="80" y="5102"/>
                    <a:pt x="62" y="5120"/>
                    <a:pt x="40" y="5120"/>
                  </a:cubicBezTo>
                  <a:cubicBezTo>
                    <a:pt x="18" y="5120"/>
                    <a:pt x="0" y="5102"/>
                    <a:pt x="0" y="5080"/>
                  </a:cubicBezTo>
                  <a:lnTo>
                    <a:pt x="0" y="3880"/>
                  </a:lnTo>
                  <a:cubicBezTo>
                    <a:pt x="0" y="3858"/>
                    <a:pt x="18" y="3840"/>
                    <a:pt x="40" y="3840"/>
                  </a:cubicBezTo>
                  <a:cubicBezTo>
                    <a:pt x="62" y="3840"/>
                    <a:pt x="80" y="3858"/>
                    <a:pt x="80" y="3880"/>
                  </a:cubicBezTo>
                  <a:close/>
                  <a:moveTo>
                    <a:pt x="80" y="5800"/>
                  </a:moveTo>
                  <a:lnTo>
                    <a:pt x="80" y="7000"/>
                  </a:lnTo>
                  <a:cubicBezTo>
                    <a:pt x="80" y="7022"/>
                    <a:pt x="62" y="7040"/>
                    <a:pt x="40" y="7040"/>
                  </a:cubicBezTo>
                  <a:cubicBezTo>
                    <a:pt x="18" y="7040"/>
                    <a:pt x="0" y="7022"/>
                    <a:pt x="0" y="7000"/>
                  </a:cubicBezTo>
                  <a:lnTo>
                    <a:pt x="0" y="5800"/>
                  </a:lnTo>
                  <a:cubicBezTo>
                    <a:pt x="0" y="5778"/>
                    <a:pt x="18" y="5760"/>
                    <a:pt x="40" y="5760"/>
                  </a:cubicBezTo>
                  <a:cubicBezTo>
                    <a:pt x="62" y="5760"/>
                    <a:pt x="80" y="5778"/>
                    <a:pt x="80" y="5800"/>
                  </a:cubicBezTo>
                  <a:close/>
                  <a:moveTo>
                    <a:pt x="80" y="7720"/>
                  </a:moveTo>
                  <a:lnTo>
                    <a:pt x="80" y="8920"/>
                  </a:lnTo>
                  <a:cubicBezTo>
                    <a:pt x="80" y="8942"/>
                    <a:pt x="62" y="8960"/>
                    <a:pt x="40" y="8960"/>
                  </a:cubicBezTo>
                  <a:cubicBezTo>
                    <a:pt x="18" y="8960"/>
                    <a:pt x="0" y="8942"/>
                    <a:pt x="0" y="8920"/>
                  </a:cubicBezTo>
                  <a:lnTo>
                    <a:pt x="0" y="7720"/>
                  </a:lnTo>
                  <a:cubicBezTo>
                    <a:pt x="0" y="7698"/>
                    <a:pt x="18" y="7680"/>
                    <a:pt x="40" y="7680"/>
                  </a:cubicBezTo>
                  <a:cubicBezTo>
                    <a:pt x="62" y="7680"/>
                    <a:pt x="80" y="7698"/>
                    <a:pt x="80" y="7720"/>
                  </a:cubicBezTo>
                  <a:close/>
                  <a:moveTo>
                    <a:pt x="80" y="9640"/>
                  </a:moveTo>
                  <a:lnTo>
                    <a:pt x="80" y="10840"/>
                  </a:lnTo>
                  <a:cubicBezTo>
                    <a:pt x="80" y="10862"/>
                    <a:pt x="62" y="10880"/>
                    <a:pt x="40" y="10880"/>
                  </a:cubicBezTo>
                  <a:cubicBezTo>
                    <a:pt x="18" y="10880"/>
                    <a:pt x="0" y="10862"/>
                    <a:pt x="0" y="10840"/>
                  </a:cubicBezTo>
                  <a:lnTo>
                    <a:pt x="0" y="9640"/>
                  </a:lnTo>
                  <a:cubicBezTo>
                    <a:pt x="0" y="9618"/>
                    <a:pt x="18" y="9600"/>
                    <a:pt x="40" y="9600"/>
                  </a:cubicBezTo>
                  <a:cubicBezTo>
                    <a:pt x="62" y="9600"/>
                    <a:pt x="80" y="9618"/>
                    <a:pt x="80" y="9640"/>
                  </a:cubicBezTo>
                  <a:close/>
                  <a:moveTo>
                    <a:pt x="80" y="11560"/>
                  </a:moveTo>
                  <a:lnTo>
                    <a:pt x="80" y="12760"/>
                  </a:lnTo>
                  <a:cubicBezTo>
                    <a:pt x="80" y="12782"/>
                    <a:pt x="62" y="12800"/>
                    <a:pt x="40" y="12800"/>
                  </a:cubicBezTo>
                  <a:cubicBezTo>
                    <a:pt x="18" y="12800"/>
                    <a:pt x="0" y="12782"/>
                    <a:pt x="0" y="12760"/>
                  </a:cubicBezTo>
                  <a:lnTo>
                    <a:pt x="0" y="11560"/>
                  </a:lnTo>
                  <a:cubicBezTo>
                    <a:pt x="0" y="11538"/>
                    <a:pt x="18" y="11520"/>
                    <a:pt x="40" y="11520"/>
                  </a:cubicBezTo>
                  <a:cubicBezTo>
                    <a:pt x="62" y="11520"/>
                    <a:pt x="80" y="11538"/>
                    <a:pt x="80" y="11560"/>
                  </a:cubicBezTo>
                  <a:close/>
                  <a:moveTo>
                    <a:pt x="80" y="13480"/>
                  </a:moveTo>
                  <a:lnTo>
                    <a:pt x="80" y="14331"/>
                  </a:lnTo>
                  <a:cubicBezTo>
                    <a:pt x="80" y="14353"/>
                    <a:pt x="62" y="14371"/>
                    <a:pt x="40" y="14371"/>
                  </a:cubicBezTo>
                  <a:cubicBezTo>
                    <a:pt x="18" y="14371"/>
                    <a:pt x="0" y="14353"/>
                    <a:pt x="0" y="14331"/>
                  </a:cubicBezTo>
                  <a:lnTo>
                    <a:pt x="0" y="13480"/>
                  </a:lnTo>
                  <a:cubicBezTo>
                    <a:pt x="0" y="13458"/>
                    <a:pt x="18" y="13440"/>
                    <a:pt x="40" y="13440"/>
                  </a:cubicBezTo>
                  <a:cubicBezTo>
                    <a:pt x="62" y="13440"/>
                    <a:pt x="80" y="13458"/>
                    <a:pt x="80" y="13480"/>
                  </a:cubicBezTo>
                  <a:close/>
                </a:path>
              </a:pathLst>
            </a:custGeom>
            <a:solidFill>
              <a:srgbClr val="000000"/>
            </a:solidFill>
            <a:ln w="1588"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1" name="Freeform 28">
              <a:extLst>
                <a:ext uri="{FF2B5EF4-FFF2-40B4-BE49-F238E27FC236}">
                  <a16:creationId xmlns:a16="http://schemas.microsoft.com/office/drawing/2014/main" id="{4DECBE40-8A8B-B178-FA4E-F67AE6BA5ED6}"/>
                </a:ext>
              </a:extLst>
            </p:cNvPr>
            <p:cNvSpPr>
              <a:spLocks noEditPoints="1"/>
            </p:cNvSpPr>
            <p:nvPr/>
          </p:nvSpPr>
          <p:spPr bwMode="auto">
            <a:xfrm>
              <a:off x="3971" y="1741"/>
              <a:ext cx="13" cy="2320"/>
            </a:xfrm>
            <a:custGeom>
              <a:avLst/>
              <a:gdLst>
                <a:gd name="T0" fmla="*/ 80 w 80"/>
                <a:gd name="T1" fmla="*/ 40 h 14371"/>
                <a:gd name="T2" fmla="*/ 80 w 80"/>
                <a:gd name="T3" fmla="*/ 1240 h 14371"/>
                <a:gd name="T4" fmla="*/ 40 w 80"/>
                <a:gd name="T5" fmla="*/ 1280 h 14371"/>
                <a:gd name="T6" fmla="*/ 0 w 80"/>
                <a:gd name="T7" fmla="*/ 1240 h 14371"/>
                <a:gd name="T8" fmla="*/ 0 w 80"/>
                <a:gd name="T9" fmla="*/ 40 h 14371"/>
                <a:gd name="T10" fmla="*/ 40 w 80"/>
                <a:gd name="T11" fmla="*/ 0 h 14371"/>
                <a:gd name="T12" fmla="*/ 80 w 80"/>
                <a:gd name="T13" fmla="*/ 40 h 14371"/>
                <a:gd name="T14" fmla="*/ 80 w 80"/>
                <a:gd name="T15" fmla="*/ 1960 h 14371"/>
                <a:gd name="T16" fmla="*/ 80 w 80"/>
                <a:gd name="T17" fmla="*/ 3160 h 14371"/>
                <a:gd name="T18" fmla="*/ 40 w 80"/>
                <a:gd name="T19" fmla="*/ 3200 h 14371"/>
                <a:gd name="T20" fmla="*/ 0 w 80"/>
                <a:gd name="T21" fmla="*/ 3160 h 14371"/>
                <a:gd name="T22" fmla="*/ 0 w 80"/>
                <a:gd name="T23" fmla="*/ 1960 h 14371"/>
                <a:gd name="T24" fmla="*/ 40 w 80"/>
                <a:gd name="T25" fmla="*/ 1920 h 14371"/>
                <a:gd name="T26" fmla="*/ 80 w 80"/>
                <a:gd name="T27" fmla="*/ 1960 h 14371"/>
                <a:gd name="T28" fmla="*/ 80 w 80"/>
                <a:gd name="T29" fmla="*/ 3880 h 14371"/>
                <a:gd name="T30" fmla="*/ 80 w 80"/>
                <a:gd name="T31" fmla="*/ 5080 h 14371"/>
                <a:gd name="T32" fmla="*/ 40 w 80"/>
                <a:gd name="T33" fmla="*/ 5120 h 14371"/>
                <a:gd name="T34" fmla="*/ 0 w 80"/>
                <a:gd name="T35" fmla="*/ 5080 h 14371"/>
                <a:gd name="T36" fmla="*/ 0 w 80"/>
                <a:gd name="T37" fmla="*/ 3880 h 14371"/>
                <a:gd name="T38" fmla="*/ 40 w 80"/>
                <a:gd name="T39" fmla="*/ 3840 h 14371"/>
                <a:gd name="T40" fmla="*/ 80 w 80"/>
                <a:gd name="T41" fmla="*/ 3880 h 14371"/>
                <a:gd name="T42" fmla="*/ 80 w 80"/>
                <a:gd name="T43" fmla="*/ 5800 h 14371"/>
                <a:gd name="T44" fmla="*/ 80 w 80"/>
                <a:gd name="T45" fmla="*/ 7000 h 14371"/>
                <a:gd name="T46" fmla="*/ 40 w 80"/>
                <a:gd name="T47" fmla="*/ 7040 h 14371"/>
                <a:gd name="T48" fmla="*/ 0 w 80"/>
                <a:gd name="T49" fmla="*/ 7000 h 14371"/>
                <a:gd name="T50" fmla="*/ 0 w 80"/>
                <a:gd name="T51" fmla="*/ 5800 h 14371"/>
                <a:gd name="T52" fmla="*/ 40 w 80"/>
                <a:gd name="T53" fmla="*/ 5760 h 14371"/>
                <a:gd name="T54" fmla="*/ 80 w 80"/>
                <a:gd name="T55" fmla="*/ 5800 h 14371"/>
                <a:gd name="T56" fmla="*/ 80 w 80"/>
                <a:gd name="T57" fmla="*/ 7720 h 14371"/>
                <a:gd name="T58" fmla="*/ 80 w 80"/>
                <a:gd name="T59" fmla="*/ 8920 h 14371"/>
                <a:gd name="T60" fmla="*/ 40 w 80"/>
                <a:gd name="T61" fmla="*/ 8960 h 14371"/>
                <a:gd name="T62" fmla="*/ 0 w 80"/>
                <a:gd name="T63" fmla="*/ 8920 h 14371"/>
                <a:gd name="T64" fmla="*/ 0 w 80"/>
                <a:gd name="T65" fmla="*/ 7720 h 14371"/>
                <a:gd name="T66" fmla="*/ 40 w 80"/>
                <a:gd name="T67" fmla="*/ 7680 h 14371"/>
                <a:gd name="T68" fmla="*/ 80 w 80"/>
                <a:gd name="T69" fmla="*/ 7720 h 14371"/>
                <a:gd name="T70" fmla="*/ 80 w 80"/>
                <a:gd name="T71" fmla="*/ 9640 h 14371"/>
                <a:gd name="T72" fmla="*/ 80 w 80"/>
                <a:gd name="T73" fmla="*/ 10840 h 14371"/>
                <a:gd name="T74" fmla="*/ 40 w 80"/>
                <a:gd name="T75" fmla="*/ 10880 h 14371"/>
                <a:gd name="T76" fmla="*/ 0 w 80"/>
                <a:gd name="T77" fmla="*/ 10840 h 14371"/>
                <a:gd name="T78" fmla="*/ 0 w 80"/>
                <a:gd name="T79" fmla="*/ 9640 h 14371"/>
                <a:gd name="T80" fmla="*/ 40 w 80"/>
                <a:gd name="T81" fmla="*/ 9600 h 14371"/>
                <a:gd name="T82" fmla="*/ 80 w 80"/>
                <a:gd name="T83" fmla="*/ 9640 h 14371"/>
                <a:gd name="T84" fmla="*/ 80 w 80"/>
                <a:gd name="T85" fmla="*/ 11560 h 14371"/>
                <a:gd name="T86" fmla="*/ 80 w 80"/>
                <a:gd name="T87" fmla="*/ 12760 h 14371"/>
                <a:gd name="T88" fmla="*/ 40 w 80"/>
                <a:gd name="T89" fmla="*/ 12800 h 14371"/>
                <a:gd name="T90" fmla="*/ 0 w 80"/>
                <a:gd name="T91" fmla="*/ 12760 h 14371"/>
                <a:gd name="T92" fmla="*/ 0 w 80"/>
                <a:gd name="T93" fmla="*/ 11560 h 14371"/>
                <a:gd name="T94" fmla="*/ 40 w 80"/>
                <a:gd name="T95" fmla="*/ 11520 h 14371"/>
                <a:gd name="T96" fmla="*/ 80 w 80"/>
                <a:gd name="T97" fmla="*/ 11560 h 14371"/>
                <a:gd name="T98" fmla="*/ 80 w 80"/>
                <a:gd name="T99" fmla="*/ 13480 h 14371"/>
                <a:gd name="T100" fmla="*/ 80 w 80"/>
                <a:gd name="T101" fmla="*/ 14331 h 14371"/>
                <a:gd name="T102" fmla="*/ 40 w 80"/>
                <a:gd name="T103" fmla="*/ 14371 h 14371"/>
                <a:gd name="T104" fmla="*/ 0 w 80"/>
                <a:gd name="T105" fmla="*/ 14331 h 14371"/>
                <a:gd name="T106" fmla="*/ 0 w 80"/>
                <a:gd name="T107" fmla="*/ 13480 h 14371"/>
                <a:gd name="T108" fmla="*/ 40 w 80"/>
                <a:gd name="T109" fmla="*/ 13440 h 14371"/>
                <a:gd name="T110" fmla="*/ 80 w 80"/>
                <a:gd name="T111" fmla="*/ 13480 h 14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80" h="14371">
                  <a:moveTo>
                    <a:pt x="80" y="40"/>
                  </a:moveTo>
                  <a:lnTo>
                    <a:pt x="80" y="1240"/>
                  </a:lnTo>
                  <a:cubicBezTo>
                    <a:pt x="80" y="1262"/>
                    <a:pt x="62" y="1280"/>
                    <a:pt x="40" y="1280"/>
                  </a:cubicBezTo>
                  <a:cubicBezTo>
                    <a:pt x="18" y="1280"/>
                    <a:pt x="0" y="1262"/>
                    <a:pt x="0" y="1240"/>
                  </a:cubicBezTo>
                  <a:lnTo>
                    <a:pt x="0" y="40"/>
                  </a:lnTo>
                  <a:cubicBezTo>
                    <a:pt x="0" y="18"/>
                    <a:pt x="18" y="0"/>
                    <a:pt x="40" y="0"/>
                  </a:cubicBezTo>
                  <a:cubicBezTo>
                    <a:pt x="62" y="0"/>
                    <a:pt x="80" y="18"/>
                    <a:pt x="80" y="40"/>
                  </a:cubicBezTo>
                  <a:close/>
                  <a:moveTo>
                    <a:pt x="80" y="1960"/>
                  </a:moveTo>
                  <a:lnTo>
                    <a:pt x="80" y="3160"/>
                  </a:lnTo>
                  <a:cubicBezTo>
                    <a:pt x="80" y="3182"/>
                    <a:pt x="62" y="3200"/>
                    <a:pt x="40" y="3200"/>
                  </a:cubicBezTo>
                  <a:cubicBezTo>
                    <a:pt x="18" y="3200"/>
                    <a:pt x="0" y="3182"/>
                    <a:pt x="0" y="3160"/>
                  </a:cubicBezTo>
                  <a:lnTo>
                    <a:pt x="0" y="1960"/>
                  </a:lnTo>
                  <a:cubicBezTo>
                    <a:pt x="0" y="1938"/>
                    <a:pt x="18" y="1920"/>
                    <a:pt x="40" y="1920"/>
                  </a:cubicBezTo>
                  <a:cubicBezTo>
                    <a:pt x="62" y="1920"/>
                    <a:pt x="80" y="1938"/>
                    <a:pt x="80" y="1960"/>
                  </a:cubicBezTo>
                  <a:close/>
                  <a:moveTo>
                    <a:pt x="80" y="3880"/>
                  </a:moveTo>
                  <a:lnTo>
                    <a:pt x="80" y="5080"/>
                  </a:lnTo>
                  <a:cubicBezTo>
                    <a:pt x="80" y="5102"/>
                    <a:pt x="62" y="5120"/>
                    <a:pt x="40" y="5120"/>
                  </a:cubicBezTo>
                  <a:cubicBezTo>
                    <a:pt x="18" y="5120"/>
                    <a:pt x="0" y="5102"/>
                    <a:pt x="0" y="5080"/>
                  </a:cubicBezTo>
                  <a:lnTo>
                    <a:pt x="0" y="3880"/>
                  </a:lnTo>
                  <a:cubicBezTo>
                    <a:pt x="0" y="3858"/>
                    <a:pt x="18" y="3840"/>
                    <a:pt x="40" y="3840"/>
                  </a:cubicBezTo>
                  <a:cubicBezTo>
                    <a:pt x="62" y="3840"/>
                    <a:pt x="80" y="3858"/>
                    <a:pt x="80" y="3880"/>
                  </a:cubicBezTo>
                  <a:close/>
                  <a:moveTo>
                    <a:pt x="80" y="5800"/>
                  </a:moveTo>
                  <a:lnTo>
                    <a:pt x="80" y="7000"/>
                  </a:lnTo>
                  <a:cubicBezTo>
                    <a:pt x="80" y="7022"/>
                    <a:pt x="62" y="7040"/>
                    <a:pt x="40" y="7040"/>
                  </a:cubicBezTo>
                  <a:cubicBezTo>
                    <a:pt x="18" y="7040"/>
                    <a:pt x="0" y="7022"/>
                    <a:pt x="0" y="7000"/>
                  </a:cubicBezTo>
                  <a:lnTo>
                    <a:pt x="0" y="5800"/>
                  </a:lnTo>
                  <a:cubicBezTo>
                    <a:pt x="0" y="5778"/>
                    <a:pt x="18" y="5760"/>
                    <a:pt x="40" y="5760"/>
                  </a:cubicBezTo>
                  <a:cubicBezTo>
                    <a:pt x="62" y="5760"/>
                    <a:pt x="80" y="5778"/>
                    <a:pt x="80" y="5800"/>
                  </a:cubicBezTo>
                  <a:close/>
                  <a:moveTo>
                    <a:pt x="80" y="7720"/>
                  </a:moveTo>
                  <a:lnTo>
                    <a:pt x="80" y="8920"/>
                  </a:lnTo>
                  <a:cubicBezTo>
                    <a:pt x="80" y="8942"/>
                    <a:pt x="62" y="8960"/>
                    <a:pt x="40" y="8960"/>
                  </a:cubicBezTo>
                  <a:cubicBezTo>
                    <a:pt x="18" y="8960"/>
                    <a:pt x="0" y="8942"/>
                    <a:pt x="0" y="8920"/>
                  </a:cubicBezTo>
                  <a:lnTo>
                    <a:pt x="0" y="7720"/>
                  </a:lnTo>
                  <a:cubicBezTo>
                    <a:pt x="0" y="7698"/>
                    <a:pt x="18" y="7680"/>
                    <a:pt x="40" y="7680"/>
                  </a:cubicBezTo>
                  <a:cubicBezTo>
                    <a:pt x="62" y="7680"/>
                    <a:pt x="80" y="7698"/>
                    <a:pt x="80" y="7720"/>
                  </a:cubicBezTo>
                  <a:close/>
                  <a:moveTo>
                    <a:pt x="80" y="9640"/>
                  </a:moveTo>
                  <a:lnTo>
                    <a:pt x="80" y="10840"/>
                  </a:lnTo>
                  <a:cubicBezTo>
                    <a:pt x="80" y="10862"/>
                    <a:pt x="62" y="10880"/>
                    <a:pt x="40" y="10880"/>
                  </a:cubicBezTo>
                  <a:cubicBezTo>
                    <a:pt x="18" y="10880"/>
                    <a:pt x="0" y="10862"/>
                    <a:pt x="0" y="10840"/>
                  </a:cubicBezTo>
                  <a:lnTo>
                    <a:pt x="0" y="9640"/>
                  </a:lnTo>
                  <a:cubicBezTo>
                    <a:pt x="0" y="9618"/>
                    <a:pt x="18" y="9600"/>
                    <a:pt x="40" y="9600"/>
                  </a:cubicBezTo>
                  <a:cubicBezTo>
                    <a:pt x="62" y="9600"/>
                    <a:pt x="80" y="9618"/>
                    <a:pt x="80" y="9640"/>
                  </a:cubicBezTo>
                  <a:close/>
                  <a:moveTo>
                    <a:pt x="80" y="11560"/>
                  </a:moveTo>
                  <a:lnTo>
                    <a:pt x="80" y="12760"/>
                  </a:lnTo>
                  <a:cubicBezTo>
                    <a:pt x="80" y="12782"/>
                    <a:pt x="62" y="12800"/>
                    <a:pt x="40" y="12800"/>
                  </a:cubicBezTo>
                  <a:cubicBezTo>
                    <a:pt x="18" y="12800"/>
                    <a:pt x="0" y="12782"/>
                    <a:pt x="0" y="12760"/>
                  </a:cubicBezTo>
                  <a:lnTo>
                    <a:pt x="0" y="11560"/>
                  </a:lnTo>
                  <a:cubicBezTo>
                    <a:pt x="0" y="11538"/>
                    <a:pt x="18" y="11520"/>
                    <a:pt x="40" y="11520"/>
                  </a:cubicBezTo>
                  <a:cubicBezTo>
                    <a:pt x="62" y="11520"/>
                    <a:pt x="80" y="11538"/>
                    <a:pt x="80" y="11560"/>
                  </a:cubicBezTo>
                  <a:close/>
                  <a:moveTo>
                    <a:pt x="80" y="13480"/>
                  </a:moveTo>
                  <a:lnTo>
                    <a:pt x="80" y="14331"/>
                  </a:lnTo>
                  <a:cubicBezTo>
                    <a:pt x="80" y="14353"/>
                    <a:pt x="62" y="14371"/>
                    <a:pt x="40" y="14371"/>
                  </a:cubicBezTo>
                  <a:cubicBezTo>
                    <a:pt x="18" y="14371"/>
                    <a:pt x="0" y="14353"/>
                    <a:pt x="0" y="14331"/>
                  </a:cubicBezTo>
                  <a:lnTo>
                    <a:pt x="0" y="13480"/>
                  </a:lnTo>
                  <a:cubicBezTo>
                    <a:pt x="0" y="13458"/>
                    <a:pt x="18" y="13440"/>
                    <a:pt x="40" y="13440"/>
                  </a:cubicBezTo>
                  <a:cubicBezTo>
                    <a:pt x="62" y="13440"/>
                    <a:pt x="80" y="13458"/>
                    <a:pt x="80" y="13480"/>
                  </a:cubicBezTo>
                  <a:close/>
                </a:path>
              </a:pathLst>
            </a:custGeom>
            <a:solidFill>
              <a:srgbClr val="000000"/>
            </a:solidFill>
            <a:ln w="1588"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2" name="Rectangle 29">
              <a:extLst>
                <a:ext uri="{FF2B5EF4-FFF2-40B4-BE49-F238E27FC236}">
                  <a16:creationId xmlns:a16="http://schemas.microsoft.com/office/drawing/2014/main" id="{C9EA5EA1-1102-EADA-D782-3EF55F64E106}"/>
                </a:ext>
              </a:extLst>
            </p:cNvPr>
            <p:cNvSpPr>
              <a:spLocks noChangeArrowheads="1"/>
            </p:cNvSpPr>
            <p:nvPr/>
          </p:nvSpPr>
          <p:spPr bwMode="auto">
            <a:xfrm>
              <a:off x="1191" y="2649"/>
              <a:ext cx="673" cy="31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3" name="Rectangle 30">
              <a:extLst>
                <a:ext uri="{FF2B5EF4-FFF2-40B4-BE49-F238E27FC236}">
                  <a16:creationId xmlns:a16="http://schemas.microsoft.com/office/drawing/2014/main" id="{DD1A54E0-38F0-2FE4-DB5B-F3CC63C68B5E}"/>
                </a:ext>
              </a:extLst>
            </p:cNvPr>
            <p:cNvSpPr>
              <a:spLocks noChangeArrowheads="1"/>
            </p:cNvSpPr>
            <p:nvPr/>
          </p:nvSpPr>
          <p:spPr bwMode="auto">
            <a:xfrm>
              <a:off x="1191" y="2649"/>
              <a:ext cx="673" cy="319"/>
            </a:xfrm>
            <a:prstGeom prst="rect">
              <a:avLst/>
            </a:prstGeom>
            <a:noFill/>
            <a:ln w="206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 name="Rectangle 31">
              <a:extLst>
                <a:ext uri="{FF2B5EF4-FFF2-40B4-BE49-F238E27FC236}">
                  <a16:creationId xmlns:a16="http://schemas.microsoft.com/office/drawing/2014/main" id="{1F9369D7-B985-F17B-73CE-B1F3F4FE7268}"/>
                </a:ext>
              </a:extLst>
            </p:cNvPr>
            <p:cNvSpPr>
              <a:spLocks noChangeArrowheads="1"/>
            </p:cNvSpPr>
            <p:nvPr/>
          </p:nvSpPr>
          <p:spPr bwMode="auto">
            <a:xfrm>
              <a:off x="1236" y="2681"/>
              <a:ext cx="66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1" i="0" u="none" strike="noStrike" cap="none" normalizeH="0" baseline="0">
                  <a:ln>
                    <a:noFill/>
                  </a:ln>
                  <a:solidFill>
                    <a:srgbClr val="000000"/>
                  </a:solidFill>
                  <a:effectLst/>
                  <a:latin typeface="Calibri" panose="020F0502020204030204" pitchFamily="34" charset="0"/>
                </a:rPr>
                <a:t>Frame(Urgent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5" name="Rectangle 32">
              <a:extLst>
                <a:ext uri="{FF2B5EF4-FFF2-40B4-BE49-F238E27FC236}">
                  <a16:creationId xmlns:a16="http://schemas.microsoft.com/office/drawing/2014/main" id="{582D7C17-5122-B010-1B4A-47CF7C8CF82E}"/>
                </a:ext>
              </a:extLst>
            </p:cNvPr>
            <p:cNvSpPr>
              <a:spLocks noChangeArrowheads="1"/>
            </p:cNvSpPr>
            <p:nvPr/>
          </p:nvSpPr>
          <p:spPr bwMode="auto">
            <a:xfrm>
              <a:off x="1278" y="2805"/>
              <a:ext cx="555"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1" i="0" u="none" strike="noStrike" cap="none" normalizeH="0" baseline="0">
                  <a:ln>
                    <a:noFill/>
                  </a:ln>
                  <a:solidFill>
                    <a:srgbClr val="000000"/>
                  </a:solidFill>
                  <a:effectLst/>
                  <a:latin typeface="Calibri" panose="020F0502020204030204" pitchFamily="34" charset="0"/>
                </a:rPr>
                <a:t>TX Request)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grpSp>
      <p:sp>
        <p:nvSpPr>
          <p:cNvPr id="5" name="Speech Bubble: Oval 4">
            <a:extLst>
              <a:ext uri="{FF2B5EF4-FFF2-40B4-BE49-F238E27FC236}">
                <a16:creationId xmlns:a16="http://schemas.microsoft.com/office/drawing/2014/main" id="{E6BFA8E5-F7DC-1929-C2B2-D66F1C0B1683}"/>
              </a:ext>
            </a:extLst>
          </p:cNvPr>
          <p:cNvSpPr/>
          <p:nvPr/>
        </p:nvSpPr>
        <p:spPr>
          <a:xfrm>
            <a:off x="304800" y="2446636"/>
            <a:ext cx="2590800" cy="614828"/>
          </a:xfrm>
          <a:prstGeom prst="wedgeEllipseCallout">
            <a:avLst>
              <a:gd name="adj1" fmla="val 4359"/>
              <a:gd name="adj2" fmla="val 100529"/>
            </a:avLst>
          </a:prstGeom>
          <a:solidFill>
            <a:srgbClr val="F7D352"/>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0F2E30"/>
                </a:solidFill>
                <a:effectLst/>
                <a:uLnTx/>
                <a:uFillTx/>
                <a:latin typeface="Verdana"/>
                <a:ea typeface="+mn-ea"/>
                <a:cs typeface="+mn-cs"/>
              </a:rPr>
              <a:t>Event-based LL traffic occurs. STA1 has to send data frames immediately  </a:t>
            </a:r>
          </a:p>
        </p:txBody>
      </p:sp>
      <p:sp>
        <p:nvSpPr>
          <p:cNvPr id="11" name="Speech Bubble: Oval 10">
            <a:extLst>
              <a:ext uri="{FF2B5EF4-FFF2-40B4-BE49-F238E27FC236}">
                <a16:creationId xmlns:a16="http://schemas.microsoft.com/office/drawing/2014/main" id="{4BBADE47-CBE4-0C5A-3531-1F7EF5F73A2F}"/>
              </a:ext>
            </a:extLst>
          </p:cNvPr>
          <p:cNvSpPr/>
          <p:nvPr/>
        </p:nvSpPr>
        <p:spPr>
          <a:xfrm>
            <a:off x="2596584" y="2566229"/>
            <a:ext cx="1058573" cy="375641"/>
          </a:xfrm>
          <a:prstGeom prst="wedgeEllipseCallout">
            <a:avLst>
              <a:gd name="adj1" fmla="val 57942"/>
              <a:gd name="adj2" fmla="val 174313"/>
            </a:avLst>
          </a:prstGeom>
          <a:solidFill>
            <a:srgbClr val="FF0000"/>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0F2E30"/>
                </a:solidFill>
                <a:effectLst/>
                <a:uLnTx/>
                <a:uFillTx/>
                <a:latin typeface="Verdana"/>
                <a:ea typeface="+mn-ea"/>
                <a:cs typeface="+mn-cs"/>
              </a:rPr>
              <a:t>REJECT</a:t>
            </a:r>
          </a:p>
        </p:txBody>
      </p:sp>
      <p:sp>
        <p:nvSpPr>
          <p:cNvPr id="2" name="Speech Bubble: Oval 1">
            <a:extLst>
              <a:ext uri="{FF2B5EF4-FFF2-40B4-BE49-F238E27FC236}">
                <a16:creationId xmlns:a16="http://schemas.microsoft.com/office/drawing/2014/main" id="{532244C8-C418-F4B0-313E-1C5E06BDD12E}"/>
              </a:ext>
            </a:extLst>
          </p:cNvPr>
          <p:cNvSpPr/>
          <p:nvPr/>
        </p:nvSpPr>
        <p:spPr>
          <a:xfrm>
            <a:off x="6553200" y="2475887"/>
            <a:ext cx="1600198" cy="557212"/>
          </a:xfrm>
          <a:prstGeom prst="wedgeEllipseCallout">
            <a:avLst>
              <a:gd name="adj1" fmla="val -65216"/>
              <a:gd name="adj2" fmla="val 221324"/>
            </a:avLst>
          </a:prstGeom>
          <a:solidFill>
            <a:srgbClr val="F7D352"/>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0F2E30"/>
                </a:solidFill>
                <a:effectLst/>
                <a:uLnTx/>
                <a:uFillTx/>
                <a:latin typeface="Verdana"/>
                <a:ea typeface="+mn-ea"/>
                <a:cs typeface="+mn-cs"/>
              </a:rPr>
              <a:t>Urgent data to be transmitted by this time</a:t>
            </a:r>
          </a:p>
        </p:txBody>
      </p:sp>
    </p:spTree>
    <p:extLst>
      <p:ext uri="{BB962C8B-B14F-4D97-AF65-F5344CB8AC3E}">
        <p14:creationId xmlns:p14="http://schemas.microsoft.com/office/powerpoint/2010/main" val="198183946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Serhat Erkucuk,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9</a:t>
            </a:fld>
            <a:endParaRPr lang="en-GB" dirty="0"/>
          </a:p>
        </p:txBody>
      </p:sp>
      <p:sp>
        <p:nvSpPr>
          <p:cNvPr id="9" name="Rectangle 1">
            <a:extLst>
              <a:ext uri="{FF2B5EF4-FFF2-40B4-BE49-F238E27FC236}">
                <a16:creationId xmlns:a16="http://schemas.microsoft.com/office/drawing/2014/main" id="{0148E190-96F9-FEC3-990C-10CEA328C26F}"/>
              </a:ext>
            </a:extLst>
          </p:cNvPr>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Conclusion</a:t>
            </a:r>
          </a:p>
        </p:txBody>
      </p:sp>
      <p:sp>
        <p:nvSpPr>
          <p:cNvPr id="5" name="Rectangle 2">
            <a:extLst>
              <a:ext uri="{FF2B5EF4-FFF2-40B4-BE49-F238E27FC236}">
                <a16:creationId xmlns:a16="http://schemas.microsoft.com/office/drawing/2014/main" id="{73EF8675-8111-EB16-D0E3-7D070D2339E0}"/>
              </a:ext>
            </a:extLst>
          </p:cNvPr>
          <p:cNvSpPr txBox="1">
            <a:spLocks noChangeArrowheads="1"/>
          </p:cNvSpPr>
          <p:nvPr/>
        </p:nvSpPr>
        <p:spPr bwMode="auto">
          <a:xfrm>
            <a:off x="685800" y="1981200"/>
            <a:ext cx="7772400"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Event-based low latency traffic should be supported in UHR</a:t>
            </a:r>
          </a:p>
          <a:p>
            <a:pPr>
              <a:buFont typeface="Arial" panose="020B0604020202020204" pitchFamily="34" charset="0"/>
              <a:buChar char="•"/>
            </a:pPr>
            <a:endParaRPr lang="en-US" sz="1800" b="0" kern="0" dirty="0"/>
          </a:p>
          <a:p>
            <a:pPr>
              <a:buFont typeface="Arial" panose="020B0604020202020204" pitchFamily="34" charset="0"/>
              <a:buChar char="•"/>
            </a:pPr>
            <a:r>
              <a:rPr lang="en-US" sz="1800" b="0" kern="0" dirty="0"/>
              <a:t>Existing 11be procedures may not support event-based LL traffic</a:t>
            </a:r>
          </a:p>
          <a:p>
            <a:pPr>
              <a:buFont typeface="Arial" panose="020B0604020202020204" pitchFamily="34" charset="0"/>
              <a:buChar char="•"/>
            </a:pPr>
            <a:endParaRPr lang="en-US" sz="1800" b="0" kern="0" dirty="0"/>
          </a:p>
          <a:p>
            <a:pPr>
              <a:buFont typeface="Arial" panose="020B0604020202020204" pitchFamily="34" charset="0"/>
              <a:buChar char="•"/>
            </a:pPr>
            <a:r>
              <a:rPr lang="en-US" sz="1800" b="0" kern="0" dirty="0"/>
              <a:t>New scheduling methods for supporting (event-based) urgent packet transmission should be considered in 11bn</a:t>
            </a:r>
          </a:p>
          <a:p>
            <a:pPr>
              <a:buFont typeface="Arial" panose="020B0604020202020204" pitchFamily="34" charset="0"/>
              <a:buChar char="•"/>
            </a:pPr>
            <a:endParaRPr lang="en-US" sz="1800" b="0" kern="0" dirty="0"/>
          </a:p>
          <a:p>
            <a:pPr>
              <a:buFont typeface="Arial" panose="020B0604020202020204" pitchFamily="34" charset="0"/>
              <a:buChar char="•"/>
            </a:pPr>
            <a:r>
              <a:rPr lang="en-US" sz="1800" b="0" kern="0" dirty="0"/>
              <a:t>For enhanced reliability, a STA may request the AP for an urgent TXOP sharing with a frame including a request for urgent packet transmission, QoS Characteristics element information and BSR information  </a:t>
            </a:r>
          </a:p>
          <a:p>
            <a:pPr>
              <a:buFont typeface="Arial" panose="020B0604020202020204" pitchFamily="34" charset="0"/>
              <a:buChar char="•"/>
            </a:pPr>
            <a:endParaRPr lang="en-US" sz="1800" b="0" kern="0" dirty="0"/>
          </a:p>
          <a:p>
            <a:pPr>
              <a:buFont typeface="Arial" panose="020B0604020202020204" pitchFamily="34" charset="0"/>
              <a:buChar char="•"/>
            </a:pPr>
            <a:endParaRPr lang="en-US" sz="1800" b="0" kern="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kern="0" dirty="0"/>
          </a:p>
        </p:txBody>
      </p:sp>
    </p:spTree>
    <p:extLst>
      <p:ext uri="{BB962C8B-B14F-4D97-AF65-F5344CB8AC3E}">
        <p14:creationId xmlns:p14="http://schemas.microsoft.com/office/powerpoint/2010/main" val="2184366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3552</TotalTime>
  <Words>1584</Words>
  <Application>Microsoft Office PowerPoint</Application>
  <PresentationFormat>On-screen Show (4:3)</PresentationFormat>
  <Paragraphs>220</Paragraphs>
  <Slides>12</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9" baseType="lpstr">
      <vt:lpstr>Arial</vt:lpstr>
      <vt:lpstr>Arial Unicode MS</vt:lpstr>
      <vt:lpstr>Calibri</vt:lpstr>
      <vt:lpstr>Times New Roman</vt:lpstr>
      <vt:lpstr>Verdana</vt:lpstr>
      <vt:lpstr>Office Theme</vt:lpstr>
      <vt:lpstr>Document</vt:lpstr>
      <vt:lpstr>Enhanced Scheduling Method for Low Latency Traffic – Follow up</vt:lpstr>
      <vt:lpstr>Introduction</vt:lpstr>
      <vt:lpstr>Support for LL Traffic</vt:lpstr>
      <vt:lpstr>Handling Event-based LL Data</vt:lpstr>
      <vt:lpstr>Existing Procedure</vt:lpstr>
      <vt:lpstr>Proposed Approach</vt:lpstr>
      <vt:lpstr>Proposed Procedure</vt:lpstr>
      <vt:lpstr>Proposed Procedure</vt:lpstr>
      <vt:lpstr>Conclusion</vt:lpstr>
      <vt:lpstr>Discussions on [15]</vt:lpstr>
      <vt:lpstr>References</vt:lpstr>
      <vt:lpstr>Straw Poll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Leonardo Lanante</dc:creator>
  <cp:lastModifiedBy>Serhat Erkucuk</cp:lastModifiedBy>
  <cp:revision>137</cp:revision>
  <cp:lastPrinted>1601-01-01T00:00:00Z</cp:lastPrinted>
  <dcterms:created xsi:type="dcterms:W3CDTF">2022-11-03T21:42:38Z</dcterms:created>
  <dcterms:modified xsi:type="dcterms:W3CDTF">2024-03-08T13:34:17Z</dcterms:modified>
</cp:coreProperties>
</file>