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75" r:id="rId3"/>
    <p:sldId id="278" r:id="rId4"/>
    <p:sldId id="289" r:id="rId5"/>
    <p:sldId id="295" r:id="rId6"/>
    <p:sldId id="294" r:id="rId7"/>
    <p:sldId id="296" r:id="rId8"/>
    <p:sldId id="290" r:id="rId9"/>
    <p:sldId id="282" r:id="rId10"/>
    <p:sldId id="279"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60"/>
  </p:normalViewPr>
  <p:slideViewPr>
    <p:cSldViewPr>
      <p:cViewPr varScale="1">
        <p:scale>
          <a:sx n="99" d="100"/>
          <a:sy n="99" d="100"/>
        </p:scale>
        <p:origin x="1348"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78723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3</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20300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4</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537764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5</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96413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6</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74500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7</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211583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8</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675405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9</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50093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2023</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Serhat Erkucuk, </a:t>
            </a:r>
            <a:r>
              <a:rPr lang="en-GB" dirty="0" err="1"/>
              <a:t>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802.11-24/0090r0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00200" y="762000"/>
            <a:ext cx="5791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Protected Low Latency Communications for MLO</a:t>
            </a:r>
            <a:endParaRPr lang="en-GB" dirty="0"/>
          </a:p>
        </p:txBody>
      </p:sp>
      <p:sp>
        <p:nvSpPr>
          <p:cNvPr id="3074" name="Rectangle 2"/>
          <p:cNvSpPr>
            <a:spLocks noGrp="1" noChangeArrowheads="1"/>
          </p:cNvSpPr>
          <p:nvPr>
            <p:ph type="body" idx="1"/>
          </p:nvPr>
        </p:nvSpPr>
        <p:spPr>
          <a:xfrm>
            <a:off x="685800" y="20415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2024-01-12</a:t>
            </a:r>
          </a:p>
        </p:txBody>
      </p:sp>
      <p:graphicFrame>
        <p:nvGraphicFramePr>
          <p:cNvPr id="3075" name="Object 3"/>
          <p:cNvGraphicFramePr>
            <a:graphicFrameLocks noChangeAspect="1"/>
          </p:cNvGraphicFramePr>
          <p:nvPr>
            <p:extLst>
              <p:ext uri="{D42A27DB-BD31-4B8C-83A1-F6EECF244321}">
                <p14:modId xmlns:p14="http://schemas.microsoft.com/office/powerpoint/2010/main" val="2430092736"/>
              </p:ext>
            </p:extLst>
          </p:nvPr>
        </p:nvGraphicFramePr>
        <p:xfrm>
          <a:off x="381000" y="3260725"/>
          <a:ext cx="8639175" cy="2955925"/>
        </p:xfrm>
        <a:graphic>
          <a:graphicData uri="http://schemas.openxmlformats.org/presentationml/2006/ole">
            <mc:AlternateContent xmlns:mc="http://schemas.openxmlformats.org/markup-compatibility/2006">
              <mc:Choice xmlns:v="urn:schemas-microsoft-com:vml" Requires="v">
                <p:oleObj name="Document" r:id="rId3" imgW="8395819" imgH="2866335" progId="Word.Document.8">
                  <p:embed/>
                </p:oleObj>
              </mc:Choice>
              <mc:Fallback>
                <p:oleObj name="Document" r:id="rId3" imgW="8395819" imgH="2866335" progId="Word.Document.8">
                  <p:embed/>
                  <p:pic>
                    <p:nvPicPr>
                      <p:cNvPr id="3075" name="Object 3"/>
                      <p:cNvPicPr>
                        <a:picLocks noChangeAspect="1" noChangeArrowheads="1"/>
                      </p:cNvPicPr>
                      <p:nvPr/>
                    </p:nvPicPr>
                    <p:blipFill>
                      <a:blip r:embed="rId4"/>
                      <a:srcRect/>
                      <a:stretch>
                        <a:fillRect/>
                      </a:stretch>
                    </p:blipFill>
                    <p:spPr bwMode="auto">
                      <a:xfrm>
                        <a:off x="381000" y="3260725"/>
                        <a:ext cx="8639175" cy="2955925"/>
                      </a:xfrm>
                      <a:prstGeom prst="rect">
                        <a:avLst/>
                      </a:prstGeom>
                      <a:noFill/>
                    </p:spPr>
                  </p:pic>
                </p:oleObj>
              </mc:Fallback>
            </mc:AlternateContent>
          </a:graphicData>
        </a:graphic>
      </p:graphicFrame>
      <p:sp>
        <p:nvSpPr>
          <p:cNvPr id="3076" name="Rectangle 4"/>
          <p:cNvSpPr>
            <a:spLocks noChangeArrowheads="1"/>
          </p:cNvSpPr>
          <p:nvPr/>
        </p:nvSpPr>
        <p:spPr bwMode="auto">
          <a:xfrm>
            <a:off x="400837" y="26634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E691667-114B-582B-B5AC-B8F1078F008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9EDAEBC-4C97-DE59-8E51-9CFF6AEA7961}"/>
              </a:ext>
            </a:extLst>
          </p:cNvPr>
          <p:cNvSpPr>
            <a:spLocks noGrp="1"/>
          </p:cNvSpPr>
          <p:nvPr>
            <p:ph type="ftr" idx="14"/>
          </p:nvPr>
        </p:nvSpPr>
        <p:spPr/>
        <p:txBody>
          <a:bodyPr/>
          <a:lstStyle/>
          <a:p>
            <a:r>
              <a:rPr lang="en-GB"/>
              <a:t>Serhat Erkucuk, Ofinno</a:t>
            </a:r>
            <a:endParaRPr lang="en-GB" dirty="0"/>
          </a:p>
        </p:txBody>
      </p:sp>
      <p:sp>
        <p:nvSpPr>
          <p:cNvPr id="6" name="Date Placeholder 5">
            <a:extLst>
              <a:ext uri="{FF2B5EF4-FFF2-40B4-BE49-F238E27FC236}">
                <a16:creationId xmlns:a16="http://schemas.microsoft.com/office/drawing/2014/main" id="{3181740D-8EA5-CD18-4166-62DB32DAFA62}"/>
              </a:ext>
            </a:extLst>
          </p:cNvPr>
          <p:cNvSpPr>
            <a:spLocks noGrp="1"/>
          </p:cNvSpPr>
          <p:nvPr>
            <p:ph type="dt" idx="15"/>
          </p:nvPr>
        </p:nvSpPr>
        <p:spPr/>
        <p:txBody>
          <a:bodyPr/>
          <a:lstStyle/>
          <a:p>
            <a:r>
              <a:rPr lang="en-US" dirty="0"/>
              <a:t>January 2024</a:t>
            </a:r>
            <a:endParaRPr lang="en-GB" dirty="0"/>
          </a:p>
        </p:txBody>
      </p:sp>
      <p:sp>
        <p:nvSpPr>
          <p:cNvPr id="13" name="TextBox 12">
            <a:extLst>
              <a:ext uri="{FF2B5EF4-FFF2-40B4-BE49-F238E27FC236}">
                <a16:creationId xmlns:a16="http://schemas.microsoft.com/office/drawing/2014/main" id="{65FE6852-1590-79F7-4BD2-D8110C9E7E4E}"/>
              </a:ext>
            </a:extLst>
          </p:cNvPr>
          <p:cNvSpPr txBox="1"/>
          <p:nvPr/>
        </p:nvSpPr>
        <p:spPr>
          <a:xfrm>
            <a:off x="515144" y="1565941"/>
            <a:ext cx="8113712" cy="2812565"/>
          </a:xfrm>
          <a:prstGeom prst="rect">
            <a:avLst/>
          </a:prstGeom>
          <a:noFill/>
        </p:spPr>
        <p:txBody>
          <a:bodyPr wrap="square">
            <a:spAutoFit/>
          </a:bodyPr>
          <a:lstStyle/>
          <a:p>
            <a:pPr defTabSz="914400">
              <a:lnSpc>
                <a:spcPct val="150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 23/0480r0, UHR Proposed PAR</a:t>
            </a:r>
          </a:p>
          <a:p>
            <a:pPr defTabSz="914400">
              <a:lnSpc>
                <a:spcPct val="150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[2] 22/1556r1, Multi-AP Coordination for Low Latency Traffic Delivery</a:t>
            </a:r>
            <a:endParaRPr lang="en-US" altLang="ko-KR" sz="1800" kern="0" dirty="0">
              <a:solidFill>
                <a:srgbClr val="000000"/>
              </a:solidFill>
              <a:latin typeface="Times New Roman"/>
              <a:ea typeface="굴림" panose="020B0600000101010101" pitchFamily="50" charset="-127"/>
            </a:endParaRPr>
          </a:p>
          <a:p>
            <a:pPr defTabSz="914400">
              <a:lnSpc>
                <a:spcPct val="150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[3] 22/1939r0, PPDU Design for Short Frames</a:t>
            </a:r>
          </a:p>
          <a:p>
            <a:pPr defTabSz="914400">
              <a:lnSpc>
                <a:spcPct val="150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[4] 22/1923r1, Enhanced Trigger-Based Uplink Transmission</a:t>
            </a:r>
          </a:p>
          <a:p>
            <a:pPr defTabSz="914400">
              <a:lnSpc>
                <a:spcPct val="150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[5] 23/0045r1, Urgency-based Delivery of Latency Sensitive Traffic</a:t>
            </a:r>
          </a:p>
          <a:p>
            <a:pPr marL="0" marR="0" lvl="0" indent="0" algn="l" defTabSz="914400" rtl="0" eaLnBrk="0" fontAlgn="base" latinLnBrk="0" hangingPunct="0">
              <a:lnSpc>
                <a:spcPct val="150000"/>
              </a:lnSpc>
              <a:spcBef>
                <a:spcPct val="20000"/>
              </a:spcBef>
              <a:spcAft>
                <a:spcPct val="0"/>
              </a:spcAft>
              <a:buClrTx/>
              <a:buSzTx/>
              <a:buFontTx/>
              <a:buNone/>
              <a:tabLst/>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[6] 23/0378r0, Enhanced Scheduling Method for Low Latency Traffic</a:t>
            </a:r>
          </a:p>
        </p:txBody>
      </p:sp>
      <p:sp>
        <p:nvSpPr>
          <p:cNvPr id="14" name="Rectangle 1">
            <a:extLst>
              <a:ext uri="{FF2B5EF4-FFF2-40B4-BE49-F238E27FC236}">
                <a16:creationId xmlns:a16="http://schemas.microsoft.com/office/drawing/2014/main" id="{D857A7CC-2A6F-CCEF-BBCF-19DD376F36D9}"/>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Tree>
    <p:extLst>
      <p:ext uri="{BB962C8B-B14F-4D97-AF65-F5344CB8AC3E}">
        <p14:creationId xmlns:p14="http://schemas.microsoft.com/office/powerpoint/2010/main" val="2373513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Serhat Erkucuk, Ofinno</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2</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10" name="Rectangle 2">
            <a:extLst>
              <a:ext uri="{FF2B5EF4-FFF2-40B4-BE49-F238E27FC236}">
                <a16:creationId xmlns:a16="http://schemas.microsoft.com/office/drawing/2014/main" id="{3BE730AE-BA56-91C5-F76C-09BC103FCB5F}"/>
              </a:ext>
            </a:extLst>
          </p:cNvPr>
          <p:cNvSpPr txBox="1">
            <a:spLocks noChangeArrowheads="1"/>
          </p:cNvSpPr>
          <p:nvPr/>
        </p:nvSpPr>
        <p:spPr bwMode="auto">
          <a:xfrm>
            <a:off x="685800" y="1676400"/>
            <a:ext cx="7848600" cy="4267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“Enabling at least one mode of operation capable of improving the tail of the latency distribution and jitter compared to EHT MAC/PHY operation, with mobility between BSSs” has been one of the main objectives within the scope of P802.11bn [1].</a:t>
            </a:r>
          </a:p>
          <a:p>
            <a:pPr>
              <a:buFont typeface="Arial" panose="020B0604020202020204" pitchFamily="34" charset="0"/>
              <a:buChar char="•"/>
            </a:pPr>
            <a:endParaRPr lang="en-US" sz="600" b="0" kern="0" dirty="0"/>
          </a:p>
          <a:p>
            <a:pPr>
              <a:buFont typeface="Arial" panose="020B0604020202020204" pitchFamily="34" charset="0"/>
              <a:buChar char="•"/>
            </a:pPr>
            <a:r>
              <a:rPr lang="en-US" sz="1800" b="0" kern="0" dirty="0"/>
              <a:t>Low latency has already been considered for 11bn from various aspects [2-6].</a:t>
            </a:r>
          </a:p>
          <a:p>
            <a:pPr lvl="1">
              <a:buFont typeface="Wingdings" panose="05000000000000000000" pitchFamily="2" charset="2"/>
              <a:buChar char="Ø"/>
            </a:pPr>
            <a:r>
              <a:rPr lang="en-US" sz="1600" b="0" kern="0" dirty="0"/>
              <a:t>E.g., preemption, scheduling, multi-AP operation, PPDU design, frame overhead reduction </a:t>
            </a:r>
          </a:p>
          <a:p>
            <a:pPr>
              <a:buFont typeface="Arial" panose="020B0604020202020204" pitchFamily="34" charset="0"/>
              <a:buChar char="•"/>
            </a:pPr>
            <a:endParaRPr lang="en-US" sz="600" b="0" kern="0" dirty="0"/>
          </a:p>
          <a:p>
            <a:pPr>
              <a:buFont typeface="Arial" panose="020B0604020202020204" pitchFamily="34" charset="0"/>
              <a:buChar char="•"/>
            </a:pPr>
            <a:r>
              <a:rPr lang="en-US" sz="1800" b="0" kern="0" dirty="0"/>
              <a:t>Most devices in IEEE 802.11bn are expected to support multi-link operation (MLO), and thus, the operation of multi-link devices (MLDs) should be considered for handling low latency traffic.</a:t>
            </a:r>
          </a:p>
          <a:p>
            <a:pPr>
              <a:buFont typeface="Arial" panose="020B0604020202020204" pitchFamily="34" charset="0"/>
              <a:buChar char="•"/>
            </a:pPr>
            <a:endParaRPr lang="en-US" sz="600" b="0" kern="0" dirty="0"/>
          </a:p>
          <a:p>
            <a:pPr>
              <a:buFont typeface="Arial" panose="020B0604020202020204" pitchFamily="34" charset="0"/>
              <a:buChar char="•"/>
            </a:pPr>
            <a:r>
              <a:rPr lang="en-US" sz="1800" b="0" kern="0" dirty="0"/>
              <a:t>In this contribution, we consider the operation of MLDs to support low latency traffic in 11bn, while protecting the data via RTS/CTS exchange.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500" kern="0" dirty="0"/>
          </a:p>
        </p:txBody>
      </p:sp>
    </p:spTree>
    <p:extLst>
      <p:ext uri="{BB962C8B-B14F-4D97-AF65-F5344CB8AC3E}">
        <p14:creationId xmlns:p14="http://schemas.microsoft.com/office/powerpoint/2010/main" val="13779113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3</a:t>
            </a:fld>
            <a:endParaRPr lang="en-GB" dirty="0"/>
          </a:p>
        </p:txBody>
      </p:sp>
      <p:sp>
        <p:nvSpPr>
          <p:cNvPr id="14" name="Rectangle 1">
            <a:extLst>
              <a:ext uri="{FF2B5EF4-FFF2-40B4-BE49-F238E27FC236}">
                <a16:creationId xmlns:a16="http://schemas.microsoft.com/office/drawing/2014/main" id="{00167C7E-A5A5-1959-AAB8-A559C86BF95A}"/>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LL Data via Single Link</a:t>
            </a:r>
          </a:p>
        </p:txBody>
      </p:sp>
      <p:sp>
        <p:nvSpPr>
          <p:cNvPr id="15" name="Rectangle 2">
            <a:extLst>
              <a:ext uri="{FF2B5EF4-FFF2-40B4-BE49-F238E27FC236}">
                <a16:creationId xmlns:a16="http://schemas.microsoft.com/office/drawing/2014/main" id="{8CEE61F9-890A-548C-B6A0-695810DE4FBF}"/>
              </a:ext>
            </a:extLst>
          </p:cNvPr>
          <p:cNvSpPr txBox="1">
            <a:spLocks noChangeArrowheads="1"/>
          </p:cNvSpPr>
          <p:nvPr/>
        </p:nvSpPr>
        <p:spPr bwMode="auto">
          <a:xfrm>
            <a:off x="723106" y="1475905"/>
            <a:ext cx="8039894" cy="157209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According to the existing behavior, when LL data for a stream becomes available for transmission at an AP with multi-link capabilities (e.g., AP MLD), the AP may try to transmit the LL data over a single link. </a:t>
            </a:r>
          </a:p>
          <a:p>
            <a:pPr>
              <a:buFont typeface="Arial" panose="020B0604020202020204" pitchFamily="34" charset="0"/>
              <a:buChar char="•"/>
            </a:pPr>
            <a:r>
              <a:rPr lang="en-US" sz="1800" b="0" kern="0" dirty="0"/>
              <a:t>If the link is busy for a period of time, the transmission completion time may be reached. The transmission of the LL data may be delayed. The STA may discard the received LL data.</a:t>
            </a:r>
            <a:endParaRPr lang="en-US" sz="1600" b="0" kern="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sp>
        <p:nvSpPr>
          <p:cNvPr id="5" name="말풍선: 타원형 102">
            <a:extLst>
              <a:ext uri="{FF2B5EF4-FFF2-40B4-BE49-F238E27FC236}">
                <a16:creationId xmlns:a16="http://schemas.microsoft.com/office/drawing/2014/main" id="{CAB53FF7-07C9-67C6-6BD3-34B9B4B79862}"/>
              </a:ext>
            </a:extLst>
          </p:cNvPr>
          <p:cNvSpPr/>
          <p:nvPr/>
        </p:nvSpPr>
        <p:spPr>
          <a:xfrm>
            <a:off x="1899618" y="3391687"/>
            <a:ext cx="1529382" cy="247008"/>
          </a:xfrm>
          <a:prstGeom prst="wedgeEllipseCallout">
            <a:avLst>
              <a:gd name="adj1" fmla="val -25882"/>
              <a:gd name="adj2" fmla="val 221954"/>
            </a:avLst>
          </a:prstGeom>
          <a:solidFill>
            <a:srgbClr val="FFC00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LL data arrives</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9" name="말풍선: 타원형 102">
            <a:extLst>
              <a:ext uri="{FF2B5EF4-FFF2-40B4-BE49-F238E27FC236}">
                <a16:creationId xmlns:a16="http://schemas.microsoft.com/office/drawing/2014/main" id="{D7EB1227-56C7-CF55-6823-5470B492144D}"/>
              </a:ext>
            </a:extLst>
          </p:cNvPr>
          <p:cNvSpPr/>
          <p:nvPr/>
        </p:nvSpPr>
        <p:spPr>
          <a:xfrm>
            <a:off x="5867400" y="3360348"/>
            <a:ext cx="1681782" cy="247008"/>
          </a:xfrm>
          <a:prstGeom prst="wedgeEllipseCallout">
            <a:avLst>
              <a:gd name="adj1" fmla="val -29914"/>
              <a:gd name="adj2" fmla="val 238921"/>
            </a:avLst>
          </a:prstGeom>
          <a:solidFill>
            <a:srgbClr val="FFC00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Transmission completion time</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10" name="말풍선: 타원형 102">
            <a:extLst>
              <a:ext uri="{FF2B5EF4-FFF2-40B4-BE49-F238E27FC236}">
                <a16:creationId xmlns:a16="http://schemas.microsoft.com/office/drawing/2014/main" id="{8C1A130B-CB64-79B3-DAF3-DB57A9C5521A}"/>
              </a:ext>
            </a:extLst>
          </p:cNvPr>
          <p:cNvSpPr/>
          <p:nvPr/>
        </p:nvSpPr>
        <p:spPr>
          <a:xfrm>
            <a:off x="3124200" y="3696487"/>
            <a:ext cx="1143000" cy="247008"/>
          </a:xfrm>
          <a:prstGeom prst="wedgeEllipseCallout">
            <a:avLst>
              <a:gd name="adj1" fmla="val -33509"/>
              <a:gd name="adj2" fmla="val 215784"/>
            </a:avLst>
          </a:prstGeom>
          <a:solidFill>
            <a:srgbClr val="FFC00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RTS repetitions</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2" name="말풍선: 타원형 102">
            <a:extLst>
              <a:ext uri="{FF2B5EF4-FFF2-40B4-BE49-F238E27FC236}">
                <a16:creationId xmlns:a16="http://schemas.microsoft.com/office/drawing/2014/main" id="{5495A2CA-85FE-F5C4-8934-C61CDCEBA856}"/>
              </a:ext>
            </a:extLst>
          </p:cNvPr>
          <p:cNvSpPr/>
          <p:nvPr/>
        </p:nvSpPr>
        <p:spPr>
          <a:xfrm>
            <a:off x="6800536" y="4427148"/>
            <a:ext cx="1581464" cy="336139"/>
          </a:xfrm>
          <a:prstGeom prst="wedgeEllipseCallout">
            <a:avLst>
              <a:gd name="adj1" fmla="val -73343"/>
              <a:gd name="adj2" fmla="val -111611"/>
            </a:avLst>
          </a:prstGeom>
          <a:solidFill>
            <a:srgbClr val="FF7C8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Transmission may be delayed</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pic>
        <p:nvPicPr>
          <p:cNvPr id="11" name="Picture 10">
            <a:extLst>
              <a:ext uri="{FF2B5EF4-FFF2-40B4-BE49-F238E27FC236}">
                <a16:creationId xmlns:a16="http://schemas.microsoft.com/office/drawing/2014/main" id="{593FFEF8-10FF-BA84-1195-44C90CF19234}"/>
              </a:ext>
            </a:extLst>
          </p:cNvPr>
          <p:cNvPicPr>
            <a:picLocks noChangeAspect="1"/>
          </p:cNvPicPr>
          <p:nvPr/>
        </p:nvPicPr>
        <p:blipFill>
          <a:blip r:embed="rId3"/>
          <a:stretch>
            <a:fillRect/>
          </a:stretch>
        </p:blipFill>
        <p:spPr>
          <a:xfrm>
            <a:off x="1148087" y="3696487"/>
            <a:ext cx="6465237" cy="2704313"/>
          </a:xfrm>
          <a:prstGeom prst="rect">
            <a:avLst/>
          </a:prstGeom>
        </p:spPr>
      </p:pic>
    </p:spTree>
    <p:extLst>
      <p:ext uri="{BB962C8B-B14F-4D97-AF65-F5344CB8AC3E}">
        <p14:creationId xmlns:p14="http://schemas.microsoft.com/office/powerpoint/2010/main" val="31378745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4</a:t>
            </a:fld>
            <a:endParaRPr lang="en-GB" dirty="0"/>
          </a:p>
        </p:txBody>
      </p:sp>
      <p:sp>
        <p:nvSpPr>
          <p:cNvPr id="14" name="Rectangle 1">
            <a:extLst>
              <a:ext uri="{FF2B5EF4-FFF2-40B4-BE49-F238E27FC236}">
                <a16:creationId xmlns:a16="http://schemas.microsoft.com/office/drawing/2014/main" id="{00167C7E-A5A5-1959-AAB8-A559C86BF95A}"/>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LL Data via Multiple Links (1)</a:t>
            </a:r>
          </a:p>
        </p:txBody>
      </p:sp>
      <p:sp>
        <p:nvSpPr>
          <p:cNvPr id="15" name="Rectangle 2">
            <a:extLst>
              <a:ext uri="{FF2B5EF4-FFF2-40B4-BE49-F238E27FC236}">
                <a16:creationId xmlns:a16="http://schemas.microsoft.com/office/drawing/2014/main" id="{8CEE61F9-890A-548C-B6A0-695810DE4FBF}"/>
              </a:ext>
            </a:extLst>
          </p:cNvPr>
          <p:cNvSpPr txBox="1">
            <a:spLocks noChangeArrowheads="1"/>
          </p:cNvSpPr>
          <p:nvPr/>
        </p:nvSpPr>
        <p:spPr bwMode="auto">
          <a:xfrm>
            <a:off x="457200" y="1447800"/>
            <a:ext cx="8534400" cy="1905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As one approach, AP may transmit to the STA (non-AP MLD) an RTS frame via one of the links (e.g., Link-1) for transmitting LL data. </a:t>
            </a:r>
          </a:p>
          <a:p>
            <a:pPr>
              <a:buFont typeface="Arial" panose="020B0604020202020204" pitchFamily="34" charset="0"/>
              <a:buChar char="•"/>
            </a:pPr>
            <a:r>
              <a:rPr lang="en-US" sz="1800" b="0" kern="0" dirty="0"/>
              <a:t>If the AP does not receive a CTS frame within a time period (e.g., </a:t>
            </a:r>
            <a:r>
              <a:rPr lang="en-US" sz="1800" b="0" kern="0" dirty="0" err="1"/>
              <a:t>CTSTimeout</a:t>
            </a:r>
            <a:r>
              <a:rPr lang="en-US" sz="1800" b="0" kern="0" dirty="0"/>
              <a:t>), AP may calculate the remaining time for transmission and may transmit to the STA an RTS frame from another link (e.g., Link-2).</a:t>
            </a:r>
          </a:p>
          <a:p>
            <a:pPr>
              <a:buFont typeface="Arial" panose="020B0604020202020204" pitchFamily="34" charset="0"/>
              <a:buChar char="•"/>
            </a:pPr>
            <a:r>
              <a:rPr lang="en-US" sz="1800" b="0" kern="0" dirty="0"/>
              <a:t>On receiving a CTS frame via Link-2, AP may transmit to the STA the LL data.</a:t>
            </a:r>
          </a:p>
        </p:txBody>
      </p:sp>
      <p:pic>
        <p:nvPicPr>
          <p:cNvPr id="4" name="Picture 3">
            <a:extLst>
              <a:ext uri="{FF2B5EF4-FFF2-40B4-BE49-F238E27FC236}">
                <a16:creationId xmlns:a16="http://schemas.microsoft.com/office/drawing/2014/main" id="{4AE6091B-4310-FB32-94FE-0E4CE5EEB979}"/>
              </a:ext>
            </a:extLst>
          </p:cNvPr>
          <p:cNvPicPr>
            <a:picLocks noChangeAspect="1"/>
          </p:cNvPicPr>
          <p:nvPr/>
        </p:nvPicPr>
        <p:blipFill>
          <a:blip r:embed="rId3"/>
          <a:stretch>
            <a:fillRect/>
          </a:stretch>
        </p:blipFill>
        <p:spPr>
          <a:xfrm>
            <a:off x="1295400" y="3746610"/>
            <a:ext cx="6307455" cy="2704049"/>
          </a:xfrm>
          <a:prstGeom prst="rect">
            <a:avLst/>
          </a:prstGeom>
        </p:spPr>
      </p:pic>
      <p:sp>
        <p:nvSpPr>
          <p:cNvPr id="5" name="말풍선: 타원형 102">
            <a:extLst>
              <a:ext uri="{FF2B5EF4-FFF2-40B4-BE49-F238E27FC236}">
                <a16:creationId xmlns:a16="http://schemas.microsoft.com/office/drawing/2014/main" id="{5A9AB205-70A7-8459-7829-EABDE76D45C6}"/>
              </a:ext>
            </a:extLst>
          </p:cNvPr>
          <p:cNvSpPr/>
          <p:nvPr/>
        </p:nvSpPr>
        <p:spPr>
          <a:xfrm>
            <a:off x="2057400" y="3476742"/>
            <a:ext cx="1529382" cy="247008"/>
          </a:xfrm>
          <a:prstGeom prst="wedgeEllipseCallout">
            <a:avLst>
              <a:gd name="adj1" fmla="val -28871"/>
              <a:gd name="adj2" fmla="val 237379"/>
            </a:avLst>
          </a:prstGeom>
          <a:solidFill>
            <a:srgbClr val="FFC00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LL data arrives</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9" name="말풍선: 타원형 102">
            <a:extLst>
              <a:ext uri="{FF2B5EF4-FFF2-40B4-BE49-F238E27FC236}">
                <a16:creationId xmlns:a16="http://schemas.microsoft.com/office/drawing/2014/main" id="{61C15BA9-8200-B211-DFEA-FBDDD4FBA296}"/>
              </a:ext>
            </a:extLst>
          </p:cNvPr>
          <p:cNvSpPr/>
          <p:nvPr/>
        </p:nvSpPr>
        <p:spPr>
          <a:xfrm>
            <a:off x="6019800" y="3456541"/>
            <a:ext cx="1681782" cy="247008"/>
          </a:xfrm>
          <a:prstGeom prst="wedgeEllipseCallout">
            <a:avLst>
              <a:gd name="adj1" fmla="val -28555"/>
              <a:gd name="adj2" fmla="val 245091"/>
            </a:avLst>
          </a:prstGeom>
          <a:solidFill>
            <a:srgbClr val="FFC00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Transmission completion time</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10" name="말풍선: 타원형 102">
            <a:extLst>
              <a:ext uri="{FF2B5EF4-FFF2-40B4-BE49-F238E27FC236}">
                <a16:creationId xmlns:a16="http://schemas.microsoft.com/office/drawing/2014/main" id="{4AEABEF2-79C7-B39C-0D7E-03FBB726F3E1}"/>
              </a:ext>
            </a:extLst>
          </p:cNvPr>
          <p:cNvSpPr/>
          <p:nvPr/>
        </p:nvSpPr>
        <p:spPr>
          <a:xfrm>
            <a:off x="3962400" y="3276600"/>
            <a:ext cx="1681782" cy="381000"/>
          </a:xfrm>
          <a:prstGeom prst="wedgeEllipseCallout">
            <a:avLst>
              <a:gd name="adj1" fmla="val -66615"/>
              <a:gd name="adj2" fmla="val 114524"/>
            </a:avLst>
          </a:prstGeom>
          <a:solidFill>
            <a:srgbClr val="92D05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Calculation of remaining time for transmission</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Tree>
    <p:extLst>
      <p:ext uri="{BB962C8B-B14F-4D97-AF65-F5344CB8AC3E}">
        <p14:creationId xmlns:p14="http://schemas.microsoft.com/office/powerpoint/2010/main" val="27384926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51FC4E0-8A1E-D862-D68D-46B0935281FE}"/>
              </a:ext>
            </a:extLst>
          </p:cNvPr>
          <p:cNvPicPr>
            <a:picLocks noChangeAspect="1"/>
          </p:cNvPicPr>
          <p:nvPr/>
        </p:nvPicPr>
        <p:blipFill>
          <a:blip r:embed="rId3"/>
          <a:stretch>
            <a:fillRect/>
          </a:stretch>
        </p:blipFill>
        <p:spPr>
          <a:xfrm>
            <a:off x="1143001" y="3542236"/>
            <a:ext cx="6477000" cy="2706164"/>
          </a:xfrm>
          <a:prstGeom prst="rect">
            <a:avLst/>
          </a:prstGeom>
        </p:spPr>
      </p:pic>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5</a:t>
            </a:fld>
            <a:endParaRPr lang="en-GB" dirty="0"/>
          </a:p>
        </p:txBody>
      </p:sp>
      <p:sp>
        <p:nvSpPr>
          <p:cNvPr id="14" name="Rectangle 1">
            <a:extLst>
              <a:ext uri="{FF2B5EF4-FFF2-40B4-BE49-F238E27FC236}">
                <a16:creationId xmlns:a16="http://schemas.microsoft.com/office/drawing/2014/main" id="{00167C7E-A5A5-1959-AAB8-A559C86BF95A}"/>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LL Data via Multiple Links (2)</a:t>
            </a:r>
          </a:p>
        </p:txBody>
      </p:sp>
      <p:sp>
        <p:nvSpPr>
          <p:cNvPr id="15" name="Rectangle 2">
            <a:extLst>
              <a:ext uri="{FF2B5EF4-FFF2-40B4-BE49-F238E27FC236}">
                <a16:creationId xmlns:a16="http://schemas.microsoft.com/office/drawing/2014/main" id="{8CEE61F9-890A-548C-B6A0-695810DE4FBF}"/>
              </a:ext>
            </a:extLst>
          </p:cNvPr>
          <p:cNvSpPr txBox="1">
            <a:spLocks noChangeArrowheads="1"/>
          </p:cNvSpPr>
          <p:nvPr/>
        </p:nvSpPr>
        <p:spPr bwMode="auto">
          <a:xfrm>
            <a:off x="723106" y="1475905"/>
            <a:ext cx="8039894" cy="134349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As another approach, by leveraging multi link capabilities, AP may transmit multiple RTS frames to the STA via multiple links. </a:t>
            </a:r>
          </a:p>
          <a:p>
            <a:pPr>
              <a:buFont typeface="Arial" panose="020B0604020202020204" pitchFamily="34" charset="0"/>
              <a:buChar char="•"/>
            </a:pPr>
            <a:r>
              <a:rPr lang="en-US" sz="1800" b="0" kern="0" dirty="0"/>
              <a:t>If the AP receives a single CTS frame from one of the links, AP may transmit the LL data via the link that it received the CTS frame from.</a:t>
            </a:r>
            <a:endParaRPr lang="en-US" sz="1600" b="0" kern="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sp>
        <p:nvSpPr>
          <p:cNvPr id="5" name="말풍선: 타원형 102">
            <a:extLst>
              <a:ext uri="{FF2B5EF4-FFF2-40B4-BE49-F238E27FC236}">
                <a16:creationId xmlns:a16="http://schemas.microsoft.com/office/drawing/2014/main" id="{CAB53FF7-07C9-67C6-6BD3-34B9B4B79862}"/>
              </a:ext>
            </a:extLst>
          </p:cNvPr>
          <p:cNvSpPr/>
          <p:nvPr/>
        </p:nvSpPr>
        <p:spPr>
          <a:xfrm>
            <a:off x="1899618" y="3234339"/>
            <a:ext cx="1529382" cy="247008"/>
          </a:xfrm>
          <a:prstGeom prst="wedgeEllipseCallout">
            <a:avLst>
              <a:gd name="adj1" fmla="val -25882"/>
              <a:gd name="adj2" fmla="val 221954"/>
            </a:avLst>
          </a:prstGeom>
          <a:solidFill>
            <a:srgbClr val="FFC00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LL data arrives</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9" name="말풍선: 타원형 102">
            <a:extLst>
              <a:ext uri="{FF2B5EF4-FFF2-40B4-BE49-F238E27FC236}">
                <a16:creationId xmlns:a16="http://schemas.microsoft.com/office/drawing/2014/main" id="{D7EB1227-56C7-CF55-6823-5470B492144D}"/>
              </a:ext>
            </a:extLst>
          </p:cNvPr>
          <p:cNvSpPr/>
          <p:nvPr/>
        </p:nvSpPr>
        <p:spPr>
          <a:xfrm>
            <a:off x="5867400" y="3203000"/>
            <a:ext cx="1681782" cy="247008"/>
          </a:xfrm>
          <a:prstGeom prst="wedgeEllipseCallout">
            <a:avLst>
              <a:gd name="adj1" fmla="val -29914"/>
              <a:gd name="adj2" fmla="val 238921"/>
            </a:avLst>
          </a:prstGeom>
          <a:solidFill>
            <a:srgbClr val="FFC00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Transmission completion time</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Tree>
    <p:extLst>
      <p:ext uri="{BB962C8B-B14F-4D97-AF65-F5344CB8AC3E}">
        <p14:creationId xmlns:p14="http://schemas.microsoft.com/office/powerpoint/2010/main" val="19506482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0E07BAB-ECAF-8AFD-3628-1A32CF2C10AE}"/>
              </a:ext>
            </a:extLst>
          </p:cNvPr>
          <p:cNvPicPr>
            <a:picLocks noChangeAspect="1"/>
          </p:cNvPicPr>
          <p:nvPr/>
        </p:nvPicPr>
        <p:blipFill>
          <a:blip r:embed="rId3"/>
          <a:stretch>
            <a:fillRect/>
          </a:stretch>
        </p:blipFill>
        <p:spPr>
          <a:xfrm>
            <a:off x="1498480" y="3657600"/>
            <a:ext cx="6426320" cy="2777296"/>
          </a:xfrm>
          <a:prstGeom prst="rect">
            <a:avLst/>
          </a:prstGeom>
        </p:spPr>
      </p:pic>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6</a:t>
            </a:fld>
            <a:endParaRPr lang="en-GB" dirty="0"/>
          </a:p>
        </p:txBody>
      </p:sp>
      <p:sp>
        <p:nvSpPr>
          <p:cNvPr id="14" name="Rectangle 1">
            <a:extLst>
              <a:ext uri="{FF2B5EF4-FFF2-40B4-BE49-F238E27FC236}">
                <a16:creationId xmlns:a16="http://schemas.microsoft.com/office/drawing/2014/main" id="{00167C7E-A5A5-1959-AAB8-A559C86BF95A}"/>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LL Data via Multiple Links (3)</a:t>
            </a:r>
          </a:p>
        </p:txBody>
      </p:sp>
      <p:sp>
        <p:nvSpPr>
          <p:cNvPr id="15" name="Rectangle 2">
            <a:extLst>
              <a:ext uri="{FF2B5EF4-FFF2-40B4-BE49-F238E27FC236}">
                <a16:creationId xmlns:a16="http://schemas.microsoft.com/office/drawing/2014/main" id="{8CEE61F9-890A-548C-B6A0-695810DE4FBF}"/>
              </a:ext>
            </a:extLst>
          </p:cNvPr>
          <p:cNvSpPr txBox="1">
            <a:spLocks noChangeArrowheads="1"/>
          </p:cNvSpPr>
          <p:nvPr/>
        </p:nvSpPr>
        <p:spPr bwMode="auto">
          <a:xfrm>
            <a:off x="609600" y="1438693"/>
            <a:ext cx="8229600" cy="225789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When AP transmits multiple RTS frames to the STA via multiple links (e.g., Links 1&amp;2), both links may be available. </a:t>
            </a:r>
          </a:p>
          <a:p>
            <a:pPr>
              <a:buFont typeface="Arial" panose="020B0604020202020204" pitchFamily="34" charset="0"/>
              <a:buChar char="•"/>
            </a:pPr>
            <a:r>
              <a:rPr lang="en-US" sz="1800" b="0" kern="0" dirty="0"/>
              <a:t>If both links are available, STA may transmit CTS frames to the AP via Links 1&amp;2.</a:t>
            </a:r>
          </a:p>
          <a:p>
            <a:pPr>
              <a:buFont typeface="Arial" panose="020B0604020202020204" pitchFamily="34" charset="0"/>
              <a:buChar char="•"/>
            </a:pPr>
            <a:r>
              <a:rPr lang="en-US" sz="1800" kern="0" dirty="0"/>
              <a:t>Option-1:</a:t>
            </a:r>
            <a:r>
              <a:rPr lang="en-US" sz="1800" b="0" kern="0" dirty="0"/>
              <a:t> AP may transmit to STA the LL data in part via both of the links. </a:t>
            </a:r>
          </a:p>
          <a:p>
            <a:pPr>
              <a:buFont typeface="Arial" panose="020B0604020202020204" pitchFamily="34" charset="0"/>
              <a:buChar char="•"/>
            </a:pPr>
            <a:r>
              <a:rPr lang="en-US" sz="1800" b="0" kern="0" dirty="0"/>
              <a:t>In case the LL data is not long, AP may not need to transmit LL data in part (i.e., MSDUs of LL data in separate PPDUs) in multiple links.</a:t>
            </a:r>
          </a:p>
        </p:txBody>
      </p:sp>
      <p:sp>
        <p:nvSpPr>
          <p:cNvPr id="5" name="말풍선: 타원형 102">
            <a:extLst>
              <a:ext uri="{FF2B5EF4-FFF2-40B4-BE49-F238E27FC236}">
                <a16:creationId xmlns:a16="http://schemas.microsoft.com/office/drawing/2014/main" id="{D20544CB-F010-2242-7E2D-E3912D490BDC}"/>
              </a:ext>
            </a:extLst>
          </p:cNvPr>
          <p:cNvSpPr/>
          <p:nvPr/>
        </p:nvSpPr>
        <p:spPr>
          <a:xfrm>
            <a:off x="1328118" y="3505200"/>
            <a:ext cx="1529382" cy="247008"/>
          </a:xfrm>
          <a:prstGeom prst="wedgeEllipseCallout">
            <a:avLst>
              <a:gd name="adj1" fmla="val 29175"/>
              <a:gd name="adj2" fmla="val 103185"/>
            </a:avLst>
          </a:prstGeom>
          <a:solidFill>
            <a:srgbClr val="FFC00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LL data arrives</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9" name="말풍선: 타원형 102">
            <a:extLst>
              <a:ext uri="{FF2B5EF4-FFF2-40B4-BE49-F238E27FC236}">
                <a16:creationId xmlns:a16="http://schemas.microsoft.com/office/drawing/2014/main" id="{40ACBBB3-9E78-E9A8-C19D-F0C5BD6AF1A2}"/>
              </a:ext>
            </a:extLst>
          </p:cNvPr>
          <p:cNvSpPr/>
          <p:nvPr/>
        </p:nvSpPr>
        <p:spPr>
          <a:xfrm>
            <a:off x="6134100" y="3668853"/>
            <a:ext cx="1681782" cy="247008"/>
          </a:xfrm>
          <a:prstGeom prst="wedgeEllipseCallout">
            <a:avLst>
              <a:gd name="adj1" fmla="val -26064"/>
              <a:gd name="adj2" fmla="val 228123"/>
            </a:avLst>
          </a:prstGeom>
          <a:solidFill>
            <a:srgbClr val="FFC00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Transmission completion time</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Tree>
    <p:extLst>
      <p:ext uri="{BB962C8B-B14F-4D97-AF65-F5344CB8AC3E}">
        <p14:creationId xmlns:p14="http://schemas.microsoft.com/office/powerpoint/2010/main" val="25367238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DA3E151-B76C-E3DA-9FAF-5E1F62981CB3}"/>
              </a:ext>
            </a:extLst>
          </p:cNvPr>
          <p:cNvPicPr>
            <a:picLocks noChangeAspect="1"/>
          </p:cNvPicPr>
          <p:nvPr/>
        </p:nvPicPr>
        <p:blipFill>
          <a:blip r:embed="rId3"/>
          <a:stretch>
            <a:fillRect/>
          </a:stretch>
        </p:blipFill>
        <p:spPr>
          <a:xfrm>
            <a:off x="1447800" y="3695523"/>
            <a:ext cx="6536055" cy="2730839"/>
          </a:xfrm>
          <a:prstGeom prst="rect">
            <a:avLst/>
          </a:prstGeom>
        </p:spPr>
      </p:pic>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7</a:t>
            </a:fld>
            <a:endParaRPr lang="en-GB" dirty="0"/>
          </a:p>
        </p:txBody>
      </p:sp>
      <p:sp>
        <p:nvSpPr>
          <p:cNvPr id="14" name="Rectangle 1">
            <a:extLst>
              <a:ext uri="{FF2B5EF4-FFF2-40B4-BE49-F238E27FC236}">
                <a16:creationId xmlns:a16="http://schemas.microsoft.com/office/drawing/2014/main" id="{00167C7E-A5A5-1959-AAB8-A559C86BF95A}"/>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LL Data via Multiple Links (4)</a:t>
            </a:r>
          </a:p>
        </p:txBody>
      </p:sp>
      <p:sp>
        <p:nvSpPr>
          <p:cNvPr id="15" name="Rectangle 2">
            <a:extLst>
              <a:ext uri="{FF2B5EF4-FFF2-40B4-BE49-F238E27FC236}">
                <a16:creationId xmlns:a16="http://schemas.microsoft.com/office/drawing/2014/main" id="{8CEE61F9-890A-548C-B6A0-695810DE4FBF}"/>
              </a:ext>
            </a:extLst>
          </p:cNvPr>
          <p:cNvSpPr txBox="1">
            <a:spLocks noChangeArrowheads="1"/>
          </p:cNvSpPr>
          <p:nvPr/>
        </p:nvSpPr>
        <p:spPr bwMode="auto">
          <a:xfrm>
            <a:off x="609600" y="1438693"/>
            <a:ext cx="8229600" cy="225789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When AP transmits multiple RTS frames to the STA via multiple links (e.g., Links 1&amp;2), both links may be available. </a:t>
            </a:r>
          </a:p>
          <a:p>
            <a:pPr>
              <a:buFont typeface="Arial" panose="020B0604020202020204" pitchFamily="34" charset="0"/>
              <a:buChar char="•"/>
            </a:pPr>
            <a:r>
              <a:rPr lang="en-US" sz="1800" b="0" kern="0" dirty="0"/>
              <a:t>If both links are available, STA may transmit CTS frames to the AP via Links 1&amp;2.</a:t>
            </a:r>
          </a:p>
          <a:p>
            <a:pPr>
              <a:buFont typeface="Arial" panose="020B0604020202020204" pitchFamily="34" charset="0"/>
              <a:buChar char="•"/>
            </a:pPr>
            <a:r>
              <a:rPr lang="en-US" sz="1800" kern="0" dirty="0"/>
              <a:t>Option-2:</a:t>
            </a:r>
            <a:r>
              <a:rPr lang="en-US" sz="1800" b="0" kern="0" dirty="0"/>
              <a:t> AP may transmit to STA the LL data via one of the links (e.g., Link-2), and may also send an indication of single link transmission via the other link.</a:t>
            </a:r>
          </a:p>
          <a:p>
            <a:pPr>
              <a:buFont typeface="Arial" panose="020B0604020202020204" pitchFamily="34" charset="0"/>
              <a:buChar char="•"/>
            </a:pPr>
            <a:r>
              <a:rPr lang="en-US" sz="1800" b="0" kern="0" dirty="0"/>
              <a:t>On receiving indication, STA may transmit a CF-end frame for the unused link. </a:t>
            </a:r>
          </a:p>
        </p:txBody>
      </p:sp>
      <p:sp>
        <p:nvSpPr>
          <p:cNvPr id="5" name="말풍선: 타원형 102">
            <a:extLst>
              <a:ext uri="{FF2B5EF4-FFF2-40B4-BE49-F238E27FC236}">
                <a16:creationId xmlns:a16="http://schemas.microsoft.com/office/drawing/2014/main" id="{D20544CB-F010-2242-7E2D-E3912D490BDC}"/>
              </a:ext>
            </a:extLst>
          </p:cNvPr>
          <p:cNvSpPr/>
          <p:nvPr/>
        </p:nvSpPr>
        <p:spPr>
          <a:xfrm>
            <a:off x="1328118" y="3505200"/>
            <a:ext cx="1529382" cy="247008"/>
          </a:xfrm>
          <a:prstGeom prst="wedgeEllipseCallout">
            <a:avLst>
              <a:gd name="adj1" fmla="val 29175"/>
              <a:gd name="adj2" fmla="val 103185"/>
            </a:avLst>
          </a:prstGeom>
          <a:solidFill>
            <a:srgbClr val="FFC00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LL data arrives</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9" name="말풍선: 타원형 102">
            <a:extLst>
              <a:ext uri="{FF2B5EF4-FFF2-40B4-BE49-F238E27FC236}">
                <a16:creationId xmlns:a16="http://schemas.microsoft.com/office/drawing/2014/main" id="{40ACBBB3-9E78-E9A8-C19D-F0C5BD6AF1A2}"/>
              </a:ext>
            </a:extLst>
          </p:cNvPr>
          <p:cNvSpPr/>
          <p:nvPr/>
        </p:nvSpPr>
        <p:spPr>
          <a:xfrm>
            <a:off x="6172200" y="3668853"/>
            <a:ext cx="1681782" cy="247008"/>
          </a:xfrm>
          <a:prstGeom prst="wedgeEllipseCallout">
            <a:avLst>
              <a:gd name="adj1" fmla="val -26064"/>
              <a:gd name="adj2" fmla="val 228123"/>
            </a:avLst>
          </a:prstGeom>
          <a:solidFill>
            <a:srgbClr val="FFC00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Transmission completion time</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10" name="말풍선: 타원형 102">
            <a:extLst>
              <a:ext uri="{FF2B5EF4-FFF2-40B4-BE49-F238E27FC236}">
                <a16:creationId xmlns:a16="http://schemas.microsoft.com/office/drawing/2014/main" id="{0231624C-ED51-DA18-A874-66F50FB876B7}"/>
              </a:ext>
            </a:extLst>
          </p:cNvPr>
          <p:cNvSpPr/>
          <p:nvPr/>
        </p:nvSpPr>
        <p:spPr>
          <a:xfrm>
            <a:off x="6596542" y="5346622"/>
            <a:ext cx="1853086" cy="274469"/>
          </a:xfrm>
          <a:prstGeom prst="wedgeEllipseCallout">
            <a:avLst>
              <a:gd name="adj1" fmla="val -146199"/>
              <a:gd name="adj2" fmla="val 234959"/>
            </a:avLst>
          </a:prstGeom>
          <a:solidFill>
            <a:srgbClr val="92D05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Unused link can be used by OBSS STA</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Tree>
    <p:extLst>
      <p:ext uri="{BB962C8B-B14F-4D97-AF65-F5344CB8AC3E}">
        <p14:creationId xmlns:p14="http://schemas.microsoft.com/office/powerpoint/2010/main" val="36987538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말풍선: 타원형 102">
            <a:extLst>
              <a:ext uri="{FF2B5EF4-FFF2-40B4-BE49-F238E27FC236}">
                <a16:creationId xmlns:a16="http://schemas.microsoft.com/office/drawing/2014/main" id="{703E182C-1ADE-7472-5E8B-CA7A28827BC0}"/>
              </a:ext>
            </a:extLst>
          </p:cNvPr>
          <p:cNvSpPr/>
          <p:nvPr/>
        </p:nvSpPr>
        <p:spPr>
          <a:xfrm>
            <a:off x="990600" y="5249672"/>
            <a:ext cx="1853086" cy="274469"/>
          </a:xfrm>
          <a:prstGeom prst="wedgeEllipseCallout">
            <a:avLst>
              <a:gd name="adj1" fmla="val 90450"/>
              <a:gd name="adj2" fmla="val 275215"/>
            </a:avLst>
          </a:prstGeom>
          <a:solidFill>
            <a:srgbClr val="92D05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Unused link can be used by OBSS STA</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8</a:t>
            </a:fld>
            <a:endParaRPr lang="en-GB" dirty="0"/>
          </a:p>
        </p:txBody>
      </p:sp>
      <p:sp>
        <p:nvSpPr>
          <p:cNvPr id="14" name="Rectangle 1">
            <a:extLst>
              <a:ext uri="{FF2B5EF4-FFF2-40B4-BE49-F238E27FC236}">
                <a16:creationId xmlns:a16="http://schemas.microsoft.com/office/drawing/2014/main" id="{00167C7E-A5A5-1959-AAB8-A559C86BF95A}"/>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LL Data via Multiple Links (5)</a:t>
            </a:r>
          </a:p>
        </p:txBody>
      </p:sp>
      <p:sp>
        <p:nvSpPr>
          <p:cNvPr id="15" name="Rectangle 2">
            <a:extLst>
              <a:ext uri="{FF2B5EF4-FFF2-40B4-BE49-F238E27FC236}">
                <a16:creationId xmlns:a16="http://schemas.microsoft.com/office/drawing/2014/main" id="{8CEE61F9-890A-548C-B6A0-695810DE4FBF}"/>
              </a:ext>
            </a:extLst>
          </p:cNvPr>
          <p:cNvSpPr txBox="1">
            <a:spLocks noChangeArrowheads="1"/>
          </p:cNvSpPr>
          <p:nvPr/>
        </p:nvSpPr>
        <p:spPr bwMode="auto">
          <a:xfrm>
            <a:off x="457200" y="1475905"/>
            <a:ext cx="8534400" cy="225789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As another option (</a:t>
            </a:r>
            <a:r>
              <a:rPr lang="en-US" sz="1800" kern="0" dirty="0"/>
              <a:t>Option-3</a:t>
            </a:r>
            <a:r>
              <a:rPr lang="en-US" sz="1800" b="0" kern="0" dirty="0"/>
              <a:t>), AP may transmit RTS frames (or MU-RTS TFs) to the STA for transmitting LL data via either Link-1 or Link-2. RTS frames may indicate a request for transmission of the data via either link. </a:t>
            </a:r>
          </a:p>
          <a:p>
            <a:pPr>
              <a:buFont typeface="Arial" panose="020B0604020202020204" pitchFamily="34" charset="0"/>
              <a:buChar char="•"/>
            </a:pPr>
            <a:r>
              <a:rPr lang="en-US" sz="1800" b="0" kern="0" dirty="0"/>
              <a:t>If both links are available, as a response to RTS frames, STA may transmit only one CTS frame via one of the links (e.g., Link-2).</a:t>
            </a:r>
          </a:p>
          <a:p>
            <a:pPr>
              <a:buFont typeface="Arial" panose="020B0604020202020204" pitchFamily="34" charset="0"/>
              <a:buChar char="•"/>
            </a:pPr>
            <a:r>
              <a:rPr lang="en-US" sz="1800" b="0" kern="0" dirty="0"/>
              <a:t>On receiving CTS frame via Link-2, AP may transmit to STA the LL data via Link-2.</a:t>
            </a:r>
          </a:p>
        </p:txBody>
      </p:sp>
      <p:sp>
        <p:nvSpPr>
          <p:cNvPr id="5" name="말풍선: 타원형 102">
            <a:extLst>
              <a:ext uri="{FF2B5EF4-FFF2-40B4-BE49-F238E27FC236}">
                <a16:creationId xmlns:a16="http://schemas.microsoft.com/office/drawing/2014/main" id="{D20544CB-F010-2242-7E2D-E3912D490BDC}"/>
              </a:ext>
            </a:extLst>
          </p:cNvPr>
          <p:cNvSpPr/>
          <p:nvPr/>
        </p:nvSpPr>
        <p:spPr>
          <a:xfrm>
            <a:off x="2209800" y="3373001"/>
            <a:ext cx="1529382" cy="247008"/>
          </a:xfrm>
          <a:prstGeom prst="wedgeEllipseCallout">
            <a:avLst>
              <a:gd name="adj1" fmla="val -25632"/>
              <a:gd name="adj2" fmla="val 181850"/>
            </a:avLst>
          </a:prstGeom>
          <a:solidFill>
            <a:srgbClr val="FFC00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LL data arrives</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9" name="말풍선: 타원형 102">
            <a:extLst>
              <a:ext uri="{FF2B5EF4-FFF2-40B4-BE49-F238E27FC236}">
                <a16:creationId xmlns:a16="http://schemas.microsoft.com/office/drawing/2014/main" id="{40ACBBB3-9E78-E9A8-C19D-F0C5BD6AF1A2}"/>
              </a:ext>
            </a:extLst>
          </p:cNvPr>
          <p:cNvSpPr/>
          <p:nvPr/>
        </p:nvSpPr>
        <p:spPr>
          <a:xfrm>
            <a:off x="6172200" y="3352800"/>
            <a:ext cx="1681782" cy="247008"/>
          </a:xfrm>
          <a:prstGeom prst="wedgeEllipseCallout">
            <a:avLst>
              <a:gd name="adj1" fmla="val -29688"/>
              <a:gd name="adj2" fmla="val 245091"/>
            </a:avLst>
          </a:prstGeom>
          <a:solidFill>
            <a:srgbClr val="FFC00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Transmission completion time</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pic>
        <p:nvPicPr>
          <p:cNvPr id="4" name="Picture 3">
            <a:extLst>
              <a:ext uri="{FF2B5EF4-FFF2-40B4-BE49-F238E27FC236}">
                <a16:creationId xmlns:a16="http://schemas.microsoft.com/office/drawing/2014/main" id="{7F831484-AC97-34A6-0829-A8083B454BD0}"/>
              </a:ext>
            </a:extLst>
          </p:cNvPr>
          <p:cNvPicPr>
            <a:picLocks noChangeAspect="1"/>
          </p:cNvPicPr>
          <p:nvPr/>
        </p:nvPicPr>
        <p:blipFill>
          <a:blip r:embed="rId3"/>
          <a:stretch>
            <a:fillRect/>
          </a:stretch>
        </p:blipFill>
        <p:spPr>
          <a:xfrm>
            <a:off x="1447800" y="3688440"/>
            <a:ext cx="6419517" cy="2752090"/>
          </a:xfrm>
          <a:prstGeom prst="rect">
            <a:avLst/>
          </a:prstGeom>
        </p:spPr>
      </p:pic>
    </p:spTree>
    <p:extLst>
      <p:ext uri="{BB962C8B-B14F-4D97-AF65-F5344CB8AC3E}">
        <p14:creationId xmlns:p14="http://schemas.microsoft.com/office/powerpoint/2010/main" val="583666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9</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Conclusion</a:t>
            </a:r>
          </a:p>
        </p:txBody>
      </p:sp>
      <p:sp>
        <p:nvSpPr>
          <p:cNvPr id="5" name="Rectangle 2">
            <a:extLst>
              <a:ext uri="{FF2B5EF4-FFF2-40B4-BE49-F238E27FC236}">
                <a16:creationId xmlns:a16="http://schemas.microsoft.com/office/drawing/2014/main" id="{73EF8675-8111-EB16-D0E3-7D070D2339E0}"/>
              </a:ext>
            </a:extLst>
          </p:cNvPr>
          <p:cNvSpPr txBox="1">
            <a:spLocks noChangeArrowheads="1"/>
          </p:cNvSpPr>
          <p:nvPr/>
        </p:nvSpPr>
        <p:spPr bwMode="auto">
          <a:xfrm>
            <a:off x="700722" y="1788160"/>
            <a:ext cx="7909878" cy="324104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Operation of MLDs to support low latency traffic has been considered, while protecting the LL data frame via RTS/CTS exchange.  </a:t>
            </a:r>
          </a:p>
          <a:p>
            <a:pPr>
              <a:buFont typeface="Arial" panose="020B0604020202020204" pitchFamily="34" charset="0"/>
              <a:buChar char="•"/>
            </a:pPr>
            <a:endParaRPr lang="en-US" sz="1200" b="0" kern="0" dirty="0"/>
          </a:p>
          <a:p>
            <a:pPr>
              <a:buFont typeface="Arial" panose="020B0604020202020204" pitchFamily="34" charset="0"/>
              <a:buChar char="•"/>
            </a:pPr>
            <a:r>
              <a:rPr lang="en-US" sz="1800" b="0" kern="0" dirty="0"/>
              <a:t>AP MLD may not know the availability of one or more links for transmitting LL data to a non-AP MLD due to an active OBSS STA out of its communication range.</a:t>
            </a:r>
          </a:p>
          <a:p>
            <a:pPr>
              <a:buFont typeface="Arial" panose="020B0604020202020204" pitchFamily="34" charset="0"/>
              <a:buChar char="•"/>
            </a:pPr>
            <a:endParaRPr lang="en-US" sz="1200" b="0" kern="0" dirty="0"/>
          </a:p>
          <a:p>
            <a:pPr>
              <a:buFont typeface="Arial" panose="020B0604020202020204" pitchFamily="34" charset="0"/>
              <a:buChar char="•"/>
            </a:pPr>
            <a:r>
              <a:rPr lang="en-US" sz="1800" b="0" kern="0" dirty="0"/>
              <a:t>Various options have been considered for the transmission of LL data within the transmission completion time, including the options that are not preventing an OBSS STA from communicating in an unused link. </a:t>
            </a:r>
          </a:p>
          <a:p>
            <a:pPr marL="0" indent="0"/>
            <a:endParaRPr lang="en-US" sz="1800" b="0" kern="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spTree>
    <p:extLst>
      <p:ext uri="{BB962C8B-B14F-4D97-AF65-F5344CB8AC3E}">
        <p14:creationId xmlns:p14="http://schemas.microsoft.com/office/powerpoint/2010/main" val="2184366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4385</TotalTime>
  <Words>1153</Words>
  <Application>Microsoft Office PowerPoint</Application>
  <PresentationFormat>On-screen Show (4:3)</PresentationFormat>
  <Paragraphs>132</Paragraphs>
  <Slides>10</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7" baseType="lpstr">
      <vt:lpstr>Arial</vt:lpstr>
      <vt:lpstr>Arial Unicode MS</vt:lpstr>
      <vt:lpstr>Times New Roman</vt:lpstr>
      <vt:lpstr>Verdana</vt:lpstr>
      <vt:lpstr>Wingdings</vt:lpstr>
      <vt:lpstr>Office Theme</vt:lpstr>
      <vt:lpstr>Document</vt:lpstr>
      <vt:lpstr>Protected Low Latency Communications for MLO</vt:lpstr>
      <vt:lpstr>Introduction</vt:lpstr>
      <vt:lpstr>LL Data via Single Link</vt:lpstr>
      <vt:lpstr>LL Data via Multiple Links (1)</vt:lpstr>
      <vt:lpstr>LL Data via Multiple Links (2)</vt:lpstr>
      <vt:lpstr>LL Data via Multiple Links (3)</vt:lpstr>
      <vt:lpstr>LL Data via Multiple Links (4)</vt:lpstr>
      <vt:lpstr>LL Data via Multiple Links (5)</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Leonardo Lanante</dc:creator>
  <cp:lastModifiedBy>Serhat Erkucuk</cp:lastModifiedBy>
  <cp:revision>197</cp:revision>
  <cp:lastPrinted>1601-01-01T00:00:00Z</cp:lastPrinted>
  <dcterms:created xsi:type="dcterms:W3CDTF">2022-11-03T21:42:38Z</dcterms:created>
  <dcterms:modified xsi:type="dcterms:W3CDTF">2024-01-12T21:49:09Z</dcterms:modified>
</cp:coreProperties>
</file>