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9" r:id="rId5"/>
    <p:sldId id="348" r:id="rId6"/>
    <p:sldId id="347" r:id="rId7"/>
    <p:sldId id="349" r:id="rId8"/>
    <p:sldId id="351" r:id="rId9"/>
    <p:sldId id="372" r:id="rId10"/>
    <p:sldId id="369" r:id="rId11"/>
    <p:sldId id="371" r:id="rId12"/>
    <p:sldId id="328" r:id="rId1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1963" autoAdjust="0"/>
  </p:normalViewPr>
  <p:slideViewPr>
    <p:cSldViewPr>
      <p:cViewPr varScale="1">
        <p:scale>
          <a:sx n="93" d="100"/>
          <a:sy n="93" d="100"/>
        </p:scale>
        <p:origin x="1086" y="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-912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960" y="-5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753DC19-8812-4792-945A-014656748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9094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89095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89096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8640170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802.11-13/0099r0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476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Jan 2013</a:t>
            </a:r>
          </a:p>
        </p:txBody>
      </p:sp>
      <p:sp>
        <p:nvSpPr>
          <p:cNvPr id="655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0F2C28F-FB9A-4C03-A25C-86CE5AB16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55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55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55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36284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802.11-10/0903r0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68BAF402-F008-4966-9D92-CECD4570A3E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65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65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767D18-6D98-4A5E-947F-970B8694D7C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86609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8BE05D0-6E6B-42EE-890D-928060938A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25779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903093" y="6628955"/>
            <a:ext cx="241355" cy="181271"/>
          </a:xfrm>
          <a:prstGeom prst="rect">
            <a:avLst/>
          </a:prstGeom>
        </p:spPr>
        <p:txBody>
          <a:bodyPr vert="horz" lIns="57598" tIns="28799" rIns="57598" bIns="28799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2F5CCB13-0A32-4557-88E9-079F0C3306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6" name="Rectangle 6"/>
          <p:cNvSpPr txBox="1">
            <a:spLocks noChangeArrowheads="1"/>
          </p:cNvSpPr>
          <p:nvPr userDrawn="1"/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27A80772-3626-4457-B273-75FCAA2B6C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5011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da-DK" dirty="0"/>
              <a:t>Smith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1"/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27A80772-3626-4457-B273-75FCAA2B6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78708" y="364847"/>
            <a:ext cx="3266792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802.11-24/0088r1</a:t>
            </a:r>
          </a:p>
          <a:p>
            <a:pPr marL="457200" lvl="4" algn="r" eaLnBrk="0" hangingPunct="0"/>
            <a:endParaRPr lang="en-US" sz="1600" b="1" dirty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685800" y="380842"/>
            <a:ext cx="865622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>
                <a:latin typeface="Arial" pitchFamily="34" charset="0"/>
              </a:rPr>
              <a:t>Jan 2024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 baseline="0"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msmith@cisco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19200"/>
          </a:xfrm>
        </p:spPr>
        <p:txBody>
          <a:bodyPr/>
          <a:lstStyle/>
          <a:p>
            <a:pPr algn="ctr"/>
            <a:r>
              <a:rPr lang="en-US" dirty="0"/>
              <a:t>Maximizing channel bandwidth in dense AP deployments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229600" cy="4114800"/>
          </a:xfrm>
        </p:spPr>
        <p:txBody>
          <a:bodyPr/>
          <a:lstStyle/>
          <a:p>
            <a:pPr algn="ctr"/>
            <a:r>
              <a:rPr lang="en-US" dirty="0"/>
              <a:t>16 January 2024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C074D50F-3BCA-4A6B-9986-C459617B2F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8035087"/>
              </p:ext>
            </p:extLst>
          </p:nvPr>
        </p:nvGraphicFramePr>
        <p:xfrm>
          <a:off x="457200" y="3404937"/>
          <a:ext cx="8229600" cy="14827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09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96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0" dirty="0">
                          <a:effectLst/>
                          <a:latin typeface="+mn-lt"/>
                        </a:rPr>
                        <a:t>Name</a:t>
                      </a:r>
                      <a:endParaRPr lang="en-AU" sz="1400" b="1" kern="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Affiliation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Phone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</a:rPr>
                        <a:t>email</a:t>
                      </a:r>
                      <a:endParaRPr lang="en-AU" sz="14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Malcolm Smith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  <a:hlinkClick r:id="rId3"/>
                        </a:rPr>
                        <a:t>mmsmith@cisco.com</a:t>
                      </a:r>
                      <a:endParaRPr lang="en-AU" sz="14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+mn-lt"/>
                        </a:rPr>
                        <a:t>Brian Hart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Jerome Henry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400" kern="1200" dirty="0">
                          <a:effectLst/>
                          <a:latin typeface="+mn-lt"/>
                        </a:rPr>
                        <a:t>Cisco</a:t>
                      </a:r>
                      <a:r>
                        <a:rPr lang="en-AU" sz="14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  <a:cs typeface="+mn-cs"/>
                        </a:rPr>
                        <a:t> Systems</a:t>
                      </a: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AU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90853829"/>
                  </a:ext>
                </a:extLst>
              </a:tr>
            </a:tbl>
          </a:graphicData>
        </a:graphic>
      </p:graphicFrame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638800" y="6477000"/>
            <a:ext cx="2759015" cy="180975"/>
          </a:xfrm>
        </p:spPr>
        <p:txBody>
          <a:bodyPr/>
          <a:lstStyle/>
          <a:p>
            <a:r>
              <a:rPr lang="da-DK" dirty="0"/>
              <a:t>Smith </a:t>
            </a:r>
            <a:r>
              <a:rPr lang="da-DK" i="1" dirty="0"/>
              <a:t>et al</a:t>
            </a:r>
            <a:r>
              <a:rPr lang="da-DK" dirty="0"/>
              <a:t> (Cisco Systems)</a:t>
            </a:r>
            <a:endParaRPr lang="en-A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9199C-0A9B-C8B2-9F45-A24C567AC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514" y="764048"/>
            <a:ext cx="8829286" cy="533400"/>
          </a:xfrm>
        </p:spPr>
        <p:txBody>
          <a:bodyPr/>
          <a:lstStyle/>
          <a:p>
            <a:r>
              <a:rPr lang="en-US" dirty="0"/>
              <a:t>160+MHz channels unlikely to be deployed in Enterprise*</a:t>
            </a:r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3C9C243-0EFB-9B62-9472-03DC2445CA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F5CCB13-0A32-4557-88E9-079F0C33069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6BDB3E9-DE97-00AB-B75B-BE748F5207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graphicFrame>
        <p:nvGraphicFramePr>
          <p:cNvPr id="9" name="Group 3">
            <a:extLst>
              <a:ext uri="{FF2B5EF4-FFF2-40B4-BE49-F238E27FC236}">
                <a16:creationId xmlns:a16="http://schemas.microsoft.com/office/drawing/2014/main" id="{FA18A98E-CDBD-A967-49E9-0316133709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9969552"/>
              </p:ext>
            </p:extLst>
          </p:nvPr>
        </p:nvGraphicFramePr>
        <p:xfrm>
          <a:off x="604288" y="1796486"/>
          <a:ext cx="7995445" cy="3529680"/>
        </p:xfrm>
        <a:graphic>
          <a:graphicData uri="http://schemas.openxmlformats.org/drawingml/2006/table">
            <a:tbl>
              <a:tblPr firstRow="1"/>
              <a:tblGrid>
                <a:gridCol w="159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90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990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990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99089">
                  <a:extLst>
                    <a:ext uri="{9D8B030D-6E8A-4147-A177-3AD203B41FA5}">
                      <a16:colId xmlns:a16="http://schemas.microsoft.com/office/drawing/2014/main" val="4057074015"/>
                    </a:ext>
                  </a:extLst>
                </a:gridCol>
              </a:tblGrid>
              <a:tr h="74873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20MHz 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(13-25ch@5GHz)</a:t>
                      </a:r>
                    </a:p>
                  </a:txBody>
                  <a:tcPr marL="110896" marR="110896" marT="36575" marB="36575" anchor="ctr" horzOverflow="overflow">
                    <a:lnL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40MHz 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(6-12ch@5GHz)</a:t>
                      </a:r>
                    </a:p>
                  </a:txBody>
                  <a:tcPr marL="110896" marR="110896" marT="36575" marB="36575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80MHz 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(3-5ch@5GHz)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(14@6GHz)</a:t>
                      </a:r>
                    </a:p>
                  </a:txBody>
                  <a:tcPr marL="110896" marR="110896" marT="36575" marB="36575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160MHz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</a:b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(1-2ch(160) + 1ch(80M) @5GHz)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(7@6GHz)</a:t>
                      </a:r>
                      <a:endParaRPr lang="en-US" sz="1100" b="1" dirty="0">
                        <a:solidFill>
                          <a:schemeClr val="tx1"/>
                        </a:solidFill>
                        <a:latin typeface="CiscoSansTT Light" panose="020B0503020201020303" pitchFamily="34" charset="0"/>
                        <a:ea typeface="MS Gothic" charset="-128"/>
                      </a:endParaRPr>
                    </a:p>
                  </a:txBody>
                  <a:tcPr marL="110896" marR="110896" marT="36575" marB="36575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320 MHz</a:t>
                      </a:r>
                      <a:b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</a:br>
                      <a:r>
                        <a:rPr lang="en-US" sz="1200" b="1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in 6GHz</a:t>
                      </a:r>
                    </a:p>
                  </a:txBody>
                  <a:tcPr marL="110896" marR="110896" marT="36575" marB="36575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6681419"/>
                  </a:ext>
                </a:extLst>
              </a:tr>
              <a:tr h="260028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bg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5GHz Manual</a:t>
                      </a:r>
                    </a:p>
                  </a:txBody>
                  <a:tcPr marL="110896" marR="110896" marT="36575" marB="36575" anchor="ctr" horzOverflow="overflow">
                    <a:lnL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18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CiscoSansTT Light" panose="020B0503020201020303" pitchFamily="34" charset="0"/>
                        </a:rPr>
                        <a:t>Q2</a:t>
                      </a:r>
                    </a:p>
                  </a:txBody>
                  <a:tcPr marL="110896" marR="110896" marT="36575" marB="36575" anchor="ctr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bg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5GHz Manual</a:t>
                      </a:r>
                    </a:p>
                  </a:txBody>
                  <a:tcPr marL="110896" marR="110896" marT="36575" marB="36575" anchor="ctr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ＭＳ Ｐゴシック" pitchFamily="34" charset="-128"/>
                          <a:cs typeface="CiscoSansTT Light" panose="020B0503020201020303" pitchFamily="34" charset="0"/>
                        </a:rPr>
                        <a:t>Q4</a:t>
                      </a:r>
                    </a:p>
                  </a:txBody>
                  <a:tcPr marL="110896" marR="110896" marT="36575" marB="36575" anchor="ctr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CiscoSansTT Light" panose="020B0503020201020303" pitchFamily="34" charset="0"/>
                      </a:endParaRPr>
                    </a:p>
                  </a:txBody>
                  <a:tcPr marL="110896" marR="110896" marT="36575" marB="36575" anchor="ctr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73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algn="ctr" defTabSz="449251" eaLnBrk="0" hangingPunct="0">
                        <a:buClr>
                          <a:srgbClr val="000000"/>
                        </a:buClr>
                        <a:buSzPct val="100000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</a:rPr>
                        <a:t>25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algn="ctr" defTabSz="449251" eaLnBrk="0" hangingPunct="0">
                        <a:buClr>
                          <a:srgbClr val="000000"/>
                        </a:buClr>
                        <a:buSzPct val="100000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</a:rPr>
                        <a:t>64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algn="ctr" defTabSz="449251" eaLnBrk="0" hangingPunct="0">
                        <a:buClr>
                          <a:srgbClr val="000000"/>
                        </a:buClr>
                        <a:buSzPct val="100000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</a:rPr>
                        <a:t>11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algn="ctr" defTabSz="449251" eaLnBrk="0" hangingPunct="0">
                        <a:buClr>
                          <a:srgbClr val="000000"/>
                        </a:buClr>
                        <a:buSzPct val="100000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0.02%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10160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N/A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298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algn="ctr" defTabSz="449251" eaLnBrk="0" hangingPunct="0">
                        <a:buClr>
                          <a:srgbClr val="000000"/>
                        </a:buClr>
                        <a:buSzPct val="100000"/>
                      </a:pPr>
                      <a:r>
                        <a:rPr lang="en-US" sz="1500" dirty="0">
                          <a:solidFill>
                            <a:schemeClr val="bg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5GHz Auto</a:t>
                      </a:r>
                    </a:p>
                  </a:txBody>
                  <a:tcPr marL="110664" marR="110664" marT="41059" marB="41059" horzOverflow="overflow">
                    <a:lnL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BAB18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CiscoSansTT Light" panose="020B0503020201020303" pitchFamily="34" charset="0"/>
                      </a:endParaRPr>
                    </a:p>
                  </a:txBody>
                  <a:tcPr marL="110664" marR="110664" marT="41059" marB="41059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defTabSz="449251" eaLnBrk="0" hangingPunct="0">
                        <a:buClr>
                          <a:srgbClr val="000000"/>
                        </a:buClr>
                        <a:buSzPct val="100000"/>
                      </a:pPr>
                      <a:r>
                        <a:rPr lang="en-US" sz="1500" dirty="0">
                          <a:solidFill>
                            <a:schemeClr val="bg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5GHz Auto</a:t>
                      </a:r>
                    </a:p>
                  </a:txBody>
                  <a:tcPr marL="110664" marR="110664" marT="41059" marB="41059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CiscoSansTT Light" panose="020B0503020201020303" pitchFamily="34" charset="0"/>
                      </a:endParaRPr>
                    </a:p>
                  </a:txBody>
                  <a:tcPr marL="110664" marR="110664" marT="41059" marB="41059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10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ＭＳ Ｐゴシック" pitchFamily="34" charset="-128"/>
                        <a:cs typeface="CiscoSansTT Light" panose="020B0503020201020303" pitchFamily="34" charset="0"/>
                      </a:endParaRPr>
                    </a:p>
                  </a:txBody>
                  <a:tcPr marL="110664" marR="110664" marT="41059" marB="41059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295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indent="0" algn="ctr" defTabSz="449251" eaLnBrk="0" hangingPunct="0"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23%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indent="0" algn="ctr" defTabSz="449251" eaLnBrk="0" hangingPunct="0"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59%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indent="0" algn="ctr" defTabSz="449251" eaLnBrk="0" hangingPunct="0"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17%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indent="0" algn="ctr" defTabSz="449251" eaLnBrk="0" hangingPunct="0"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</a:rPr>
                        <a:t>0.02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10160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N/A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8298">
                <a:tc gridSpan="5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449251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500" dirty="0">
                          <a:solidFill>
                            <a:schemeClr val="bg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6GHz Estimate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EBE4A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indent="0" algn="ctr" defTabSz="449251" eaLnBrk="0" hangingPunct="0"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endParaRPr lang="en-US" sz="1100" dirty="0">
                        <a:solidFill>
                          <a:schemeClr val="tx1"/>
                        </a:solidFill>
                        <a:latin typeface="CiscoSansTT Light" panose="020B0503020201020303" pitchFamily="34" charset="0"/>
                        <a:ea typeface="MS Gothic" charset="-128"/>
                      </a:endParaRP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ctr" defTabSz="449251" eaLnBrk="0" hangingPunct="0"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endParaRPr lang="en-US" sz="1100" dirty="0">
                        <a:solidFill>
                          <a:schemeClr val="tx1"/>
                        </a:solidFill>
                        <a:latin typeface="CiscoSansTT Light" panose="020B0503020201020303" pitchFamily="34" charset="0"/>
                        <a:ea typeface="MS Gothic" charset="-128"/>
                      </a:endParaRP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indent="0" algn="ctr" defTabSz="449251" eaLnBrk="0" hangingPunct="0"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</a:pPr>
                      <a:endParaRPr lang="en-US" sz="1100" dirty="0">
                        <a:solidFill>
                          <a:schemeClr val="tx1"/>
                        </a:solidFill>
                        <a:latin typeface="CiscoSansTT Light" panose="020B0503020201020303" pitchFamily="34" charset="0"/>
                        <a:ea typeface="MS Gothic" charset="-128"/>
                      </a:endParaRP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101600" marR="0" lvl="0" indent="0" algn="ctr" defTabSz="814388" rtl="0" eaLnBrk="1" fontAlgn="base" latinLnBrk="0" hangingPunct="1">
                        <a:lnSpc>
                          <a:spcPct val="95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Pct val="8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100" dirty="0">
                        <a:solidFill>
                          <a:schemeClr val="tx1"/>
                        </a:solidFill>
                        <a:latin typeface="CiscoSansTT Light" panose="020B0503020201020303" pitchFamily="34" charset="0"/>
                        <a:ea typeface="MS Gothic" charset="-128"/>
                      </a:endParaRP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8647881"/>
                  </a:ext>
                </a:extLst>
              </a:tr>
              <a:tr h="58887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449251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5%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449251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10%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449251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60%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>
                        <a:lumMod val="85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449251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25%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iscoSansTT ExtraLight"/>
                        </a:defRPr>
                      </a:lvl9pPr>
                    </a:lstStyle>
                    <a:p>
                      <a:pPr marL="0" marR="0" lvl="0" indent="0" algn="ctr" defTabSz="449251" rtl="0" eaLnBrk="0" fontAlgn="auto" latinLnBrk="0" hangingPunc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10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latin typeface="CiscoSansTT Light" panose="020B0503020201020303" pitchFamily="34" charset="0"/>
                          <a:ea typeface="MS Gothic" charset="-128"/>
                        </a:rPr>
                        <a:t>0.02%</a:t>
                      </a:r>
                    </a:p>
                  </a:txBody>
                  <a:tcPr marL="110664" marR="110664" marT="41059" marB="41059" anchor="ctr" horzOverflow="overflow">
                    <a:lnL w="12700" cap="flat" cmpd="sng" algn="ctr">
                      <a:solidFill>
                        <a:srgbClr val="67676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82828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1242121"/>
                  </a:ext>
                </a:extLst>
              </a:tr>
            </a:tbl>
          </a:graphicData>
        </a:graphic>
      </p:graphicFrame>
      <p:sp>
        <p:nvSpPr>
          <p:cNvPr id="10" name="Text Placeholder 5">
            <a:extLst>
              <a:ext uri="{FF2B5EF4-FFF2-40B4-BE49-F238E27FC236}">
                <a16:creationId xmlns:a16="http://schemas.microsoft.com/office/drawing/2014/main" id="{D1B2D7FF-F828-FB23-63CA-F62B0B985CBA}"/>
              </a:ext>
            </a:extLst>
          </p:cNvPr>
          <p:cNvSpPr txBox="1">
            <a:spLocks/>
          </p:cNvSpPr>
          <p:nvPr/>
        </p:nvSpPr>
        <p:spPr>
          <a:xfrm>
            <a:off x="2438400" y="5499655"/>
            <a:ext cx="6464693" cy="327597"/>
          </a:xfrm>
          <a:prstGeom prst="rect">
            <a:avLst/>
          </a:prstGeom>
        </p:spPr>
        <p:txBody>
          <a:bodyPr lIns="45720" tIns="45720" rIns="45720" bIns="45720"/>
          <a:lstStyle>
            <a:lvl1pPr marL="0" indent="0" algn="l" defTabSz="912261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Arial" panose="020B0604020202020204" pitchFamily="34" charset="0"/>
              <a:buNone/>
              <a:defRPr lang="en-US" sz="1600" b="0" i="0" kern="1200" baseline="0">
                <a:solidFill>
                  <a:schemeClr val="tx1"/>
                </a:solidFill>
                <a:latin typeface="+mn-lt"/>
                <a:ea typeface="ＭＳ Ｐゴシック" charset="0"/>
                <a:cs typeface="CiscoSansTT Light" panose="020B0503020201020303" pitchFamily="34" charset="0"/>
              </a:defRPr>
            </a:lvl1pPr>
            <a:lvl2pPr marL="406371" indent="0" algn="l" defTabSz="912261" rtl="0" eaLnBrk="1" fontAlgn="base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>
                <a:schemeClr val="tx2"/>
              </a:buClr>
              <a:buFont typeface="Arial" charset="0"/>
              <a:buNone/>
              <a:defRPr lang="en-US" sz="1867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569863" indent="0" algn="l" defTabSz="912261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Font typeface="Arial" charset="0"/>
              <a:buNone/>
              <a:defRPr lang="en-US" sz="1600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688920" indent="0" algn="l" defTabSz="912261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Font typeface="Arial" charset="0"/>
              <a:buNone/>
              <a:defRPr lang="en-US" sz="1467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801621" indent="0" algn="l" defTabSz="912261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Font typeface="Arial" charset="0"/>
              <a:buNone/>
              <a:defRPr lang="en-US" sz="1467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1151779" indent="-228588" algn="l" defTabSz="914346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761" indent="-228557" algn="l" defTabSz="914346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06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13" indent="0" algn="l" defTabSz="914346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974" indent="-228588" algn="l" defTabSz="914346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*Anonymous data from &gt;30k configs and &gt;900k 160MHz capable APs across 6 countries</a:t>
            </a:r>
          </a:p>
        </p:txBody>
      </p:sp>
      <p:sp>
        <p:nvSpPr>
          <p:cNvPr id="11" name="Text Placeholder 6">
            <a:extLst>
              <a:ext uri="{FF2B5EF4-FFF2-40B4-BE49-F238E27FC236}">
                <a16:creationId xmlns:a16="http://schemas.microsoft.com/office/drawing/2014/main" id="{4383B14E-229F-2C5B-9576-B95A7216CC21}"/>
              </a:ext>
            </a:extLst>
          </p:cNvPr>
          <p:cNvSpPr txBox="1">
            <a:spLocks/>
          </p:cNvSpPr>
          <p:nvPr/>
        </p:nvSpPr>
        <p:spPr>
          <a:xfrm>
            <a:off x="578902" y="1538761"/>
            <a:ext cx="7986195" cy="228102"/>
          </a:xfrm>
          <a:prstGeom prst="rect">
            <a:avLst/>
          </a:prstGeom>
          <a:ln w="12700">
            <a:solidFill>
              <a:srgbClr val="282828">
                <a:lumMod val="60000"/>
                <a:lumOff val="40000"/>
              </a:srgbClr>
            </a:solidFill>
          </a:ln>
        </p:spPr>
        <p:txBody>
          <a:bodyPr vert="horz" lIns="45720" tIns="45720" rIns="45720" bIns="45720" rtlCol="0" anchor="ctr">
            <a:noAutofit/>
          </a:bodyPr>
          <a:lstStyle>
            <a:lvl1pPr marL="0" indent="0" algn="l" defTabSz="912276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90000"/>
              <a:buFont typeface="Arial" panose="020B0604020202020204" pitchFamily="34" charset="0"/>
              <a:buNone/>
              <a:defRPr lang="en-US" sz="100" b="0" i="0" kern="1200" baseline="0">
                <a:noFill/>
                <a:latin typeface="+mn-lt"/>
                <a:ea typeface="ＭＳ Ｐゴシック" charset="0"/>
                <a:cs typeface="CiscoSansTT Light" panose="020B0503020201020303" pitchFamily="34" charset="0"/>
              </a:defRPr>
            </a:lvl1pPr>
            <a:lvl2pPr marL="406371" indent="0" algn="l" defTabSz="912276" rtl="0" eaLnBrk="1" fontAlgn="base" hangingPunct="1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ClrTx/>
              <a:buFont typeface="Arial" charset="0"/>
              <a:buNone/>
              <a:defRPr lang="en-US" sz="2000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2pPr>
            <a:lvl3pPr marL="569863" indent="0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None/>
              <a:defRPr lang="en-US" sz="1800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3pPr>
            <a:lvl4pPr marL="688920" indent="0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None/>
              <a:defRPr lang="en-US" sz="1600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4pPr>
            <a:lvl5pPr marL="801621" indent="0" algn="l" defTabSz="912276" rtl="0" eaLnBrk="1" fontAlgn="base" hangingPunct="1">
              <a:lnSpc>
                <a:spcPct val="95000"/>
              </a:lnSpc>
              <a:spcBef>
                <a:spcPts val="833"/>
              </a:spcBef>
              <a:spcAft>
                <a:spcPct val="0"/>
              </a:spcAft>
              <a:buClrTx/>
              <a:buFont typeface="Arial" charset="0"/>
              <a:buNone/>
              <a:defRPr lang="en-US" sz="1400" kern="1200">
                <a:solidFill>
                  <a:schemeClr val="tx1"/>
                </a:solidFill>
                <a:latin typeface="+mn-lt"/>
                <a:ea typeface="ＭＳ Ｐゴシック" charset="0"/>
                <a:cs typeface="CiscoSans"/>
              </a:defRPr>
            </a:lvl5pPr>
            <a:lvl6pPr marL="1151798" indent="-228592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47781" indent="-228561" algn="l" defTabSz="914362" rtl="0" eaLnBrk="1" latinLnBrk="0" hangingPunct="1">
              <a:spcBef>
                <a:spcPts val="800"/>
              </a:spcBef>
              <a:buFont typeface="Arial" pitchFamily="34" charset="0"/>
              <a:buChar char="•"/>
              <a:defRPr sz="1067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267" indent="0" algn="l" defTabSz="914362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38" indent="-228592" algn="l" defTabSz="91436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227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Pct val="90000"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282828"/>
                </a:solidFill>
                <a:effectLst/>
                <a:uLnTx/>
                <a:uFillTx/>
                <a:latin typeface="CiscoSansTT ExtraLight"/>
                <a:ea typeface="ＭＳ Ｐゴシック" charset="0"/>
                <a:cs typeface="Arial" panose="020B0604020202020204" pitchFamily="34" charset="0"/>
              </a:rPr>
              <a:t>% of customers at different channel widths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C1C24EB6-EBE9-C93C-6663-6F386C65A647}"/>
              </a:ext>
            </a:extLst>
          </p:cNvPr>
          <p:cNvSpPr/>
          <p:nvPr/>
        </p:nvSpPr>
        <p:spPr bwMode="auto">
          <a:xfrm>
            <a:off x="4270289" y="4821381"/>
            <a:ext cx="623829" cy="457200"/>
          </a:xfrm>
          <a:custGeom>
            <a:avLst/>
            <a:gdLst>
              <a:gd name="connsiteX0" fmla="*/ 10766 w 623829"/>
              <a:gd name="connsiteY0" fmla="*/ 145473 h 426027"/>
              <a:gd name="connsiteX1" fmla="*/ 10766 w 623829"/>
              <a:gd name="connsiteY1" fmla="*/ 145473 h 426027"/>
              <a:gd name="connsiteX2" fmla="*/ 52329 w 623829"/>
              <a:gd name="connsiteY2" fmla="*/ 259773 h 426027"/>
              <a:gd name="connsiteX3" fmla="*/ 62720 w 623829"/>
              <a:gd name="connsiteY3" fmla="*/ 301336 h 426027"/>
              <a:gd name="connsiteX4" fmla="*/ 83502 w 623829"/>
              <a:gd name="connsiteY4" fmla="*/ 363682 h 426027"/>
              <a:gd name="connsiteX5" fmla="*/ 114675 w 623829"/>
              <a:gd name="connsiteY5" fmla="*/ 374073 h 426027"/>
              <a:gd name="connsiteX6" fmla="*/ 208193 w 623829"/>
              <a:gd name="connsiteY6" fmla="*/ 415636 h 426027"/>
              <a:gd name="connsiteX7" fmla="*/ 343275 w 623829"/>
              <a:gd name="connsiteY7" fmla="*/ 426027 h 426027"/>
              <a:gd name="connsiteX8" fmla="*/ 499138 w 623829"/>
              <a:gd name="connsiteY8" fmla="*/ 405245 h 426027"/>
              <a:gd name="connsiteX9" fmla="*/ 561484 w 623829"/>
              <a:gd name="connsiteY9" fmla="*/ 384463 h 426027"/>
              <a:gd name="connsiteX10" fmla="*/ 582266 w 623829"/>
              <a:gd name="connsiteY10" fmla="*/ 353291 h 426027"/>
              <a:gd name="connsiteX11" fmla="*/ 613438 w 623829"/>
              <a:gd name="connsiteY11" fmla="*/ 332509 h 426027"/>
              <a:gd name="connsiteX12" fmla="*/ 623829 w 623829"/>
              <a:gd name="connsiteY12" fmla="*/ 290945 h 426027"/>
              <a:gd name="connsiteX13" fmla="*/ 613438 w 623829"/>
              <a:gd name="connsiteY13" fmla="*/ 83127 h 426027"/>
              <a:gd name="connsiteX14" fmla="*/ 592656 w 623829"/>
              <a:gd name="connsiteY14" fmla="*/ 20782 h 426027"/>
              <a:gd name="connsiteX15" fmla="*/ 530311 w 623829"/>
              <a:gd name="connsiteY15" fmla="*/ 0 h 426027"/>
              <a:gd name="connsiteX16" fmla="*/ 353666 w 623829"/>
              <a:gd name="connsiteY16" fmla="*/ 10391 h 426027"/>
              <a:gd name="connsiteX17" fmla="*/ 228975 w 623829"/>
              <a:gd name="connsiteY17" fmla="*/ 31173 h 426027"/>
              <a:gd name="connsiteX18" fmla="*/ 187411 w 623829"/>
              <a:gd name="connsiteY18" fmla="*/ 41563 h 426027"/>
              <a:gd name="connsiteX19" fmla="*/ 83502 w 623829"/>
              <a:gd name="connsiteY19" fmla="*/ 62345 h 426027"/>
              <a:gd name="connsiteX20" fmla="*/ 21156 w 623829"/>
              <a:gd name="connsiteY20" fmla="*/ 83127 h 426027"/>
              <a:gd name="connsiteX21" fmla="*/ 375 w 623829"/>
              <a:gd name="connsiteY21" fmla="*/ 114300 h 426027"/>
              <a:gd name="connsiteX22" fmla="*/ 10766 w 623829"/>
              <a:gd name="connsiteY22" fmla="*/ 187036 h 426027"/>
              <a:gd name="connsiteX23" fmla="*/ 10766 w 623829"/>
              <a:gd name="connsiteY23" fmla="*/ 207818 h 426027"/>
              <a:gd name="connsiteX24" fmla="*/ 10766 w 623829"/>
              <a:gd name="connsiteY24" fmla="*/ 207818 h 426027"/>
              <a:gd name="connsiteX25" fmla="*/ 31547 w 623829"/>
              <a:gd name="connsiteY25" fmla="*/ 197427 h 426027"/>
              <a:gd name="connsiteX26" fmla="*/ 21156 w 623829"/>
              <a:gd name="connsiteY26" fmla="*/ 218209 h 426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623829" h="426027">
                <a:moveTo>
                  <a:pt x="10766" y="145473"/>
                </a:moveTo>
                <a:lnTo>
                  <a:pt x="10766" y="145473"/>
                </a:lnTo>
                <a:cubicBezTo>
                  <a:pt x="13768" y="153478"/>
                  <a:pt x="44430" y="232126"/>
                  <a:pt x="52329" y="259773"/>
                </a:cubicBezTo>
                <a:cubicBezTo>
                  <a:pt x="56252" y="273504"/>
                  <a:pt x="58616" y="287658"/>
                  <a:pt x="62720" y="301336"/>
                </a:cubicBezTo>
                <a:cubicBezTo>
                  <a:pt x="69015" y="322318"/>
                  <a:pt x="62720" y="356755"/>
                  <a:pt x="83502" y="363682"/>
                </a:cubicBezTo>
                <a:cubicBezTo>
                  <a:pt x="93893" y="367146"/>
                  <a:pt x="104878" y="369175"/>
                  <a:pt x="114675" y="374073"/>
                </a:cubicBezTo>
                <a:cubicBezTo>
                  <a:pt x="157901" y="395685"/>
                  <a:pt x="144829" y="410762"/>
                  <a:pt x="208193" y="415636"/>
                </a:cubicBezTo>
                <a:lnTo>
                  <a:pt x="343275" y="426027"/>
                </a:lnTo>
                <a:cubicBezTo>
                  <a:pt x="374411" y="422567"/>
                  <a:pt x="461824" y="414574"/>
                  <a:pt x="499138" y="405245"/>
                </a:cubicBezTo>
                <a:cubicBezTo>
                  <a:pt x="520390" y="399932"/>
                  <a:pt x="561484" y="384463"/>
                  <a:pt x="561484" y="384463"/>
                </a:cubicBezTo>
                <a:cubicBezTo>
                  <a:pt x="568411" y="374072"/>
                  <a:pt x="573436" y="362121"/>
                  <a:pt x="582266" y="353291"/>
                </a:cubicBezTo>
                <a:cubicBezTo>
                  <a:pt x="591096" y="344461"/>
                  <a:pt x="606511" y="342900"/>
                  <a:pt x="613438" y="332509"/>
                </a:cubicBezTo>
                <a:cubicBezTo>
                  <a:pt x="621360" y="320626"/>
                  <a:pt x="620365" y="304800"/>
                  <a:pt x="623829" y="290945"/>
                </a:cubicBezTo>
                <a:cubicBezTo>
                  <a:pt x="620365" y="221672"/>
                  <a:pt x="621388" y="152029"/>
                  <a:pt x="613438" y="83127"/>
                </a:cubicBezTo>
                <a:cubicBezTo>
                  <a:pt x="610927" y="61366"/>
                  <a:pt x="613438" y="27709"/>
                  <a:pt x="592656" y="20782"/>
                </a:cubicBezTo>
                <a:lnTo>
                  <a:pt x="530311" y="0"/>
                </a:lnTo>
                <a:cubicBezTo>
                  <a:pt x="471429" y="3464"/>
                  <a:pt x="412446" y="5493"/>
                  <a:pt x="353666" y="10391"/>
                </a:cubicBezTo>
                <a:cubicBezTo>
                  <a:pt x="318962" y="13283"/>
                  <a:pt x="264912" y="23187"/>
                  <a:pt x="228975" y="31173"/>
                </a:cubicBezTo>
                <a:cubicBezTo>
                  <a:pt x="215034" y="34271"/>
                  <a:pt x="201375" y="38571"/>
                  <a:pt x="187411" y="41563"/>
                </a:cubicBezTo>
                <a:cubicBezTo>
                  <a:pt x="152873" y="48964"/>
                  <a:pt x="117012" y="51175"/>
                  <a:pt x="83502" y="62345"/>
                </a:cubicBezTo>
                <a:lnTo>
                  <a:pt x="21156" y="83127"/>
                </a:lnTo>
                <a:cubicBezTo>
                  <a:pt x="14229" y="93518"/>
                  <a:pt x="1618" y="101874"/>
                  <a:pt x="375" y="114300"/>
                </a:cubicBezTo>
                <a:cubicBezTo>
                  <a:pt x="-2062" y="138670"/>
                  <a:pt x="8061" y="162694"/>
                  <a:pt x="10766" y="187036"/>
                </a:cubicBezTo>
                <a:cubicBezTo>
                  <a:pt x="11531" y="193921"/>
                  <a:pt x="10766" y="200891"/>
                  <a:pt x="10766" y="207818"/>
                </a:cubicBezTo>
                <a:lnTo>
                  <a:pt x="10766" y="207818"/>
                </a:lnTo>
                <a:lnTo>
                  <a:pt x="31547" y="197427"/>
                </a:lnTo>
                <a:lnTo>
                  <a:pt x="21156" y="218209"/>
                </a:lnTo>
              </a:path>
            </a:pathLst>
          </a:custGeom>
          <a:ln w="31750">
            <a:headEnd type="none" w="sm" len="sm"/>
            <a:tailEnd type="none" w="sm" len="sm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392718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CE62CDDB-37EE-AFB4-8912-F96C0C624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04" y="907473"/>
            <a:ext cx="8849591" cy="457200"/>
          </a:xfrm>
        </p:spPr>
        <p:txBody>
          <a:bodyPr/>
          <a:lstStyle/>
          <a:p>
            <a:r>
              <a:rPr lang="en-US" dirty="0"/>
              <a:t>RRM (non-real-time) not always suitable for wide channels</a:t>
            </a:r>
            <a:endParaRPr lang="en-AU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0DDAB560-A9FF-6626-22F4-A3159D178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191" y="1745673"/>
            <a:ext cx="7772400" cy="4350327"/>
          </a:xfrm>
        </p:spPr>
        <p:txBody>
          <a:bodyPr/>
          <a:lstStyle/>
          <a:p>
            <a:pPr lvl="1"/>
            <a:r>
              <a:rPr lang="en-US" dirty="0"/>
              <a:t>Radio Resource Management (RRM) favors WLAN stability</a:t>
            </a:r>
          </a:p>
          <a:p>
            <a:pPr lvl="2"/>
            <a:r>
              <a:rPr lang="en-AU" dirty="0"/>
              <a:t>long-term KPIs (e.g. hours/days) used for general operation</a:t>
            </a:r>
            <a:endParaRPr lang="en-US" dirty="0"/>
          </a:p>
          <a:p>
            <a:pPr lvl="2"/>
            <a:r>
              <a:rPr lang="en-US" dirty="0"/>
              <a:t>worst-case co-channel-interference (CCI) often used for cell/channel planning</a:t>
            </a:r>
          </a:p>
          <a:p>
            <a:pPr lvl="2"/>
            <a:r>
              <a:rPr lang="en-US" dirty="0"/>
              <a:t>conservative </a:t>
            </a:r>
            <a:r>
              <a:rPr lang="en-AU" dirty="0"/>
              <a:t>frequency re-use targets (e.g. 10+) are typically used</a:t>
            </a:r>
          </a:p>
          <a:p>
            <a:pPr lvl="1"/>
            <a:r>
              <a:rPr lang="en-US" dirty="0"/>
              <a:t>Expansion via legacy channel-change mechanisms not a great solution</a:t>
            </a:r>
          </a:p>
          <a:p>
            <a:pPr lvl="2"/>
            <a:r>
              <a:rPr lang="en-US" dirty="0"/>
              <a:t>(E)CSA delay (0.5s) can cause STA to </a:t>
            </a:r>
            <a:r>
              <a:rPr lang="en-US" dirty="0" err="1"/>
              <a:t>disassoc</a:t>
            </a:r>
            <a:r>
              <a:rPr lang="en-US" dirty="0"/>
              <a:t> and impacts real-time</a:t>
            </a:r>
          </a:p>
          <a:p>
            <a:pPr lvl="2"/>
            <a:r>
              <a:rPr lang="en-US" dirty="0"/>
              <a:t>(E)CSA can’t support 320MHz or higher</a:t>
            </a:r>
          </a:p>
          <a:p>
            <a:pPr lvl="2"/>
            <a:r>
              <a:rPr lang="en-US" dirty="0"/>
              <a:t>11v BTM is disruptive to connections (especially to real-time traffic) </a:t>
            </a:r>
          </a:p>
          <a:p>
            <a:pPr lvl="1"/>
            <a:r>
              <a:rPr lang="en-US" dirty="0"/>
              <a:t>Opportunities for maximum bandwidth usage are being squandered</a:t>
            </a:r>
          </a:p>
          <a:p>
            <a:pPr lvl="1"/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C9BB8-7066-16E0-EF76-872EF2A39C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6D523-2C42-319D-3FFF-8237CCF3C6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24734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0E7034-865C-0DD4-A6D8-012551A5E0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F5CCB13-0A32-4557-88E9-079F0C33069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8A691B-5F12-8326-FDBE-66D1B52869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13AEBADC-C69C-4799-FF33-8FA7A36ABC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669883"/>
              </p:ext>
            </p:extLst>
          </p:nvPr>
        </p:nvGraphicFramePr>
        <p:xfrm>
          <a:off x="1200151" y="2061210"/>
          <a:ext cx="6743699" cy="27355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743699">
                  <a:extLst>
                    <a:ext uri="{9D8B030D-6E8A-4147-A177-3AD203B41FA5}">
                      <a16:colId xmlns:a16="http://schemas.microsoft.com/office/drawing/2014/main" val="1481458388"/>
                    </a:ext>
                  </a:extLst>
                </a:gridCol>
              </a:tblGrid>
              <a:tr h="273558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Real-time Dynamic Bandwidth Selection (RT-DBS)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242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625258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BA48BA-B00B-190D-C78A-053BA8AC4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8285018" cy="685800"/>
          </a:xfrm>
        </p:spPr>
        <p:txBody>
          <a:bodyPr/>
          <a:lstStyle/>
          <a:p>
            <a:r>
              <a:rPr lang="en-US" dirty="0"/>
              <a:t>MAPC enables real-time BW selection (“RT-DBS”)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7171C-C481-23F9-7D5C-04A7E1C81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641003"/>
            <a:ext cx="8458200" cy="4114800"/>
          </a:xfrm>
        </p:spPr>
        <p:txBody>
          <a:bodyPr/>
          <a:lstStyle/>
          <a:p>
            <a:r>
              <a:rPr lang="en-US" dirty="0"/>
              <a:t>MAPC introduces AP-to-AP control signaling:</a:t>
            </a:r>
          </a:p>
          <a:p>
            <a:pPr lvl="1"/>
            <a:r>
              <a:rPr lang="en-US" dirty="0"/>
              <a:t>BSS channel usage/load can be exchanged in TBTT time-frame</a:t>
            </a:r>
          </a:p>
          <a:p>
            <a:pPr lvl="1"/>
            <a:r>
              <a:rPr lang="en-US" dirty="0"/>
              <a:t>Per-subchannel OBSS CCI could be readily estimated and opportunities for selective BW </a:t>
            </a:r>
            <a:r>
              <a:rPr lang="en-US" i="1" dirty="0"/>
              <a:t>expansion</a:t>
            </a:r>
            <a:r>
              <a:rPr lang="en-US" dirty="0"/>
              <a:t> identified (e.g., 80MHz operating BW to 320MHz PPDU Bandwidth)</a:t>
            </a:r>
          </a:p>
          <a:p>
            <a:pPr lvl="1"/>
            <a:r>
              <a:rPr lang="en-US" dirty="0"/>
              <a:t>APs can negotiate and activate immediately (or at a later time) the new channel sizing for a moderate future duration</a:t>
            </a:r>
          </a:p>
          <a:p>
            <a:pPr marL="1588" lvl="1" indent="0">
              <a:buNone/>
            </a:pPr>
            <a:endParaRPr lang="en-US" dirty="0"/>
          </a:p>
          <a:p>
            <a:r>
              <a:rPr lang="en-US" dirty="0"/>
              <a:t>Triggers and AP control messages can help ensure AP and STAs change BW at the same time: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Low or possibly no disruption in existing services</a:t>
            </a:r>
            <a:endParaRPr lang="en-AU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AU" b="0" dirty="0"/>
              <a:t>Subset of eligible/capable STA can be explicitly targeted for BW expansion</a:t>
            </a: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2524CD-AAB6-281D-8D3B-137F046EFBB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807B1-7244-132F-E47C-1C69F583BF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77265FE-FED8-775F-D5D3-119A78145D0B}"/>
              </a:ext>
            </a:extLst>
          </p:cNvPr>
          <p:cNvSpPr txBox="1">
            <a:spLocks/>
          </p:cNvSpPr>
          <p:nvPr/>
        </p:nvSpPr>
        <p:spPr>
          <a:xfrm>
            <a:off x="5638800" y="6477000"/>
            <a:ext cx="2895600" cy="1809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+mj-lt"/>
                <a:ea typeface="+mn-ea"/>
                <a:cs typeface="Arial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pitchFamily="34" charset="0"/>
              </a:defRPr>
            </a:lvl9pPr>
          </a:lstStyle>
          <a:p>
            <a:r>
              <a:rPr lang="da-DK" dirty="0"/>
              <a:t>et al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7376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B7319-CC17-0319-B13A-9FC721304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US" dirty="0"/>
              <a:t>Phase-based RT-DBS implementation</a:t>
            </a: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2805C-9623-31AF-61A6-559FDE4D0B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E2287-D4E3-3306-6EAD-C5D8CA79AB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FD6D8-E790-983F-E302-6DF73945E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229590"/>
            <a:ext cx="8839200" cy="1514293"/>
          </a:xfrm>
        </p:spPr>
        <p:txBody>
          <a:bodyPr/>
          <a:lstStyle/>
          <a:p>
            <a:pPr lvl="1"/>
            <a:r>
              <a:rPr lang="en-US" dirty="0"/>
              <a:t>Expanded BW (E-BW) activated for eligible STAs over long duration (e.g., seconds)</a:t>
            </a:r>
          </a:p>
          <a:p>
            <a:pPr lvl="2"/>
            <a:r>
              <a:rPr lang="en-US" dirty="0"/>
              <a:t>Starts at </a:t>
            </a:r>
            <a:r>
              <a:rPr lang="en-US" dirty="0" err="1"/>
              <a:t>t</a:t>
            </a:r>
            <a:r>
              <a:rPr lang="en-US" baseline="-25000" dirty="0" err="1"/>
              <a:t>e</a:t>
            </a:r>
            <a:r>
              <a:rPr lang="en-US" dirty="0"/>
              <a:t> and ends at </a:t>
            </a:r>
            <a:r>
              <a:rPr lang="en-US" dirty="0" err="1"/>
              <a:t>t</a:t>
            </a:r>
            <a:r>
              <a:rPr lang="en-US" baseline="-25000" dirty="0" err="1"/>
              <a:t>s</a:t>
            </a:r>
            <a:endParaRPr lang="en-US" baseline="-25000" dirty="0"/>
          </a:p>
          <a:p>
            <a:pPr lvl="1"/>
            <a:r>
              <a:rPr lang="en-US" dirty="0"/>
              <a:t>Low overhead (measurement exchange amortized over 100s of TXOPs)</a:t>
            </a:r>
          </a:p>
          <a:p>
            <a:pPr lvl="1"/>
            <a:r>
              <a:rPr lang="en-US" dirty="0"/>
              <a:t>Adaptive to load but not fading channel (esp. with mobility)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096AE86-09C3-E01A-3C1A-90D3266EADD5}"/>
              </a:ext>
            </a:extLst>
          </p:cNvPr>
          <p:cNvCxnSpPr/>
          <p:nvPr/>
        </p:nvCxnSpPr>
        <p:spPr bwMode="auto">
          <a:xfrm>
            <a:off x="1295400" y="3505200"/>
            <a:ext cx="64008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107325C-7C65-2FBF-99F6-8D041823B42A}"/>
              </a:ext>
            </a:extLst>
          </p:cNvPr>
          <p:cNvSpPr txBox="1"/>
          <p:nvPr/>
        </p:nvSpPr>
        <p:spPr>
          <a:xfrm>
            <a:off x="7710196" y="3366699"/>
            <a:ext cx="21993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t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216C9DF-C85F-96CE-0EF2-C22BD49DB0EF}"/>
              </a:ext>
            </a:extLst>
          </p:cNvPr>
          <p:cNvCxnSpPr>
            <a:cxnSpLocks/>
          </p:cNvCxnSpPr>
          <p:nvPr/>
        </p:nvCxnSpPr>
        <p:spPr bwMode="auto">
          <a:xfrm flipH="1">
            <a:off x="1295400" y="3505199"/>
            <a:ext cx="13996" cy="144780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CB98FB8-2D16-5233-B8F7-10A6C6E5BA16}"/>
              </a:ext>
            </a:extLst>
          </p:cNvPr>
          <p:cNvSpPr txBox="1"/>
          <p:nvPr/>
        </p:nvSpPr>
        <p:spPr>
          <a:xfrm>
            <a:off x="1156053" y="4965440"/>
            <a:ext cx="7745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BW (MHz)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3228367-7504-7D60-54FE-11CD42BF7D5A}"/>
              </a:ext>
            </a:extLst>
          </p:cNvPr>
          <p:cNvSpPr txBox="1"/>
          <p:nvPr/>
        </p:nvSpPr>
        <p:spPr>
          <a:xfrm>
            <a:off x="967540" y="4649674"/>
            <a:ext cx="3770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320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B20F0187-2134-40D0-DA4E-98F6AC487058}"/>
              </a:ext>
            </a:extLst>
          </p:cNvPr>
          <p:cNvSpPr txBox="1"/>
          <p:nvPr/>
        </p:nvSpPr>
        <p:spPr>
          <a:xfrm>
            <a:off x="999600" y="3800252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80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2B7C50C-F84A-6CC8-0710-522B8B0B3EB8}"/>
              </a:ext>
            </a:extLst>
          </p:cNvPr>
          <p:cNvCxnSpPr/>
          <p:nvPr/>
        </p:nvCxnSpPr>
        <p:spPr bwMode="auto">
          <a:xfrm>
            <a:off x="1309396" y="3951514"/>
            <a:ext cx="64008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CC4BBFA-8F97-DD68-3244-5F537CE4B54A}"/>
              </a:ext>
            </a:extLst>
          </p:cNvPr>
          <p:cNvCxnSpPr/>
          <p:nvPr/>
        </p:nvCxnSpPr>
        <p:spPr bwMode="auto">
          <a:xfrm>
            <a:off x="1295400" y="4785225"/>
            <a:ext cx="64008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3B72AA03-5634-CC75-DCCA-6D89C521C94B}"/>
              </a:ext>
            </a:extLst>
          </p:cNvPr>
          <p:cNvSpPr/>
          <p:nvPr/>
        </p:nvSpPr>
        <p:spPr bwMode="auto">
          <a:xfrm>
            <a:off x="1295400" y="3505199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766A4A1-EAEC-0635-ECF0-EEC6C39E1A19}"/>
              </a:ext>
            </a:extLst>
          </p:cNvPr>
          <p:cNvSpPr txBox="1"/>
          <p:nvPr/>
        </p:nvSpPr>
        <p:spPr>
          <a:xfrm>
            <a:off x="1213872" y="2851193"/>
            <a:ext cx="10499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CCI Estimation</a:t>
            </a:r>
          </a:p>
          <a:p>
            <a:r>
              <a:rPr lang="en-US" sz="1000" dirty="0"/>
              <a:t>Shared/sharing AP coordination</a:t>
            </a:r>
          </a:p>
          <a:p>
            <a:r>
              <a:rPr lang="en-US" sz="1000" dirty="0"/>
              <a:t>(not shown)</a:t>
            </a:r>
          </a:p>
          <a:p>
            <a:endParaRPr lang="en-US" sz="10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299EA67-C484-2A75-DAD5-4C6CA10A7721}"/>
              </a:ext>
            </a:extLst>
          </p:cNvPr>
          <p:cNvSpPr/>
          <p:nvPr/>
        </p:nvSpPr>
        <p:spPr bwMode="auto">
          <a:xfrm>
            <a:off x="1637256" y="3505199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2791AD8-92E8-DC65-0B92-CE28CE529691}"/>
              </a:ext>
            </a:extLst>
          </p:cNvPr>
          <p:cNvSpPr/>
          <p:nvPr/>
        </p:nvSpPr>
        <p:spPr bwMode="auto">
          <a:xfrm>
            <a:off x="1979112" y="3505199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6F0D39B7-F299-ED7D-52C3-829ED27C13E9}"/>
              </a:ext>
            </a:extLst>
          </p:cNvPr>
          <p:cNvCxnSpPr>
            <a:cxnSpLocks/>
          </p:cNvCxnSpPr>
          <p:nvPr/>
        </p:nvCxnSpPr>
        <p:spPr bwMode="auto">
          <a:xfrm>
            <a:off x="3701288" y="3505564"/>
            <a:ext cx="0" cy="45720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28" name="TextBox 27">
            <a:extLst>
              <a:ext uri="{FF2B5EF4-FFF2-40B4-BE49-F238E27FC236}">
                <a16:creationId xmlns:a16="http://schemas.microsoft.com/office/drawing/2014/main" id="{5441A052-B7D4-14A9-4498-52475F56F455}"/>
              </a:ext>
            </a:extLst>
          </p:cNvPr>
          <p:cNvSpPr txBox="1"/>
          <p:nvPr/>
        </p:nvSpPr>
        <p:spPr>
          <a:xfrm>
            <a:off x="3452635" y="2916613"/>
            <a:ext cx="142539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Shared AP E-BW</a:t>
            </a:r>
          </a:p>
          <a:p>
            <a:r>
              <a:rPr lang="en-US" sz="1000" dirty="0"/>
              <a:t>Activation/confirmation</a:t>
            </a:r>
          </a:p>
          <a:p>
            <a:r>
              <a:rPr lang="en-US" sz="1000" dirty="0" err="1"/>
              <a:t>t</a:t>
            </a:r>
            <a:r>
              <a:rPr lang="en-US" sz="1000" baseline="-25000" dirty="0" err="1"/>
              <a:t>s</a:t>
            </a:r>
            <a:r>
              <a:rPr lang="en-US" sz="1000" dirty="0"/>
              <a:t>=</a:t>
            </a:r>
            <a:r>
              <a:rPr lang="en-US" sz="1000" dirty="0" err="1"/>
              <a:t>TSF+n</a:t>
            </a:r>
            <a:r>
              <a:rPr lang="en-US" sz="1000" dirty="0"/>
              <a:t>  </a:t>
            </a:r>
            <a:r>
              <a:rPr lang="en-US" sz="1000" dirty="0" err="1"/>
              <a:t>t</a:t>
            </a:r>
            <a:r>
              <a:rPr lang="en-US" sz="1000" baseline="-25000" dirty="0" err="1"/>
              <a:t>e</a:t>
            </a:r>
            <a:r>
              <a:rPr lang="en-US" sz="1000" dirty="0"/>
              <a:t>=T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A7D6719-A642-CF3F-B33C-EBC59FBD6668}"/>
              </a:ext>
            </a:extLst>
          </p:cNvPr>
          <p:cNvSpPr/>
          <p:nvPr/>
        </p:nvSpPr>
        <p:spPr bwMode="auto">
          <a:xfrm>
            <a:off x="4680478" y="3503883"/>
            <a:ext cx="228600" cy="128002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D3708CD-851D-478E-3B26-E46A87E4C85C}"/>
              </a:ext>
            </a:extLst>
          </p:cNvPr>
          <p:cNvSpPr/>
          <p:nvPr/>
        </p:nvSpPr>
        <p:spPr bwMode="auto">
          <a:xfrm>
            <a:off x="4974611" y="3499547"/>
            <a:ext cx="228600" cy="128002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94085E4-AE47-4D43-3AB0-21D9430C2A40}"/>
              </a:ext>
            </a:extLst>
          </p:cNvPr>
          <p:cNvSpPr txBox="1"/>
          <p:nvPr/>
        </p:nvSpPr>
        <p:spPr>
          <a:xfrm>
            <a:off x="4472927" y="3584345"/>
            <a:ext cx="2487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n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4C8C5E2-AB0A-FB82-4D91-5288225B7C2C}"/>
              </a:ext>
            </a:extLst>
          </p:cNvPr>
          <p:cNvSpPr/>
          <p:nvPr/>
        </p:nvSpPr>
        <p:spPr bwMode="auto">
          <a:xfrm>
            <a:off x="5287457" y="3493775"/>
            <a:ext cx="228600" cy="128002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9761784-ACAB-8C3C-425D-6F86A2D13798}"/>
              </a:ext>
            </a:extLst>
          </p:cNvPr>
          <p:cNvSpPr txBox="1"/>
          <p:nvPr/>
        </p:nvSpPr>
        <p:spPr>
          <a:xfrm>
            <a:off x="3637781" y="4317340"/>
            <a:ext cx="10550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BSS prepares </a:t>
            </a:r>
          </a:p>
          <a:p>
            <a:r>
              <a:rPr lang="en-US" sz="1000" dirty="0"/>
              <a:t>for E-BW PPDU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6C16FC0-D034-5E9B-AB91-A6E19BB956D9}"/>
              </a:ext>
            </a:extLst>
          </p:cNvPr>
          <p:cNvSpPr txBox="1"/>
          <p:nvPr/>
        </p:nvSpPr>
        <p:spPr>
          <a:xfrm>
            <a:off x="4556313" y="4840951"/>
            <a:ext cx="15103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BSS uses E-BW</a:t>
            </a:r>
          </a:p>
          <a:p>
            <a:r>
              <a:rPr lang="en-US" sz="1000" dirty="0"/>
              <a:t>PPDUs until at most t = </a:t>
            </a:r>
            <a:r>
              <a:rPr lang="en-US" sz="1000" dirty="0" err="1"/>
              <a:t>t</a:t>
            </a:r>
            <a:r>
              <a:rPr lang="en-US" sz="1000" baseline="-25000" dirty="0" err="1"/>
              <a:t>e</a:t>
            </a:r>
            <a:endParaRPr lang="en-US" sz="1000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BAC89EB-BF5B-E3BB-6FB7-A595DE0B6394}"/>
              </a:ext>
            </a:extLst>
          </p:cNvPr>
          <p:cNvSpPr txBox="1"/>
          <p:nvPr/>
        </p:nvSpPr>
        <p:spPr>
          <a:xfrm>
            <a:off x="5772684" y="2848135"/>
            <a:ext cx="109837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Shared AP E-BW</a:t>
            </a:r>
          </a:p>
          <a:p>
            <a:r>
              <a:rPr lang="en-US" sz="1000" dirty="0"/>
              <a:t>De-activation</a:t>
            </a:r>
          </a:p>
          <a:p>
            <a:r>
              <a:rPr lang="en-US" sz="1000" dirty="0"/>
              <a:t>e.g. </a:t>
            </a:r>
            <a:r>
              <a:rPr lang="en-US" sz="1000" dirty="0" err="1"/>
              <a:t>t</a:t>
            </a:r>
            <a:r>
              <a:rPr lang="en-US" sz="1000" baseline="-25000" dirty="0" err="1"/>
              <a:t>e</a:t>
            </a:r>
            <a:r>
              <a:rPr lang="en-US" sz="1000" dirty="0"/>
              <a:t>=</a:t>
            </a:r>
            <a:r>
              <a:rPr lang="en-US" sz="1000" dirty="0" err="1"/>
              <a:t>TSF+m</a:t>
            </a:r>
            <a:endParaRPr lang="en-US" sz="1000" dirty="0"/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CC023CA-CFCE-1252-5D7C-82C2415194B8}"/>
              </a:ext>
            </a:extLst>
          </p:cNvPr>
          <p:cNvCxnSpPr>
            <a:cxnSpLocks/>
          </p:cNvCxnSpPr>
          <p:nvPr/>
        </p:nvCxnSpPr>
        <p:spPr bwMode="auto">
          <a:xfrm flipH="1">
            <a:off x="6142813" y="3504457"/>
            <a:ext cx="4175" cy="128002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45E20AFB-E399-7520-9791-BF3B047E2FBE}"/>
              </a:ext>
            </a:extLst>
          </p:cNvPr>
          <p:cNvSpPr txBox="1"/>
          <p:nvPr/>
        </p:nvSpPr>
        <p:spPr>
          <a:xfrm>
            <a:off x="6398399" y="3601838"/>
            <a:ext cx="2840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m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B335C4D2-50F9-B997-2140-FA6A6779AF17}"/>
              </a:ext>
            </a:extLst>
          </p:cNvPr>
          <p:cNvSpPr/>
          <p:nvPr/>
        </p:nvSpPr>
        <p:spPr bwMode="auto">
          <a:xfrm>
            <a:off x="6768582" y="3496716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BFCE32C-CB0A-B3E6-AB67-636F75449C77}"/>
              </a:ext>
            </a:extLst>
          </p:cNvPr>
          <p:cNvSpPr/>
          <p:nvPr/>
        </p:nvSpPr>
        <p:spPr bwMode="auto">
          <a:xfrm>
            <a:off x="7076738" y="3496716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F3F603D-6DCF-9FC9-9B3F-E7C3DD147165}"/>
              </a:ext>
            </a:extLst>
          </p:cNvPr>
          <p:cNvSpPr/>
          <p:nvPr/>
        </p:nvSpPr>
        <p:spPr bwMode="auto">
          <a:xfrm>
            <a:off x="7436004" y="3512110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7D644EE-0DE4-EC25-AC58-7AE945D296D0}"/>
              </a:ext>
            </a:extLst>
          </p:cNvPr>
          <p:cNvSpPr txBox="1"/>
          <p:nvPr/>
        </p:nvSpPr>
        <p:spPr>
          <a:xfrm>
            <a:off x="6913140" y="2811659"/>
            <a:ext cx="104572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CCI Estimation</a:t>
            </a:r>
          </a:p>
          <a:p>
            <a:r>
              <a:rPr lang="en-US" sz="1000" dirty="0"/>
              <a:t>Shared/sharing AP coordination</a:t>
            </a:r>
          </a:p>
          <a:p>
            <a:r>
              <a:rPr lang="en-US" sz="1000" dirty="0"/>
              <a:t>(not shown)</a:t>
            </a:r>
          </a:p>
          <a:p>
            <a:endParaRPr lang="en-US" sz="10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B811EF8-2211-E12B-0E6C-3CBCF0368162}"/>
              </a:ext>
            </a:extLst>
          </p:cNvPr>
          <p:cNvSpPr/>
          <p:nvPr/>
        </p:nvSpPr>
        <p:spPr bwMode="auto">
          <a:xfrm>
            <a:off x="5616738" y="3496716"/>
            <a:ext cx="228600" cy="128002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7E021A3-0E6F-460C-C574-8479CF63F586}"/>
              </a:ext>
            </a:extLst>
          </p:cNvPr>
          <p:cNvCxnSpPr>
            <a:cxnSpLocks/>
          </p:cNvCxnSpPr>
          <p:nvPr/>
        </p:nvCxnSpPr>
        <p:spPr bwMode="auto">
          <a:xfrm>
            <a:off x="2438400" y="3498652"/>
            <a:ext cx="0" cy="45720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C94A2251-E39D-7364-D56E-135477C295C6}"/>
              </a:ext>
            </a:extLst>
          </p:cNvPr>
          <p:cNvSpPr txBox="1"/>
          <p:nvPr/>
        </p:nvSpPr>
        <p:spPr>
          <a:xfrm>
            <a:off x="2285323" y="2861278"/>
            <a:ext cx="12880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Shared AP</a:t>
            </a:r>
          </a:p>
          <a:p>
            <a:r>
              <a:rPr lang="en-US" sz="1000" dirty="0"/>
              <a:t>BSS CCI Query</a:t>
            </a:r>
          </a:p>
          <a:p>
            <a:r>
              <a:rPr lang="en-US" sz="1000" dirty="0"/>
              <a:t>e.g. </a:t>
            </a:r>
            <a:r>
              <a:rPr lang="en-US" sz="1000"/>
              <a:t>off-channel </a:t>
            </a:r>
            <a:r>
              <a:rPr lang="en-US" sz="1000" dirty="0"/>
              <a:t>scan results 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5E837CCD-CE3E-E7CB-4967-89E33F6CDF85}"/>
              </a:ext>
            </a:extLst>
          </p:cNvPr>
          <p:cNvCxnSpPr>
            <a:cxnSpLocks/>
          </p:cNvCxnSpPr>
          <p:nvPr/>
        </p:nvCxnSpPr>
        <p:spPr bwMode="auto">
          <a:xfrm flipV="1">
            <a:off x="2590800" y="3519193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9B0CCA04-4B5E-CD20-14A2-399E27D34C99}"/>
              </a:ext>
            </a:extLst>
          </p:cNvPr>
          <p:cNvCxnSpPr>
            <a:cxnSpLocks/>
          </p:cNvCxnSpPr>
          <p:nvPr/>
        </p:nvCxnSpPr>
        <p:spPr bwMode="auto">
          <a:xfrm flipV="1">
            <a:off x="2693328" y="3505198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40C59F4B-6757-B1A5-8E44-04B21931E122}"/>
              </a:ext>
            </a:extLst>
          </p:cNvPr>
          <p:cNvCxnSpPr>
            <a:cxnSpLocks/>
          </p:cNvCxnSpPr>
          <p:nvPr/>
        </p:nvCxnSpPr>
        <p:spPr bwMode="auto">
          <a:xfrm flipV="1">
            <a:off x="2819400" y="3505198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70C19BE5-0687-15DB-EB3C-B8327B67B35D}"/>
              </a:ext>
            </a:extLst>
          </p:cNvPr>
          <p:cNvSpPr txBox="1"/>
          <p:nvPr/>
        </p:nvSpPr>
        <p:spPr>
          <a:xfrm>
            <a:off x="2419883" y="3956144"/>
            <a:ext cx="94448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STA=1,2,… N</a:t>
            </a: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A1B09A5C-E92E-867A-479F-5FD3029DD15C}"/>
              </a:ext>
            </a:extLst>
          </p:cNvPr>
          <p:cNvCxnSpPr>
            <a:cxnSpLocks/>
          </p:cNvCxnSpPr>
          <p:nvPr/>
        </p:nvCxnSpPr>
        <p:spPr bwMode="auto">
          <a:xfrm flipV="1">
            <a:off x="3852451" y="3509307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0D1096F-EF42-FA7A-E645-57B14B8CC570}"/>
              </a:ext>
            </a:extLst>
          </p:cNvPr>
          <p:cNvCxnSpPr>
            <a:cxnSpLocks/>
          </p:cNvCxnSpPr>
          <p:nvPr/>
        </p:nvCxnSpPr>
        <p:spPr bwMode="auto">
          <a:xfrm flipV="1">
            <a:off x="3954979" y="3495312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A61B4DB2-A1ED-C1A5-4EC1-4B73F1EAF9DC}"/>
              </a:ext>
            </a:extLst>
          </p:cNvPr>
          <p:cNvCxnSpPr>
            <a:cxnSpLocks/>
          </p:cNvCxnSpPr>
          <p:nvPr/>
        </p:nvCxnSpPr>
        <p:spPr bwMode="auto">
          <a:xfrm flipV="1">
            <a:off x="4081051" y="3495312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F52F2C02-8BA5-5BF8-461F-3F2ADFA3B428}"/>
              </a:ext>
            </a:extLst>
          </p:cNvPr>
          <p:cNvSpPr txBox="1"/>
          <p:nvPr/>
        </p:nvSpPr>
        <p:spPr>
          <a:xfrm>
            <a:off x="3681534" y="3946258"/>
            <a:ext cx="91563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STA=1,2,5,10</a:t>
            </a:r>
          </a:p>
        </p:txBody>
      </p:sp>
    </p:spTree>
    <p:extLst>
      <p:ext uri="{BB962C8B-B14F-4D97-AF65-F5344CB8AC3E}">
        <p14:creationId xmlns:p14="http://schemas.microsoft.com/office/powerpoint/2010/main" val="33699504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48">
            <a:extLst>
              <a:ext uri="{FF2B5EF4-FFF2-40B4-BE49-F238E27FC236}">
                <a16:creationId xmlns:a16="http://schemas.microsoft.com/office/drawing/2014/main" id="{97070607-EE00-2FA3-9A89-717ACB0BBF3B}"/>
              </a:ext>
            </a:extLst>
          </p:cNvPr>
          <p:cNvSpPr/>
          <p:nvPr/>
        </p:nvSpPr>
        <p:spPr bwMode="auto">
          <a:xfrm>
            <a:off x="3505933" y="2533684"/>
            <a:ext cx="2707490" cy="2855633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b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TXOP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3B7319-CC17-0319-B13A-9FC721304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US" dirty="0"/>
              <a:t>TXOP-based RT-DBS implementation</a:t>
            </a: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52805C-9623-31AF-61A6-559FDE4D0B5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BE2287-D4E3-3306-6EAD-C5D8CA79AB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7ECFC-9776-B4C5-460A-23DB2F885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39982"/>
            <a:ext cx="8458200" cy="1295400"/>
          </a:xfrm>
        </p:spPr>
        <p:txBody>
          <a:bodyPr/>
          <a:lstStyle/>
          <a:p>
            <a:pPr lvl="1"/>
            <a:r>
              <a:rPr lang="en-US" dirty="0"/>
              <a:t>On demand expansion (e.g., 1-4ms) can be highly adaptive to load &amp; channel*</a:t>
            </a:r>
          </a:p>
          <a:p>
            <a:pPr lvl="1"/>
            <a:r>
              <a:rPr lang="en-US" dirty="0"/>
              <a:t>Selected STA(s) can change each TXOP (i.e., QoS control)</a:t>
            </a:r>
          </a:p>
          <a:p>
            <a:pPr lvl="1"/>
            <a:r>
              <a:rPr lang="en-US" dirty="0"/>
              <a:t>High overhead (in-TXOP activation trigger &amp; more frequent CCI query)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71C7FA9-3812-E673-89F7-2CC053B6FF21}"/>
              </a:ext>
            </a:extLst>
          </p:cNvPr>
          <p:cNvCxnSpPr/>
          <p:nvPr/>
        </p:nvCxnSpPr>
        <p:spPr bwMode="auto">
          <a:xfrm>
            <a:off x="1295400" y="3505200"/>
            <a:ext cx="64008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D2C7979-BE15-882B-FF1B-F02838E05EA7}"/>
              </a:ext>
            </a:extLst>
          </p:cNvPr>
          <p:cNvCxnSpPr>
            <a:cxnSpLocks/>
          </p:cNvCxnSpPr>
          <p:nvPr/>
        </p:nvCxnSpPr>
        <p:spPr bwMode="auto">
          <a:xfrm flipH="1">
            <a:off x="1295400" y="3505199"/>
            <a:ext cx="13996" cy="144780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B8B6456-F7C3-53FF-FE4E-F6775822223C}"/>
              </a:ext>
            </a:extLst>
          </p:cNvPr>
          <p:cNvSpPr txBox="1"/>
          <p:nvPr/>
        </p:nvSpPr>
        <p:spPr>
          <a:xfrm>
            <a:off x="1156053" y="4965440"/>
            <a:ext cx="77457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BW (MHz)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B2418DF-8E4A-3DF2-9815-98EC413A751E}"/>
              </a:ext>
            </a:extLst>
          </p:cNvPr>
          <p:cNvSpPr txBox="1"/>
          <p:nvPr/>
        </p:nvSpPr>
        <p:spPr>
          <a:xfrm>
            <a:off x="967540" y="4649674"/>
            <a:ext cx="37702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320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67AD3A7-834D-AFD5-7E53-DB23F3AD4356}"/>
              </a:ext>
            </a:extLst>
          </p:cNvPr>
          <p:cNvSpPr txBox="1"/>
          <p:nvPr/>
        </p:nvSpPr>
        <p:spPr>
          <a:xfrm>
            <a:off x="999600" y="3800252"/>
            <a:ext cx="3129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80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01FF751-7054-F578-9DC6-945FE592F262}"/>
              </a:ext>
            </a:extLst>
          </p:cNvPr>
          <p:cNvCxnSpPr/>
          <p:nvPr/>
        </p:nvCxnSpPr>
        <p:spPr bwMode="auto">
          <a:xfrm>
            <a:off x="1309396" y="3951514"/>
            <a:ext cx="64008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2BC96976-1086-AB8E-6C84-B3B2382673A6}"/>
              </a:ext>
            </a:extLst>
          </p:cNvPr>
          <p:cNvCxnSpPr/>
          <p:nvPr/>
        </p:nvCxnSpPr>
        <p:spPr bwMode="auto">
          <a:xfrm>
            <a:off x="1295400" y="4785225"/>
            <a:ext cx="6400800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99725FC9-004D-7C1C-F849-6F712491CBF3}"/>
              </a:ext>
            </a:extLst>
          </p:cNvPr>
          <p:cNvSpPr/>
          <p:nvPr/>
        </p:nvSpPr>
        <p:spPr bwMode="auto">
          <a:xfrm>
            <a:off x="1295400" y="3505199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DC5AC9A-C728-D33B-3D9B-03749C01EE1A}"/>
              </a:ext>
            </a:extLst>
          </p:cNvPr>
          <p:cNvSpPr/>
          <p:nvPr/>
        </p:nvSpPr>
        <p:spPr bwMode="auto">
          <a:xfrm>
            <a:off x="1637256" y="3505199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0F7A564-A558-F2F2-12D2-45AAEDC226CA}"/>
              </a:ext>
            </a:extLst>
          </p:cNvPr>
          <p:cNvSpPr/>
          <p:nvPr/>
        </p:nvSpPr>
        <p:spPr bwMode="auto">
          <a:xfrm>
            <a:off x="1979112" y="3505199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680BC53C-DA75-4669-49FF-B63F940AD475}"/>
              </a:ext>
            </a:extLst>
          </p:cNvPr>
          <p:cNvCxnSpPr>
            <a:cxnSpLocks/>
          </p:cNvCxnSpPr>
          <p:nvPr/>
        </p:nvCxnSpPr>
        <p:spPr bwMode="auto">
          <a:xfrm>
            <a:off x="2279855" y="3518294"/>
            <a:ext cx="0" cy="45720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A3121A2-8314-DB95-1AE7-4AFB672CC238}"/>
              </a:ext>
            </a:extLst>
          </p:cNvPr>
          <p:cNvSpPr txBox="1"/>
          <p:nvPr/>
        </p:nvSpPr>
        <p:spPr>
          <a:xfrm>
            <a:off x="2280557" y="2616864"/>
            <a:ext cx="108353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Shared AP queries BSS CCI e.g. triggered off-channel Beacon Report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317334B-1B80-355E-AEA7-18DDD0425A83}"/>
              </a:ext>
            </a:extLst>
          </p:cNvPr>
          <p:cNvSpPr/>
          <p:nvPr/>
        </p:nvSpPr>
        <p:spPr bwMode="auto">
          <a:xfrm>
            <a:off x="4763600" y="3497255"/>
            <a:ext cx="228600" cy="128002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63FB1A1-79A6-0D1F-0297-EDBC3F5A745A}"/>
              </a:ext>
            </a:extLst>
          </p:cNvPr>
          <p:cNvSpPr/>
          <p:nvPr/>
        </p:nvSpPr>
        <p:spPr bwMode="auto">
          <a:xfrm>
            <a:off x="5325501" y="3492760"/>
            <a:ext cx="228600" cy="128002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EB6834A-549C-390B-816C-73FE81862D87}"/>
              </a:ext>
            </a:extLst>
          </p:cNvPr>
          <p:cNvSpPr txBox="1"/>
          <p:nvPr/>
        </p:nvSpPr>
        <p:spPr>
          <a:xfrm>
            <a:off x="3521633" y="2643771"/>
            <a:ext cx="14733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Shared AP Activation/confirmation E-BW for certain STA within TXOP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40C3A00-6F34-B5CA-B401-6CF924D42ED8}"/>
              </a:ext>
            </a:extLst>
          </p:cNvPr>
          <p:cNvSpPr txBox="1"/>
          <p:nvPr/>
        </p:nvSpPr>
        <p:spPr>
          <a:xfrm>
            <a:off x="1226604" y="2626489"/>
            <a:ext cx="10499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CCI Estimation</a:t>
            </a:r>
          </a:p>
          <a:p>
            <a:r>
              <a:rPr lang="en-US" sz="1000" dirty="0"/>
              <a:t>Shared/sharing AP discovery</a:t>
            </a:r>
          </a:p>
          <a:p>
            <a:r>
              <a:rPr lang="en-US" sz="1000" dirty="0"/>
              <a:t>(not shown)</a:t>
            </a:r>
          </a:p>
          <a:p>
            <a:endParaRPr lang="en-US" sz="1000" dirty="0"/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0130FD76-3799-C9A0-9BB8-4DF2FB7FB3BB}"/>
              </a:ext>
            </a:extLst>
          </p:cNvPr>
          <p:cNvCxnSpPr>
            <a:cxnSpLocks/>
          </p:cNvCxnSpPr>
          <p:nvPr/>
        </p:nvCxnSpPr>
        <p:spPr bwMode="auto">
          <a:xfrm flipV="1">
            <a:off x="2761185" y="3512196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C5E9382-4FC9-54B4-FFC7-A176EB7B258A}"/>
              </a:ext>
            </a:extLst>
          </p:cNvPr>
          <p:cNvCxnSpPr>
            <a:cxnSpLocks/>
          </p:cNvCxnSpPr>
          <p:nvPr/>
        </p:nvCxnSpPr>
        <p:spPr bwMode="auto">
          <a:xfrm flipV="1">
            <a:off x="2813270" y="3505198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275A57C6-431B-B402-1A16-8E85D4078F4E}"/>
              </a:ext>
            </a:extLst>
          </p:cNvPr>
          <p:cNvCxnSpPr>
            <a:cxnSpLocks/>
          </p:cNvCxnSpPr>
          <p:nvPr/>
        </p:nvCxnSpPr>
        <p:spPr bwMode="auto">
          <a:xfrm flipV="1">
            <a:off x="2895600" y="3497255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43" name="TextBox 42">
            <a:extLst>
              <a:ext uri="{FF2B5EF4-FFF2-40B4-BE49-F238E27FC236}">
                <a16:creationId xmlns:a16="http://schemas.microsoft.com/office/drawing/2014/main" id="{8BA24F5F-CBE9-F35D-2EDF-BEDEAB13448D}"/>
              </a:ext>
            </a:extLst>
          </p:cNvPr>
          <p:cNvSpPr txBox="1"/>
          <p:nvPr/>
        </p:nvSpPr>
        <p:spPr>
          <a:xfrm>
            <a:off x="2506984" y="3950893"/>
            <a:ext cx="912429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STA=1,2,…N</a:t>
            </a:r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D9FAC432-8EF5-D0E2-3632-58396282E8E7}"/>
              </a:ext>
            </a:extLst>
          </p:cNvPr>
          <p:cNvCxnSpPr>
            <a:cxnSpLocks/>
          </p:cNvCxnSpPr>
          <p:nvPr/>
        </p:nvCxnSpPr>
        <p:spPr bwMode="auto">
          <a:xfrm>
            <a:off x="3601531" y="3511749"/>
            <a:ext cx="0" cy="45720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4F777673-EBDB-3698-D0D5-CCB7B19B7CA5}"/>
              </a:ext>
            </a:extLst>
          </p:cNvPr>
          <p:cNvCxnSpPr>
            <a:cxnSpLocks/>
          </p:cNvCxnSpPr>
          <p:nvPr/>
        </p:nvCxnSpPr>
        <p:spPr bwMode="auto">
          <a:xfrm flipV="1">
            <a:off x="4104442" y="3532289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72AED80F-F0AB-3D4A-0C50-2F12C9D583A7}"/>
              </a:ext>
            </a:extLst>
          </p:cNvPr>
          <p:cNvCxnSpPr>
            <a:cxnSpLocks/>
          </p:cNvCxnSpPr>
          <p:nvPr/>
        </p:nvCxnSpPr>
        <p:spPr bwMode="auto">
          <a:xfrm flipV="1">
            <a:off x="4206970" y="3518294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44718105-5386-2C5A-146A-006F1A0D6CF5}"/>
              </a:ext>
            </a:extLst>
          </p:cNvPr>
          <p:cNvCxnSpPr>
            <a:cxnSpLocks/>
          </p:cNvCxnSpPr>
          <p:nvPr/>
        </p:nvCxnSpPr>
        <p:spPr bwMode="auto">
          <a:xfrm flipV="1">
            <a:off x="4333042" y="3518294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404DBD90-9DEE-50B6-F2A4-6445BB877725}"/>
              </a:ext>
            </a:extLst>
          </p:cNvPr>
          <p:cNvSpPr txBox="1"/>
          <p:nvPr/>
        </p:nvSpPr>
        <p:spPr>
          <a:xfrm>
            <a:off x="3734634" y="3971404"/>
            <a:ext cx="9476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STA=1,3,5,…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1BCE3C6-94C9-3A96-97FB-0F41BE83BE47}"/>
              </a:ext>
            </a:extLst>
          </p:cNvPr>
          <p:cNvSpPr txBox="1"/>
          <p:nvPr/>
        </p:nvSpPr>
        <p:spPr>
          <a:xfrm>
            <a:off x="2319553" y="3630781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SIFS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1975B9C1-3865-4B40-A8B3-5CCABA3DA56B}"/>
              </a:ext>
            </a:extLst>
          </p:cNvPr>
          <p:cNvSpPr txBox="1"/>
          <p:nvPr/>
        </p:nvSpPr>
        <p:spPr>
          <a:xfrm>
            <a:off x="6237439" y="2652742"/>
            <a:ext cx="104990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CCI Estimation</a:t>
            </a:r>
          </a:p>
          <a:p>
            <a:r>
              <a:rPr lang="en-US" sz="1000" dirty="0"/>
              <a:t>Shared/sharing AP discovery</a:t>
            </a:r>
          </a:p>
          <a:p>
            <a:r>
              <a:rPr lang="en-US" sz="1000" dirty="0"/>
              <a:t>(not shown)</a:t>
            </a:r>
          </a:p>
          <a:p>
            <a:endParaRPr lang="en-US" sz="1000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6DF30DAA-E101-7173-AE14-9E4F9BEB3B49}"/>
              </a:ext>
            </a:extLst>
          </p:cNvPr>
          <p:cNvSpPr/>
          <p:nvPr/>
        </p:nvSpPr>
        <p:spPr bwMode="auto">
          <a:xfrm>
            <a:off x="6288693" y="3514054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5CCC9DAB-5623-19E9-E2D1-53DFBFACBF64}"/>
              </a:ext>
            </a:extLst>
          </p:cNvPr>
          <p:cNvSpPr/>
          <p:nvPr/>
        </p:nvSpPr>
        <p:spPr bwMode="auto">
          <a:xfrm>
            <a:off x="6630549" y="3514054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478747B5-6902-AAD4-CD05-025A303FB3A0}"/>
              </a:ext>
            </a:extLst>
          </p:cNvPr>
          <p:cNvSpPr/>
          <p:nvPr/>
        </p:nvSpPr>
        <p:spPr bwMode="auto">
          <a:xfrm>
            <a:off x="6972405" y="3514054"/>
            <a:ext cx="228600" cy="4572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1CC03885-A814-A09E-F357-CA96D78A4451}"/>
              </a:ext>
            </a:extLst>
          </p:cNvPr>
          <p:cNvSpPr txBox="1"/>
          <p:nvPr/>
        </p:nvSpPr>
        <p:spPr>
          <a:xfrm>
            <a:off x="3635367" y="3618651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SIFS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F2C88FF1-09A7-1996-1518-6021BAF55F34}"/>
              </a:ext>
            </a:extLst>
          </p:cNvPr>
          <p:cNvSpPr txBox="1"/>
          <p:nvPr/>
        </p:nvSpPr>
        <p:spPr>
          <a:xfrm>
            <a:off x="4325420" y="3625288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SIFS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EC666A2-BB5C-E9AE-240D-005580DCC76C}"/>
              </a:ext>
            </a:extLst>
          </p:cNvPr>
          <p:cNvSpPr txBox="1"/>
          <p:nvPr/>
        </p:nvSpPr>
        <p:spPr>
          <a:xfrm>
            <a:off x="4942544" y="3639250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SIFS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BF6F4B0-80C5-F712-1872-6964C9EF3EEB}"/>
              </a:ext>
            </a:extLst>
          </p:cNvPr>
          <p:cNvSpPr txBox="1"/>
          <p:nvPr/>
        </p:nvSpPr>
        <p:spPr>
          <a:xfrm>
            <a:off x="4983331" y="2680387"/>
            <a:ext cx="10654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Data transfer</a:t>
            </a:r>
          </a:p>
          <a:p>
            <a:r>
              <a:rPr lang="en-US" sz="1000" dirty="0"/>
              <a:t>e.g. DL OFDMA</a:t>
            </a:r>
          </a:p>
          <a:p>
            <a:r>
              <a:rPr lang="en-US" sz="1000" dirty="0"/>
              <a:t>UL TB PPDU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21EFC160-CA92-5051-3EA3-D85E4105B264}"/>
              </a:ext>
            </a:extLst>
          </p:cNvPr>
          <p:cNvSpPr txBox="1"/>
          <p:nvPr/>
        </p:nvSpPr>
        <p:spPr>
          <a:xfrm>
            <a:off x="5639482" y="3617238"/>
            <a:ext cx="43954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SIFS</a:t>
            </a:r>
          </a:p>
        </p:txBody>
      </p: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86AFF1A9-6500-3777-5992-EB1E5102DF2F}"/>
              </a:ext>
            </a:extLst>
          </p:cNvPr>
          <p:cNvCxnSpPr>
            <a:cxnSpLocks/>
          </p:cNvCxnSpPr>
          <p:nvPr/>
        </p:nvCxnSpPr>
        <p:spPr bwMode="auto">
          <a:xfrm flipV="1">
            <a:off x="2978743" y="3496079"/>
            <a:ext cx="0" cy="443206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ysDash"/>
            <a:round/>
            <a:headEnd type="none" w="sm" len="sm"/>
            <a:tailEnd type="triangle"/>
          </a:ln>
          <a:effectLst/>
        </p:spPr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C413B48F-3110-7728-547D-E35C4D44288E}"/>
              </a:ext>
            </a:extLst>
          </p:cNvPr>
          <p:cNvSpPr txBox="1"/>
          <p:nvPr/>
        </p:nvSpPr>
        <p:spPr>
          <a:xfrm>
            <a:off x="1524000" y="6020758"/>
            <a:ext cx="5970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*dependent on timing of latest CCI query (scan) relative to TXOP e.g. to </a:t>
            </a:r>
            <a:r>
              <a:rPr lang="en-US"/>
              <a:t>adhere to Tc=150ms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6953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>
            <a:extLst>
              <a:ext uri="{FF2B5EF4-FFF2-40B4-BE49-F238E27FC236}">
                <a16:creationId xmlns:a16="http://schemas.microsoft.com/office/drawing/2014/main" id="{CE62CDDB-37EE-AFB4-8912-F96C0C624B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04" y="907473"/>
            <a:ext cx="8849591" cy="457200"/>
          </a:xfrm>
        </p:spPr>
        <p:txBody>
          <a:bodyPr/>
          <a:lstStyle/>
          <a:p>
            <a:pPr algn="ctr"/>
            <a:r>
              <a:rPr lang="en-US" dirty="0"/>
              <a:t>RT-DBS Summary</a:t>
            </a:r>
            <a:endParaRPr lang="en-AU" dirty="0"/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0DDAB560-A9FF-6626-22F4-A3159D178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191" y="1745673"/>
            <a:ext cx="7772400" cy="1988127"/>
          </a:xfrm>
        </p:spPr>
        <p:txBody>
          <a:bodyPr/>
          <a:lstStyle/>
          <a:p>
            <a:pPr lvl="1"/>
            <a:r>
              <a:rPr lang="en-US" dirty="0"/>
              <a:t>Enterprise and similar environments can’t leverage wide channels routinely </a:t>
            </a:r>
            <a:r>
              <a:rPr lang="en-US" dirty="0">
                <a:solidFill>
                  <a:srgbClr val="3F3F3F"/>
                </a:solidFill>
                <a:effectLst/>
                <a:latin typeface="Helvetica" pitchFamily="2" charset="0"/>
              </a:rPr>
              <a:t>but </a:t>
            </a:r>
            <a:r>
              <a:rPr lang="en-US" b="1" dirty="0">
                <a:solidFill>
                  <a:srgbClr val="3F3F3F"/>
                </a:solidFill>
                <a:effectLst/>
                <a:latin typeface="Helvetica" pitchFamily="2" charset="0"/>
              </a:rPr>
              <a:t>could</a:t>
            </a:r>
            <a:r>
              <a:rPr lang="en-US" dirty="0">
                <a:solidFill>
                  <a:srgbClr val="3F3F3F"/>
                </a:solidFill>
                <a:effectLst/>
                <a:latin typeface="Helvetica" pitchFamily="2" charset="0"/>
              </a:rPr>
              <a:t> leverage wider channels under controlled circumstances</a:t>
            </a:r>
            <a:endParaRPr lang="en-US" dirty="0"/>
          </a:p>
          <a:p>
            <a:pPr lvl="1"/>
            <a:r>
              <a:rPr lang="en-US" dirty="0"/>
              <a:t>802.11bn MAPC, triggers and AP messages can dynamically and seamlessly expand BW for a subset of the BSS</a:t>
            </a:r>
          </a:p>
          <a:p>
            <a:pPr lvl="1"/>
            <a:r>
              <a:rPr lang="en-US" dirty="0"/>
              <a:t>The user will experience the best possible speeds when conditions allow</a:t>
            </a:r>
          </a:p>
          <a:p>
            <a:pPr lvl="1"/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41C9BB8-7066-16E0-EF76-872EF2A39C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6767D18-6D98-4A5E-947F-970B8694D7C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46D523-2C42-319D-3FFF-8237CCF3C6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 dirty="0"/>
              <a:t>Smith</a:t>
            </a:r>
            <a:r>
              <a:rPr lang="da-DK" i="1" dirty="0"/>
              <a:t> et al</a:t>
            </a:r>
            <a:r>
              <a:rPr lang="da-DK" dirty="0"/>
              <a:t> (Cisco Systems)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6992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B6A69C-C8B8-9C00-F813-7916C4D483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2F5CCB13-0A32-4557-88E9-079F0C33069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DBB767-004F-0A02-F6F4-8A11CF2E72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-DK"/>
              <a:t>Hart et al. (Cisco Systems)</a:t>
            </a:r>
            <a:endParaRPr lang="en-AU" dirty="0"/>
          </a:p>
        </p:txBody>
      </p:sp>
      <p:graphicFrame>
        <p:nvGraphicFramePr>
          <p:cNvPr id="5" name="Table 6">
            <a:extLst>
              <a:ext uri="{FF2B5EF4-FFF2-40B4-BE49-F238E27FC236}">
                <a16:creationId xmlns:a16="http://schemas.microsoft.com/office/drawing/2014/main" id="{547F63B2-76E5-4919-7D3A-3413A586D4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442586"/>
              </p:ext>
            </p:extLst>
          </p:nvPr>
        </p:nvGraphicFramePr>
        <p:xfrm>
          <a:off x="1200151" y="2061210"/>
          <a:ext cx="6743699" cy="27355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743699">
                  <a:extLst>
                    <a:ext uri="{9D8B030D-6E8A-4147-A177-3AD203B41FA5}">
                      <a16:colId xmlns:a16="http://schemas.microsoft.com/office/drawing/2014/main" val="1481458388"/>
                    </a:ext>
                  </a:extLst>
                </a:gridCol>
              </a:tblGrid>
              <a:tr h="273558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Backup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03242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333411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60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+mj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FEBCD8CC63F41458532E656F01C53D4" ma:contentTypeVersion="5" ma:contentTypeDescription="Create a new document." ma:contentTypeScope="" ma:versionID="31469a8d75c716a2546097ddf2085036">
  <xsd:schema xmlns:xsd="http://www.w3.org/2001/XMLSchema" xmlns:xs="http://www.w3.org/2001/XMLSchema" xmlns:p="http://schemas.microsoft.com/office/2006/metadata/properties" xmlns:ns2="14b2ed78-cb32-475d-87a1-0a811991d57d" xmlns:ns3="5ed839e1-8824-4397-8ad9-2738f482ddf8" targetNamespace="http://schemas.microsoft.com/office/2006/metadata/properties" ma:root="true" ma:fieldsID="77b4e5ff40c24a9191f980c675e6b805" ns2:_="" ns3:_="">
    <xsd:import namespace="14b2ed78-cb32-475d-87a1-0a811991d57d"/>
    <xsd:import namespace="5ed839e1-8824-4397-8ad9-2738f482dd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b2ed78-cb32-475d-87a1-0a811991d5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d839e1-8824-4397-8ad9-2738f482ddf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045CF9-E326-43BF-98D8-30CC968858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EDEA545-F218-4A0E-B54F-19163AC885DA}">
  <ds:schemaRefs>
    <ds:schemaRef ds:uri="5ed839e1-8824-4397-8ad9-2738f482ddf8"/>
    <ds:schemaRef ds:uri="http://schemas.microsoft.com/office/infopath/2007/PartnerControls"/>
    <ds:schemaRef ds:uri="http://schemas.openxmlformats.org/package/2006/metadata/core-properties"/>
    <ds:schemaRef ds:uri="http://purl.org/dc/terms/"/>
    <ds:schemaRef ds:uri="14b2ed78-cb32-475d-87a1-0a811991d57d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BA5BF6C-D8AA-42E6-A5E2-EBE899746C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b2ed78-cb32-475d-87a1-0a811991d57d"/>
    <ds:schemaRef ds:uri="5ed839e1-8824-4397-8ad9-2738f482dd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834</Words>
  <Application>Microsoft Office PowerPoint</Application>
  <PresentationFormat>On-screen Show (4:3)</PresentationFormat>
  <Paragraphs>147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CiscoSansTT ExtraLight</vt:lpstr>
      <vt:lpstr>CiscoSansTT Light</vt:lpstr>
      <vt:lpstr>Helvetica</vt:lpstr>
      <vt:lpstr>Times New Roman</vt:lpstr>
      <vt:lpstr>Wingdings</vt:lpstr>
      <vt:lpstr>802-11-Submission</vt:lpstr>
      <vt:lpstr>Maximizing channel bandwidth in dense AP deployments</vt:lpstr>
      <vt:lpstr>160+MHz channels unlikely to be deployed in Enterprise*</vt:lpstr>
      <vt:lpstr>RRM (non-real-time) not always suitable for wide channels</vt:lpstr>
      <vt:lpstr>PowerPoint Presentation</vt:lpstr>
      <vt:lpstr>MAPC enables real-time BW selection (“RT-DBS”)</vt:lpstr>
      <vt:lpstr>Phase-based RT-DBS implementation</vt:lpstr>
      <vt:lpstr>TXOP-based RT-DBS implementation</vt:lpstr>
      <vt:lpstr>RT-DBS Summary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Maximizing Channel Bandwidth in Dense AP Deployments</dc:title>
  <dc:subject/>
  <dc:creator/>
  <cp:keywords>24/0088</cp:keywords>
  <dc:description/>
  <cp:lastModifiedBy/>
  <cp:revision>7</cp:revision>
  <dcterms:created xsi:type="dcterms:W3CDTF">2011-09-19T06:02:14Z</dcterms:created>
  <dcterms:modified xsi:type="dcterms:W3CDTF">2024-01-16T16:43:14Z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0x0101009FEBCD8CC63F41458532E656F01C53D4</vt:lpwstr>
  </property>
</Properties>
</file>