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6" r:id="rId4"/>
    <p:sldId id="265" r:id="rId5"/>
    <p:sldId id="269" r:id="rId6"/>
    <p:sldId id="271" r:id="rId7"/>
    <p:sldId id="278" r:id="rId8"/>
    <p:sldId id="280" r:id="rId9"/>
    <p:sldId id="279" r:id="rId10"/>
    <p:sldId id="277"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A49202-9E3D-4DD4-A446-39992C9F122F}" v="18" dt="2024-09-09T15:06:07.038"/>
    <p1510:client id="{FB059859-5FCF-44C0-945F-EE5DDE220CE6}" v="3" dt="2024-09-09T21:12:58.0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107" d="100"/>
          <a:sy n="107" d="100"/>
        </p:scale>
        <p:origin x="84" y="1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FB059859-5FCF-44C0-945F-EE5DDE220CE6}"/>
    <pc:docChg chg="modSld">
      <pc:chgData name="Jiayi Zhang" userId="0b5fc417-5b02-48cb-ab13-a55777ac8eb1" providerId="ADAL" clId="{FB059859-5FCF-44C0-945F-EE5DDE220CE6}" dt="2024-09-09T21:12:40.199" v="9" actId="20577"/>
      <pc:docMkLst>
        <pc:docMk/>
      </pc:docMkLst>
      <pc:sldChg chg="modSp mod">
        <pc:chgData name="Jiayi Zhang" userId="0b5fc417-5b02-48cb-ab13-a55777ac8eb1" providerId="ADAL" clId="{FB059859-5FCF-44C0-945F-EE5DDE220CE6}" dt="2024-09-09T21:12:40.199" v="9" actId="20577"/>
        <pc:sldMkLst>
          <pc:docMk/>
          <pc:sldMk cId="0" sldId="256"/>
        </pc:sldMkLst>
        <pc:spChg chg="mod">
          <ac:chgData name="Jiayi Zhang" userId="0b5fc417-5b02-48cb-ab13-a55777ac8eb1" providerId="ADAL" clId="{FB059859-5FCF-44C0-945F-EE5DDE220CE6}" dt="2024-09-09T21:12:40.199" v="9" actId="20577"/>
          <ac:spMkLst>
            <pc:docMk/>
            <pc:sldMk cId="0" sldId="256"/>
            <ac:spMk id="3073" creationId="{00000000-0000-0000-0000-000000000000}"/>
          </ac:spMkLst>
        </pc:spChg>
      </pc:sldChg>
    </pc:docChg>
  </pc:docChgLst>
  <pc:docChgLst>
    <pc:chgData name="Jiayi Zhang" userId="0b5fc417-5b02-48cb-ab13-a55777ac8eb1" providerId="ADAL" clId="{F0A49202-9E3D-4DD4-A446-39992C9F122F}"/>
    <pc:docChg chg="undo custSel modSld">
      <pc:chgData name="Jiayi Zhang" userId="0b5fc417-5b02-48cb-ab13-a55777ac8eb1" providerId="ADAL" clId="{F0A49202-9E3D-4DD4-A446-39992C9F122F}" dt="2024-09-09T15:15:33.260" v="1117" actId="20577"/>
      <pc:docMkLst>
        <pc:docMk/>
      </pc:docMkLst>
      <pc:sldChg chg="modSp mod">
        <pc:chgData name="Jiayi Zhang" userId="0b5fc417-5b02-48cb-ab13-a55777ac8eb1" providerId="ADAL" clId="{F0A49202-9E3D-4DD4-A446-39992C9F122F}" dt="2024-09-09T14:27:44.716" v="0" actId="20577"/>
        <pc:sldMkLst>
          <pc:docMk/>
          <pc:sldMk cId="0" sldId="256"/>
        </pc:sldMkLst>
        <pc:spChg chg="mod">
          <ac:chgData name="Jiayi Zhang" userId="0b5fc417-5b02-48cb-ab13-a55777ac8eb1" providerId="ADAL" clId="{F0A49202-9E3D-4DD4-A446-39992C9F122F}" dt="2024-09-09T14:27:44.716" v="0" actId="20577"/>
          <ac:spMkLst>
            <pc:docMk/>
            <pc:sldMk cId="0" sldId="256"/>
            <ac:spMk id="3074" creationId="{00000000-0000-0000-0000-000000000000}"/>
          </ac:spMkLst>
        </pc:spChg>
      </pc:sldChg>
      <pc:sldChg chg="modSp mod">
        <pc:chgData name="Jiayi Zhang" userId="0b5fc417-5b02-48cb-ab13-a55777ac8eb1" providerId="ADAL" clId="{F0A49202-9E3D-4DD4-A446-39992C9F122F}" dt="2024-09-09T15:06:07.038" v="677"/>
        <pc:sldMkLst>
          <pc:docMk/>
          <pc:sldMk cId="0" sldId="264"/>
        </pc:sldMkLst>
        <pc:spChg chg="mod">
          <ac:chgData name="Jiayi Zhang" userId="0b5fc417-5b02-48cb-ab13-a55777ac8eb1" providerId="ADAL" clId="{F0A49202-9E3D-4DD4-A446-39992C9F122F}" dt="2024-09-09T15:06:07.038" v="677"/>
          <ac:spMkLst>
            <pc:docMk/>
            <pc:sldMk cId="0" sldId="264"/>
            <ac:spMk id="2" creationId="{00000000-0000-0000-0000-000000000000}"/>
          </ac:spMkLst>
        </pc:spChg>
      </pc:sldChg>
      <pc:sldChg chg="modSp">
        <pc:chgData name="Jiayi Zhang" userId="0b5fc417-5b02-48cb-ab13-a55777ac8eb1" providerId="ADAL" clId="{F0A49202-9E3D-4DD4-A446-39992C9F122F}" dt="2024-09-09T15:06:07.038" v="677"/>
        <pc:sldMkLst>
          <pc:docMk/>
          <pc:sldMk cId="3006623064" sldId="278"/>
        </pc:sldMkLst>
        <pc:spChg chg="mod">
          <ac:chgData name="Jiayi Zhang" userId="0b5fc417-5b02-48cb-ab13-a55777ac8eb1" providerId="ADAL" clId="{F0A49202-9E3D-4DD4-A446-39992C9F122F}" dt="2024-09-09T15:06:07.038" v="677"/>
          <ac:spMkLst>
            <pc:docMk/>
            <pc:sldMk cId="3006623064" sldId="278"/>
            <ac:spMk id="3" creationId="{00000000-0000-0000-0000-000000000000}"/>
          </ac:spMkLst>
        </pc:spChg>
      </pc:sldChg>
      <pc:sldChg chg="modSp mod">
        <pc:chgData name="Jiayi Zhang" userId="0b5fc417-5b02-48cb-ab13-a55777ac8eb1" providerId="ADAL" clId="{F0A49202-9E3D-4DD4-A446-39992C9F122F}" dt="2024-09-09T15:15:33.260" v="1117" actId="20577"/>
        <pc:sldMkLst>
          <pc:docMk/>
          <pc:sldMk cId="2141115795" sldId="280"/>
        </pc:sldMkLst>
        <pc:spChg chg="mod">
          <ac:chgData name="Jiayi Zhang" userId="0b5fc417-5b02-48cb-ab13-a55777ac8eb1" providerId="ADAL" clId="{F0A49202-9E3D-4DD4-A446-39992C9F122F}" dt="2024-09-09T15:15:33.260" v="1117" actId="20577"/>
          <ac:spMkLst>
            <pc:docMk/>
            <pc:sldMk cId="2141115795" sldId="280"/>
            <ac:spMk id="3" creationId="{9327FE9E-2143-2FD5-A4BF-0F23DB361C97}"/>
          </ac:spMkLst>
        </pc:spChg>
      </pc:sldChg>
    </pc:docChg>
  </pc:docChgLst>
  <pc:docChgLst>
    <pc:chgData name="Jiayi Zhang" userId="0b5fc417-5b02-48cb-ab13-a55777ac8eb1" providerId="ADAL" clId="{3998BDB0-05A1-4EC4-8ABD-C3CD36C142CF}"/>
    <pc:docChg chg="undo custSel delSld modSld">
      <pc:chgData name="Jiayi Zhang" userId="0b5fc417-5b02-48cb-ab13-a55777ac8eb1" providerId="ADAL" clId="{3998BDB0-05A1-4EC4-8ABD-C3CD36C142CF}" dt="2024-09-06T20:28:41.980" v="22" actId="20577"/>
      <pc:docMkLst>
        <pc:docMk/>
      </pc:docMkLst>
      <pc:sldChg chg="modSp mod">
        <pc:chgData name="Jiayi Zhang" userId="0b5fc417-5b02-48cb-ab13-a55777ac8eb1" providerId="ADAL" clId="{3998BDB0-05A1-4EC4-8ABD-C3CD36C142CF}" dt="2024-09-06T20:27:13.428" v="7" actId="768"/>
        <pc:sldMkLst>
          <pc:docMk/>
          <pc:sldMk cId="0" sldId="256"/>
        </pc:sldMkLst>
        <pc:spChg chg="mod">
          <ac:chgData name="Jiayi Zhang" userId="0b5fc417-5b02-48cb-ab13-a55777ac8eb1" providerId="ADAL" clId="{3998BDB0-05A1-4EC4-8ABD-C3CD36C142CF}" dt="2024-09-06T20:27:13.428" v="7" actId="768"/>
          <ac:spMkLst>
            <pc:docMk/>
            <pc:sldMk cId="0" sldId="256"/>
            <ac:spMk id="3074" creationId="{00000000-0000-0000-0000-000000000000}"/>
          </ac:spMkLst>
        </pc:spChg>
      </pc:sldChg>
      <pc:sldChg chg="del">
        <pc:chgData name="Jiayi Zhang" userId="0b5fc417-5b02-48cb-ab13-a55777ac8eb1" providerId="ADAL" clId="{3998BDB0-05A1-4EC4-8ABD-C3CD36C142CF}" dt="2024-09-06T20:28:35.593" v="20" actId="47"/>
        <pc:sldMkLst>
          <pc:docMk/>
          <pc:sldMk cId="387423345" sldId="272"/>
        </pc:sldMkLst>
      </pc:sldChg>
      <pc:sldChg chg="modSp mod">
        <pc:chgData name="Jiayi Zhang" userId="0b5fc417-5b02-48cb-ab13-a55777ac8eb1" providerId="ADAL" clId="{3998BDB0-05A1-4EC4-8ABD-C3CD36C142CF}" dt="2024-09-06T20:28:41.980" v="22" actId="20577"/>
        <pc:sldMkLst>
          <pc:docMk/>
          <pc:sldMk cId="1929243359" sldId="277"/>
        </pc:sldMkLst>
        <pc:spChg chg="mod">
          <ac:chgData name="Jiayi Zhang" userId="0b5fc417-5b02-48cb-ab13-a55777ac8eb1" providerId="ADAL" clId="{3998BDB0-05A1-4EC4-8ABD-C3CD36C142CF}" dt="2024-09-06T20:28:41.980" v="22" actId="20577"/>
          <ac:spMkLst>
            <pc:docMk/>
            <pc:sldMk cId="1929243359" sldId="277"/>
            <ac:spMk id="4097" creationId="{00000000-0000-0000-0000-000000000000}"/>
          </ac:spMkLst>
        </pc:spChg>
      </pc:sldChg>
      <pc:sldChg chg="modSp mod">
        <pc:chgData name="Jiayi Zhang" userId="0b5fc417-5b02-48cb-ab13-a55777ac8eb1" providerId="ADAL" clId="{3998BDB0-05A1-4EC4-8ABD-C3CD36C142CF}" dt="2024-09-06T20:28:39.042" v="21" actId="20577"/>
        <pc:sldMkLst>
          <pc:docMk/>
          <pc:sldMk cId="1324369424" sldId="279"/>
        </pc:sldMkLst>
        <pc:spChg chg="mod">
          <ac:chgData name="Jiayi Zhang" userId="0b5fc417-5b02-48cb-ab13-a55777ac8eb1" providerId="ADAL" clId="{3998BDB0-05A1-4EC4-8ABD-C3CD36C142CF}" dt="2024-09-06T20:28:39.042" v="21" actId="20577"/>
          <ac:spMkLst>
            <pc:docMk/>
            <pc:sldMk cId="1324369424" sldId="279"/>
            <ac:spMk id="4097" creationId="{79E5DCBF-676F-33AE-B108-46071D8B859E}"/>
          </ac:spMkLst>
        </pc:spChg>
      </pc:sldChg>
      <pc:sldChg chg="modSp mod">
        <pc:chgData name="Jiayi Zhang" userId="0b5fc417-5b02-48cb-ab13-a55777ac8eb1" providerId="ADAL" clId="{3998BDB0-05A1-4EC4-8ABD-C3CD36C142CF}" dt="2024-09-06T20:27:59.802" v="19" actId="6549"/>
        <pc:sldMkLst>
          <pc:docMk/>
          <pc:sldMk cId="2141115795" sldId="280"/>
        </pc:sldMkLst>
        <pc:spChg chg="mod">
          <ac:chgData name="Jiayi Zhang" userId="0b5fc417-5b02-48cb-ab13-a55777ac8eb1" providerId="ADAL" clId="{3998BDB0-05A1-4EC4-8ABD-C3CD36C142CF}" dt="2024-09-06T20:27:59.802" v="19" actId="6549"/>
          <ac:spMkLst>
            <pc:docMk/>
            <pc:sldMk cId="2141115795" sldId="280"/>
            <ac:spMk id="3" creationId="{9327FE9E-2143-2FD5-A4BF-0F23DB361C9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802.11-24/0084r2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802.11-24/0084r2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5796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5182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170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6708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53276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802.11-24/0084r2</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8137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A97D45F-7638-672C-EA83-8F71814AAB5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F78262A-891E-E3AE-BDE3-D6A9C2B4DED8}"/>
              </a:ext>
            </a:extLst>
          </p:cNvPr>
          <p:cNvSpPr>
            <a:spLocks noGrp="1" noChangeArrowheads="1"/>
          </p:cNvSpPr>
          <p:nvPr>
            <p:ph type="hdr"/>
          </p:nvPr>
        </p:nvSpPr>
        <p:spPr>
          <a:ln/>
        </p:spPr>
        <p:txBody>
          <a:bodyPr/>
          <a:lstStyle/>
          <a:p>
            <a:r>
              <a:rPr lang="en-US"/>
              <a:t>doc.: IEEE 802.11-24/0084r2</a:t>
            </a:r>
          </a:p>
        </p:txBody>
      </p:sp>
      <p:sp>
        <p:nvSpPr>
          <p:cNvPr id="5" name="Rectangle 3">
            <a:extLst>
              <a:ext uri="{FF2B5EF4-FFF2-40B4-BE49-F238E27FC236}">
                <a16:creationId xmlns:a16="http://schemas.microsoft.com/office/drawing/2014/main" id="{F11E7A07-3A51-DE62-A568-433E58BBE1A2}"/>
              </a:ext>
            </a:extLst>
          </p:cNvPr>
          <p:cNvSpPr>
            <a:spLocks noGrp="1" noChangeArrowheads="1"/>
          </p:cNvSpPr>
          <p:nvPr>
            <p:ph type="dt"/>
          </p:nvPr>
        </p:nvSpPr>
        <p:spPr>
          <a:ln/>
        </p:spPr>
        <p:txBody>
          <a:bodyPr/>
          <a:lstStyle/>
          <a:p>
            <a:r>
              <a:rPr lang="en-US"/>
              <a:t>Sept. 2024</a:t>
            </a:r>
          </a:p>
        </p:txBody>
      </p:sp>
      <p:sp>
        <p:nvSpPr>
          <p:cNvPr id="6" name="Rectangle 6">
            <a:extLst>
              <a:ext uri="{FF2B5EF4-FFF2-40B4-BE49-F238E27FC236}">
                <a16:creationId xmlns:a16="http://schemas.microsoft.com/office/drawing/2014/main" id="{DA985C50-9A3B-F8E6-45D5-7F62B37F2C15}"/>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9BCFB60F-22DC-8859-DE5E-13D365E993A8}"/>
              </a:ext>
            </a:extLst>
          </p:cNvPr>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a:extLst>
              <a:ext uri="{FF2B5EF4-FFF2-40B4-BE49-F238E27FC236}">
                <a16:creationId xmlns:a16="http://schemas.microsoft.com/office/drawing/2014/main" id="{41B8171B-A7E7-6845-4E25-D5C58E511B3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BFC8A682-4EE7-B0EE-CA9C-41AF7A04643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9473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B72424F-7805-DF0A-9EB5-9ECB490A48D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363AF6A-4828-34CB-02D4-F94AE31805A1}"/>
              </a:ext>
            </a:extLst>
          </p:cNvPr>
          <p:cNvSpPr>
            <a:spLocks noGrp="1" noChangeArrowheads="1"/>
          </p:cNvSpPr>
          <p:nvPr>
            <p:ph type="hdr"/>
          </p:nvPr>
        </p:nvSpPr>
        <p:spPr>
          <a:ln/>
        </p:spPr>
        <p:txBody>
          <a:bodyPr/>
          <a:lstStyle/>
          <a:p>
            <a:r>
              <a:rPr lang="en-US"/>
              <a:t>doc.: IEEE 802.11-24/0084r2</a:t>
            </a:r>
          </a:p>
        </p:txBody>
      </p:sp>
      <p:sp>
        <p:nvSpPr>
          <p:cNvPr id="5" name="Rectangle 3">
            <a:extLst>
              <a:ext uri="{FF2B5EF4-FFF2-40B4-BE49-F238E27FC236}">
                <a16:creationId xmlns:a16="http://schemas.microsoft.com/office/drawing/2014/main" id="{25354ED7-33E5-D66F-991A-4960C4F4AAAF}"/>
              </a:ext>
            </a:extLst>
          </p:cNvPr>
          <p:cNvSpPr>
            <a:spLocks noGrp="1" noChangeArrowheads="1"/>
          </p:cNvSpPr>
          <p:nvPr>
            <p:ph type="dt"/>
          </p:nvPr>
        </p:nvSpPr>
        <p:spPr>
          <a:ln/>
        </p:spPr>
        <p:txBody>
          <a:bodyPr/>
          <a:lstStyle/>
          <a:p>
            <a:r>
              <a:rPr lang="en-US"/>
              <a:t>Sept. 2024</a:t>
            </a:r>
          </a:p>
        </p:txBody>
      </p:sp>
      <p:sp>
        <p:nvSpPr>
          <p:cNvPr id="6" name="Rectangle 6">
            <a:extLst>
              <a:ext uri="{FF2B5EF4-FFF2-40B4-BE49-F238E27FC236}">
                <a16:creationId xmlns:a16="http://schemas.microsoft.com/office/drawing/2014/main" id="{8D572440-6F54-7560-56BC-06E2CA6699B5}"/>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F9383B59-33E3-180E-7C43-427A9E7F4101}"/>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2CEE5190-C834-6CBE-1CDA-37DC7B2A32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AC7722C-71C5-41BC-10C9-D9AA7EFE57D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095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2024</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2024</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2024</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2024</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802.11-24/0084r2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on Multi-AP Operation – Follow Up</a:t>
            </a:r>
          </a:p>
        </p:txBody>
      </p:sp>
      <p:sp>
        <p:nvSpPr>
          <p:cNvPr id="3074" name="Rectangle 2"/>
          <p:cNvSpPr>
            <a:spLocks noGrp="1" noChangeArrowheads="1"/>
          </p:cNvSpPr>
          <p:nvPr>
            <p:ph type="subTitle" idx="1"/>
          </p:nvPr>
        </p:nvSpPr>
        <p:spPr>
          <a:xfrm>
            <a:off x="1828800" y="20574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6" name="Date Placeholder 3"/>
          <p:cNvSpPr>
            <a:spLocks noGrp="1"/>
          </p:cNvSpPr>
          <p:nvPr>
            <p:ph type="dt" idx="10"/>
          </p:nvPr>
        </p:nvSpPr>
        <p:spPr/>
        <p:txBody>
          <a:bodyPr/>
          <a:lstStyle/>
          <a:p>
            <a:r>
              <a:rPr lang="en-US"/>
              <a:t>Sept. 2024</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67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2469625F-0C6B-0856-B341-0ADA49AC347B}"/>
              </a:ext>
            </a:extLst>
          </p:cNvPr>
          <p:cNvGraphicFramePr>
            <a:graphicFrameLocks noChangeAspect="1"/>
          </p:cNvGraphicFramePr>
          <p:nvPr>
            <p:extLst>
              <p:ext uri="{D42A27DB-BD31-4B8C-83A1-F6EECF244321}">
                <p14:modId xmlns:p14="http://schemas.microsoft.com/office/powerpoint/2010/main" val="2328418175"/>
              </p:ext>
            </p:extLst>
          </p:nvPr>
        </p:nvGraphicFramePr>
        <p:xfrm>
          <a:off x="1598613" y="3124200"/>
          <a:ext cx="9517062" cy="2846387"/>
        </p:xfrm>
        <a:graphic>
          <a:graphicData uri="http://schemas.openxmlformats.org/presentationml/2006/ole">
            <mc:AlternateContent xmlns:mc="http://schemas.openxmlformats.org/markup-compatibility/2006">
              <mc:Choice xmlns:v="urn:schemas-microsoft-com:vml" Requires="v">
                <p:oleObj name="Document" r:id="rId3" imgW="8108522" imgH="2429369" progId="Word.Document.8">
                  <p:embed/>
                </p:oleObj>
              </mc:Choice>
              <mc:Fallback>
                <p:oleObj name="Document" r:id="rId3" imgW="8108522" imgH="2429369" progId="Word.Document.8">
                  <p:embed/>
                  <p:pic>
                    <p:nvPicPr>
                      <p:cNvPr id="3" name="Object 3">
                        <a:extLst>
                          <a:ext uri="{FF2B5EF4-FFF2-40B4-BE49-F238E27FC236}">
                            <a16:creationId xmlns:a16="http://schemas.microsoft.com/office/drawing/2014/main" id="{2469625F-0C6B-0856-B341-0ADA49AC347B}"/>
                          </a:ext>
                        </a:extLst>
                      </p:cNvPr>
                      <p:cNvPicPr>
                        <a:picLocks noChangeAspect="1" noChangeArrowheads="1"/>
                      </p:cNvPicPr>
                      <p:nvPr/>
                    </p:nvPicPr>
                    <p:blipFill>
                      <a:blip r:embed="rId4"/>
                      <a:srcRect/>
                      <a:stretch>
                        <a:fillRect/>
                      </a:stretch>
                    </p:blipFill>
                    <p:spPr bwMode="auto">
                      <a:xfrm>
                        <a:off x="1598613" y="3124200"/>
                        <a:ext cx="9517062" cy="284638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 sharing AP and a shared AP may coordinate availability/unavailability periods used for performing a multi-AP transmission.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 </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9292433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numCol="2"/>
          <a:lstStyle/>
          <a:p>
            <a:pPr>
              <a:buFont typeface="+mj-lt"/>
              <a:buAutoNum type="arabicPeriod"/>
            </a:pPr>
            <a:r>
              <a:rPr lang="en-GB" sz="1200" b="0" dirty="0"/>
              <a:t>11-24/0209r4, Specification Framework for </a:t>
            </a:r>
            <a:r>
              <a:rPr lang="en-GB" sz="1200" b="0" dirty="0" err="1"/>
              <a:t>TGbn</a:t>
            </a:r>
            <a:endParaRPr lang="en-GB" sz="1200" b="0" dirty="0"/>
          </a:p>
          <a:p>
            <a:pPr>
              <a:buFont typeface="+mj-lt"/>
              <a:buAutoNum type="arabicPeriod"/>
            </a:pPr>
            <a:r>
              <a:rPr lang="en-GB" sz="1200" b="0" dirty="0"/>
              <a:t>11-19/1262r23, Specification Framework for </a:t>
            </a:r>
            <a:r>
              <a:rPr lang="en-GB" sz="1200" b="0" dirty="0" err="1"/>
              <a:t>TGbe</a:t>
            </a:r>
            <a:endParaRPr lang="en-GB" sz="1200" b="0" dirty="0"/>
          </a:p>
          <a:p>
            <a:pPr>
              <a:buFont typeface="+mj-lt"/>
              <a:buAutoNum type="arabicPeriod"/>
            </a:pPr>
            <a:r>
              <a:rPr lang="en-GB" sz="1200" b="0" dirty="0"/>
              <a:t>11-18/1982r1, Consideration On Multi-AP Coordination for EHT</a:t>
            </a:r>
          </a:p>
          <a:p>
            <a:pPr>
              <a:buFont typeface="+mj-lt"/>
              <a:buAutoNum type="arabicPeriod"/>
            </a:pPr>
            <a:r>
              <a:rPr lang="en-GB" sz="1200" b="0" dirty="0"/>
              <a:t>11-19/0448r1, Multi-AP Transmission Procedure</a:t>
            </a:r>
          </a:p>
          <a:p>
            <a:pPr>
              <a:buFont typeface="+mj-lt"/>
              <a:buAutoNum type="arabicPeriod"/>
            </a:pPr>
            <a:r>
              <a:rPr lang="en-GB" sz="1200" b="0" dirty="0"/>
              <a:t>11-19/1102r0, A Unified Transmission Procedure for Multi-AP Coordination</a:t>
            </a:r>
          </a:p>
          <a:p>
            <a:pPr>
              <a:buFont typeface="+mj-lt"/>
              <a:buAutoNum type="arabicPeriod"/>
            </a:pPr>
            <a:r>
              <a:rPr lang="en-GB" sz="1200" b="0" dirty="0"/>
              <a:t>11-19/1129r2, Consideration-on Multi-AP Coordination</a:t>
            </a:r>
          </a:p>
          <a:p>
            <a:pPr>
              <a:buFont typeface="+mj-lt"/>
              <a:buAutoNum type="arabicPeriod"/>
            </a:pPr>
            <a:r>
              <a:rPr lang="en-GB" sz="1200" b="0" dirty="0"/>
              <a:t>11-19/1143r3, Efficient Operation for Multi-AP Coordination</a:t>
            </a:r>
          </a:p>
          <a:p>
            <a:pPr>
              <a:buFont typeface="+mj-lt"/>
              <a:buAutoNum type="arabicPeriod"/>
            </a:pPr>
            <a:r>
              <a:rPr lang="en-GB" sz="1200" b="0" dirty="0"/>
              <a:t>11-19/1895r2, Setup for Multi-AP Coordination</a:t>
            </a:r>
          </a:p>
          <a:p>
            <a:pPr>
              <a:buFont typeface="+mj-lt"/>
              <a:buAutoNum type="arabicPeriod"/>
            </a:pPr>
            <a:r>
              <a:rPr lang="en-GB" sz="1200" b="0" dirty="0"/>
              <a:t>11-20/0596r1, AP Candidate Set Follow-AP</a:t>
            </a:r>
          </a:p>
          <a:p>
            <a:pPr>
              <a:buFont typeface="+mj-lt"/>
              <a:buAutoNum type="arabicPeriod"/>
            </a:pPr>
            <a:r>
              <a:rPr lang="en-GB" sz="1200" b="0" dirty="0"/>
              <a:t>11-20/0617r3, Multi-AP Operation Basic Definition</a:t>
            </a:r>
          </a:p>
          <a:p>
            <a:pPr>
              <a:buFont typeface="+mj-lt"/>
              <a:buAutoNum type="arabicPeriod"/>
            </a:pPr>
            <a:r>
              <a:rPr lang="en-GB" sz="1200" b="0" dirty="0"/>
              <a:t>11-22/1512r0, Multi-AP Coordination for UHR</a:t>
            </a:r>
          </a:p>
          <a:p>
            <a:pPr>
              <a:buFont typeface="+mj-lt"/>
              <a:buAutoNum type="arabicPeriod"/>
            </a:pPr>
            <a:r>
              <a:rPr lang="en-GB" sz="1200" b="0" dirty="0"/>
              <a:t>11-22/1515r0, A Candidate Feature Multi-AP</a:t>
            </a:r>
          </a:p>
          <a:p>
            <a:pPr>
              <a:buFont typeface="+mj-lt"/>
              <a:buAutoNum type="arabicPeriod"/>
            </a:pPr>
            <a:r>
              <a:rPr lang="en-GB" sz="1200" b="0" dirty="0"/>
              <a:t>11-22/1530r1, Multi-AP Coordination for Next-generation Wi-fi </a:t>
            </a:r>
          </a:p>
          <a:p>
            <a:pPr>
              <a:buFont typeface="+mj-lt"/>
              <a:buAutoNum type="arabicPeriod"/>
            </a:pPr>
            <a:r>
              <a:rPr lang="en-GB" sz="1200" b="0" dirty="0"/>
              <a:t>11-22/1822r0, </a:t>
            </a:r>
            <a:r>
              <a:rPr lang="en-US" sz="1200" b="0" dirty="0"/>
              <a:t>Recap On Coordinated Spatial Reuse Operation</a:t>
            </a:r>
          </a:p>
          <a:p>
            <a:pPr>
              <a:buFont typeface="+mj-lt"/>
              <a:buAutoNum type="arabicPeriod"/>
            </a:pPr>
            <a:r>
              <a:rPr lang="en-US" sz="1200" b="0" dirty="0"/>
              <a:t>11-23/0325r0, Coordinated Spatial Reuse for UHR</a:t>
            </a:r>
          </a:p>
          <a:p>
            <a:pPr>
              <a:buFont typeface="+mj-lt"/>
              <a:buAutoNum type="arabicPeriod"/>
            </a:pPr>
            <a:r>
              <a:rPr lang="en-US" sz="1200" b="0" dirty="0"/>
              <a:t>11-23/0776r1, Performance Of C-BF And C-SR</a:t>
            </a:r>
          </a:p>
          <a:p>
            <a:pPr>
              <a:buFont typeface="+mj-lt"/>
              <a:buAutoNum type="arabicPeriod"/>
            </a:pPr>
            <a:r>
              <a:rPr lang="en-US" sz="1200" b="0" dirty="0"/>
              <a:t>11-23/1023r2, Coordinated Spatial Reuse In A 4 AP Topology</a:t>
            </a:r>
          </a:p>
          <a:p>
            <a:pPr>
              <a:buFont typeface="+mj-lt"/>
              <a:buAutoNum type="arabicPeriod"/>
            </a:pPr>
            <a:r>
              <a:rPr lang="en-US" sz="1200" b="0" dirty="0"/>
              <a:t>11-23/1037r0, Performance Of Coordinated Spatial Reuse</a:t>
            </a:r>
          </a:p>
          <a:p>
            <a:pPr>
              <a:buFont typeface="+mj-lt"/>
              <a:buAutoNum type="arabicPeriod"/>
            </a:pPr>
            <a:r>
              <a:rPr lang="en-US" sz="1200" b="0" dirty="0"/>
              <a:t>11-23/1832r0, Multi-AP Coordinated Spatial Reuse</a:t>
            </a:r>
          </a:p>
          <a:p>
            <a:pPr>
              <a:buFont typeface="+mj-lt"/>
              <a:buAutoNum type="arabicPeriod"/>
            </a:pPr>
            <a:r>
              <a:rPr lang="en-US" sz="1200" b="0" dirty="0"/>
              <a:t>11-23/1917r0, Coordinated Spatial Reuse</a:t>
            </a:r>
          </a:p>
          <a:p>
            <a:pPr>
              <a:buFont typeface="+mj-lt"/>
              <a:buAutoNum type="arabicPeriod"/>
            </a:pPr>
            <a:r>
              <a:rPr lang="en-US" sz="1200" b="0" dirty="0"/>
              <a:t>11-24/0095r0, Efficient Coordinated Spatial Reuse Follow Up</a:t>
            </a:r>
          </a:p>
          <a:p>
            <a:pPr>
              <a:buFont typeface="+mj-lt"/>
              <a:buAutoNum type="arabicPeriod"/>
            </a:pPr>
            <a:r>
              <a:rPr lang="en-US" sz="1200" b="0" dirty="0"/>
              <a:t>11-24/0529r0, Coordinated Spatial Reuse Discussion</a:t>
            </a:r>
          </a:p>
          <a:p>
            <a:pPr>
              <a:buFont typeface="+mj-lt"/>
              <a:buAutoNum type="arabicPeriod"/>
            </a:pPr>
            <a:r>
              <a:rPr lang="en-US" sz="1200" b="0" dirty="0"/>
              <a:t>11-24/0577r0, Thoughts On Coordinated Spatial Reuse (C-SR)</a:t>
            </a:r>
          </a:p>
          <a:p>
            <a:pPr>
              <a:buFont typeface="+mj-lt"/>
              <a:buAutoNum type="arabicPeriod"/>
            </a:pPr>
            <a:r>
              <a:rPr lang="en-US" sz="1200" b="0" dirty="0"/>
              <a:t>11-24/0635r0, Coordinated Spatial Re-use And Coordinated Spatial Nulling Follow-up</a:t>
            </a:r>
          </a:p>
          <a:p>
            <a:pPr>
              <a:buFont typeface="+mj-lt"/>
              <a:buAutoNum type="arabicPeriod"/>
            </a:pPr>
            <a:r>
              <a:rPr lang="en-US" sz="1200" b="0" dirty="0"/>
              <a:t>11-24/0639r1, MAC Protocol Aspects Of Multi-AP Coordination</a:t>
            </a:r>
          </a:p>
          <a:p>
            <a:pPr>
              <a:buFont typeface="+mj-lt"/>
              <a:buAutoNum type="arabicPeriod"/>
            </a:pPr>
            <a:r>
              <a:rPr lang="en-US" sz="1200" b="0" dirty="0"/>
              <a:t>11-24/0640r0, Consideration On C-SR Types</a:t>
            </a:r>
          </a:p>
          <a:p>
            <a:pPr>
              <a:buFont typeface="+mj-lt"/>
              <a:buAutoNum type="arabicPeriod"/>
            </a:pPr>
            <a:r>
              <a:rPr lang="en-US" sz="1200" b="0" dirty="0"/>
              <a:t>11-24/0839r0, System-level Evaluation Of Coordinated Spatial Reuse</a:t>
            </a:r>
          </a:p>
          <a:p>
            <a:pPr>
              <a:buFont typeface="+mj-lt"/>
              <a:buAutoNum type="arabicPeriod"/>
            </a:pPr>
            <a:r>
              <a:rPr lang="en-US" sz="1200" b="0" dirty="0"/>
              <a:t>11-24/0880r0, CBF Recap And Way Forward</a:t>
            </a:r>
          </a:p>
          <a:p>
            <a:pPr>
              <a:buFont typeface="+mj-lt"/>
              <a:buAutoNum type="arabicPeriod"/>
            </a:pPr>
            <a:r>
              <a:rPr lang="en-US" sz="1200" b="0" dirty="0"/>
              <a:t>11-24/1204r0, Coordinated Beamforming for 11bn</a:t>
            </a:r>
          </a:p>
          <a:p>
            <a:pPr>
              <a:buFont typeface="+mj-lt"/>
              <a:buAutoNum type="arabicPeriod"/>
            </a:pPr>
            <a:r>
              <a:rPr lang="en-US" sz="1200" b="0" dirty="0"/>
              <a:t>11-24/1211r1, Coordinated BF Goodput Discussion</a:t>
            </a:r>
          </a:p>
          <a:p>
            <a:pPr>
              <a:buFont typeface="+mj-lt"/>
              <a:buAutoNum type="arabicPeriod"/>
            </a:pPr>
            <a:endParaRPr lang="en-US" sz="1200" b="0" dirty="0"/>
          </a:p>
          <a:p>
            <a:pPr>
              <a:buFont typeface="+mj-lt"/>
              <a:buAutoNum type="arabicPeriod"/>
            </a:pPr>
            <a:endParaRPr lang="en-GB" sz="12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GB" sz="2400" b="0" dirty="0"/>
              <a:t>In PAR of P802.11bn, the Ultra High Reliability (UHR) capability has been defined to improve Rate-vs-Range enhancement, reduce latency, and reduce power consumption for AP, compared to Extremely High Throughput (EHT) MAC/PHY operation.  </a:t>
            </a:r>
          </a:p>
          <a:p>
            <a:pPr>
              <a:buFont typeface="Times New Roman" pitchFamily="16" charset="0"/>
              <a:buChar char="•"/>
            </a:pPr>
            <a:r>
              <a:rPr lang="en-GB" sz="2400" b="0" dirty="0"/>
              <a:t>Multi-AP operation (aka. Multi-AP coordination/transmission) has been discussed as one of the key candidate features to meet the requirement of UHR capability.</a:t>
            </a:r>
          </a:p>
          <a:p>
            <a:pPr>
              <a:buFont typeface="Times New Roman" pitchFamily="16" charset="0"/>
              <a:buChar char="•"/>
            </a:pPr>
            <a:r>
              <a:rPr lang="en-GB" dirty="0"/>
              <a:t>In this contribution, we share some considerations on multi-AP operation, including the support of selecting multi-AP transmission schemes and the support of scheduling the multi-AP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1065213"/>
          </a:xfrm>
        </p:spPr>
        <p:txBody>
          <a:bodyPr/>
          <a:lstStyle/>
          <a:p>
            <a:r>
              <a:rPr lang="en-GB" dirty="0"/>
              <a:t>Recap: Multi-AP Operation [1~8]</a:t>
            </a:r>
          </a:p>
        </p:txBody>
      </p:sp>
      <p:sp>
        <p:nvSpPr>
          <p:cNvPr id="3" name="Content Placeholder 2"/>
          <p:cNvSpPr>
            <a:spLocks noGrp="1"/>
          </p:cNvSpPr>
          <p:nvPr>
            <p:ph idx="1"/>
          </p:nvPr>
        </p:nvSpPr>
        <p:spPr>
          <a:xfrm>
            <a:off x="910102" y="1674813"/>
            <a:ext cx="10361084" cy="4113213"/>
          </a:xfrm>
        </p:spPr>
        <p:txBody>
          <a:bodyPr/>
          <a:lstStyle/>
          <a:p>
            <a:pPr>
              <a:buFont typeface="Arial" panose="020B0604020202020204" pitchFamily="34" charset="0"/>
              <a:buChar char="•"/>
            </a:pPr>
            <a:r>
              <a:rPr lang="en-GB" sz="1600" b="0" dirty="0"/>
              <a:t>Multi-AP operation may include several phases/procedures between overlapping basic service sets (OBSSs).</a:t>
            </a:r>
          </a:p>
          <a:p>
            <a:pPr>
              <a:buFont typeface="Arial" panose="020B0604020202020204" pitchFamily="34" charset="0"/>
              <a:buChar char="•"/>
            </a:pPr>
            <a:r>
              <a:rPr lang="en-GB" sz="1600" b="0" dirty="0"/>
              <a:t>Multi-AP operation procedures may be performed as long-term or short-term operations:</a:t>
            </a:r>
          </a:p>
          <a:p>
            <a:pPr lvl="1">
              <a:buFont typeface="Arial" panose="020B0604020202020204" pitchFamily="34" charset="0"/>
              <a:buChar char="•"/>
            </a:pPr>
            <a:r>
              <a:rPr lang="en-GB" sz="1600" dirty="0"/>
              <a:t>Long-term operation: e.g., one or more beacon interval level</a:t>
            </a:r>
          </a:p>
          <a:p>
            <a:pPr lvl="1">
              <a:buFont typeface="Arial" panose="020B0604020202020204" pitchFamily="34" charset="0"/>
              <a:buChar char="•"/>
            </a:pPr>
            <a:r>
              <a:rPr lang="en-GB" sz="1600" dirty="0"/>
              <a:t>Short-term operation: e.g., one or more transmission opportunity (TXOP) level</a:t>
            </a:r>
          </a:p>
          <a:p>
            <a:pPr>
              <a:buFont typeface="Arial" panose="020B0604020202020204" pitchFamily="34" charset="0"/>
              <a:buChar char="•"/>
            </a:pPr>
            <a:r>
              <a:rPr lang="en-US" sz="1600" b="0" dirty="0"/>
              <a:t>The multi-AP transmission may be carried in a multi-AP data transmission phase, preceded by one or more multi-AP coordination phases, including a multi-AP selection phase.</a:t>
            </a:r>
          </a:p>
          <a:p>
            <a:pPr>
              <a:buFont typeface="Arial" panose="020B0604020202020204" pitchFamily="34" charset="0"/>
              <a:buChar char="•"/>
            </a:pPr>
            <a:r>
              <a:rPr lang="en-GB" sz="1600" b="0" dirty="0"/>
              <a:t>Some multi-AP operation procedures may repeat optionally for follow-up or new transmissions.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pic>
        <p:nvPicPr>
          <p:cNvPr id="9" name="Picture 8">
            <a:extLst>
              <a:ext uri="{FF2B5EF4-FFF2-40B4-BE49-F238E27FC236}">
                <a16:creationId xmlns:a16="http://schemas.microsoft.com/office/drawing/2014/main" id="{89869BE6-02E3-0769-901D-3A9FEECB0AB6}"/>
              </a:ext>
            </a:extLst>
          </p:cNvPr>
          <p:cNvPicPr>
            <a:picLocks noChangeAspect="1"/>
          </p:cNvPicPr>
          <p:nvPr/>
        </p:nvPicPr>
        <p:blipFill>
          <a:blip r:embed="rId3"/>
          <a:stretch>
            <a:fillRect/>
          </a:stretch>
        </p:blipFill>
        <p:spPr>
          <a:xfrm>
            <a:off x="2152056" y="4203826"/>
            <a:ext cx="7877175" cy="2266950"/>
          </a:xfrm>
          <a:prstGeom prst="rect">
            <a:avLst/>
          </a:prstGeom>
        </p:spPr>
      </p:pic>
    </p:spTree>
    <p:extLst>
      <p:ext uri="{BB962C8B-B14F-4D97-AF65-F5344CB8AC3E}">
        <p14:creationId xmlns:p14="http://schemas.microsoft.com/office/powerpoint/2010/main" val="3328326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Multi-AP Transmission Scheme Selection</a:t>
            </a:r>
          </a:p>
        </p:txBody>
      </p:sp>
      <p:sp>
        <p:nvSpPr>
          <p:cNvPr id="9218" name="Rectangle 2"/>
          <p:cNvSpPr>
            <a:spLocks noGrp="1" noChangeArrowheads="1"/>
          </p:cNvSpPr>
          <p:nvPr>
            <p:ph idx="1"/>
          </p:nvPr>
        </p:nvSpPr>
        <p:spPr>
          <a:xfrm>
            <a:off x="533401" y="1751014"/>
            <a:ext cx="11277600" cy="1065213"/>
          </a:xfrm>
          <a:ln/>
        </p:spPr>
        <p:txBody>
          <a:bodyPr/>
          <a:lstStyle/>
          <a:p>
            <a:pPr>
              <a:buFont typeface="Times New Roman" pitchFamily="16" charset="0"/>
              <a:buChar char="•"/>
            </a:pPr>
            <a:r>
              <a:rPr lang="en-GB" sz="1600" b="0" dirty="0"/>
              <a:t>T</a:t>
            </a:r>
            <a:r>
              <a:rPr lang="en-US" sz="1600" b="0" dirty="0"/>
              <a:t>he multi-AP selection phase may include frame exchanges to allow a sharing AP (AP1) to determine whether a candidate shared AP (AP2) may participate in a multi-AP transmission.</a:t>
            </a:r>
          </a:p>
          <a:p>
            <a:pPr>
              <a:buFont typeface="Times New Roman" pitchFamily="16" charset="0"/>
              <a:buChar char="•"/>
            </a:pPr>
            <a:r>
              <a:rPr lang="en-US" sz="1600" b="0" dirty="0"/>
              <a:t>However, the existing procedure relies on the sharing AP determining a multi-AP transmission scheme without consideration of whether the selected scheme can be adequately performed by the shared AP.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pic>
        <p:nvPicPr>
          <p:cNvPr id="3" name="Picture 2">
            <a:extLst>
              <a:ext uri="{FF2B5EF4-FFF2-40B4-BE49-F238E27FC236}">
                <a16:creationId xmlns:a16="http://schemas.microsoft.com/office/drawing/2014/main" id="{D77B9201-031E-B53E-E82C-997A0638FC70}"/>
              </a:ext>
            </a:extLst>
          </p:cNvPr>
          <p:cNvPicPr>
            <a:picLocks noChangeAspect="1"/>
          </p:cNvPicPr>
          <p:nvPr/>
        </p:nvPicPr>
        <p:blipFill>
          <a:blip r:embed="rId3"/>
          <a:stretch>
            <a:fillRect/>
          </a:stretch>
        </p:blipFill>
        <p:spPr>
          <a:xfrm>
            <a:off x="5105731" y="2969022"/>
            <a:ext cx="6705270" cy="3356520"/>
          </a:xfrm>
          <a:prstGeom prst="rect">
            <a:avLst/>
          </a:prstGeom>
        </p:spPr>
      </p:pic>
      <p:sp>
        <p:nvSpPr>
          <p:cNvPr id="7" name="Rectangle 2">
            <a:extLst>
              <a:ext uri="{FF2B5EF4-FFF2-40B4-BE49-F238E27FC236}">
                <a16:creationId xmlns:a16="http://schemas.microsoft.com/office/drawing/2014/main" id="{EC6C166E-325B-446A-3308-B7F4639922EF}"/>
              </a:ext>
            </a:extLst>
          </p:cNvPr>
          <p:cNvSpPr txBox="1">
            <a:spLocks noChangeArrowheads="1"/>
          </p:cNvSpPr>
          <p:nvPr/>
        </p:nvSpPr>
        <p:spPr bwMode="auto">
          <a:xfrm>
            <a:off x="533401" y="2967560"/>
            <a:ext cx="4514844" cy="35078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1800" kern="0" dirty="0"/>
              <a:t>Solution</a:t>
            </a:r>
            <a:endParaRPr lang="en-US" sz="1800" b="0" kern="0" dirty="0"/>
          </a:p>
          <a:p>
            <a:pPr lvl="1">
              <a:buFont typeface="Times New Roman" pitchFamily="16" charset="0"/>
              <a:buChar char="•"/>
            </a:pPr>
            <a:r>
              <a:rPr lang="en-US" sz="1600" kern="0" dirty="0"/>
              <a:t>The</a:t>
            </a:r>
            <a:r>
              <a:rPr lang="en-US" sz="1600" b="0" kern="0" dirty="0"/>
              <a:t> sharing AP and/or the shared AP may support more than one multi-AP transmission schemes.</a:t>
            </a:r>
          </a:p>
          <a:p>
            <a:pPr lvl="1">
              <a:buFont typeface="Times New Roman" pitchFamily="16" charset="0"/>
              <a:buChar char="•"/>
            </a:pPr>
            <a:r>
              <a:rPr lang="en-US" sz="1600" b="0" kern="0" dirty="0"/>
              <a:t>The shared AP (AP2) provides the sharing AP (AP1) a </a:t>
            </a:r>
            <a:r>
              <a:rPr lang="en-US" sz="1600" b="1" kern="0" dirty="0"/>
              <a:t>preferred multi-AP transmission scheme</a:t>
            </a:r>
            <a:r>
              <a:rPr lang="en-US" sz="1600" b="0" kern="0" dirty="0"/>
              <a:t>.</a:t>
            </a:r>
          </a:p>
          <a:p>
            <a:pPr lvl="1">
              <a:buFont typeface="Times New Roman" pitchFamily="16" charset="0"/>
              <a:buChar char="•"/>
            </a:pPr>
            <a:r>
              <a:rPr lang="en-US" sz="1600" b="0" kern="0" dirty="0"/>
              <a:t>The sharing AP may consider the preferred multi-AP transmission scheme when </a:t>
            </a:r>
            <a:r>
              <a:rPr lang="en-US" altLang="ko-KR" sz="1600" b="0" kern="0" dirty="0"/>
              <a:t>selecting a multi-AP transmission scheme by the sharing AP</a:t>
            </a:r>
            <a:r>
              <a:rPr lang="en-US" sz="1600" b="0" kern="0" dirty="0"/>
              <a:t>.</a:t>
            </a:r>
            <a:endParaRPr lang="en-GB" sz="1600" kern="0" dirty="0"/>
          </a:p>
          <a:p>
            <a:pPr lvl="1">
              <a:buFont typeface="Times New Roman" pitchFamily="16" charset="0"/>
              <a:buChar char="•"/>
            </a:pPr>
            <a:r>
              <a:rPr lang="en-US" sz="1600" b="0" kern="0" dirty="0"/>
              <a:t>The sharing AP announces to the shared AP the multi-AP transmission scheme.</a:t>
            </a:r>
          </a:p>
        </p:txBody>
      </p:sp>
    </p:spTree>
    <p:extLst>
      <p:ext uri="{BB962C8B-B14F-4D97-AF65-F5344CB8AC3E}">
        <p14:creationId xmlns:p14="http://schemas.microsoft.com/office/powerpoint/2010/main" val="198137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Multi-AP Transmission Scheduling</a:t>
            </a:r>
          </a:p>
        </p:txBody>
      </p:sp>
      <p:sp>
        <p:nvSpPr>
          <p:cNvPr id="9218" name="Rectangle 2"/>
          <p:cNvSpPr>
            <a:spLocks noGrp="1" noChangeArrowheads="1"/>
          </p:cNvSpPr>
          <p:nvPr>
            <p:ph idx="1"/>
          </p:nvPr>
        </p:nvSpPr>
        <p:spPr>
          <a:xfrm>
            <a:off x="457200" y="1751014"/>
            <a:ext cx="4993216" cy="4421185"/>
          </a:xfrm>
          <a:ln/>
        </p:spPr>
        <p:txBody>
          <a:bodyPr/>
          <a:lstStyle/>
          <a:p>
            <a:pPr>
              <a:buFont typeface="Times New Roman" pitchFamily="16" charset="0"/>
              <a:buChar char="•"/>
            </a:pPr>
            <a:r>
              <a:rPr lang="en-US" sz="1600" b="0" dirty="0"/>
              <a:t>After a sharing AP (AP1) selects a shared AP (AP2) for a multi-AP transmission, the shared AP may become unavailable before the beginning of the multi-AP data transmission phase. (e.g., AP power saving)</a:t>
            </a:r>
          </a:p>
          <a:p>
            <a:pPr>
              <a:buFont typeface="Times New Roman" pitchFamily="16" charset="0"/>
              <a:buChar char="•"/>
            </a:pPr>
            <a:r>
              <a:rPr lang="en-US" sz="1600" dirty="0"/>
              <a:t>Solution 1: Shared AP Unavailability Window</a:t>
            </a:r>
          </a:p>
          <a:p>
            <a:pPr lvl="1">
              <a:buFont typeface="Times New Roman" pitchFamily="16" charset="0"/>
              <a:buChar char="•"/>
            </a:pPr>
            <a:r>
              <a:rPr lang="en-US" sz="1400" b="0" dirty="0"/>
              <a:t>The shared AP (AP2) signals to the sharing AP (AP1) an </a:t>
            </a:r>
            <a:r>
              <a:rPr lang="en-US" sz="1400" dirty="0"/>
              <a:t>unavailability window</a:t>
            </a:r>
            <a:r>
              <a:rPr lang="en-US" sz="1400" b="0" dirty="0"/>
              <a:t>, during which the shared AP is unavailable to participate in a multi-AP transmission.</a:t>
            </a:r>
          </a:p>
          <a:p>
            <a:pPr lvl="1">
              <a:buFont typeface="Times New Roman" pitchFamily="16" charset="0"/>
              <a:buChar char="•"/>
            </a:pPr>
            <a:r>
              <a:rPr lang="en-US" sz="1400" b="0" dirty="0"/>
              <a:t>The sharing AP schedules the multi-AP transmission to avoid the unavailability window of the shared AP.</a:t>
            </a:r>
          </a:p>
          <a:p>
            <a:pPr>
              <a:buFont typeface="Times New Roman" pitchFamily="16" charset="0"/>
              <a:buChar char="•"/>
            </a:pPr>
            <a:r>
              <a:rPr lang="en-US" sz="1600" dirty="0"/>
              <a:t>Solution 2: Multi-AP Transmission Window </a:t>
            </a:r>
          </a:p>
          <a:p>
            <a:pPr lvl="1">
              <a:buFont typeface="Times New Roman" pitchFamily="16" charset="0"/>
              <a:buChar char="•"/>
            </a:pPr>
            <a:r>
              <a:rPr lang="en-US" sz="1400" b="0" dirty="0"/>
              <a:t>The sharing AP (AP1) signals to the shared AP (AP2) a multi-AP transmission window.</a:t>
            </a:r>
          </a:p>
          <a:p>
            <a:pPr lvl="1">
              <a:buFont typeface="Times New Roman" pitchFamily="16" charset="0"/>
              <a:buChar char="•"/>
            </a:pPr>
            <a:r>
              <a:rPr lang="en-US" sz="1400" b="0" dirty="0"/>
              <a:t>The shared AP responds the sharing AP a decision of participating or not in the multi-AP transmission window.</a:t>
            </a:r>
          </a:p>
          <a:p>
            <a:pPr>
              <a:buFont typeface="Times New Roman" pitchFamily="16" charset="0"/>
              <a:buChar char="•"/>
            </a:pPr>
            <a:endParaRPr lang="en-US" sz="1800" b="0" dirty="0"/>
          </a:p>
          <a:p>
            <a:pPr>
              <a:buFont typeface="Times New Roman" pitchFamily="16" charset="0"/>
              <a:buChar char="•"/>
            </a:pPr>
            <a:endParaRPr lang="en-US" sz="1800" b="0" dirty="0"/>
          </a:p>
          <a:p>
            <a:pPr>
              <a:buFont typeface="Times New Roman" pitchFamily="16" charset="0"/>
              <a:buChar char="•"/>
            </a:pPr>
            <a:endParaRPr lang="en-GB" sz="18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pic>
        <p:nvPicPr>
          <p:cNvPr id="8" name="Picture 7">
            <a:extLst>
              <a:ext uri="{FF2B5EF4-FFF2-40B4-BE49-F238E27FC236}">
                <a16:creationId xmlns:a16="http://schemas.microsoft.com/office/drawing/2014/main" id="{86998C9C-DA6A-077C-35E6-B696A007F77F}"/>
              </a:ext>
            </a:extLst>
          </p:cNvPr>
          <p:cNvPicPr>
            <a:picLocks noChangeAspect="1"/>
          </p:cNvPicPr>
          <p:nvPr/>
        </p:nvPicPr>
        <p:blipFill>
          <a:blip r:embed="rId3"/>
          <a:stretch>
            <a:fillRect/>
          </a:stretch>
        </p:blipFill>
        <p:spPr>
          <a:xfrm>
            <a:off x="5450416" y="2201920"/>
            <a:ext cx="6284384" cy="3970279"/>
          </a:xfrm>
          <a:prstGeom prst="rect">
            <a:avLst/>
          </a:prstGeom>
        </p:spPr>
      </p:pic>
    </p:spTree>
    <p:extLst>
      <p:ext uri="{BB962C8B-B14F-4D97-AF65-F5344CB8AC3E}">
        <p14:creationId xmlns:p14="http://schemas.microsoft.com/office/powerpoint/2010/main" val="30740053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4098" name="Rectangle 2"/>
          <p:cNvSpPr>
            <a:spLocks noGrp="1" noChangeArrowheads="1"/>
          </p:cNvSpPr>
          <p:nvPr>
            <p:ph idx="1"/>
          </p:nvPr>
        </p:nvSpPr>
        <p:spPr>
          <a:ln/>
        </p:spPr>
        <p:txBody>
          <a:bodyPr/>
          <a:lstStyle/>
          <a:p>
            <a:pPr marL="0"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shared some thoughts on multi-AP operation. We proposed the method of selecting multi-AP transmission schemes and methods of scheduling the multi-AP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39178121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Q&amp;A Discussion (Sept. 2023)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0" i="0" dirty="0">
                <a:solidFill>
                  <a:srgbClr val="000000"/>
                </a:solidFill>
                <a:effectLst/>
                <a:latin typeface="Times New Roman" panose="02020603050405020304" pitchFamily="18" charset="0"/>
              </a:rPr>
              <a:t>C: The sharing AP will give the shared AP some notification. for confirmation frame, it could simplify the case. We don’t need to have confirmation frame. It can help AP2 know it is selected. Multi-AP trigger fame serves the same function.</a:t>
            </a:r>
          </a:p>
          <a:p>
            <a:pPr>
              <a:buFont typeface="Arial" panose="020B0604020202020204" pitchFamily="34" charset="0"/>
              <a:buChar char="•"/>
            </a:pPr>
            <a:r>
              <a:rPr lang="en-US" sz="2000" b="0" i="0" dirty="0">
                <a:solidFill>
                  <a:srgbClr val="000000"/>
                </a:solidFill>
                <a:effectLst/>
                <a:latin typeface="Times New Roman" panose="02020603050405020304" pitchFamily="18" charset="0"/>
              </a:rPr>
              <a:t>A: Yes, it could be merged with the multi-AP trigger frame. This is an example shows the selection phase. There may be other examples.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spTree>
    <p:extLst>
      <p:ext uri="{BB962C8B-B14F-4D97-AF65-F5344CB8AC3E}">
        <p14:creationId xmlns:p14="http://schemas.microsoft.com/office/powerpoint/2010/main" val="3006623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D971C-DC4E-95B3-D65B-F31830415F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89B080-685E-CBF9-C87F-A7BE2B912752}"/>
              </a:ext>
            </a:extLst>
          </p:cNvPr>
          <p:cNvSpPr>
            <a:spLocks noGrp="1"/>
          </p:cNvSpPr>
          <p:nvPr>
            <p:ph type="title"/>
          </p:nvPr>
        </p:nvSpPr>
        <p:spPr/>
        <p:txBody>
          <a:bodyPr/>
          <a:lstStyle/>
          <a:p>
            <a:r>
              <a:rPr lang="en-GB" dirty="0"/>
              <a:t>Q&amp;A Discussion (Mar. 2024)</a:t>
            </a:r>
          </a:p>
        </p:txBody>
      </p:sp>
      <p:sp>
        <p:nvSpPr>
          <p:cNvPr id="3" name="Content Placeholder 2">
            <a:extLst>
              <a:ext uri="{FF2B5EF4-FFF2-40B4-BE49-F238E27FC236}">
                <a16:creationId xmlns:a16="http://schemas.microsoft.com/office/drawing/2014/main" id="{9327FE9E-2143-2FD5-A4BF-0F23DB361C97}"/>
              </a:ext>
            </a:extLst>
          </p:cNvPr>
          <p:cNvSpPr>
            <a:spLocks noGrp="1"/>
          </p:cNvSpPr>
          <p:nvPr>
            <p:ph idx="1"/>
          </p:nvPr>
        </p:nvSpPr>
        <p:spPr/>
        <p:txBody>
          <a:bodyPr/>
          <a:lstStyle/>
          <a:p>
            <a:pPr>
              <a:buFont typeface="Arial" panose="020B0604020202020204" pitchFamily="34" charset="0"/>
              <a:buChar char="•"/>
            </a:pPr>
            <a:r>
              <a:rPr lang="en-US" sz="2000" b="0" i="0" dirty="0">
                <a:solidFill>
                  <a:srgbClr val="000000"/>
                </a:solidFill>
                <a:effectLst/>
                <a:latin typeface="Times New Roman" panose="02020603050405020304" pitchFamily="18" charset="0"/>
              </a:rPr>
              <a:t>C: What’s the definition of </a:t>
            </a:r>
            <a:r>
              <a:rPr lang="en-US" sz="2000" b="0" dirty="0">
                <a:latin typeface="Times New Roman" panose="02020603050405020304" pitchFamily="18" charset="0"/>
              </a:rPr>
              <a:t>terms used for sharing AP and shared AP?</a:t>
            </a:r>
          </a:p>
          <a:p>
            <a:pPr>
              <a:buFont typeface="Arial" panose="020B0604020202020204" pitchFamily="34" charset="0"/>
              <a:buChar char="•"/>
            </a:pPr>
            <a:r>
              <a:rPr lang="en-US" sz="2000" b="0" i="0" dirty="0">
                <a:solidFill>
                  <a:srgbClr val="000000"/>
                </a:solidFill>
                <a:effectLst/>
                <a:latin typeface="Times New Roman" panose="02020603050405020304" pitchFamily="18" charset="0"/>
              </a:rPr>
              <a:t>A: We reuse the terminologies in </a:t>
            </a:r>
            <a:r>
              <a:rPr lang="en-US" sz="2000" b="0" i="0" dirty="0" err="1">
                <a:solidFill>
                  <a:srgbClr val="000000"/>
                </a:solidFill>
                <a:effectLst/>
                <a:latin typeface="Times New Roman" panose="02020603050405020304" pitchFamily="18" charset="0"/>
              </a:rPr>
              <a:t>T</a:t>
            </a:r>
            <a:r>
              <a:rPr lang="en-US" sz="2000" b="0" dirty="0" err="1">
                <a:latin typeface="Times New Roman" panose="02020603050405020304" pitchFamily="18" charset="0"/>
              </a:rPr>
              <a:t>G</a:t>
            </a:r>
            <a:r>
              <a:rPr lang="en-US" sz="2000" b="0" i="0" dirty="0" err="1">
                <a:solidFill>
                  <a:srgbClr val="000000"/>
                </a:solidFill>
                <a:effectLst/>
                <a:latin typeface="Times New Roman" panose="02020603050405020304" pitchFamily="18" charset="0"/>
              </a:rPr>
              <a:t>be</a:t>
            </a:r>
            <a:r>
              <a:rPr lang="en-US" sz="2000" b="0" i="0" dirty="0">
                <a:solidFill>
                  <a:srgbClr val="000000"/>
                </a:solidFill>
                <a:effectLst/>
                <a:latin typeface="Times New Roman" panose="02020603050405020304" pitchFamily="18" charset="0"/>
              </a:rPr>
              <a:t> SFD [2].</a:t>
            </a:r>
          </a:p>
          <a:p>
            <a:pPr>
              <a:buFont typeface="Arial" panose="020B0604020202020204" pitchFamily="34" charset="0"/>
              <a:buChar char="•"/>
            </a:pPr>
            <a:r>
              <a:rPr lang="en-US" sz="2000" b="0" i="0" dirty="0">
                <a:solidFill>
                  <a:srgbClr val="000000"/>
                </a:solidFill>
                <a:effectLst/>
                <a:latin typeface="Times New Roman" panose="02020603050405020304" pitchFamily="18" charset="0"/>
              </a:rPr>
              <a:t>C: It’s better to run SPs after </a:t>
            </a:r>
            <a:r>
              <a:rPr lang="en-US" sz="2000" b="0" i="0" dirty="0" err="1">
                <a:solidFill>
                  <a:srgbClr val="000000"/>
                </a:solidFill>
                <a:effectLst/>
                <a:latin typeface="Times New Roman" panose="02020603050405020304" pitchFamily="18" charset="0"/>
              </a:rPr>
              <a:t>TGbn</a:t>
            </a:r>
            <a:r>
              <a:rPr lang="en-US" sz="2000" b="0" i="0" dirty="0">
                <a:solidFill>
                  <a:srgbClr val="000000"/>
                </a:solidFill>
                <a:effectLst/>
                <a:latin typeface="Times New Roman" panose="02020603050405020304" pitchFamily="18" charset="0"/>
              </a:rPr>
              <a:t> agreeing the terminology.</a:t>
            </a:r>
          </a:p>
          <a:p>
            <a:pPr>
              <a:buFont typeface="Arial" panose="020B0604020202020204" pitchFamily="34" charset="0"/>
              <a:buChar char="•"/>
            </a:pPr>
            <a:r>
              <a:rPr lang="en-US" sz="2000" b="0" dirty="0">
                <a:latin typeface="Times New Roman" panose="02020603050405020304" pitchFamily="18" charset="0"/>
              </a:rPr>
              <a:t>A</a:t>
            </a:r>
            <a:r>
              <a:rPr lang="en-US" sz="2000" b="0">
                <a:latin typeface="Times New Roman" panose="02020603050405020304" pitchFamily="18" charset="0"/>
              </a:rPr>
              <a:t>: Two </a:t>
            </a:r>
            <a:r>
              <a:rPr lang="en-US" sz="2000" b="0" dirty="0">
                <a:latin typeface="Times New Roman" panose="02020603050405020304" pitchFamily="18" charset="0"/>
              </a:rPr>
              <a:t>multi-AP coordination modes, i.e. coordinated spatial reuse (CSR) and coordinated beamforming (CBF), are defined in </a:t>
            </a:r>
            <a:r>
              <a:rPr lang="en-US" sz="2000" b="0" dirty="0" err="1">
                <a:latin typeface="Times New Roman" panose="02020603050405020304" pitchFamily="18" charset="0"/>
              </a:rPr>
              <a:t>TGbn</a:t>
            </a:r>
            <a:r>
              <a:rPr lang="en-US" sz="2000" b="0" dirty="0">
                <a:latin typeface="Times New Roman" panose="02020603050405020304" pitchFamily="18" charset="0"/>
              </a:rPr>
              <a:t> SFD [1]. </a:t>
            </a:r>
            <a:endParaRPr lang="en-US" sz="2000" b="0" i="0" dirty="0">
              <a:solidFill>
                <a:srgbClr val="000000"/>
              </a:solidFill>
              <a:effectLst/>
              <a:latin typeface="Times New Roman" panose="02020603050405020304" pitchFamily="18" charset="0"/>
            </a:endParaRPr>
          </a:p>
        </p:txBody>
      </p:sp>
      <p:sp>
        <p:nvSpPr>
          <p:cNvPr id="6" name="Slide Number Placeholder 5">
            <a:extLst>
              <a:ext uri="{FF2B5EF4-FFF2-40B4-BE49-F238E27FC236}">
                <a16:creationId xmlns:a16="http://schemas.microsoft.com/office/drawing/2014/main" id="{85FD2DF0-3DB2-D741-EAD2-027D0B70C0A2}"/>
              </a:ext>
            </a:extLst>
          </p:cNvPr>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a:extLst>
              <a:ext uri="{FF2B5EF4-FFF2-40B4-BE49-F238E27FC236}">
                <a16:creationId xmlns:a16="http://schemas.microsoft.com/office/drawing/2014/main" id="{5DC30FA5-41E6-BD3C-2F78-29EE78429D3F}"/>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96F0CB92-8389-561C-B6C5-CCEC4507AFBA}"/>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1411157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C4F55-E10F-2A05-09E9-7C014F3A9F9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9E5DCBF-676F-33AE-B108-46071D8B859E}"/>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4098" name="Rectangle 2">
            <a:extLst>
              <a:ext uri="{FF2B5EF4-FFF2-40B4-BE49-F238E27FC236}">
                <a16:creationId xmlns:a16="http://schemas.microsoft.com/office/drawing/2014/main" id="{9D5D5E58-1B08-D369-0922-E1254894F00A}"/>
              </a:ext>
            </a:extLst>
          </p:cNvPr>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 shared AP may provide a sharing AP a preferred multi-AP transmission scheme of the shared AP, when the shared AP supports more than one multi-AP transmission schemes.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Note: the multi-AP transmission schemes may include but not limited to CSR, CBF, C-TDMA, etc.</a:t>
            </a:r>
          </a:p>
          <a:p>
            <a:pPr marL="0"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p:txBody>
      </p:sp>
      <p:sp>
        <p:nvSpPr>
          <p:cNvPr id="6" name="Slide Number Placeholder 5">
            <a:extLst>
              <a:ext uri="{FF2B5EF4-FFF2-40B4-BE49-F238E27FC236}">
                <a16:creationId xmlns:a16="http://schemas.microsoft.com/office/drawing/2014/main" id="{54731AEA-A351-A269-B52A-CCC026445CCC}"/>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EFA60068-1FAC-CEB3-705D-86310D791DB4}"/>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C553886F-90A5-E346-CCB9-79072A714633}"/>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3243694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11-23-xxxx-0uhr-multi-ap-coordination_v0r0</Template>
  <TotalTime>3173</TotalTime>
  <Words>1253</Words>
  <Application>Microsoft Office PowerPoint</Application>
  <PresentationFormat>Widescreen</PresentationFormat>
  <Paragraphs>164</Paragraphs>
  <Slides>11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Document</vt:lpstr>
      <vt:lpstr>Considerations on Multi-AP Operation – Follow Up</vt:lpstr>
      <vt:lpstr>Abstract</vt:lpstr>
      <vt:lpstr>Recap: Multi-AP Operation [1~8]</vt:lpstr>
      <vt:lpstr>Multi-AP Transmission Scheme Selection</vt:lpstr>
      <vt:lpstr>Multi-AP Transmission Scheduling</vt:lpstr>
      <vt:lpstr>Summary</vt:lpstr>
      <vt:lpstr>Q&amp;A Discussion (Sept. 2023)</vt:lpstr>
      <vt:lpstr>Q&amp;A Discussion (Mar. 2024)</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Multi-AP Operation - Follow Up</dc:title>
  <dc:creator>Jiayi Zhang</dc:creator>
  <cp:lastModifiedBy>Jiayi Zhang</cp:lastModifiedBy>
  <cp:revision>12</cp:revision>
  <cp:lastPrinted>1601-01-01T00:00:00Z</cp:lastPrinted>
  <dcterms:created xsi:type="dcterms:W3CDTF">2023-08-10T15:34:49Z</dcterms:created>
  <dcterms:modified xsi:type="dcterms:W3CDTF">2024-09-09T21:13:06Z</dcterms:modified>
</cp:coreProperties>
</file>