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1" r:id="rId4"/>
    <p:sldId id="293" r:id="rId5"/>
    <p:sldId id="295" r:id="rId6"/>
    <p:sldId id="292" r:id="rId7"/>
    <p:sldId id="294" r:id="rId8"/>
    <p:sldId id="266" r:id="rId9"/>
    <p:sldId id="267" r:id="rId10"/>
    <p:sldId id="29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>
      <p:cViewPr varScale="1">
        <p:scale>
          <a:sx n="78" d="100"/>
          <a:sy n="78" d="100"/>
        </p:scale>
        <p:origin x="576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802.11-23/0221r0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Volker Jungnickel (Fraunhofer HHI)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28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802.11-23/0221r0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Volker Jungnickel (Fraunhofer HHI)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72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802.11-23/0221r0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Volker Jungnickel (Fraunhofer HHI)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07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802.11-23/0221r0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Volker Jungnickel (Fraunhofer HHI)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77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33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59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2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Volkewr</a:t>
            </a:r>
            <a:r>
              <a:rPr lang="en-GB" dirty="0" smtClean="0"/>
              <a:t> Jungnickel, Fraunhofer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802.11-24/0077r0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hyperlink" Target="https://ieeexplore.ieee.org/abstract/document/886413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905-00-immw-high-level-thoughts-on-immw.pptx" TargetMode="External"/><Relationship Id="rId13" Type="http://schemas.openxmlformats.org/officeDocument/2006/relationships/hyperlink" Target="https://ieeexplore.ieee.org/document/8864131" TargetMode="External"/><Relationship Id="rId3" Type="http://schemas.openxmlformats.org/officeDocument/2006/relationships/hyperlink" Target="https://mentor.ieee.org/802.11/dcn/23/11-23-1819-01-immw-integrated-mmwave-design-considerations.pptx" TargetMode="External"/><Relationship Id="rId7" Type="http://schemas.openxmlformats.org/officeDocument/2006/relationships/hyperlink" Target="https://mentor.ieee.org/802.11/dcn/23/11-23-2004-00-immw-technical-scope-proposal.pptx" TargetMode="External"/><Relationship Id="rId12" Type="http://schemas.openxmlformats.org/officeDocument/2006/relationships/hyperlink" Target="https://mentor.ieee.org/802.11/dcn/23/11-23-0277-01-0000-ieee-802-standards-on-light-communication.pdf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s://mentor.ieee.org/802.11/dcn/23/11-23-0091-00-0wng-light-communication-for-uhr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91-00-immw-discussion-on-enabling-mimo-in-immw.pptx" TargetMode="External"/><Relationship Id="rId11" Type="http://schemas.openxmlformats.org/officeDocument/2006/relationships/hyperlink" Target="https://standards.ieee.org/ieee/802.11bb/10823/" TargetMode="External"/><Relationship Id="rId5" Type="http://schemas.openxmlformats.org/officeDocument/2006/relationships/hyperlink" Target="https://mentor.ieee.org/802.11/dcn/23/11-23-1977-01-immw-requirements-analysis-for-immw-use-cases.pptx" TargetMode="External"/><Relationship Id="rId15" Type="http://schemas.openxmlformats.org/officeDocument/2006/relationships/hyperlink" Target="https://mentor.ieee.org/802.11/dcn/23/11-23-0221-01-0uhr-hybrid-lc-and-rf-in-uhr.pptx" TargetMode="External"/><Relationship Id="rId10" Type="http://schemas.openxmlformats.org/officeDocument/2006/relationships/hyperlink" Target="https://mentor.ieee.org/802.11/dcn/23/11-23-2016-02-immw-extend-immw-scope-to-include-optical-bands.pptx" TargetMode="External"/><Relationship Id="rId4" Type="http://schemas.openxmlformats.org/officeDocument/2006/relationships/hyperlink" Target="https://mentor.ieee.org/802.11/dcn/23/11-23-1878-01-immw-high-level-design-considerations-of-immw.pptx" TargetMode="External"/><Relationship Id="rId9" Type="http://schemas.openxmlformats.org/officeDocument/2006/relationships/hyperlink" Target="https://mentor.ieee.org/802.11/dcn/23/11-23-2052-00-immw-mmwave-operation-without-mmwave-beacon.pptx" TargetMode="External"/><Relationship Id="rId14" Type="http://schemas.openxmlformats.org/officeDocument/2006/relationships/hyperlink" Target="https://mentor.ieee.org/802.11/dcn/18/11-18-1582-04-00bb-ieee-802-11bb-reference-channel-models-for-indoor-environment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0466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Numerologies to include </a:t>
            </a:r>
            <a:r>
              <a:rPr lang="en-GB" dirty="0" smtClean="0"/>
              <a:t>Optical </a:t>
            </a:r>
            <a:r>
              <a:rPr lang="en-GB" dirty="0" smtClean="0"/>
              <a:t>Bands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2024-01-15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439796"/>
              </p:ext>
            </p:extLst>
          </p:nvPr>
        </p:nvGraphicFramePr>
        <p:xfrm>
          <a:off x="993775" y="2427288"/>
          <a:ext cx="102425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4" name="Document" r:id="rId4" imgW="10448057" imgH="2742525" progId="Word.Document.8">
                  <p:embed/>
                </p:oleObj>
              </mc:Choice>
              <mc:Fallback>
                <p:oleObj name="Document" r:id="rId4" imgW="10448057" imgH="27425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7288"/>
                        <a:ext cx="102425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For discussion only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831504"/>
              </p:ext>
            </p:extLst>
          </p:nvPr>
        </p:nvGraphicFramePr>
        <p:xfrm>
          <a:off x="915988" y="2045967"/>
          <a:ext cx="10361612" cy="3428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742">
                  <a:extLst>
                    <a:ext uri="{9D8B030D-6E8A-4147-A177-3AD203B41FA5}">
                      <a16:colId xmlns:a16="http://schemas.microsoft.com/office/drawing/2014/main" val="1268628436"/>
                    </a:ext>
                  </a:extLst>
                </a:gridCol>
                <a:gridCol w="973742">
                  <a:extLst>
                    <a:ext uri="{9D8B030D-6E8A-4147-A177-3AD203B41FA5}">
                      <a16:colId xmlns:a16="http://schemas.microsoft.com/office/drawing/2014/main" val="950314177"/>
                    </a:ext>
                  </a:extLst>
                </a:gridCol>
                <a:gridCol w="836419">
                  <a:extLst>
                    <a:ext uri="{9D8B030D-6E8A-4147-A177-3AD203B41FA5}">
                      <a16:colId xmlns:a16="http://schemas.microsoft.com/office/drawing/2014/main" val="2585523296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52621057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2362804557"/>
                    </a:ext>
                  </a:extLst>
                </a:gridCol>
                <a:gridCol w="911323">
                  <a:extLst>
                    <a:ext uri="{9D8B030D-6E8A-4147-A177-3AD203B41FA5}">
                      <a16:colId xmlns:a16="http://schemas.microsoft.com/office/drawing/2014/main" val="708564882"/>
                    </a:ext>
                  </a:extLst>
                </a:gridCol>
                <a:gridCol w="961258">
                  <a:extLst>
                    <a:ext uri="{9D8B030D-6E8A-4147-A177-3AD203B41FA5}">
                      <a16:colId xmlns:a16="http://schemas.microsoft.com/office/drawing/2014/main" val="210527632"/>
                    </a:ext>
                  </a:extLst>
                </a:gridCol>
                <a:gridCol w="923806">
                  <a:extLst>
                    <a:ext uri="{9D8B030D-6E8A-4147-A177-3AD203B41FA5}">
                      <a16:colId xmlns:a16="http://schemas.microsoft.com/office/drawing/2014/main" val="4221770970"/>
                    </a:ext>
                  </a:extLst>
                </a:gridCol>
                <a:gridCol w="923806">
                  <a:extLst>
                    <a:ext uri="{9D8B030D-6E8A-4147-A177-3AD203B41FA5}">
                      <a16:colId xmlns:a16="http://schemas.microsoft.com/office/drawing/2014/main" val="2966356588"/>
                    </a:ext>
                  </a:extLst>
                </a:gridCol>
                <a:gridCol w="1011194">
                  <a:extLst>
                    <a:ext uri="{9D8B030D-6E8A-4147-A177-3AD203B41FA5}">
                      <a16:colId xmlns:a16="http://schemas.microsoft.com/office/drawing/2014/main" val="2431470119"/>
                    </a:ext>
                  </a:extLst>
                </a:gridCol>
                <a:gridCol w="774000">
                  <a:extLst>
                    <a:ext uri="{9D8B030D-6E8A-4147-A177-3AD203B41FA5}">
                      <a16:colId xmlns:a16="http://schemas.microsoft.com/office/drawing/2014/main" val="2344664072"/>
                    </a:ext>
                  </a:extLst>
                </a:gridCol>
              </a:tblGrid>
              <a:tr h="17976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Parameter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11n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11ac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11ax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11be</a:t>
                      </a:r>
                      <a:endParaRPr lang="de-DE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IMMW [2]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IMMW [5]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IMMW [4]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IMMW [6]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ILC_1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ILC_2 </a:t>
                      </a:r>
                      <a:endParaRPr lang="de-D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2157940436"/>
                  </a:ext>
                </a:extLst>
              </a:tr>
              <a:tr h="187258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VHT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HE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EHT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2181442530"/>
                  </a:ext>
                </a:extLst>
              </a:tr>
              <a:tr h="38200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>
                          <a:effectLst/>
                        </a:rPr>
                        <a:t>Upclocking</a:t>
                      </a:r>
                      <a:r>
                        <a:rPr lang="de-DE" sz="1100" u="none" strike="noStrike" dirty="0">
                          <a:effectLst/>
                        </a:rPr>
                        <a:t> </a:t>
                      </a:r>
                      <a:r>
                        <a:rPr lang="de-DE" sz="1100" u="none" strike="noStrike" dirty="0" err="1">
                          <a:effectLst/>
                        </a:rPr>
                        <a:t>scheme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buClr>
                          <a:srgbClr val="000000"/>
                        </a:buClr>
                        <a:buSzPts val="1000"/>
                        <a:buFont typeface="Calibri" panose="020F0502020204030204" pitchFamily="34" charset="0"/>
                        <a:buNone/>
                      </a:pP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78.125*2^n,</a:t>
                      </a:r>
                    </a:p>
                    <a:p>
                      <a:pPr algn="ctr" rtl="0" fontAlgn="ctr">
                        <a:buClr>
                          <a:srgbClr val="000000"/>
                        </a:buClr>
                        <a:buSzPts val="1000"/>
                        <a:buFont typeface="Calibri" panose="020F0502020204030204" pitchFamily="34" charset="0"/>
                        <a:buNone/>
                      </a:pP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n=4,5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312,5Khz*8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312,5Khz*8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u="none" strike="noStrike">
                          <a:effectLst/>
                        </a:rPr>
                        <a:t>EHT*1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IMMW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1531687753"/>
                  </a:ext>
                </a:extLst>
              </a:tr>
              <a:tr h="35953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Channel BW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20, 40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20, 40, 80, 160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20, 40, 80, 160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20, 40, 80, 160, 320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  <a:latin typeface="+mn-lt"/>
                        </a:rPr>
                        <a:t>320, 640, 1280, 2560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160, 320, 640, 1280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320, 640, 1280, 2560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320, 640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320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640, 1280, 2560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827388982"/>
                  </a:ext>
                </a:extLst>
              </a:tr>
              <a:tr h="35953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>
                          <a:effectLst/>
                        </a:rPr>
                        <a:t>Subcarrier</a:t>
                      </a:r>
                      <a:r>
                        <a:rPr lang="de-DE" sz="1100" u="none" strike="noStrike" dirty="0">
                          <a:effectLst/>
                        </a:rPr>
                        <a:t> </a:t>
                      </a:r>
                      <a:r>
                        <a:rPr lang="de-DE" sz="1100" u="none" strike="noStrike" dirty="0" err="1">
                          <a:effectLst/>
                        </a:rPr>
                        <a:t>spacing</a:t>
                      </a:r>
                      <a:r>
                        <a:rPr lang="de-DE" sz="1100" u="none" strike="noStrike" dirty="0">
                          <a:effectLst/>
                        </a:rPr>
                        <a:t> (kHz)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312.5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312.5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78.125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78.125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1.25, 2.5 MHz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2.5 MHz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2.5 MHz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78.125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2.5 MHz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1234348721"/>
                  </a:ext>
                </a:extLst>
              </a:tr>
              <a:tr h="17976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>
                          <a:effectLst/>
                        </a:rPr>
                        <a:t>Cyclic</a:t>
                      </a:r>
                      <a:r>
                        <a:rPr lang="de-DE" sz="1100" u="none" strike="noStrike" dirty="0">
                          <a:effectLst/>
                        </a:rPr>
                        <a:t> </a:t>
                      </a:r>
                      <a:r>
                        <a:rPr lang="de-DE" sz="1100" u="none" strike="noStrike" dirty="0" err="1">
                          <a:effectLst/>
                        </a:rPr>
                        <a:t>prefix</a:t>
                      </a:r>
                      <a:r>
                        <a:rPr lang="de-DE" sz="1100" u="none" strike="noStrike" dirty="0">
                          <a:effectLst/>
                        </a:rPr>
                        <a:t> (µs)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0.8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0.8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3.2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3.2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0.1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0.1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0.1</a:t>
                      </a:r>
                      <a:endParaRPr lang="de-DE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3.2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0.1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2620713421"/>
                  </a:ext>
                </a:extLst>
              </a:tr>
              <a:tr h="71907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>
                          <a:effectLst/>
                        </a:rPr>
                        <a:t>Spatial</a:t>
                      </a:r>
                      <a:r>
                        <a:rPr lang="de-DE" sz="1100" u="none" strike="noStrike" dirty="0">
                          <a:effectLst/>
                        </a:rPr>
                        <a:t> </a:t>
                      </a:r>
                      <a:r>
                        <a:rPr lang="de-DE" sz="1100" u="none" strike="noStrike" dirty="0" err="1">
                          <a:effectLst/>
                        </a:rPr>
                        <a:t>streams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1..2 (max. 4) , SU-MIMO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</a:rPr>
                        <a:t>1…4 (max. 8), SU-MIMO, MU-MIMO (DL)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1...8,        SUMIMO, MUMIMO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1...8,        SUMIMO, MUMIMO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 </a:t>
                      </a:r>
                      <a:r>
                        <a:rPr lang="de-DE" sz="1100" u="none" strike="noStrike" dirty="0" err="1">
                          <a:effectLst/>
                        </a:rPr>
                        <a:t>or</a:t>
                      </a:r>
                      <a:r>
                        <a:rPr lang="de-DE" sz="1100" u="none" strike="noStrike" dirty="0">
                          <a:effectLst/>
                        </a:rPr>
                        <a:t> 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SUMIMO</a:t>
                      </a:r>
                      <a:endParaRPr lang="de-DE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SUMIMO,     MUMIMO: FFS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1, (2 FFS)</a:t>
                      </a:r>
                      <a:endParaRPr lang="de-DE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mobile </a:t>
                      </a:r>
                      <a:r>
                        <a:rPr lang="de-DE" sz="1100" u="none" strike="noStrike" dirty="0" err="1" smtClean="0">
                          <a:effectLst/>
                        </a:rPr>
                        <a:t>apps</a:t>
                      </a:r>
                      <a:endParaRPr lang="de-DE" sz="11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de-DE" sz="1100" u="none" strike="noStrike" dirty="0" smtClean="0">
                          <a:effectLst/>
                        </a:rPr>
                        <a:t>1</a:t>
                      </a:r>
                      <a:r>
                        <a:rPr lang="de-DE" sz="1100" u="none" strike="noStrike" dirty="0">
                          <a:effectLst/>
                        </a:rPr>
                        <a:t>...8,        SUMIMO, MUMIMO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nomadic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apps</a:t>
                      </a:r>
                      <a:endParaRPr lang="de-D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 (</a:t>
                      </a: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PolMux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1525713188"/>
                  </a:ext>
                </a:extLst>
              </a:tr>
              <a:tr h="89883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>
                          <a:effectLst/>
                        </a:rPr>
                        <a:t>Constellation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BPSK, QPSK, 16QAM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BPSK, QPSK, 16QAM, 256QAM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BPSK, QPSK, 16QAM, 256QAM, 1024QAM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BPSK, QPSK, 16QAM, 256QAM, 1024QAM, 4096QAM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BPSK, QPSK, 16QAM, 256QAM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simple </a:t>
                      </a:r>
                      <a:r>
                        <a:rPr lang="de-DE" sz="1100" u="none" strike="noStrike" dirty="0" err="1">
                          <a:effectLst/>
                        </a:rPr>
                        <a:t>beamforming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BPSK, QPSK, 16QAM </a:t>
                      </a:r>
                      <a:endParaRPr lang="de-DE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BPSK, QPSK, 16QAM, 256QAM, 1024QAM, 4096QAM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BPSK, QPSK, 16QAM, </a:t>
                      </a:r>
                      <a:r>
                        <a:rPr lang="de-DE" sz="1100" u="none" strike="noStrike" dirty="0" smtClean="0">
                          <a:effectLst/>
                        </a:rPr>
                        <a:t>256QAM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0" marR="7490" marT="7490" marB="0" anchor="ctr"/>
                </a:tc>
                <a:extLst>
                  <a:ext uri="{0D108BD9-81ED-4DB2-BD59-A6C34878D82A}">
                    <a16:rowId xmlns:a16="http://schemas.microsoft.com/office/drawing/2014/main" val="2647758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07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considers numerologies to include optical bands into the IMMW scope. </a:t>
            </a:r>
            <a:r>
              <a:rPr lang="en-GB" dirty="0" smtClean="0"/>
              <a:t>Both</a:t>
            </a:r>
            <a:r>
              <a:rPr lang="en-GB" dirty="0"/>
              <a:t>, </a:t>
            </a:r>
            <a:r>
              <a:rPr lang="en-GB" dirty="0" smtClean="0"/>
              <a:t>the original numerology from sub-7GHz and the up-clocked </a:t>
            </a:r>
            <a:r>
              <a:rPr lang="en-GB" dirty="0" smtClean="0"/>
              <a:t>numerology </a:t>
            </a:r>
            <a:r>
              <a:rPr lang="en-GB" dirty="0" smtClean="0"/>
              <a:t>for mm-wave bands may be supported in </a:t>
            </a:r>
            <a:r>
              <a:rPr lang="en-GB" dirty="0" smtClean="0"/>
              <a:t>optical </a:t>
            </a:r>
            <a:r>
              <a:rPr lang="en-GB" dirty="0" smtClean="0"/>
              <a:t>bands.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and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 Placeholder 4"/>
          <p:cNvSpPr txBox="1">
            <a:spLocks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929217" y="2132856"/>
            <a:ext cx="10423367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Recent contributions in IMMW SG show significant interest in use of higher bands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[1-4] proposed to </a:t>
            </a:r>
            <a:r>
              <a:rPr lang="en-us" sz="1800" kern="0" dirty="0"/>
              <a:t>reuse existing sub-7GHz baseband </a:t>
            </a:r>
            <a:r>
              <a:rPr lang="en-us" sz="1800" kern="0" dirty="0" smtClean="0"/>
              <a:t>waveforms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[</a:t>
            </a:r>
            <a:r>
              <a:rPr lang="en-US" sz="1800" kern="0" dirty="0" smtClean="0"/>
              <a:t>5, 6] </a:t>
            </a:r>
            <a:r>
              <a:rPr lang="en-US" sz="1800" kern="0" dirty="0" smtClean="0"/>
              <a:t>proposed a limited scope to minimize effort in general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[7] discussed beacon issues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[8] </a:t>
            </a:r>
            <a:r>
              <a:rPr lang="en-US" sz="1800" kern="0" dirty="0" smtClean="0"/>
              <a:t>proposed to extend the scope and include optical bands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de-DE" sz="1800" kern="0" dirty="0" smtClean="0"/>
              <a:t>[9, 10] </a:t>
            </a:r>
            <a:r>
              <a:rPr lang="de-DE" sz="1800" kern="0" dirty="0" err="1" smtClean="0"/>
              <a:t>provide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backgroun</a:t>
            </a:r>
            <a:r>
              <a:rPr lang="de-DE" sz="1800" kern="0" dirty="0" err="1" smtClean="0"/>
              <a:t>d</a:t>
            </a:r>
            <a:r>
              <a:rPr lang="de-DE" sz="1800" kern="0" dirty="0" smtClean="0"/>
              <a:t> on 11bb in </a:t>
            </a:r>
            <a:r>
              <a:rPr lang="de-DE" sz="1800" kern="0" dirty="0" err="1" smtClean="0"/>
              <a:t>optical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bands</a:t>
            </a:r>
            <a:endParaRPr lang="de-DE" sz="18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de-DE" sz="1800" kern="0" dirty="0" err="1" smtClean="0"/>
              <a:t>this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approach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can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only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work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if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parts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of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the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standard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are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reused</a:t>
            </a:r>
            <a:endParaRPr lang="de-DE" sz="1800" kern="0" dirty="0" smtClean="0"/>
          </a:p>
          <a:p>
            <a:pPr marL="30861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de-DE" sz="2000" kern="0" dirty="0" err="1" smtClean="0"/>
              <a:t>Numerology</a:t>
            </a:r>
            <a:r>
              <a:rPr lang="de-DE" sz="2000" kern="0" dirty="0" smtClean="0"/>
              <a:t> </a:t>
            </a:r>
            <a:r>
              <a:rPr lang="de-DE" sz="2000" kern="0" dirty="0" err="1" smtClean="0"/>
              <a:t>is</a:t>
            </a:r>
            <a:r>
              <a:rPr lang="de-DE" sz="2000" kern="0" dirty="0" smtClean="0"/>
              <a:t> </a:t>
            </a:r>
            <a:r>
              <a:rPr lang="de-DE" sz="2000" kern="0" dirty="0" err="1" smtClean="0"/>
              <a:t>critical</a:t>
            </a:r>
            <a:r>
              <a:rPr lang="de-DE" sz="2000" kern="0" dirty="0" smtClean="0"/>
              <a:t> </a:t>
            </a:r>
            <a:r>
              <a:rPr lang="de-DE" sz="2000" kern="0" dirty="0" err="1" smtClean="0"/>
              <a:t>issue</a:t>
            </a:r>
            <a:endParaRPr lang="de-DE" sz="2000" kern="0" dirty="0" smtClean="0"/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de-DE" sz="1800" kern="0" dirty="0" err="1" smtClean="0"/>
              <a:t>definitions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for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optical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bands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to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be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proposed</a:t>
            </a:r>
            <a:endParaRPr lang="de-DE" sz="1800" kern="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pic>
        <p:nvPicPr>
          <p:cNvPr id="9" name="Picture 29">
            <a:extLst>
              <a:ext uri="{FF2B5EF4-FFF2-40B4-BE49-F238E27FC236}">
                <a16:creationId xmlns:a16="http://schemas.microsoft.com/office/drawing/2014/main" id="{F90C175D-2BED-39EB-551F-2D26E0B95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0192" y="2477632"/>
            <a:ext cx="3685293" cy="26795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91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z="2800" dirty="0" smtClean="0"/>
              <a:t>RMS delay spread</a:t>
            </a:r>
            <a:endParaRPr lang="en-US" sz="2800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09800" y="2028552"/>
            <a:ext cx="82296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914400" y="1700808"/>
            <a:ext cx="11014247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Most application scenarios are inside buildings</a:t>
            </a:r>
          </a:p>
          <a:p>
            <a:pPr lvl="1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light propagation is via dominant line-of-sight (LOS)</a:t>
            </a:r>
          </a:p>
          <a:p>
            <a:pPr lvl="1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minor diffuse reflections at walls and objects </a:t>
            </a:r>
          </a:p>
          <a:p>
            <a:pPr lvl="1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NLOS is 20…30dB</a:t>
            </a:r>
            <a:r>
              <a:rPr lang="en-GB" kern="0" baseline="-25000" dirty="0"/>
              <a:t>el </a:t>
            </a:r>
            <a:r>
              <a:rPr lang="en-GB" kern="0" dirty="0"/>
              <a:t>below LOS signals </a:t>
            </a:r>
            <a:r>
              <a:rPr lang="en-GB" kern="0" dirty="0" smtClean="0"/>
              <a:t>[11]</a:t>
            </a:r>
            <a:endParaRPr lang="en-GB" kern="0" dirty="0"/>
          </a:p>
          <a:p>
            <a:pPr lvl="1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light p</a:t>
            </a:r>
            <a:r>
              <a:rPr lang="en-GB" kern="0" dirty="0" smtClean="0"/>
              <a:t>ropagation is limited </a:t>
            </a:r>
            <a:r>
              <a:rPr lang="en-GB" kern="0" dirty="0"/>
              <a:t>to </a:t>
            </a:r>
            <a:r>
              <a:rPr lang="en-GB" kern="0" dirty="0" smtClean="0"/>
              <a:t>a single </a:t>
            </a:r>
            <a:r>
              <a:rPr lang="en-GB" kern="0" dirty="0"/>
              <a:t>room, </a:t>
            </a:r>
            <a:r>
              <a:rPr lang="en-GB" kern="0" dirty="0" smtClean="0"/>
              <a:t>walls </a:t>
            </a:r>
            <a:r>
              <a:rPr lang="en-GB" kern="0" dirty="0"/>
              <a:t>are opaque </a:t>
            </a:r>
            <a:endParaRPr lang="en-GB" kern="0" dirty="0" smtClean="0"/>
          </a:p>
          <a:p>
            <a:pPr lvl="1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11bb channel models</a:t>
            </a:r>
          </a:p>
          <a:p>
            <a:pPr marL="800100" lvl="1" indent="-342900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longest path delay is 100 ns in industrial scenario</a:t>
            </a:r>
          </a:p>
          <a:p>
            <a:pPr marL="800100" lvl="1" indent="-342900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RMS delay spreads are below 20 ns [</a:t>
            </a:r>
            <a:r>
              <a:rPr lang="en-GB" kern="0" dirty="0" smtClean="0"/>
              <a:t>12]</a:t>
            </a:r>
            <a:r>
              <a:rPr lang="en-GB" sz="1000" kern="0" dirty="0" smtClean="0"/>
              <a:t> </a:t>
            </a:r>
            <a:endParaRPr lang="de-DE" sz="1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Cyclic prefix can be very short</a:t>
            </a:r>
          </a:p>
          <a:p>
            <a:pPr lvl="1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kern="0" dirty="0" smtClean="0"/>
              <a:t>100 ns as proposed for mm-wave may work very well</a:t>
            </a:r>
          </a:p>
          <a:p>
            <a:pPr lvl="1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kern="0" dirty="0" smtClean="0"/>
              <a:t>impact on performance to be evaluated</a:t>
            </a:r>
            <a:endParaRPr lang="en-GB" sz="18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kern="0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2157" y="1104791"/>
            <a:ext cx="3211591" cy="2341785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8184232" y="3470811"/>
            <a:ext cx="374441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Source: </a:t>
            </a:r>
            <a:r>
              <a:rPr lang="de-DE" sz="1000" dirty="0" smtClean="0">
                <a:solidFill>
                  <a:schemeClr val="tx1"/>
                </a:solidFill>
                <a:hlinkClick r:id="rId4"/>
              </a:rPr>
              <a:t>https</a:t>
            </a:r>
            <a:r>
              <a:rPr lang="de-DE" sz="1000" dirty="0">
                <a:solidFill>
                  <a:schemeClr val="tx1"/>
                </a:solidFill>
                <a:hlinkClick r:id="rId4"/>
              </a:rPr>
              <a:t>://</a:t>
            </a:r>
            <a:r>
              <a:rPr lang="de-DE" sz="1000" dirty="0" smtClean="0">
                <a:solidFill>
                  <a:schemeClr val="tx1"/>
                </a:solidFill>
                <a:hlinkClick r:id="rId4"/>
              </a:rPr>
              <a:t>ieeexplore.ieee.org/abstract/document/8864131</a:t>
            </a:r>
            <a:r>
              <a:rPr lang="de-DE" sz="1000" dirty="0" smtClean="0">
                <a:solidFill>
                  <a:schemeClr val="tx1"/>
                </a:solidFill>
              </a:rPr>
              <a:t> [11]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6371" y="3992984"/>
            <a:ext cx="1855507" cy="181156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31366" y="3996693"/>
            <a:ext cx="2703434" cy="18957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498167" y="5966043"/>
            <a:ext cx="5430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chemeClr val="tx1"/>
                </a:solidFill>
              </a:rPr>
              <a:t>Source: 11-18/1582r4</a:t>
            </a:r>
            <a:r>
              <a:rPr lang="de-DE" sz="1050" dirty="0">
                <a:solidFill>
                  <a:schemeClr val="tx1"/>
                </a:solidFill>
              </a:rPr>
              <a:t>, „</a:t>
            </a:r>
            <a:r>
              <a:rPr lang="en-US" sz="1050" dirty="0">
                <a:solidFill>
                  <a:schemeClr val="tx1"/>
                </a:solidFill>
              </a:rPr>
              <a:t>IEEE 802.11bb Reference Channel Models for Indoor Environments</a:t>
            </a:r>
            <a:r>
              <a:rPr lang="de-DE" sz="1050" dirty="0" smtClean="0">
                <a:solidFill>
                  <a:schemeClr val="tx1"/>
                </a:solidFill>
              </a:rPr>
              <a:t>  [12]</a:t>
            </a: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76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z="2800" dirty="0" smtClean="0"/>
              <a:t>Channel coherence time</a:t>
            </a:r>
            <a:endParaRPr lang="en-US" sz="2800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09800" y="2028552"/>
            <a:ext cx="82296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"/>
              <p:cNvSpPr txBox="1">
                <a:spLocks noChangeArrowheads="1"/>
              </p:cNvSpPr>
              <p:nvPr/>
            </p:nvSpPr>
            <p:spPr bwMode="auto">
              <a:xfrm>
                <a:off x="914400" y="1980083"/>
                <a:ext cx="11014247" cy="41132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 smtClean="0"/>
                  <a:t>Other than mm-wave, </a:t>
                </a:r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LC applies frequency up-shift to LC IF instead of mm-wave RF </a:t>
                </a:r>
                <a:r>
                  <a:rPr lang="en-GB" sz="1800" kern="0" dirty="0" smtClean="0"/>
                  <a:t>[9, 10]</a:t>
                </a:r>
                <a:endParaRPr lang="en-GB" sz="1800" kern="0" dirty="0" smtClean="0"/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>
                    <a:sym typeface="Wingdings" panose="05000000000000000000" pitchFamily="2" charset="2"/>
                  </a:rPr>
                  <a:t>max. Doppler shift </a:t>
                </a:r>
                <a14:m>
                  <m:oMath xmlns:m="http://schemas.openxmlformats.org/officeDocument/2006/math">
                    <m:r>
                      <a:rPr lang="de-DE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de-DE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de-DE" sz="1800" b="0" i="1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de-DE" sz="1800" b="0" i="1" kern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de-DE" sz="1800" b="0" i="1" kern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num>
                      <m:den>
                        <m:r>
                          <a:rPr lang="de-DE" sz="1800" b="0" i="1" kern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den>
                    </m:f>
                    <m:sSub>
                      <m:sSubPr>
                        <m:ctrlPr>
                          <a:rPr lang="de-DE" sz="1800" i="1" ker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sz="1800" i="1" ker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de-DE" sz="1800" i="1" ker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sub>
                    </m:sSub>
                    <m:r>
                      <a:rPr lang="de-DE" sz="1800" b="0" i="0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de-DE" sz="1800" b="0" i="0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is</m:t>
                    </m:r>
                    <m:r>
                      <a:rPr lang="de-DE" sz="1800" b="0" i="0" kern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GB" sz="1800" kern="0" dirty="0">
                        <a:sym typeface="Wingdings" panose="05000000000000000000" pitchFamily="2" charset="2"/>
                      </a:rPr>
                      <m:t>proportional</m:t>
                    </m:r>
                    <m:r>
                      <m:rPr>
                        <m:nor/>
                      </m:rPr>
                      <a:rPr lang="en-GB" sz="1800" kern="0" dirty="0"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GB" sz="1800" kern="0" dirty="0">
                        <a:sym typeface="Wingdings" panose="05000000000000000000" pitchFamily="2" charset="2"/>
                      </a:rPr>
                      <m:t>to</m:t>
                    </m:r>
                    <m:r>
                      <m:rPr>
                        <m:nor/>
                      </m:rPr>
                      <a:rPr lang="de-DE" sz="1800" kern="0" dirty="0"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de-DE" sz="1800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carrier</m:t>
                    </m:r>
                    <m:r>
                      <a:rPr lang="de-DE" sz="1800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de-DE" sz="1800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frequency</m:t>
                    </m:r>
                  </m:oMath>
                </a14:m>
                <a:r>
                  <a:rPr lang="en-GB" sz="1800" kern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kern="0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 kern="0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800" i="1" kern="0" dirty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endParaRPr lang="de-DE" sz="1800" b="0" kern="0" dirty="0" smtClean="0"/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channel </a:t>
                </a:r>
                <a:r>
                  <a:rPr lang="en-GB" sz="1800" kern="0" dirty="0"/>
                  <a:t>coherence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de-DE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GB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de-DE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de-DE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∆</m:t>
                        </m:r>
                        <m:r>
                          <a:rPr lang="de-DE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endParaRPr lang="de-DE" sz="1800" b="0" kern="0" dirty="0" smtClean="0"/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de-DE" sz="1000" b="0" kern="0" dirty="0" smtClean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 smtClean="0"/>
                  <a:t>Examples </a:t>
                </a:r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213225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mm-wave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kern="0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0" i="1" kern="0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800" b="0" i="1" kern="0" dirty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sz="1800" kern="0" dirty="0" smtClean="0"/>
                  <a:t>= 60 000 MHz,        	v=1 m/s 	</a:t>
                </a:r>
                <a:r>
                  <a:rPr lang="en-GB" sz="1800" kern="0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GB" sz="1800" b="0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de-DE" sz="1800" b="0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de-DE" sz="1800" b="0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=180</m:t>
                    </m:r>
                  </m:oMath>
                </a14:m>
                <a:r>
                  <a:rPr lang="en-GB" sz="1800" kern="0" dirty="0"/>
                  <a:t> </a:t>
                </a:r>
                <a:r>
                  <a:rPr lang="en-GB" sz="1800" kern="0" dirty="0" smtClean="0"/>
                  <a:t>Hz,        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de-DE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kern="0" dirty="0" smtClean="0"/>
                  <a:t> = 150 µs</a:t>
                </a:r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213225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kern="0" dirty="0" smtClean="0"/>
                  <a:t>optical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kern="0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kern="0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i="1" kern="0" dirty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kern="0" dirty="0"/>
                  <a:t>=176…2416 MHz, </a:t>
                </a:r>
                <a:r>
                  <a:rPr lang="en-GB" kern="0" dirty="0" smtClean="0"/>
                  <a:t>	v=1 </a:t>
                </a:r>
                <a:r>
                  <a:rPr lang="en-GB" kern="0" dirty="0"/>
                  <a:t>m/s </a:t>
                </a:r>
                <a:r>
                  <a:rPr lang="en-GB" kern="0" dirty="0" smtClean="0"/>
                  <a:t>	</a:t>
                </a:r>
                <a:r>
                  <a:rPr lang="en-GB" kern="0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GB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=0.5…7.2</m:t>
                    </m:r>
                  </m:oMath>
                </a14:m>
                <a:r>
                  <a:rPr lang="en-GB" kern="0" dirty="0"/>
                  <a:t> Hz, </a:t>
                </a:r>
                <a:r>
                  <a:rPr lang="en-GB" kern="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de-DE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de-DE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=300…22 </m:t>
                    </m:r>
                  </m:oMath>
                </a14:m>
                <a:r>
                  <a:rPr lang="en-GB" kern="0" dirty="0"/>
                  <a:t>ms</a:t>
                </a:r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000" kern="0" dirty="0" smtClean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 smtClean="0"/>
                  <a:t>Optical channel maybe 150 x…2000 x less time variant compared to mm-wave.</a:t>
                </a:r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/>
                  <a:t>h</a:t>
                </a:r>
                <a:r>
                  <a:rPr lang="en-GB" sz="1800" kern="0" dirty="0" smtClean="0"/>
                  <a:t>igher MCS and more spatial streams maybe useful</a:t>
                </a:r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/>
                  <a:t>i</a:t>
                </a:r>
                <a:r>
                  <a:rPr lang="en-GB" sz="1800" kern="0" dirty="0" smtClean="0"/>
                  <a:t>mpact </a:t>
                </a:r>
                <a:r>
                  <a:rPr lang="en-GB" sz="1800" kern="0" dirty="0"/>
                  <a:t>on </a:t>
                </a:r>
                <a:r>
                  <a:rPr lang="en-GB" sz="1800" kern="0" dirty="0" smtClean="0"/>
                  <a:t>performance/range to </a:t>
                </a:r>
                <a:r>
                  <a:rPr lang="en-GB" sz="1800" kern="0" dirty="0"/>
                  <a:t>be evaluated</a:t>
                </a:r>
              </a:p>
              <a:p>
                <a:pPr lvl="1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800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2200" kern="0" dirty="0" smtClean="0"/>
              </a:p>
            </p:txBody>
          </p:sp>
        </mc:Choice>
        <mc:Fallback>
          <p:sp>
            <p:nvSpPr>
              <p:cNvPr id="21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1980083"/>
                <a:ext cx="11014247" cy="4113213"/>
              </a:xfrm>
              <a:prstGeom prst="rect">
                <a:avLst/>
              </a:prstGeom>
              <a:blipFill>
                <a:blip r:embed="rId3"/>
                <a:stretch>
                  <a:fillRect l="-498" t="-889" b="-6074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pieren 2"/>
          <p:cNvGrpSpPr/>
          <p:nvPr/>
        </p:nvGrpSpPr>
        <p:grpSpPr>
          <a:xfrm>
            <a:off x="8420960" y="2528309"/>
            <a:ext cx="3129297" cy="1332739"/>
            <a:chOff x="8420960" y="2672325"/>
            <a:chExt cx="3129297" cy="1332739"/>
          </a:xfrm>
        </p:grpSpPr>
        <p:pic>
          <p:nvPicPr>
            <p:cNvPr id="3074" name="Picture 2" descr="Doppler diagra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20960" y="2672325"/>
              <a:ext cx="3129297" cy="999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8474619" y="3743454"/>
              <a:ext cx="30219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100" dirty="0" smtClean="0">
                  <a:solidFill>
                    <a:schemeClr val="tx1"/>
                  </a:solidFill>
                </a:rPr>
                <a:t>Source: https</a:t>
              </a:r>
              <a:r>
                <a:rPr lang="de-DE" sz="1100" dirty="0">
                  <a:solidFill>
                    <a:schemeClr val="tx1"/>
                  </a:solidFill>
                </a:rPr>
                <a:t>://astro.ucla.edu/~wright/doppler.htm</a:t>
              </a:r>
            </a:p>
          </p:txBody>
        </p:sp>
      </p:grpSp>
      <p:sp>
        <p:nvSpPr>
          <p:cNvPr id="11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46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z="2800" dirty="0" smtClean="0"/>
              <a:t>Phase noise</a:t>
            </a:r>
            <a:endParaRPr lang="en-US" sz="2800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09800" y="1600200"/>
            <a:ext cx="82296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"/>
              <p:cNvSpPr txBox="1">
                <a:spLocks noChangeArrowheads="1"/>
              </p:cNvSpPr>
              <p:nvPr/>
            </p:nvSpPr>
            <p:spPr bwMode="auto">
              <a:xfrm>
                <a:off x="479376" y="1736040"/>
                <a:ext cx="11014247" cy="27730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b="1" kern="0" dirty="0" smtClean="0"/>
                  <a:t>Phase noise depends on carrier frequency</a:t>
                </a:r>
              </a:p>
              <a:p>
                <a:pPr marL="1200150" lvl="2" indent="-285750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principal behaviour is the same</a:t>
                </a:r>
              </a:p>
              <a:p>
                <a:pPr marL="1200150" lvl="2" indent="-285750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but overall level is increased</a:t>
                </a:r>
              </a:p>
              <a:p>
                <a:pPr marL="1200150" lvl="2" indent="-285750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e.g. 4...40 GHz: ≈ 20 dB when frequency increases 10x</a:t>
                </a:r>
              </a:p>
              <a:p>
                <a:pPr marL="914400" lvl="2" indent="0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000" kern="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b="1" kern="0" dirty="0" smtClean="0"/>
                  <a:t>Examples </a:t>
                </a:r>
                <a:endParaRPr lang="en-GB" b="1" kern="0" dirty="0"/>
              </a:p>
              <a:p>
                <a:pPr marL="1200150" lvl="2" indent="-285750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mm-wave band @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kern="0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 kern="0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800" i="1" kern="0" dirty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sz="1800" kern="0" dirty="0"/>
                  <a:t>= 60000 </a:t>
                </a:r>
                <a:r>
                  <a:rPr lang="en-GB" sz="1800" kern="0" dirty="0" smtClean="0"/>
                  <a:t>MHz</a:t>
                </a:r>
              </a:p>
              <a:p>
                <a:pPr lvl="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kern="0" dirty="0" smtClean="0"/>
                  <a:t>SSB </a:t>
                </a:r>
                <a:r>
                  <a:rPr lang="en-GB" kern="0" dirty="0"/>
                  <a:t>PN </a:t>
                </a:r>
                <a:r>
                  <a:rPr lang="en-GB" kern="0" dirty="0" smtClean="0"/>
                  <a:t>+28 dB compared to </a:t>
                </a:r>
                <a:r>
                  <a:rPr lang="de-DE" kern="0" dirty="0"/>
                  <a:t>Wi-Fi@2.4 </a:t>
                </a:r>
                <a:r>
                  <a:rPr lang="de-DE" kern="0" dirty="0" smtClean="0"/>
                  <a:t>GHz</a:t>
                </a:r>
              </a:p>
              <a:p>
                <a:pPr marL="1200150" lvl="2" indent="-285750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optical band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kern="0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 kern="0" dirty="0">
                            <a:latin typeface="Cambria Math" panose="02040503050406030204" pitchFamily="18" charset="0"/>
                          </a:rPr>
                          <m:t>@ </m:t>
                        </m:r>
                        <m:r>
                          <a:rPr lang="de-DE" sz="1800" i="1" kern="0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800" i="1" kern="0" dirty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sz="1800" kern="0" dirty="0"/>
                  <a:t>=176 (2416) </a:t>
                </a:r>
                <a:r>
                  <a:rPr lang="en-GB" sz="1800" kern="0" dirty="0" smtClean="0"/>
                  <a:t>MHz</a:t>
                </a:r>
                <a:endParaRPr lang="de-DE" sz="1800" kern="0" dirty="0"/>
              </a:p>
              <a:p>
                <a:pPr lvl="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de-DE" kern="0" dirty="0"/>
                  <a:t>SSB PN -22…0 dB </a:t>
                </a:r>
                <a:r>
                  <a:rPr lang="de-DE" kern="0" dirty="0" err="1"/>
                  <a:t>compared</a:t>
                </a:r>
                <a:r>
                  <a:rPr lang="de-DE" kern="0" dirty="0"/>
                  <a:t> </a:t>
                </a:r>
                <a:r>
                  <a:rPr lang="de-DE" kern="0" dirty="0" err="1"/>
                  <a:t>to</a:t>
                </a:r>
                <a:r>
                  <a:rPr lang="de-DE" kern="0" dirty="0"/>
                  <a:t> Wi-Fi@2.4 GHz</a:t>
                </a:r>
              </a:p>
              <a:p>
                <a:pPr marL="1371600" lvl="3" indent="0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de-DE" kern="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b="1" kern="0" dirty="0" smtClean="0"/>
                  <a:t>Optical channel may have ≈ 30…50 dB less phase noise compared to mm-wave.</a:t>
                </a:r>
                <a:endParaRPr lang="en-GB" sz="2400" b="1" kern="0" dirty="0" smtClean="0"/>
              </a:p>
              <a:p>
                <a:pPr marL="1200150" lvl="2" indent="-342900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higher </a:t>
                </a:r>
                <a:r>
                  <a:rPr lang="en-GB" sz="1800" kern="0" dirty="0"/>
                  <a:t>MCS and more spatial streams maybe useful</a:t>
                </a:r>
              </a:p>
              <a:p>
                <a:pPr marL="1200150" lvl="2" indent="-342900">
                  <a:buFont typeface="Symbol" panose="05050102010706020507" pitchFamily="18" charset="2"/>
                  <a:buChar char="-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kern="0" dirty="0" smtClean="0"/>
                  <a:t>impact </a:t>
                </a:r>
                <a:r>
                  <a:rPr lang="en-GB" sz="1800" kern="0" dirty="0" smtClean="0"/>
                  <a:t>on </a:t>
                </a:r>
                <a:r>
                  <a:rPr lang="en-GB" sz="1800" kern="0" dirty="0" smtClean="0"/>
                  <a:t>performance/range to </a:t>
                </a:r>
                <a:r>
                  <a:rPr lang="en-GB" sz="1800" kern="0" dirty="0" smtClean="0"/>
                  <a:t>be evaluated</a:t>
                </a:r>
                <a:endParaRPr lang="en-GB" sz="1800" kern="0" dirty="0"/>
              </a:p>
            </p:txBody>
          </p:sp>
        </mc:Choice>
        <mc:Fallback>
          <p:sp>
            <p:nvSpPr>
              <p:cNvPr id="21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376" y="1736040"/>
                <a:ext cx="11014247" cy="2773080"/>
              </a:xfrm>
              <a:prstGeom prst="rect">
                <a:avLst/>
              </a:prstGeom>
              <a:blipFill>
                <a:blip r:embed="rId3"/>
                <a:stretch>
                  <a:fillRect t="-1319" b="-6923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pieren 9"/>
          <p:cNvGrpSpPr/>
          <p:nvPr/>
        </p:nvGrpSpPr>
        <p:grpSpPr>
          <a:xfrm>
            <a:off x="6959666" y="1780510"/>
            <a:ext cx="4608942" cy="3355140"/>
            <a:chOff x="6743642" y="2492896"/>
            <a:chExt cx="4608942" cy="3355140"/>
          </a:xfrm>
        </p:grpSpPr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43642" y="2492896"/>
              <a:ext cx="4608942" cy="3062780"/>
            </a:xfrm>
            <a:prstGeom prst="rect">
              <a:avLst/>
            </a:prstGeom>
          </p:spPr>
        </p:pic>
        <p:sp>
          <p:nvSpPr>
            <p:cNvPr id="4" name="Rechteck 3"/>
            <p:cNvSpPr/>
            <p:nvPr/>
          </p:nvSpPr>
          <p:spPr>
            <a:xfrm>
              <a:off x="6984776" y="5594120"/>
              <a:ext cx="4151784" cy="2539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050" dirty="0" smtClean="0">
                  <a:solidFill>
                    <a:schemeClr val="tx1"/>
                  </a:solidFill>
                </a:rPr>
                <a:t>Source: https</a:t>
              </a:r>
              <a:r>
                <a:rPr lang="de-DE" sz="1050" dirty="0">
                  <a:solidFill>
                    <a:schemeClr val="tx1"/>
                  </a:solidFill>
                </a:rPr>
                <a:t>://www.edn.com/impact-of-phase-noise-in-signal-generators/</a:t>
              </a:r>
            </a:p>
          </p:txBody>
        </p:sp>
      </p:grpSp>
      <p:sp>
        <p:nvSpPr>
          <p:cNvPr id="15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9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z="2800" dirty="0" smtClean="0"/>
              <a:t>Implications on numerology</a:t>
            </a:r>
            <a:endParaRPr lang="en-US" sz="2800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09800" y="1600200"/>
            <a:ext cx="82296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479376" y="2276872"/>
            <a:ext cx="11014247" cy="277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 kern="0" dirty="0"/>
              <a:t>Optical bands can use </a:t>
            </a:r>
            <a:r>
              <a:rPr lang="en-GB" sz="2400" b="1" kern="0" dirty="0" smtClean="0"/>
              <a:t>the same </a:t>
            </a:r>
            <a:r>
              <a:rPr lang="en-GB" sz="2400" b="1" kern="0" dirty="0"/>
              <a:t>cyclic prefix like </a:t>
            </a:r>
            <a:r>
              <a:rPr lang="en-GB" sz="2400" b="1" kern="0" dirty="0" smtClean="0"/>
              <a:t>mm-wave.</a:t>
            </a:r>
          </a:p>
          <a:p>
            <a:pPr marL="1257300" lvl="2" indent="-342900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</a:t>
            </a:r>
            <a:r>
              <a:rPr lang="en-GB" sz="2000" kern="0" dirty="0" smtClean="0"/>
              <a:t>elay spread is small enough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1" kern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 kern="0" dirty="0" smtClean="0"/>
              <a:t>Optical bands do not necessarily need to increase carrier </a:t>
            </a:r>
            <a:r>
              <a:rPr lang="en-GB" sz="2400" b="1" kern="0" dirty="0" smtClean="0"/>
              <a:t>spacing.</a:t>
            </a:r>
            <a:endParaRPr lang="en-GB" sz="2400" b="1" kern="0" dirty="0" smtClean="0"/>
          </a:p>
          <a:p>
            <a:pPr marL="1257300" lvl="2" indent="-342900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significantly lower Doppler frequencies and phase </a:t>
            </a:r>
            <a:r>
              <a:rPr lang="en-GB" sz="2000" kern="0" dirty="0" smtClean="0"/>
              <a:t>noise</a:t>
            </a:r>
          </a:p>
          <a:p>
            <a:pPr marL="1257300" lvl="2" indent="-342900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higher </a:t>
            </a:r>
            <a:r>
              <a:rPr lang="en-GB" sz="2000" kern="0" dirty="0"/>
              <a:t>MCS and more spatial streams maybe useful</a:t>
            </a:r>
          </a:p>
          <a:p>
            <a:pPr marL="1257300" lvl="2" indent="-342900"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kern="0" dirty="0" smtClean="0"/>
          </a:p>
          <a:p>
            <a:pPr marL="719138" lvl="1" indent="-273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 kern="0" dirty="0" smtClean="0"/>
              <a:t>Optical bands can be considered “transparent</a:t>
            </a:r>
            <a:r>
              <a:rPr lang="en-GB" sz="2400" b="1" kern="0" dirty="0" smtClean="0"/>
              <a:t>”.</a:t>
            </a:r>
            <a:endParaRPr lang="en-GB" sz="2400" b="1" kern="0" dirty="0" smtClean="0"/>
          </a:p>
          <a:p>
            <a:pPr marL="125730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i.e., </a:t>
            </a:r>
            <a:r>
              <a:rPr lang="en-GB" sz="2000" kern="0" dirty="0" smtClean="0"/>
              <a:t>both, the </a:t>
            </a:r>
            <a:r>
              <a:rPr lang="en-GB" sz="2000" dirty="0" smtClean="0"/>
              <a:t>original </a:t>
            </a:r>
            <a:r>
              <a:rPr lang="en-GB" sz="2000" dirty="0"/>
              <a:t>numerology from sub-7GHz and the up-clocked </a:t>
            </a:r>
            <a:r>
              <a:rPr lang="en-GB" sz="2000" dirty="0" smtClean="0"/>
              <a:t>numerology </a:t>
            </a:r>
            <a:r>
              <a:rPr lang="en-GB" sz="2000" dirty="0"/>
              <a:t>derived from sub-7GHz for mm-wave bands can be supported in </a:t>
            </a:r>
            <a:r>
              <a:rPr lang="en-GB" sz="2000" dirty="0" smtClean="0"/>
              <a:t>optical </a:t>
            </a:r>
            <a:r>
              <a:rPr lang="en-GB" sz="2000" dirty="0"/>
              <a:t>bands</a:t>
            </a:r>
            <a:endParaRPr lang="en-GB" sz="1800" kern="0" dirty="0" smtClean="0"/>
          </a:p>
          <a:p>
            <a:pPr marL="914400" lvl="2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kern="0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1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8840"/>
            <a:ext cx="10510191" cy="4113213"/>
          </a:xfrm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order to </a:t>
            </a:r>
            <a:r>
              <a:rPr lang="en-GB" dirty="0" smtClean="0"/>
              <a:t>maximize reuse of HW/SW, </a:t>
            </a:r>
            <a:r>
              <a:rPr lang="en-GB" dirty="0" smtClean="0"/>
              <a:t>numerologies should be aligned with mm-wave when including optical </a:t>
            </a:r>
            <a:r>
              <a:rPr lang="en-GB" dirty="0" smtClean="0"/>
              <a:t>bands.</a:t>
            </a:r>
            <a:endParaRPr lang="en-GB" dirty="0" smtClean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Both, the original numerology from </a:t>
            </a:r>
            <a:r>
              <a:rPr lang="en-GB" dirty="0"/>
              <a:t>sub-7GHz and </a:t>
            </a:r>
            <a:r>
              <a:rPr lang="en-GB" dirty="0" smtClean="0"/>
              <a:t>the up-clocked </a:t>
            </a:r>
            <a:r>
              <a:rPr lang="en-GB" dirty="0" smtClean="0"/>
              <a:t>numerology </a:t>
            </a:r>
            <a:r>
              <a:rPr lang="en-GB" dirty="0" smtClean="0"/>
              <a:t>derived from sub-7GHz for mm-wave bands </a:t>
            </a:r>
            <a:r>
              <a:rPr lang="en-GB" dirty="0"/>
              <a:t>can be supported in </a:t>
            </a:r>
            <a:r>
              <a:rPr lang="en-GB" dirty="0" smtClean="0"/>
              <a:t>optical </a:t>
            </a:r>
            <a:r>
              <a:rPr lang="en-GB" dirty="0" smtClean="0"/>
              <a:t>bands.</a:t>
            </a:r>
            <a:endParaRPr lang="en-GB" dirty="0"/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11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58983"/>
            <a:ext cx="10582199" cy="4113213"/>
          </a:xfrm>
          <a:ln/>
        </p:spPr>
        <p:txBody>
          <a:bodyPr/>
          <a:lstStyle/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b="0" dirty="0"/>
              <a:t>[1]	</a:t>
            </a:r>
            <a:r>
              <a:rPr lang="de-DE" sz="1050" b="0" dirty="0"/>
              <a:t>Integrated </a:t>
            </a:r>
            <a:r>
              <a:rPr lang="de-DE" sz="1050" b="0" dirty="0" err="1"/>
              <a:t>mmWave</a:t>
            </a:r>
            <a:r>
              <a:rPr lang="de-DE" sz="1050" b="0" dirty="0"/>
              <a:t> Design </a:t>
            </a:r>
            <a:r>
              <a:rPr lang="de-DE" sz="1050" b="0" dirty="0" err="1"/>
              <a:t>Considerations</a:t>
            </a:r>
            <a:r>
              <a:rPr lang="de-DE" sz="1050" b="0" dirty="0"/>
              <a:t>, </a:t>
            </a:r>
            <a:r>
              <a:rPr lang="de-DE" sz="1050" b="0" dirty="0" err="1"/>
              <a:t>doc</a:t>
            </a:r>
            <a:r>
              <a:rPr lang="de-DE" sz="1050" b="0" dirty="0"/>
              <a:t>. 11-23/1819r1 </a:t>
            </a:r>
            <a:r>
              <a:rPr lang="de-DE" sz="1050" b="0" dirty="0">
                <a:hlinkClick r:id="rId3"/>
              </a:rPr>
              <a:t>https://mentor.ieee.org/802.11/dcn/23/11-23-1819-01-immw-integrated-mmwave-design-considerations.pptx</a:t>
            </a:r>
            <a:endParaRPr lang="de-DE" sz="1050" b="0" dirty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sz="1000" b="0" dirty="0"/>
              <a:t>[2]	</a:t>
            </a:r>
            <a:r>
              <a:rPr lang="en-US" sz="1050" b="0" dirty="0"/>
              <a:t>High-Level Design Considerations of IMMW, 11-23/1878r1, </a:t>
            </a:r>
            <a:r>
              <a:rPr lang="en-US" sz="1050" b="0" dirty="0">
                <a:hlinkClick r:id="rId4"/>
              </a:rPr>
              <a:t>https://mentor.ieee.org/802.11/dcn/23/11-23-1878-01-immw-high-level-design-considerations-of-immw.pptx</a:t>
            </a:r>
            <a:endParaRPr lang="en-US" sz="1050" b="0" dirty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b="0" dirty="0"/>
              <a:t>[3] 	Requirements Analysis for IMMW Use Cases, 11-23/1977r1, </a:t>
            </a:r>
            <a:r>
              <a:rPr lang="en-US" sz="1050" b="0" dirty="0">
                <a:hlinkClick r:id="rId5"/>
              </a:rPr>
              <a:t>https://mentor.ieee.org/802.11/dcn/23/11-23-1977-01-immw-requirements-analysis-for-immw-use-cases.pptx</a:t>
            </a:r>
            <a:r>
              <a:rPr lang="en-US" sz="1050" b="0" dirty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b="0" dirty="0"/>
              <a:t>[4]	Discussion on Enabling MIMO in IMMW, 11-23/1991r, </a:t>
            </a:r>
            <a:r>
              <a:rPr lang="en-US" sz="1050" b="0" dirty="0">
                <a:hlinkClick r:id="rId6"/>
              </a:rPr>
              <a:t>https://mentor.ieee.org/802.11/dcn/23/11-23-1991-00-immw-discussion-on-enabling-mimo-in-immw.pptx</a:t>
            </a:r>
            <a:r>
              <a:rPr lang="en-US" sz="1050" b="0" dirty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b="0" dirty="0"/>
              <a:t>[5]	Technical scope proposal, 11-23/2004r0, </a:t>
            </a:r>
            <a:r>
              <a:rPr lang="en-GB" sz="1050" b="0" dirty="0">
                <a:hlinkClick r:id="rId7"/>
              </a:rPr>
              <a:t>https://mentor.ieee.org/802.11/dcn/23/11-23-2004-00-immw-technical-scope-proposal.pptx</a:t>
            </a:r>
            <a:r>
              <a:rPr lang="en-GB" sz="1050" b="0" dirty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b="0" dirty="0"/>
              <a:t>[6]	High-level thoughts on IMMW</a:t>
            </a:r>
            <a:r>
              <a:rPr lang="en-US" sz="1050" b="0" dirty="0"/>
              <a:t>, 11-23/1905r0, </a:t>
            </a:r>
            <a:r>
              <a:rPr lang="en-US" sz="1050" b="0" dirty="0">
                <a:hlinkClick r:id="rId8"/>
              </a:rPr>
              <a:t>https://mentor.ieee.org/802.11/dcn/23/11-23-1905-00-immw-high-level-thoughts-on-immw.pptx</a:t>
            </a:r>
            <a:r>
              <a:rPr lang="en-US" sz="1050" b="0" dirty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b="0" dirty="0"/>
              <a:t>[7]	</a:t>
            </a:r>
            <a:r>
              <a:rPr lang="en-US" sz="1000" b="0" dirty="0" err="1"/>
              <a:t>mmWave</a:t>
            </a:r>
            <a:r>
              <a:rPr lang="en-US" sz="1000" b="0" dirty="0"/>
              <a:t> operation without </a:t>
            </a:r>
            <a:r>
              <a:rPr lang="en-US" sz="1000" b="0" dirty="0" err="1"/>
              <a:t>mmWave</a:t>
            </a:r>
            <a:r>
              <a:rPr lang="en-US" sz="1000" b="0" dirty="0"/>
              <a:t> Beacon</a:t>
            </a:r>
            <a:r>
              <a:rPr lang="de-DE" sz="1050" b="0" dirty="0"/>
              <a:t>, 11-23/2152r0, </a:t>
            </a:r>
            <a:r>
              <a:rPr lang="de-DE" sz="1050" b="0" dirty="0">
                <a:hlinkClick r:id="rId9"/>
              </a:rPr>
              <a:t>https://mentor.ieee.org/802.11/dcn/23/11-23-2052-00-immw-mmwave-operation-without-mmwave-beacon.pptx</a:t>
            </a:r>
            <a:r>
              <a:rPr lang="de-DE" sz="1050" b="0" dirty="0"/>
              <a:t> </a:t>
            </a:r>
            <a:endParaRPr lang="en-US" sz="1050" b="0" dirty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b="0" dirty="0"/>
              <a:t>[8]	</a:t>
            </a:r>
            <a:r>
              <a:rPr lang="en-US" sz="1050" b="0" dirty="0"/>
              <a:t> Extend IMMW scope to include optical bands, 11-23/2016r2, </a:t>
            </a:r>
            <a:r>
              <a:rPr lang="en-US" sz="1050" b="0" dirty="0">
                <a:hlinkClick r:id="rId10"/>
              </a:rPr>
              <a:t>https://mentor.ieee.org/802.11/dcn/23/11-23-2016-02-immw-extend-immw-scope-to-include-optical-bands.pptx</a:t>
            </a:r>
            <a:r>
              <a:rPr lang="en-US" sz="1050" b="0" dirty="0"/>
              <a:t> </a:t>
            </a:r>
            <a:endParaRPr lang="en-GB" sz="1050" b="0" dirty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[9]</a:t>
            </a:r>
            <a:r>
              <a:rPr lang="en-GB" sz="1100" b="0" dirty="0"/>
              <a:t>	</a:t>
            </a:r>
            <a:r>
              <a:rPr lang="en-GB" sz="1100" b="0" dirty="0">
                <a:solidFill>
                  <a:schemeClr val="tx1"/>
                </a:solidFill>
              </a:rPr>
              <a:t>IEEE </a:t>
            </a:r>
            <a:r>
              <a:rPr lang="en-GB" sz="1100" b="0" dirty="0" err="1">
                <a:solidFill>
                  <a:schemeClr val="tx1"/>
                </a:solidFill>
              </a:rPr>
              <a:t>Std</a:t>
            </a:r>
            <a:r>
              <a:rPr lang="en-GB" sz="1100" b="0" dirty="0">
                <a:solidFill>
                  <a:schemeClr val="tx1"/>
                </a:solidFill>
              </a:rPr>
              <a:t> 802.11bb-2023, </a:t>
            </a:r>
            <a:r>
              <a:rPr lang="en-GB" sz="1100" b="0" dirty="0">
                <a:solidFill>
                  <a:schemeClr val="tx1"/>
                </a:solidFill>
                <a:hlinkClick r:id="rId11"/>
              </a:rPr>
              <a:t>https://standards.ieee.org/ieee/802.11bb/10823/</a:t>
            </a:r>
            <a:endParaRPr lang="en-GB" sz="1100" b="0" dirty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>
                <a:solidFill>
                  <a:schemeClr val="tx1"/>
                </a:solidFill>
              </a:rPr>
              <a:t>[10]</a:t>
            </a:r>
            <a:r>
              <a:rPr lang="en-GB" sz="1100" b="0" dirty="0">
                <a:solidFill>
                  <a:schemeClr val="tx1"/>
                </a:solidFill>
              </a:rPr>
              <a:t>	IEEE 802 Tutorial “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IEEE 802 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Standards on Light 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Communication”</a:t>
            </a:r>
            <a:r>
              <a:rPr lang="en-GB" sz="1100" b="0" dirty="0">
                <a:solidFill>
                  <a:schemeClr val="tx1"/>
                </a:solidFill>
              </a:rPr>
              <a:t> at March 2023 Plenary Meeting </a:t>
            </a:r>
            <a:r>
              <a:rPr lang="en-GB" sz="1100" b="0" dirty="0">
                <a:solidFill>
                  <a:schemeClr val="tx1"/>
                </a:solidFill>
                <a:hlinkClick r:id="rId12"/>
              </a:rPr>
              <a:t>https://mentor.ieee.org/802.11/dcn/23/11-23-0277-01-0000-ieee-802-standards-on-light-communication.pdf</a:t>
            </a:r>
            <a:r>
              <a:rPr lang="en-GB" sz="1100" b="0" dirty="0">
                <a:solidFill>
                  <a:schemeClr val="tx1"/>
                </a:solidFill>
              </a:rPr>
              <a:t> </a:t>
            </a:r>
            <a:endParaRPr lang="en-GB" sz="1100" b="0" dirty="0" smtClean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>
                <a:solidFill>
                  <a:schemeClr val="tx1"/>
                </a:solidFill>
              </a:rPr>
              <a:t>[11]</a:t>
            </a:r>
            <a:r>
              <a:rPr lang="en-GB" sz="1100" b="0" dirty="0" smtClean="0">
                <a:solidFill>
                  <a:schemeClr val="tx1"/>
                </a:solidFill>
              </a:rPr>
              <a:t>	</a:t>
            </a:r>
            <a:r>
              <a:rPr lang="de-DE" sz="1100" b="0" dirty="0" smtClean="0"/>
              <a:t>Sreelal </a:t>
            </a:r>
            <a:r>
              <a:rPr lang="de-DE" sz="1100" b="0" dirty="0"/>
              <a:t>M. </a:t>
            </a:r>
            <a:r>
              <a:rPr lang="de-DE" sz="1100" b="0" dirty="0" smtClean="0"/>
              <a:t>Mana et al., </a:t>
            </a:r>
            <a:r>
              <a:rPr lang="de-DE" sz="1100" b="0" dirty="0"/>
              <a:t>"Experiments in Non-Line-</a:t>
            </a:r>
            <a:r>
              <a:rPr lang="de-DE" sz="1100" b="0" dirty="0" err="1"/>
              <a:t>of</a:t>
            </a:r>
            <a:r>
              <a:rPr lang="de-DE" sz="1100" b="0" dirty="0"/>
              <a:t>-</a:t>
            </a:r>
            <a:r>
              <a:rPr lang="de-DE" sz="1100" b="0" dirty="0" err="1"/>
              <a:t>Sight</a:t>
            </a:r>
            <a:r>
              <a:rPr lang="de-DE" sz="1100" b="0" dirty="0"/>
              <a:t> Li-</a:t>
            </a:r>
            <a:r>
              <a:rPr lang="de-DE" sz="1100" b="0" dirty="0" err="1"/>
              <a:t>Fi</a:t>
            </a:r>
            <a:r>
              <a:rPr lang="de-DE" sz="1100" b="0" dirty="0"/>
              <a:t> Channels," </a:t>
            </a:r>
            <a:r>
              <a:rPr lang="de-DE" sz="1100" b="0" i="1" dirty="0"/>
              <a:t>2019 Global LIFI </a:t>
            </a:r>
            <a:r>
              <a:rPr lang="de-DE" sz="1100" b="0" i="1" dirty="0" err="1"/>
              <a:t>Congress</a:t>
            </a:r>
            <a:r>
              <a:rPr lang="de-DE" sz="1100" b="0" i="1" dirty="0"/>
              <a:t> (GLC)</a:t>
            </a:r>
            <a:r>
              <a:rPr lang="de-DE" sz="1100" b="0" dirty="0"/>
              <a:t>, Paris, France, </a:t>
            </a:r>
            <a:r>
              <a:rPr lang="de-DE" sz="1100" b="0" dirty="0"/>
              <a:t>2019, </a:t>
            </a:r>
            <a:r>
              <a:rPr lang="de-DE" sz="1100" b="0" dirty="0">
                <a:hlinkClick r:id="rId13"/>
              </a:rPr>
              <a:t>https://</a:t>
            </a:r>
            <a:r>
              <a:rPr lang="de-DE" sz="1100" b="0" dirty="0" smtClean="0">
                <a:hlinkClick r:id="rId13"/>
              </a:rPr>
              <a:t>ieeexplore.ieee.org/document/8864131</a:t>
            </a:r>
            <a:r>
              <a:rPr lang="de-DE" sz="1100" b="0" dirty="0" smtClean="0"/>
              <a:t> </a:t>
            </a:r>
            <a:endParaRPr lang="de-DE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sz="1100" b="0" dirty="0" smtClean="0"/>
              <a:t>[12]</a:t>
            </a:r>
            <a:r>
              <a:rPr lang="de-DE" sz="1100" b="0" dirty="0" smtClean="0"/>
              <a:t>	11-18/1582r4, „</a:t>
            </a:r>
            <a:r>
              <a:rPr lang="en-US" sz="1100" b="0" dirty="0" smtClean="0"/>
              <a:t>IEEE </a:t>
            </a:r>
            <a:r>
              <a:rPr lang="en-US" sz="1100" b="0" dirty="0"/>
              <a:t>802.11bb Reference Channel Models for Indoor Environments”, </a:t>
            </a:r>
            <a:r>
              <a:rPr lang="en-US" sz="1100" b="0" dirty="0">
                <a:hlinkClick r:id="rId14"/>
              </a:rPr>
              <a:t>https://</a:t>
            </a:r>
            <a:r>
              <a:rPr lang="en-US" sz="1100" b="0" dirty="0" smtClean="0">
                <a:hlinkClick r:id="rId14"/>
              </a:rPr>
              <a:t>mentor.ieee.org/802.11/dcn/18/11-18-1582-04-00bb-ieee-802-11bb-reference-channel-models-for-indoor-environments.pdf</a:t>
            </a:r>
            <a:r>
              <a:rPr lang="en-US" sz="1100" b="0" dirty="0" smtClean="0"/>
              <a:t> </a:t>
            </a:r>
            <a:endParaRPr lang="de-DE" sz="1100" b="0" dirty="0" smtClean="0"/>
          </a:p>
          <a:p>
            <a:pPr marL="355600" indent="-35560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>
                <a:solidFill>
                  <a:schemeClr val="tx1"/>
                </a:solidFill>
              </a:rPr>
              <a:t>[13]	11-23/0221r1 “</a:t>
            </a:r>
            <a:r>
              <a:rPr lang="en-US" sz="1100" b="0" dirty="0">
                <a:solidFill>
                  <a:schemeClr val="tx1"/>
                </a:solidFill>
              </a:rPr>
              <a:t>Hybrid LC and RF in UHR”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https://mentor.ieee.org/802.11/dcn/23/11-23-0221-01-0uhr-hybrid-lc-and-rf-in-uhr.pptx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endParaRPr lang="en-GB" sz="1100" b="0" dirty="0">
              <a:solidFill>
                <a:schemeClr val="tx1"/>
              </a:solidFill>
            </a:endParaRPr>
          </a:p>
          <a:p>
            <a:pPr marL="355600" indent="-35560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>
                <a:solidFill>
                  <a:schemeClr val="tx1"/>
                </a:solidFill>
              </a:rPr>
              <a:t>[14]	11-23/0091 “New Light Communication Features” </a:t>
            </a:r>
            <a:r>
              <a:rPr lang="en-GB" sz="1100" b="0" dirty="0">
                <a:solidFill>
                  <a:schemeClr val="tx1"/>
                </a:solidFill>
                <a:hlinkClick r:id="rId16"/>
              </a:rPr>
              <a:t>https://mentor.ieee.org/802.11/dcn/23/11-23-0091-00-0wng-light-communication-for-uhr.pptx</a:t>
            </a:r>
            <a:r>
              <a:rPr lang="en-GB" sz="1100" b="0" dirty="0">
                <a:solidFill>
                  <a:schemeClr val="tx1"/>
                </a:solidFill>
              </a:rPr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b="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b="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2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1372</Words>
  <Application>Microsoft Office PowerPoint</Application>
  <PresentationFormat>Breitbild</PresentationFormat>
  <Paragraphs>254</Paragraphs>
  <Slides>10</Slides>
  <Notes>9</Notes>
  <HiddenSlides>1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20" baseType="lpstr">
      <vt:lpstr>MS Gothic</vt:lpstr>
      <vt:lpstr>Arial</vt:lpstr>
      <vt:lpstr>Arial Unicode MS</vt:lpstr>
      <vt:lpstr>Calibri</vt:lpstr>
      <vt:lpstr>Cambria Math</vt:lpstr>
      <vt:lpstr>Symbol</vt:lpstr>
      <vt:lpstr>Times New Roman</vt:lpstr>
      <vt:lpstr>Wingdings</vt:lpstr>
      <vt:lpstr>Office</vt:lpstr>
      <vt:lpstr>Microsoft Word 97-2003-Dokument</vt:lpstr>
      <vt:lpstr>Numerologies to include Optical Bands</vt:lpstr>
      <vt:lpstr>Abstract</vt:lpstr>
      <vt:lpstr>Previous work and this contribution</vt:lpstr>
      <vt:lpstr>RMS delay spread</vt:lpstr>
      <vt:lpstr>Channel coherence time</vt:lpstr>
      <vt:lpstr>Phase noise</vt:lpstr>
      <vt:lpstr>Implications on numerology</vt:lpstr>
      <vt:lpstr>Summary</vt:lpstr>
      <vt:lpstr>References</vt:lpstr>
      <vt:lpstr>For discussion only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Jungnickel, Volker</dc:creator>
  <cp:keywords/>
  <cp:lastModifiedBy>Jungnickel, Volker</cp:lastModifiedBy>
  <cp:revision>479</cp:revision>
  <cp:lastPrinted>1601-01-01T00:00:00Z</cp:lastPrinted>
  <dcterms:created xsi:type="dcterms:W3CDTF">2023-11-10T08:30:45Z</dcterms:created>
  <dcterms:modified xsi:type="dcterms:W3CDTF">2024-01-15T16:46:41Z</dcterms:modified>
  <cp:category>Name, Affiliation</cp:category>
</cp:coreProperties>
</file>