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24" r:id="rId2"/>
    <p:sldId id="325" r:id="rId3"/>
    <p:sldId id="336" r:id="rId4"/>
    <p:sldId id="334" r:id="rId5"/>
    <p:sldId id="337" r:id="rId6"/>
    <p:sldId id="266" r:id="rId7"/>
    <p:sldId id="338" r:id="rId8"/>
    <p:sldId id="339" r:id="rId9"/>
    <p:sldId id="340" r:id="rId10"/>
    <p:sldId id="341" r:id="rId11"/>
    <p:sldId id="342" r:id="rId12"/>
    <p:sldId id="343" r:id="rId13"/>
    <p:sldId id="344" r:id="rId14"/>
    <p:sldId id="345" r:id="rId15"/>
    <p:sldId id="346" r:id="rId16"/>
    <p:sldId id="347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phen McCann" initials="SM" lastIdx="10" clrIdx="0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  <p:cmAuthor id="2" name="xuyue (I)" initials="x(" lastIdx="8" clrIdx="1">
    <p:extLst>
      <p:ext uri="{19B8F6BF-5375-455C-9EA6-DF929625EA0E}">
        <p15:presenceInfo xmlns:p15="http://schemas.microsoft.com/office/powerpoint/2012/main" userId="S-1-5-21-147214757-305610072-1517763936-96108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93D81CF-94F2-401A-BA57-92F5A7B2D0C5}" styleName="中度样式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E171933-4619-4E11-9A3F-F7608DF75F80}" styleName="中度样式 1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E9639D4-E3E2-4D34-9284-5A2195B3D0D7}" styleName="浅色样式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75DCB02-9BB8-47FD-8907-85C794F793BA}" styleName="主题样式 1 - 强调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7292A2E-F333-43FB-9621-5CBBE7FDCDCB}" styleName="浅色样式 2 - 强调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269D01E-BC32-4049-B463-5C60D7B0CCD2}" styleName="主题样式 2 - 强调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中度样式 1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中度样式 3 - 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中度样式 3 - 强调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中度样式 1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度样式 4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4" autoAdjust="0"/>
    <p:restoredTop sz="95256" autoAdjust="0"/>
  </p:normalViewPr>
  <p:slideViewPr>
    <p:cSldViewPr>
      <p:cViewPr varScale="1">
        <p:scale>
          <a:sx n="111" d="100"/>
          <a:sy n="111" d="100"/>
        </p:scale>
        <p:origin x="540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52613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674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Bo Gong (Huawei)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Gong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Bo Gong (Huawei)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Bo Gong (Huawei)</a:t>
            </a:r>
            <a:endParaRPr lang="en-GB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Bo Gong (Huawei)</a:t>
            </a:r>
            <a:endParaRPr lang="en-GB" altLang="zh-C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Bo Gong (Huawei)</a:t>
            </a:r>
            <a:endParaRPr lang="en-GB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Bo Gong (Huawei)</a:t>
            </a:r>
            <a:endParaRPr lang="en-GB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Bo Gong (Huawei)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Bo Gong (Huawei)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Jan.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 smtClean="0"/>
              <a:t>Bo Gong (Huawei)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802.11-24/0069r0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7" y="768649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 smtClean="0"/>
              <a:t>MIMO Analysis for IMMW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43617" y="1704301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</a:t>
            </a:r>
            <a:r>
              <a:rPr lang="en-GB" sz="2000" b="0" dirty="0" smtClean="0"/>
              <a:t> 2024-01-12</a:t>
            </a:r>
            <a:endParaRPr lang="en-GB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Bo Gong </a:t>
            </a:r>
            <a:r>
              <a:rPr lang="en-US" altLang="zh-CN" smtClean="0"/>
              <a:t>(Huawei)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xmlns="" id="{56BFF8FC-15E6-4208-9DB8-296FB6B5A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1770416"/>
              </p:ext>
            </p:extLst>
          </p:nvPr>
        </p:nvGraphicFramePr>
        <p:xfrm>
          <a:off x="1087839" y="2598678"/>
          <a:ext cx="10115805" cy="15978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83825">
                  <a:extLst>
                    <a:ext uri="{9D8B030D-6E8A-4147-A177-3AD203B41FA5}">
                      <a16:colId xmlns:a16="http://schemas.microsoft.com/office/drawing/2014/main" xmlns="" val="1982600515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703258511"/>
                    </a:ext>
                  </a:extLst>
                </a:gridCol>
                <a:gridCol w="24406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3495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188215">
                  <a:extLst>
                    <a:ext uri="{9D8B030D-6E8A-4147-A177-3AD203B41FA5}">
                      <a16:colId xmlns:a16="http://schemas.microsoft.com/office/drawing/2014/main" xmlns="" val="2006092477"/>
                    </a:ext>
                  </a:extLst>
                </a:gridCol>
              </a:tblGrid>
              <a:tr h="230973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Affiliations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Phone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Email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62973176"/>
                  </a:ext>
                </a:extLst>
              </a:tr>
              <a:tr h="34632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Bo</a:t>
                      </a:r>
                      <a:r>
                        <a:rPr lang="en-US" sz="18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Gong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Huawei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gongbo8@huawei.com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Ming Gan</a:t>
                      </a:r>
                      <a:endParaRPr lang="zh-CN" alt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en-US" altLang="zh-CN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Xiaofei</a:t>
                      </a:r>
                      <a:r>
                        <a:rPr lang="en-US" altLang="zh-C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Bai</a:t>
                      </a:r>
                      <a:endParaRPr lang="zh-CN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8685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Mengshi</a:t>
                      </a: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Hu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" name="日期占位符 5"/>
          <p:cNvSpPr txBox="1">
            <a:spLocks/>
          </p:cNvSpPr>
          <p:nvPr/>
        </p:nvSpPr>
        <p:spPr bwMode="auto">
          <a:xfrm>
            <a:off x="914401" y="297658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Jan.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7819" y="725488"/>
            <a:ext cx="11014247" cy="1065213"/>
          </a:xfrm>
        </p:spPr>
        <p:txBody>
          <a:bodyPr/>
          <a:lstStyle/>
          <a:p>
            <a:r>
              <a:rPr lang="en-US" altLang="zh-CN" sz="2800" dirty="0" smtClean="0"/>
              <a:t>Part II : Rank Analysis for Channel with LOS Path (1)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600" b="0" dirty="0"/>
              <a:t>For IEEE Channel Models for 60GHz WLAN </a:t>
            </a:r>
            <a:r>
              <a:rPr lang="en-US" altLang="zh-CN" sz="1600" b="0" dirty="0" smtClean="0"/>
              <a:t>Systems,  there exists 3 channel modes, including conference room channel model, cubicle environment channel model and living room channel model.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600" b="0" dirty="0" smtClean="0"/>
              <a:t>The multi-path component can be summarized as follows [1].</a:t>
            </a:r>
          </a:p>
          <a:p>
            <a:pPr marL="0" indent="0"/>
            <a:endParaRPr lang="zh-CN" altLang="en-US" sz="16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Gong (Huawei)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Jan. 2024</a:t>
            </a:r>
            <a:endParaRPr lang="en-GB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/>
          </p:nvPr>
        </p:nvGraphicFramePr>
        <p:xfrm>
          <a:off x="269016" y="3641252"/>
          <a:ext cx="3920922" cy="23171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24736"/>
                <a:gridCol w="1596186"/>
              </a:tblGrid>
              <a:tr h="4634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Type of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paths</a:t>
                      </a:r>
                      <a:endParaRPr lang="zh-CN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Number of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paths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for STA-AP sub-scenario</a:t>
                      </a:r>
                      <a:endParaRPr lang="zh-CN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</a:tr>
              <a:tr h="23171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LOS path</a:t>
                      </a:r>
                      <a:endParaRPr lang="zh-CN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zh-CN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23171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First order reflections from walls</a:t>
                      </a:r>
                      <a:endParaRPr lang="zh-CN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zh-CN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46343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</a:rPr>
                        <a:t>Second order reflections from two walls</a:t>
                      </a:r>
                      <a:endParaRPr lang="zh-CN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zh-CN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46343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</a:rPr>
                        <a:t>First order reflection from ceiling</a:t>
                      </a:r>
                      <a:endParaRPr lang="zh-CN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zh-CN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46343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</a:rPr>
                        <a:t>Second order reflections from the walls and ceiling</a:t>
                      </a:r>
                      <a:r>
                        <a:rPr lang="en-US" sz="1200" b="0" baseline="30000"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endParaRPr lang="zh-CN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zh-CN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889546" y="3285753"/>
            <a:ext cx="29871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Table 1 Multipath of conference room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799856" y="3288080"/>
            <a:ext cx="3168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Table 2 Multipath of </a:t>
            </a:r>
            <a:r>
              <a:rPr lang="en-US" altLang="zh-CN" sz="1400" dirty="0">
                <a:solidFill>
                  <a:schemeClr val="tx1"/>
                </a:solidFill>
              </a:rPr>
              <a:t>cubicle environment 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/>
          </p:nvPr>
        </p:nvGraphicFramePr>
        <p:xfrm>
          <a:off x="4252792" y="3632469"/>
          <a:ext cx="4080500" cy="230516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475291"/>
                <a:gridCol w="868403"/>
                <a:gridCol w="868403"/>
                <a:gridCol w="868403"/>
              </a:tblGrid>
              <a:tr h="1773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Type of </a:t>
                      </a:r>
                      <a:r>
                        <a:rPr lang="en-GB" sz="1100" b="0" dirty="0" smtClean="0">
                          <a:solidFill>
                            <a:schemeClr val="tx1"/>
                          </a:solidFill>
                          <a:effectLst/>
                        </a:rPr>
                        <a:t>Path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Cubicle #1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Cubicle #2</a:t>
                      </a:r>
                      <a:endParaRPr lang="zh-CN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Cubicle #5</a:t>
                      </a:r>
                      <a:endParaRPr lang="zh-CN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177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LOS path 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zh-CN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3546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Reflection from </a:t>
                      </a:r>
                      <a:r>
                        <a:rPr lang="en-GB" sz="1100" b="0" dirty="0" smtClean="0">
                          <a:solidFill>
                            <a:schemeClr val="tx1"/>
                          </a:solidFill>
                          <a:effectLst/>
                        </a:rPr>
                        <a:t>OW#1 (office wall)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177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Reflection from OW#2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3546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Reflection from </a:t>
                      </a:r>
                      <a:r>
                        <a:rPr lang="en-GB" sz="1100" b="0" dirty="0" smtClean="0">
                          <a:solidFill>
                            <a:schemeClr val="tx1"/>
                          </a:solidFill>
                          <a:effectLst/>
                        </a:rPr>
                        <a:t>CW#1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altLang="zh-CN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(cubicle wall)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177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Reflection from CW#2</a:t>
                      </a:r>
                      <a:endParaRPr lang="zh-CN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zh-CN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177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Reflection from CW#3</a:t>
                      </a:r>
                      <a:endParaRPr lang="zh-CN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zh-CN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177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Reflection from CW#4</a:t>
                      </a:r>
                      <a:endParaRPr lang="zh-CN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zh-CN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177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Reflection from table</a:t>
                      </a:r>
                      <a:endParaRPr lang="zh-CN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zh-CN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zh-CN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3546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Reflection from table and then ceiling</a:t>
                      </a:r>
                      <a:endParaRPr lang="zh-CN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zh-CN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zh-CN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3" name="文本框 12"/>
          <p:cNvSpPr txBox="1"/>
          <p:nvPr/>
        </p:nvSpPr>
        <p:spPr>
          <a:xfrm>
            <a:off x="8945232" y="3294835"/>
            <a:ext cx="3168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Table 3 Multipath of living room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14" name="表格 13"/>
          <p:cNvGraphicFramePr>
            <a:graphicFrameLocks noGrp="1"/>
          </p:cNvGraphicFramePr>
          <p:nvPr>
            <p:extLst/>
          </p:nvPr>
        </p:nvGraphicFramePr>
        <p:xfrm>
          <a:off x="8396146" y="3798775"/>
          <a:ext cx="3682898" cy="197255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890810"/>
                <a:gridCol w="792088"/>
              </a:tblGrid>
              <a:tr h="3645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Type of </a:t>
                      </a:r>
                      <a:r>
                        <a:rPr lang="en-GB" sz="1100" b="0" dirty="0" smtClean="0">
                          <a:solidFill>
                            <a:schemeClr val="tx1"/>
                          </a:solidFill>
                          <a:effectLst/>
                        </a:rPr>
                        <a:t>Paths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Number of </a:t>
                      </a:r>
                      <a:r>
                        <a:rPr lang="en-GB" sz="1100" b="0" dirty="0" smtClean="0">
                          <a:solidFill>
                            <a:schemeClr val="tx1"/>
                          </a:solidFill>
                          <a:effectLst/>
                        </a:rPr>
                        <a:t>Paths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22971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LOS path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zh-CN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22971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First order reflections from walls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zh-CN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22971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First order reflections from ceiling and floor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22971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Second order reflections from two walls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22971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Second order reflections from ceiling and floor</a:t>
                      </a:r>
                      <a:endParaRPr lang="zh-CN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4594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Second order reflections from the wall and ceiling, from the wall and floor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677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/>
              <a:t>Part </a:t>
            </a:r>
            <a:r>
              <a:rPr lang="en-US" altLang="zh-CN" sz="2800" dirty="0" smtClean="0"/>
              <a:t>II </a:t>
            </a:r>
            <a:r>
              <a:rPr lang="en-US" altLang="zh-CN" sz="2800" dirty="0"/>
              <a:t>: Rank Analysis for Channel with LOS Path</a:t>
            </a:r>
            <a:r>
              <a:rPr lang="en-US" altLang="zh-CN" sz="2800" dirty="0" smtClean="0"/>
              <a:t> (</a:t>
            </a:r>
            <a:r>
              <a:rPr lang="en-US" altLang="zh-CN" sz="2800" dirty="0"/>
              <a:t>2</a:t>
            </a:r>
            <a:r>
              <a:rPr lang="en-US" altLang="zh-CN" sz="2800" dirty="0" smtClean="0"/>
              <a:t>)</a:t>
            </a:r>
            <a:endParaRPr lang="zh-CN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95400" y="1632238"/>
                <a:ext cx="5400600" cy="4843175"/>
              </a:xfrm>
            </p:spPr>
            <p:txBody>
              <a:bodyPr/>
              <a:lstStyle/>
              <a:p>
                <a:pPr>
                  <a:buFont typeface="Wingdings" panose="05000000000000000000" pitchFamily="2" charset="2"/>
                  <a:buChar char="u"/>
                </a:pPr>
                <a:r>
                  <a:rPr lang="en-US" altLang="zh-CN" sz="1600" b="0" dirty="0" smtClean="0"/>
                  <a:t> </a:t>
                </a:r>
                <a:r>
                  <a:rPr lang="en-US" altLang="zh-CN" sz="1600" b="0" dirty="0"/>
                  <a:t>The </a:t>
                </a:r>
                <a:r>
                  <a:rPr lang="en-US" altLang="zh-CN" sz="1600" b="0" dirty="0" smtClean="0"/>
                  <a:t>strength of the multi-paths is analyzed as follows [1]. </a:t>
                </a:r>
              </a:p>
              <a:p>
                <a:pPr marL="0" indent="0"/>
                <a:r>
                  <a:rPr lang="en-US" altLang="zh-CN" sz="1400" b="0" dirty="0" smtClean="0"/>
                  <a:t>(1)	For LOS path, the path gain is </a:t>
                </a:r>
              </a:p>
              <a:p>
                <a:pPr marL="0" indent="0"/>
                <a:r>
                  <a:rPr lang="en-GB" altLang="zh-CN" sz="1400" b="0" i="1" dirty="0" smtClean="0"/>
                  <a:t>		A</a:t>
                </a:r>
                <a:r>
                  <a:rPr lang="en-GB" altLang="zh-CN" sz="1400" b="0" baseline="30000" dirty="0" smtClean="0"/>
                  <a:t>(0</a:t>
                </a:r>
                <a:r>
                  <a:rPr lang="en-GB" altLang="zh-CN" sz="1400" b="0" baseline="30000" dirty="0"/>
                  <a:t>)</a:t>
                </a:r>
                <a:r>
                  <a:rPr lang="en-GB" altLang="zh-CN" sz="1400" b="0" dirty="0"/>
                  <a:t> = </a:t>
                </a:r>
                <a:r>
                  <a:rPr lang="en-GB" altLang="zh-CN" sz="1400" b="0" i="1" dirty="0"/>
                  <a:t>λ</a:t>
                </a:r>
                <a:r>
                  <a:rPr lang="en-GB" altLang="zh-CN" sz="1400" b="0" dirty="0"/>
                  <a:t>/(</a:t>
                </a:r>
                <a:r>
                  <a:rPr lang="en-GB" altLang="zh-CN" sz="1400" b="0" dirty="0" smtClean="0"/>
                  <a:t>4</a:t>
                </a:r>
                <a:r>
                  <a:rPr lang="az-Cyrl-AZ" altLang="zh-CN" sz="1400" b="0" dirty="0"/>
                  <a:t>п</a:t>
                </a:r>
                <a:r>
                  <a:rPr lang="en-GB" altLang="zh-CN" sz="1400" b="0" i="1" dirty="0" smtClean="0"/>
                  <a:t>d</a:t>
                </a:r>
                <a:r>
                  <a:rPr lang="en-GB" altLang="zh-CN" sz="1400" b="0" dirty="0" smtClean="0"/>
                  <a:t>),</a:t>
                </a:r>
              </a:p>
              <a:p>
                <a:pPr marL="0" indent="0"/>
                <a:r>
                  <a:rPr lang="en-GB" altLang="zh-CN" sz="1400" b="0" dirty="0"/>
                  <a:t>where </a:t>
                </a:r>
                <a:r>
                  <a:rPr lang="en-GB" altLang="zh-CN" sz="1400" b="0" i="1" dirty="0"/>
                  <a:t>λ</a:t>
                </a:r>
                <a:r>
                  <a:rPr lang="en-GB" altLang="zh-CN" sz="1400" b="0" dirty="0"/>
                  <a:t> is a wavelength, and </a:t>
                </a:r>
                <a:r>
                  <a:rPr lang="en-GB" altLang="zh-CN" sz="1400" b="0" i="1" dirty="0"/>
                  <a:t>d</a:t>
                </a:r>
                <a:r>
                  <a:rPr lang="en-GB" altLang="zh-CN" sz="1400" b="0" dirty="0"/>
                  <a:t> is a separation between TX </a:t>
                </a:r>
                <a:r>
                  <a:rPr lang="en-GB" altLang="zh-CN" sz="1400" b="0" dirty="0" smtClean="0"/>
                  <a:t>and </a:t>
                </a:r>
                <a:r>
                  <a:rPr lang="en-GB" altLang="zh-CN" sz="1400" b="0" dirty="0"/>
                  <a:t>RX</a:t>
                </a:r>
                <a:r>
                  <a:rPr lang="en-GB" altLang="zh-CN" sz="1400" b="0" dirty="0" smtClean="0"/>
                  <a:t>.</a:t>
                </a:r>
              </a:p>
              <a:p>
                <a:pPr marL="0" indent="0"/>
                <a:r>
                  <a:rPr lang="en-GB" altLang="zh-CN" sz="1400" b="0" dirty="0" smtClean="0"/>
                  <a:t>The </a:t>
                </a:r>
                <a:r>
                  <a:rPr lang="en-GB" altLang="zh-CN" sz="1400" b="0" dirty="0"/>
                  <a:t>signal receive power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GB" altLang="zh-CN" sz="14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4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CN" sz="1400" b="0" i="1" smtClean="0">
                            <a:latin typeface="Cambria Math" panose="02040503050406030204" pitchFamily="18" charset="0"/>
                          </a:rPr>
                          <m:t>𝑟𝑥</m:t>
                        </m:r>
                      </m:sub>
                      <m:sup>
                        <m:r>
                          <a:rPr lang="en-US" altLang="zh-CN" sz="1400" b="0" i="1" smtClean="0">
                            <a:latin typeface="Cambria Math" panose="02040503050406030204" pitchFamily="18" charset="0"/>
                          </a:rPr>
                          <m:t>(0)</m:t>
                        </m:r>
                      </m:sup>
                    </m:sSubSup>
                  </m:oMath>
                </a14:m>
                <a:r>
                  <a:rPr lang="en-GB" altLang="zh-CN" sz="1400" b="0" dirty="0" smtClean="0"/>
                  <a:t> can be expressed as </a:t>
                </a:r>
              </a:p>
              <a:p>
                <a:pPr marL="0" indent="0"/>
                <a:endParaRPr lang="en-US" altLang="zh-CN" sz="1200" b="0" dirty="0" smtClean="0"/>
              </a:p>
              <a:p>
                <a:pPr marL="0" indent="0"/>
                <a:endParaRPr lang="en-US" altLang="zh-CN" sz="1200" b="0" dirty="0"/>
              </a:p>
              <a:p>
                <a:pPr marL="0" indent="0"/>
                <a:endParaRPr lang="en-GB" altLang="zh-CN" sz="1400" b="0" dirty="0" smtClean="0">
                  <a:solidFill>
                    <a:schemeClr val="tx1"/>
                  </a:solidFill>
                </a:endParaRPr>
              </a:p>
              <a:p>
                <a:pPr marL="0" indent="0"/>
                <a:r>
                  <a:rPr lang="en-GB" altLang="zh-CN" sz="1400" b="0" dirty="0" smtClean="0">
                    <a:solidFill>
                      <a:schemeClr val="tx1"/>
                    </a:solidFill>
                  </a:rPr>
                  <a:t>where </a:t>
                </a:r>
                <a:r>
                  <a:rPr lang="en-GB" altLang="zh-CN" sz="1400" b="0" i="1" dirty="0" err="1">
                    <a:solidFill>
                      <a:schemeClr val="tx1"/>
                    </a:solidFill>
                  </a:rPr>
                  <a:t>G</a:t>
                </a:r>
                <a:r>
                  <a:rPr lang="en-GB" altLang="zh-CN" sz="1400" b="0" i="1" baseline="-25000" dirty="0" err="1">
                    <a:solidFill>
                      <a:schemeClr val="tx1"/>
                    </a:solidFill>
                  </a:rPr>
                  <a:t>tx</a:t>
                </a:r>
                <a:r>
                  <a:rPr lang="en-GB" altLang="zh-CN" sz="1400" b="0" dirty="0">
                    <a:solidFill>
                      <a:schemeClr val="tx1"/>
                    </a:solidFill>
                  </a:rPr>
                  <a:t> and </a:t>
                </a:r>
                <a:r>
                  <a:rPr lang="en-GB" altLang="zh-CN" sz="1400" b="0" i="1" dirty="0" err="1">
                    <a:solidFill>
                      <a:schemeClr val="tx1"/>
                    </a:solidFill>
                  </a:rPr>
                  <a:t>G</a:t>
                </a:r>
                <a:r>
                  <a:rPr lang="en-GB" altLang="zh-CN" sz="1400" b="0" i="1" baseline="-25000" dirty="0" err="1">
                    <a:solidFill>
                      <a:schemeClr val="tx1"/>
                    </a:solidFill>
                  </a:rPr>
                  <a:t>rx</a:t>
                </a:r>
                <a:r>
                  <a:rPr lang="en-GB" altLang="zh-CN" sz="1400" b="0" dirty="0">
                    <a:solidFill>
                      <a:schemeClr val="tx1"/>
                    </a:solidFill>
                  </a:rPr>
                  <a:t> are TX and RX antennas gains respectively and </a:t>
                </a:r>
                <a:r>
                  <a:rPr lang="en-GB" altLang="zh-CN" sz="1400" b="0" i="1" dirty="0" err="1">
                    <a:solidFill>
                      <a:schemeClr val="tx1"/>
                    </a:solidFill>
                  </a:rPr>
                  <a:t>P</a:t>
                </a:r>
                <a:r>
                  <a:rPr lang="en-GB" altLang="zh-CN" sz="1400" b="0" i="1" baseline="-25000" dirty="0" err="1">
                    <a:solidFill>
                      <a:schemeClr val="tx1"/>
                    </a:solidFill>
                  </a:rPr>
                  <a:t>tx</a:t>
                </a:r>
                <a:r>
                  <a:rPr lang="en-GB" altLang="zh-CN" sz="1400" b="0" dirty="0">
                    <a:solidFill>
                      <a:schemeClr val="tx1"/>
                    </a:solidFill>
                  </a:rPr>
                  <a:t> </a:t>
                </a:r>
                <a:endParaRPr lang="en-GB" altLang="zh-CN" sz="1400" b="0" dirty="0" smtClean="0">
                  <a:solidFill>
                    <a:schemeClr val="tx1"/>
                  </a:solidFill>
                </a:endParaRPr>
              </a:p>
              <a:p>
                <a:pPr marL="0" indent="0"/>
                <a:r>
                  <a:rPr lang="en-GB" altLang="zh-CN" sz="1400" b="0" dirty="0" smtClean="0">
                    <a:solidFill>
                      <a:schemeClr val="tx1"/>
                    </a:solidFill>
                  </a:rPr>
                  <a:t>is </a:t>
                </a:r>
                <a:r>
                  <a:rPr lang="en-GB" altLang="zh-CN" sz="1400" b="0" dirty="0">
                    <a:solidFill>
                      <a:schemeClr val="tx1"/>
                    </a:solidFill>
                  </a:rPr>
                  <a:t>the transmitted power</a:t>
                </a:r>
                <a:r>
                  <a:rPr lang="en-GB" altLang="zh-CN" sz="1400" b="0" dirty="0" smtClean="0">
                    <a:solidFill>
                      <a:schemeClr val="tx1"/>
                    </a:solidFill>
                  </a:rPr>
                  <a:t>.</a:t>
                </a:r>
              </a:p>
              <a:p>
                <a:pPr>
                  <a:buAutoNum type="arabicParenBoth" startAt="2"/>
                </a:pPr>
                <a:r>
                  <a:rPr lang="en-US" altLang="zh-CN" sz="1400" b="0" dirty="0" smtClean="0">
                    <a:solidFill>
                      <a:schemeClr val="tx1"/>
                    </a:solidFill>
                  </a:rPr>
                  <a:t>For </a:t>
                </a:r>
                <a:r>
                  <a:rPr lang="en-US" altLang="zh-CN" sz="1400" b="0" dirty="0">
                    <a:solidFill>
                      <a:schemeClr val="tx1"/>
                    </a:solidFill>
                  </a:rPr>
                  <a:t>NLOS path, the path gain is </a:t>
                </a:r>
                <a:endParaRPr lang="en-US" altLang="zh-CN" sz="1400" b="0" dirty="0" smtClean="0">
                  <a:solidFill>
                    <a:schemeClr val="tx1"/>
                  </a:solidFill>
                </a:endParaRPr>
              </a:p>
              <a:p>
                <a:pPr marL="0" indent="0"/>
                <a:r>
                  <a:rPr lang="en-US" altLang="zh-CN" sz="1400" b="0" i="1" dirty="0">
                    <a:solidFill>
                      <a:schemeClr val="tx1"/>
                    </a:solidFill>
                  </a:rPr>
                  <a:t>	</a:t>
                </a:r>
                <a:r>
                  <a:rPr lang="en-US" altLang="zh-CN" sz="1400" b="0" i="1" dirty="0" smtClean="0">
                    <a:solidFill>
                      <a:schemeClr val="tx1"/>
                    </a:solidFill>
                  </a:rPr>
                  <a:t>	</a:t>
                </a:r>
                <a:r>
                  <a:rPr lang="it-IT" altLang="zh-CN" sz="1400" b="0" i="1" dirty="0" smtClean="0">
                    <a:solidFill>
                      <a:schemeClr val="tx1"/>
                    </a:solidFill>
                  </a:rPr>
                  <a:t>A</a:t>
                </a:r>
                <a:r>
                  <a:rPr lang="it-IT" altLang="zh-CN" sz="1400" b="0" baseline="30000" dirty="0" smtClean="0">
                    <a:solidFill>
                      <a:schemeClr val="tx1"/>
                    </a:solidFill>
                  </a:rPr>
                  <a:t>(</a:t>
                </a:r>
                <a:r>
                  <a:rPr lang="it-IT" altLang="zh-CN" sz="1400" b="0" i="1" baseline="30000" dirty="0" smtClean="0">
                    <a:solidFill>
                      <a:schemeClr val="tx1"/>
                    </a:solidFill>
                  </a:rPr>
                  <a:t>i</a:t>
                </a:r>
                <a:r>
                  <a:rPr lang="it-IT" altLang="zh-CN" sz="1400" b="0" baseline="30000" dirty="0">
                    <a:solidFill>
                      <a:schemeClr val="tx1"/>
                    </a:solidFill>
                  </a:rPr>
                  <a:t>)</a:t>
                </a:r>
                <a:r>
                  <a:rPr lang="it-IT" altLang="zh-CN" sz="1400" b="0" dirty="0">
                    <a:solidFill>
                      <a:schemeClr val="tx1"/>
                    </a:solidFill>
                  </a:rPr>
                  <a:t> = </a:t>
                </a:r>
                <a:r>
                  <a:rPr lang="it-IT" altLang="zh-CN" sz="1400" b="0" i="1" dirty="0">
                    <a:solidFill>
                      <a:schemeClr val="tx1"/>
                    </a:solidFill>
                  </a:rPr>
                  <a:t>g</a:t>
                </a:r>
                <a:r>
                  <a:rPr lang="it-IT" altLang="zh-CN" sz="1400" b="0" baseline="30000" dirty="0">
                    <a:solidFill>
                      <a:schemeClr val="tx1"/>
                    </a:solidFill>
                  </a:rPr>
                  <a:t>(</a:t>
                </a:r>
                <a:r>
                  <a:rPr lang="it-IT" altLang="zh-CN" sz="1400" b="0" i="1" baseline="30000" dirty="0">
                    <a:solidFill>
                      <a:schemeClr val="tx1"/>
                    </a:solidFill>
                  </a:rPr>
                  <a:t>i</a:t>
                </a:r>
                <a:r>
                  <a:rPr lang="it-IT" altLang="zh-CN" sz="1400" b="0" baseline="30000" dirty="0">
                    <a:solidFill>
                      <a:schemeClr val="tx1"/>
                    </a:solidFill>
                  </a:rPr>
                  <a:t>)</a:t>
                </a:r>
                <a:r>
                  <a:rPr lang="it-IT" altLang="zh-CN" sz="1400" b="0" dirty="0">
                    <a:solidFill>
                      <a:schemeClr val="tx1"/>
                    </a:solidFill>
                  </a:rPr>
                  <a:t> </a:t>
                </a:r>
                <a:r>
                  <a:rPr lang="en-GB" altLang="zh-CN" sz="1400" b="0" i="1" dirty="0">
                    <a:solidFill>
                      <a:schemeClr val="tx1"/>
                    </a:solidFill>
                  </a:rPr>
                  <a:t>λ</a:t>
                </a:r>
                <a:r>
                  <a:rPr lang="it-IT" altLang="zh-CN" sz="1400" b="0" dirty="0">
                    <a:solidFill>
                      <a:schemeClr val="tx1"/>
                    </a:solidFill>
                  </a:rPr>
                  <a:t> / (4</a:t>
                </a:r>
                <a:r>
                  <a:rPr lang="az-Cyrl-AZ" altLang="zh-CN" sz="1400" b="0" dirty="0"/>
                  <a:t> </a:t>
                </a:r>
                <a:r>
                  <a:rPr lang="az-Cyrl-AZ" altLang="zh-CN" sz="1400" b="0" dirty="0">
                    <a:solidFill>
                      <a:schemeClr val="tx1"/>
                    </a:solidFill>
                  </a:rPr>
                  <a:t>п</a:t>
                </a:r>
                <a:r>
                  <a:rPr lang="it-IT" altLang="zh-CN" sz="1400" b="0" dirty="0">
                    <a:solidFill>
                      <a:schemeClr val="tx1"/>
                    </a:solidFill>
                  </a:rPr>
                  <a:t> (</a:t>
                </a:r>
                <a:r>
                  <a:rPr lang="it-IT" altLang="zh-CN" sz="1400" b="0" i="1" dirty="0">
                    <a:solidFill>
                      <a:schemeClr val="tx1"/>
                    </a:solidFill>
                  </a:rPr>
                  <a:t>d</a:t>
                </a:r>
                <a:r>
                  <a:rPr lang="it-IT" altLang="zh-CN" sz="1400" b="0" dirty="0">
                    <a:solidFill>
                      <a:schemeClr val="tx1"/>
                    </a:solidFill>
                  </a:rPr>
                  <a:t> + </a:t>
                </a:r>
                <a:r>
                  <a:rPr lang="it-IT" altLang="zh-CN" sz="1400" b="0" i="1" dirty="0">
                    <a:solidFill>
                      <a:schemeClr val="tx1"/>
                    </a:solidFill>
                  </a:rPr>
                  <a:t>R</a:t>
                </a:r>
                <a:r>
                  <a:rPr lang="it-IT" altLang="zh-CN" sz="1400" b="0" dirty="0">
                    <a:solidFill>
                      <a:schemeClr val="tx1"/>
                    </a:solidFill>
                  </a:rPr>
                  <a:t>));       </a:t>
                </a:r>
                <a:r>
                  <a:rPr lang="it-IT" altLang="zh-CN" sz="1400" b="0" i="1" dirty="0">
                    <a:solidFill>
                      <a:schemeClr val="tx1"/>
                    </a:solidFill>
                  </a:rPr>
                  <a:t>R</a:t>
                </a:r>
                <a:r>
                  <a:rPr lang="it-IT" altLang="zh-CN" sz="1400" b="0" dirty="0">
                    <a:solidFill>
                      <a:schemeClr val="tx1"/>
                    </a:solidFill>
                  </a:rPr>
                  <a:t> = </a:t>
                </a:r>
                <a:r>
                  <a:rPr lang="it-IT" altLang="zh-CN" sz="1400" b="0" i="1" dirty="0">
                    <a:solidFill>
                      <a:schemeClr val="tx1"/>
                    </a:solidFill>
                  </a:rPr>
                  <a:t>c</a:t>
                </a:r>
                <a:r>
                  <a:rPr lang="en-GB" altLang="zh-CN" sz="1400" b="0" dirty="0">
                    <a:solidFill>
                      <a:schemeClr val="tx1"/>
                    </a:solidFill>
                  </a:rPr>
                  <a:t> × </a:t>
                </a:r>
                <a:r>
                  <a:rPr lang="el-GR" altLang="zh-CN" sz="1400" b="0" i="1" dirty="0">
                    <a:solidFill>
                      <a:schemeClr val="tx1"/>
                    </a:solidFill>
                  </a:rPr>
                  <a:t>τ</a:t>
                </a:r>
                <a:r>
                  <a:rPr lang="en-US" altLang="zh-CN" sz="1400" b="0" dirty="0">
                    <a:solidFill>
                      <a:schemeClr val="tx1"/>
                    </a:solidFill>
                  </a:rPr>
                  <a:t> ; </a:t>
                </a:r>
                <a:endParaRPr lang="en-US" altLang="zh-CN" sz="1400" b="0" dirty="0" smtClean="0">
                  <a:solidFill>
                    <a:schemeClr val="tx1"/>
                  </a:solidFill>
                </a:endParaRPr>
              </a:p>
              <a:p>
                <a:pPr marL="0" indent="0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it-IT" altLang="zh-CN" sz="1400" b="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g</m:t>
                    </m:r>
                    <m:r>
                      <m:rPr>
                        <m:nor/>
                      </m:rPr>
                      <a:rPr lang="it-IT" altLang="zh-CN" sz="1400" b="0" baseline="30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it-IT" altLang="zh-CN" sz="1400" b="0" i="1" baseline="30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i</m:t>
                    </m:r>
                    <m:r>
                      <m:rPr>
                        <m:nor/>
                      </m:rPr>
                      <a:rPr lang="it-IT" altLang="zh-CN" sz="1400" b="0" baseline="30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  <m:r>
                      <a:rPr lang="it-IT" altLang="zh-CN" sz="1400" i="1" baseline="300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GB" altLang="zh-CN" sz="1400" b="0" i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GB" altLang="zh-CN" sz="1400" b="0" dirty="0" smtClean="0">
                    <a:solidFill>
                      <a:schemeClr val="tx1"/>
                    </a:solidFill>
                  </a:rPr>
                  <a:t>is the reflection loss. </a:t>
                </a:r>
                <a:r>
                  <a:rPr lang="en-GB" altLang="zh-CN" sz="1400" b="0" i="1" dirty="0" smtClean="0">
                    <a:solidFill>
                      <a:schemeClr val="tx1"/>
                    </a:solidFill>
                  </a:rPr>
                  <a:t>R</a:t>
                </a:r>
                <a:r>
                  <a:rPr lang="en-GB" altLang="zh-CN" sz="1400" b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GB" altLang="zh-CN" sz="1400" b="0" dirty="0">
                    <a:solidFill>
                      <a:schemeClr val="tx1"/>
                    </a:solidFill>
                  </a:rPr>
                  <a:t>is a distance along the path larger than </a:t>
                </a:r>
                <a:r>
                  <a:rPr lang="en-GB" altLang="zh-CN" sz="1400" b="0" i="1" dirty="0">
                    <a:solidFill>
                      <a:schemeClr val="tx1"/>
                    </a:solidFill>
                  </a:rPr>
                  <a:t>d, R</a:t>
                </a:r>
                <a:r>
                  <a:rPr lang="en-GB" altLang="zh-CN" sz="1400" b="0" dirty="0">
                    <a:solidFill>
                      <a:schemeClr val="tx1"/>
                    </a:solidFill>
                  </a:rPr>
                  <a:t> is calculated as a product </a:t>
                </a:r>
                <a:r>
                  <a:rPr lang="en-GB" altLang="zh-CN" sz="1400" b="0" dirty="0" smtClean="0">
                    <a:solidFill>
                      <a:schemeClr val="tx1"/>
                    </a:solidFill>
                  </a:rPr>
                  <a:t>of </a:t>
                </a:r>
                <a:r>
                  <a:rPr lang="en-GB" altLang="zh-CN" sz="1400" b="0" dirty="0">
                    <a:solidFill>
                      <a:schemeClr val="tx1"/>
                    </a:solidFill>
                  </a:rPr>
                  <a:t>TOA </a:t>
                </a:r>
                <a:r>
                  <a:rPr lang="el-GR" altLang="zh-CN" sz="1400" b="0" i="1" dirty="0">
                    <a:solidFill>
                      <a:schemeClr val="tx1"/>
                    </a:solidFill>
                  </a:rPr>
                  <a:t>τ</a:t>
                </a:r>
                <a:r>
                  <a:rPr lang="en-GB" altLang="zh-CN" sz="1400" b="0" dirty="0">
                    <a:solidFill>
                      <a:schemeClr val="tx1"/>
                    </a:solidFill>
                  </a:rPr>
                  <a:t> relatively LOS and the speed of light </a:t>
                </a:r>
                <a:r>
                  <a:rPr lang="en-GB" altLang="zh-CN" sz="1400" b="0" i="1" dirty="0">
                    <a:solidFill>
                      <a:schemeClr val="tx1"/>
                    </a:solidFill>
                  </a:rPr>
                  <a:t>c</a:t>
                </a:r>
                <a:r>
                  <a:rPr lang="en-GB" altLang="zh-CN" sz="1400" b="0" dirty="0" smtClean="0">
                    <a:solidFill>
                      <a:schemeClr val="tx1"/>
                    </a:solidFill>
                  </a:rPr>
                  <a:t>.</a:t>
                </a:r>
              </a:p>
              <a:p>
                <a:pPr marL="0" indent="0"/>
                <a:r>
                  <a:rPr lang="en-GB" altLang="zh-CN" sz="1400" b="0" dirty="0"/>
                  <a:t>The signal receive power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GB" altLang="zh-CN" sz="1400" b="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400" b="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CN" sz="1400" b="0" i="1">
                            <a:latin typeface="Cambria Math" panose="02040503050406030204" pitchFamily="18" charset="0"/>
                          </a:rPr>
                          <m:t>𝑟𝑥</m:t>
                        </m:r>
                      </m:sub>
                      <m:sup>
                        <m:r>
                          <a:rPr lang="en-US" altLang="zh-CN" sz="1400" b="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CN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CN" sz="1400" b="0" i="1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bSup>
                  </m:oMath>
                </a14:m>
                <a:r>
                  <a:rPr lang="en-GB" altLang="zh-CN" sz="1400" b="0" dirty="0"/>
                  <a:t> can be expressed as </a:t>
                </a:r>
                <a:endParaRPr lang="en-GB" altLang="zh-CN" sz="1400" b="0" dirty="0" smtClean="0"/>
              </a:p>
              <a:p>
                <a:pPr marL="0" indent="0"/>
                <a:r>
                  <a:rPr lang="en-US" altLang="zh-CN" sz="1400" dirty="0" smtClean="0">
                    <a:solidFill>
                      <a:schemeClr val="tx1"/>
                    </a:solidFill>
                  </a:rPr>
                  <a:t>                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𝑟𝑥</m:t>
                        </m:r>
                      </m:sub>
                      <m:sup>
                        <m: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CN" sz="1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bSup>
                  </m:oMath>
                </a14:m>
                <a:r>
                  <a:rPr lang="en-US" altLang="zh-CN" sz="14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𝑡𝑥</m:t>
                        </m:r>
                      </m:sub>
                    </m:sSub>
                    <m:sSub>
                      <m:sSubPr>
                        <m:ctrlP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𝑟𝑥</m:t>
                        </m:r>
                      </m:sub>
                    </m:sSub>
                    <m:sSup>
                      <m:sSupPr>
                        <m:ctrlP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n-US" altLang="zh-CN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p>
                            <m:r>
                              <a:rPr lang="en-US" altLang="zh-CN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zh-CN" sz="14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CN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sup>
                        </m:sSup>
                      </m:e>
                      <m:sup>
                        <m: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b>
                      <m:sSubPr>
                        <m:ctrlP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𝑡𝑥</m:t>
                        </m:r>
                      </m:sub>
                    </m:sSub>
                  </m:oMath>
                </a14:m>
                <a:r>
                  <a:rPr lang="en-GB" altLang="zh-CN" sz="1400" b="0" dirty="0" smtClean="0"/>
                  <a:t>;</a:t>
                </a:r>
                <a:endParaRPr lang="en-GB" altLang="zh-CN" sz="1400" b="0" dirty="0"/>
              </a:p>
              <a:p>
                <a:pPr marL="0" indent="0"/>
                <a:endParaRPr lang="en-GB" altLang="zh-CN" sz="1400" b="0" dirty="0">
                  <a:solidFill>
                    <a:schemeClr val="tx1"/>
                  </a:solidFill>
                </a:endParaRPr>
              </a:p>
              <a:p>
                <a:endParaRPr lang="en-GB" altLang="zh-CN" sz="1400" i="1" dirty="0">
                  <a:solidFill>
                    <a:schemeClr val="tx1"/>
                  </a:solidFill>
                </a:endParaRPr>
              </a:p>
              <a:p>
                <a:endParaRPr lang="en-US" altLang="zh-CN" sz="1400" i="1" dirty="0">
                  <a:solidFill>
                    <a:schemeClr val="tx1"/>
                  </a:solidFill>
                </a:endParaRPr>
              </a:p>
              <a:p>
                <a:endParaRPr lang="en-US" altLang="zh-CN" sz="1400" i="1" dirty="0">
                  <a:solidFill>
                    <a:schemeClr val="tx1"/>
                  </a:solidFill>
                </a:endParaRPr>
              </a:p>
              <a:p>
                <a:endParaRPr lang="zh-CN" altLang="en-US" sz="1400" i="1" dirty="0">
                  <a:solidFill>
                    <a:schemeClr val="tx1"/>
                  </a:solidFill>
                </a:endParaRPr>
              </a:p>
              <a:p>
                <a:pPr marL="0" indent="0"/>
                <a:endParaRPr lang="zh-CN" altLang="en-US" sz="1400" b="0" dirty="0">
                  <a:solidFill>
                    <a:schemeClr val="tx1"/>
                  </a:solidFill>
                </a:endParaRPr>
              </a:p>
              <a:p>
                <a:pPr marL="0" indent="0"/>
                <a:endParaRPr lang="en-US" altLang="zh-CN" sz="1200" b="0" dirty="0" smtClean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5400" y="1632238"/>
                <a:ext cx="5400600" cy="4843175"/>
              </a:xfrm>
              <a:blipFill rotWithShape="0">
                <a:blip r:embed="rId2"/>
                <a:stretch>
                  <a:fillRect l="-451" t="-378" r="-22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Gong (Huawei)</a:t>
            </a:r>
            <a:endParaRPr lang="en-GB" dirty="0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99336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文本框 15"/>
              <p:cNvSpPr txBox="1"/>
              <p:nvPr/>
            </p:nvSpPr>
            <p:spPr>
              <a:xfrm>
                <a:off x="1645589" y="3248377"/>
                <a:ext cx="1684757" cy="583429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C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𝑟𝑥</m:t>
                        </m:r>
                      </m:sub>
                      <m:sup>
                        <m:r>
                          <a:rPr lang="en-US" altLang="zh-C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(0)</m:t>
                        </m:r>
                      </m:sup>
                    </m:sSubSup>
                  </m:oMath>
                </a14:m>
                <a:r>
                  <a:rPr lang="en-US" altLang="zh-CN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zh-C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𝑡𝑥</m:t>
                        </m:r>
                      </m:sub>
                    </m:sSub>
                    <m:sSub>
                      <m:sSubPr>
                        <m:ctrlPr>
                          <a:rPr lang="en-US" altLang="zh-CN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zh-C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𝑟𝑥</m:t>
                        </m:r>
                      </m:sub>
                    </m:sSub>
                    <m:sSup>
                      <m:sSupPr>
                        <m:ctrlP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n-US" altLang="zh-CN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p>
                            <m:r>
                              <a:rPr lang="en-US" altLang="zh-CN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(0)</m:t>
                            </m:r>
                          </m:sup>
                        </m:sSup>
                      </m:e>
                      <m:sup>
                        <m: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b>
                      <m:sSubPr>
                        <m:ctrlPr>
                          <a:rPr lang="en-US" altLang="zh-CN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C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𝑡𝑥</m:t>
                        </m:r>
                      </m:sub>
                    </m:sSub>
                  </m:oMath>
                </a14:m>
                <a:endParaRPr lang="en-US" altLang="zh-CN" sz="1400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CN" sz="14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n-US" altLang="zh-CN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𝑡𝑥</m:t>
                        </m:r>
                      </m:sub>
                    </m:sSub>
                    <m:sSub>
                      <m:sSubPr>
                        <m:ctrlP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𝑟𝑥</m:t>
                        </m:r>
                      </m:sub>
                    </m:sSub>
                    <m:sSup>
                      <m:sSupPr>
                        <m:ctrlP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altLang="zh-CN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zh-CN" altLang="en-US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𝜆</m:t>
                            </m:r>
                          </m:num>
                          <m:den>
                            <m:r>
                              <a:rPr lang="en-US" altLang="zh-CN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zh-CN" altLang="en-US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altLang="zh-CN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den>
                        </m:f>
                        <m:r>
                          <a:rPr lang="en-US" altLang="zh-C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b>
                      <m:sSubPr>
                        <m:ctrlP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𝑡𝑥</m:t>
                        </m:r>
                      </m:sub>
                    </m:sSub>
                  </m:oMath>
                </a14:m>
                <a:endParaRPr lang="zh-CN" altLang="en-US" sz="1400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文本框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5589" y="3248377"/>
                <a:ext cx="1684757" cy="583429"/>
              </a:xfrm>
              <a:prstGeom prst="rect">
                <a:avLst/>
              </a:prstGeom>
              <a:blipFill rotWithShape="0">
                <a:blip r:embed="rId3"/>
                <a:stretch>
                  <a:fillRect l="-3237" r="-360" b="-5102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文本框 17"/>
              <p:cNvSpPr txBox="1"/>
              <p:nvPr/>
            </p:nvSpPr>
            <p:spPr>
              <a:xfrm>
                <a:off x="6316852" y="2060848"/>
                <a:ext cx="4593765" cy="30184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arenBoth" startAt="3"/>
                </a:pPr>
                <a:r>
                  <a:rPr lang="en-US" altLang="zh-CN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Considering that </a:t>
                </a:r>
              </a:p>
              <a:p>
                <a:endParaRPr lang="en-US" altLang="zh-CN" sz="14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it-IT" altLang="zh-CN" sz="14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A</a:t>
                </a:r>
                <a:r>
                  <a:rPr lang="it-IT" altLang="zh-CN" sz="1400" baseline="30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it-IT" altLang="zh-CN" sz="1400" i="1" baseline="30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it-IT" altLang="zh-CN" sz="1400" baseline="3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it-IT" altLang="zh-CN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altLang="zh-CN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it-IT" altLang="zh-CN" sz="1400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g</m:t>
                        </m:r>
                        <m:r>
                          <m:rPr>
                            <m:nor/>
                          </m:rPr>
                          <a:rPr lang="it-IT" altLang="zh-CN" sz="1400" baseline="30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it-IT" altLang="zh-CN" sz="1400" i="1" baseline="30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i</m:t>
                        </m:r>
                        <m:r>
                          <m:rPr>
                            <m:nor/>
                          </m:rPr>
                          <a:rPr lang="it-IT" altLang="zh-CN" sz="1400" baseline="30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it-IT" altLang="zh-CN" sz="14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altLang="zh-CN" sz="1400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λ</m:t>
                        </m:r>
                      </m:num>
                      <m:den>
                        <m:r>
                          <m:rPr>
                            <m:nor/>
                          </m:rPr>
                          <a:rPr lang="it-IT" altLang="zh-CN" sz="14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m:rPr>
                            <m:nor/>
                          </m:rPr>
                          <a:rPr lang="az-Cyrl-AZ" altLang="zh-CN" sz="14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п</m:t>
                        </m:r>
                        <m:r>
                          <a:rPr lang="en-US" altLang="zh-C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  <m:r>
                      <a:rPr lang="en-US" altLang="zh-CN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altLang="zh-CN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(1+</m:t>
                        </m:r>
                        <m:f>
                          <m:fPr>
                            <m:ctrlPr>
                              <a:rPr lang="en-US" altLang="zh-CN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</m:t>
                            </m:r>
                          </m:num>
                          <m:den>
                            <m:r>
                              <a:rPr lang="en-US" altLang="zh-CN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den>
                        </m:f>
                        <m:r>
                          <a:rPr lang="en-US" altLang="zh-C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altLang="zh-CN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</a:p>
              <a:p>
                <a:endParaRPr lang="en-US" altLang="zh-CN" sz="14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CN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beside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altLang="zh-CN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d>
                          <m:dPr>
                            <m:ctrlPr>
                              <a:rPr lang="en-US" altLang="zh-CN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1+</m:t>
                            </m:r>
                            <m:f>
                              <m:fPr>
                                <m:type m:val="skw"/>
                                <m:ctrlPr>
                                  <a:rPr lang="en-US" altLang="zh-CN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CN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num>
                              <m:den>
                                <m:r>
                                  <a:rPr lang="en-US" altLang="zh-CN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den>
                            </m:f>
                          </m:e>
                        </m:d>
                      </m:den>
                    </m:f>
                    <m:r>
                      <a:rPr lang="en-US" altLang="zh-CN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&lt;1</m:t>
                    </m:r>
                  </m:oMath>
                </a14:m>
                <a:r>
                  <a:rPr lang="en-US" altLang="zh-CN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it-IT" altLang="zh-CN" sz="14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g</m:t>
                    </m:r>
                    <m:r>
                      <m:rPr>
                        <m:nor/>
                      </m:rPr>
                      <a:rPr lang="it-IT" altLang="zh-CN" sz="1400" baseline="30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it-IT" altLang="zh-CN" sz="1400" i="1" baseline="30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i</m:t>
                    </m:r>
                    <m:r>
                      <m:rPr>
                        <m:nor/>
                      </m:rPr>
                      <a:rPr lang="it-IT" altLang="zh-CN" sz="1400" baseline="30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altLang="zh-CN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about -10dB for the first order reflection path and about -16dB for the second order reflection path.</a:t>
                </a:r>
              </a:p>
              <a:p>
                <a:endParaRPr lang="en-US" altLang="zh-CN" sz="1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CN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(4)  It means that compared with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𝑟𝑥</m:t>
                        </m:r>
                      </m:sub>
                      <m:sup>
                        <m: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(0)</m:t>
                        </m:r>
                      </m:sup>
                    </m:sSubSup>
                  </m:oMath>
                </a14:m>
                <a:r>
                  <a:rPr lang="en-US" altLang="zh-CN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𝑟𝑥</m:t>
                        </m:r>
                      </m:sub>
                      <m:sup>
                        <m: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bSup>
                  </m:oMath>
                </a14:m>
                <a:r>
                  <a:rPr lang="zh-CN" altLang="en-US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CN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 about -20dB to -32dB lower.  The obvious strength gap results in that the NLOS path can be ignored. </a:t>
                </a:r>
                <a:r>
                  <a:rPr lang="en-US" altLang="zh-CN" sz="1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Thus, for channel with LOS path,  the rank of the channel matrix is approximately 1. </a:t>
                </a:r>
                <a:endParaRPr lang="zh-CN" altLang="en-US" sz="1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文本框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6852" y="2060848"/>
                <a:ext cx="4593765" cy="3018455"/>
              </a:xfrm>
              <a:prstGeom prst="rect">
                <a:avLst/>
              </a:prstGeom>
              <a:blipFill rotWithShape="0">
                <a:blip r:embed="rId4"/>
                <a:stretch>
                  <a:fillRect l="-398" t="-404" r="-1592" b="-141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日期占位符 5"/>
          <p:cNvSpPr txBox="1">
            <a:spLocks/>
          </p:cNvSpPr>
          <p:nvPr/>
        </p:nvSpPr>
        <p:spPr bwMode="auto">
          <a:xfrm>
            <a:off x="916118" y="331720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854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1127448" y="2132856"/>
                <a:ext cx="9070031" cy="2303996"/>
              </a:xfrm>
            </p:spPr>
            <p:txBody>
              <a:bodyPr/>
              <a:lstStyle/>
              <a:p>
                <a:pPr>
                  <a:buFont typeface="Wingdings" panose="05000000000000000000" pitchFamily="2" charset="2"/>
                  <a:buChar char="u"/>
                </a:pPr>
                <a:r>
                  <a:rPr lang="en-US" altLang="zh-CN" sz="16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the channel without LOS path,</a:t>
                </a:r>
              </a:p>
              <a:p>
                <a:pPr marL="800100" lvl="1" indent="-342900">
                  <a:buFont typeface="Wingdings" panose="05000000000000000000" pitchFamily="2" charset="2"/>
                  <a:buChar char="Ø"/>
                </a:pPr>
                <a:r>
                  <a:rPr lang="en-US" altLang="zh-CN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conference room and living room model, the mean value of the reflection loss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it-IT" altLang="zh-CN" sz="16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g</m:t>
                    </m:r>
                    <m:r>
                      <m:rPr>
                        <m:nor/>
                      </m:rPr>
                      <a:rPr lang="it-IT" altLang="zh-CN" sz="1600" baseline="30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it-IT" altLang="zh-CN" sz="1600" i="1" baseline="30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i</m:t>
                    </m:r>
                    <m:r>
                      <m:rPr>
                        <m:nor/>
                      </m:rPr>
                      <a:rPr lang="it-IT" altLang="zh-CN" sz="1600" baseline="30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altLang="zh-CN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for the </a:t>
                </a:r>
                <a:r>
                  <a:rPr lang="en-GB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first order </a:t>
                </a:r>
                <a:r>
                  <a:rPr lang="en-GB" altLang="zh-CN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reflection path is about -10dB. </a:t>
                </a:r>
                <a:r>
                  <a:rPr lang="en-US" altLang="zh-CN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mean value of the reflection loss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it-IT" altLang="zh-CN" sz="16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g</m:t>
                    </m:r>
                    <m:r>
                      <m:rPr>
                        <m:nor/>
                      </m:rPr>
                      <a:rPr lang="it-IT" altLang="zh-CN" sz="1600" baseline="30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it-IT" altLang="zh-CN" sz="1600" i="1" baseline="30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i</m:t>
                    </m:r>
                    <m:r>
                      <m:rPr>
                        <m:nor/>
                      </m:rPr>
                      <a:rPr lang="it-IT" altLang="zh-CN" sz="1600" baseline="30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for the </a:t>
                </a:r>
                <a:r>
                  <a:rPr lang="en-GB" altLang="zh-CN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second </a:t>
                </a:r>
                <a:r>
                  <a:rPr lang="en-GB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order reflection path is about -</a:t>
                </a:r>
                <a:r>
                  <a:rPr lang="en-GB" altLang="zh-CN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16dB. The receive power gap between the first and the second order </a:t>
                </a:r>
                <a:r>
                  <a:rPr lang="en-GB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reflection path </a:t>
                </a:r>
                <a:r>
                  <a:rPr lang="en-GB" altLang="zh-CN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 about -12dB. Thus, we can ignore the second order reflection </a:t>
                </a:r>
                <a:r>
                  <a:rPr lang="en-GB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path </a:t>
                </a:r>
                <a:r>
                  <a:rPr lang="en-GB" altLang="zh-CN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mainly focus on the first </a:t>
                </a:r>
                <a:r>
                  <a:rPr lang="en-GB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order reflection path </a:t>
                </a:r>
                <a:r>
                  <a:rPr lang="en-GB" altLang="zh-CN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 simplify the analysis.</a:t>
                </a:r>
              </a:p>
              <a:p>
                <a:pPr marL="800100" lvl="1" indent="-342900">
                  <a:buFont typeface="Wingdings" panose="05000000000000000000" pitchFamily="2" charset="2"/>
                  <a:buChar char="Ø"/>
                </a:pPr>
                <a:r>
                  <a:rPr lang="en-GB" altLang="zh-CN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the cubicle environment, 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mean </a:t>
                </a:r>
                <a:r>
                  <a:rPr lang="en-US" altLang="zh-CN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values 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 the reflection loss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it-IT" altLang="zh-CN" sz="16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g</m:t>
                    </m:r>
                    <m:r>
                      <m:rPr>
                        <m:nor/>
                      </m:rPr>
                      <a:rPr lang="it-IT" altLang="zh-CN" sz="1600" baseline="30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it-IT" altLang="zh-CN" sz="1600" i="1" baseline="30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i</m:t>
                    </m:r>
                    <m:r>
                      <m:rPr>
                        <m:nor/>
                      </m:rPr>
                      <a:rPr lang="it-IT" altLang="zh-CN" sz="1600" baseline="30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CN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are almost the same </a:t>
                </a:r>
                <a:r>
                  <a:rPr lang="en-GB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the first order </a:t>
                </a:r>
                <a:r>
                  <a:rPr lang="en-GB" altLang="zh-CN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reflections and the second order reflections. Thus, we consider </a:t>
                </a:r>
                <a:r>
                  <a:rPr lang="en-GB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</a:t>
                </a:r>
                <a:r>
                  <a:rPr lang="en-GB" altLang="zh-CN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first and the second </a:t>
                </a:r>
                <a:r>
                  <a:rPr lang="en-GB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order reflection </a:t>
                </a:r>
                <a:r>
                  <a:rPr lang="en-GB" altLang="zh-CN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paths together. </a:t>
                </a:r>
              </a:p>
              <a:p>
                <a:pPr marL="800100" lvl="1" indent="-342900">
                  <a:buFont typeface="Wingdings" panose="05000000000000000000" pitchFamily="2" charset="2"/>
                  <a:buChar char="Ø"/>
                </a:pP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27448" y="2132856"/>
                <a:ext cx="9070031" cy="2303996"/>
              </a:xfrm>
              <a:blipFill rotWithShape="0">
                <a:blip r:embed="rId2"/>
                <a:stretch>
                  <a:fillRect l="-269" t="-794" r="-67" b="-820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Gong (Huawei)</a:t>
            </a:r>
            <a:endParaRPr lang="en-GB" dirty="0"/>
          </a:p>
        </p:txBody>
      </p:sp>
      <p:sp>
        <p:nvSpPr>
          <p:cNvPr id="7" name="标题 1"/>
          <p:cNvSpPr>
            <a:spLocks noGrp="1"/>
          </p:cNvSpPr>
          <p:nvPr>
            <p:ph type="title"/>
          </p:nvPr>
        </p:nvSpPr>
        <p:spPr>
          <a:xfrm>
            <a:off x="914401" y="765156"/>
            <a:ext cx="10361084" cy="1065213"/>
          </a:xfrm>
        </p:spPr>
        <p:txBody>
          <a:bodyPr/>
          <a:lstStyle/>
          <a:p>
            <a:r>
              <a:rPr lang="en-US" altLang="zh-CN" sz="2800" dirty="0"/>
              <a:t>Part </a:t>
            </a:r>
            <a:r>
              <a:rPr lang="en-US" altLang="zh-CN" sz="2800" dirty="0" smtClean="0"/>
              <a:t>III :Rank </a:t>
            </a:r>
            <a:r>
              <a:rPr lang="en-US" altLang="zh-CN" sz="2800" dirty="0"/>
              <a:t>Analysis for Channel </a:t>
            </a:r>
            <a:r>
              <a:rPr lang="en-US" altLang="zh-CN" sz="2800" dirty="0" smtClean="0"/>
              <a:t>without </a:t>
            </a:r>
            <a:r>
              <a:rPr lang="en-US" altLang="zh-CN" sz="2800" dirty="0"/>
              <a:t>LOS Path </a:t>
            </a:r>
            <a:r>
              <a:rPr lang="en-US" altLang="zh-CN" sz="2800" dirty="0" smtClean="0"/>
              <a:t>(1)</a:t>
            </a:r>
            <a:endParaRPr lang="zh-CN" altLang="en-US" sz="2800" dirty="0"/>
          </a:p>
        </p:txBody>
      </p:sp>
      <p:sp>
        <p:nvSpPr>
          <p:cNvPr id="9" name="日期占位符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783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Gong (Huawei)</a:t>
            </a:r>
            <a:endParaRPr lang="en-GB" dirty="0"/>
          </a:p>
        </p:txBody>
      </p:sp>
      <p:sp>
        <p:nvSpPr>
          <p:cNvPr id="7" name="标题 1"/>
          <p:cNvSpPr txBox="1">
            <a:spLocks/>
          </p:cNvSpPr>
          <p:nvPr/>
        </p:nvSpPr>
        <p:spPr bwMode="auto">
          <a:xfrm>
            <a:off x="914401" y="765156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zh-CN" sz="2800" dirty="0"/>
              <a:t>Part III : Rank Analysis for Channel without LOS Path </a:t>
            </a:r>
            <a:r>
              <a:rPr lang="en-US" altLang="zh-CN" sz="2800" dirty="0" smtClean="0"/>
              <a:t>(2)</a:t>
            </a:r>
            <a:endParaRPr lang="zh-CN" altLang="en-US" sz="2800" kern="0" dirty="0"/>
          </a:p>
        </p:txBody>
      </p:sp>
      <p:sp>
        <p:nvSpPr>
          <p:cNvPr id="9" name="文本框 8"/>
          <p:cNvSpPr txBox="1"/>
          <p:nvPr/>
        </p:nvSpPr>
        <p:spPr>
          <a:xfrm>
            <a:off x="914401" y="1916832"/>
            <a:ext cx="103462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u"/>
            </a:pPr>
            <a:r>
              <a:rPr lang="en-US" altLang="zh-CN" sz="1600" dirty="0" smtClean="0">
                <a:solidFill>
                  <a:schemeClr val="tx1"/>
                </a:solidFill>
              </a:rPr>
              <a:t>Probabilities of path blockage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271464" y="2794430"/>
            <a:ext cx="29871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Table 1 Multipath of conference room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/>
          </p:nvPr>
        </p:nvGraphicFramePr>
        <p:xfrm>
          <a:off x="804571" y="3206823"/>
          <a:ext cx="3920922" cy="23171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24736"/>
                <a:gridCol w="1596186"/>
              </a:tblGrid>
              <a:tr h="4634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Type of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paths</a:t>
                      </a:r>
                      <a:endParaRPr lang="zh-CN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Number of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paths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for STA-AP sub-scenario</a:t>
                      </a:r>
                      <a:endParaRPr lang="zh-CN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</a:tr>
              <a:tr h="23171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LOS path</a:t>
                      </a:r>
                      <a:endParaRPr lang="zh-CN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zh-CN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23171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accent2"/>
                          </a:solidFill>
                          <a:effectLst/>
                        </a:rPr>
                        <a:t>First order reflections from walls</a:t>
                      </a:r>
                      <a:endParaRPr lang="zh-CN" sz="1200" b="0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accent2"/>
                          </a:solidFill>
                          <a:effectLst/>
                        </a:rPr>
                        <a:t>4</a:t>
                      </a:r>
                      <a:endParaRPr lang="zh-CN" sz="1200" b="0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</a:tr>
              <a:tr h="46343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</a:rPr>
                        <a:t>Second order reflections from two walls</a:t>
                      </a:r>
                      <a:endParaRPr lang="zh-CN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zh-CN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46343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</a:rPr>
                        <a:t>First order reflection from ceiling</a:t>
                      </a:r>
                      <a:endParaRPr lang="zh-CN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zh-CN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46343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</a:rPr>
                        <a:t>Second order reflections from the walls and ceiling</a:t>
                      </a:r>
                      <a:r>
                        <a:rPr lang="en-US" sz="1200" b="0" baseline="30000"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endParaRPr lang="zh-CN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zh-CN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本框 11"/>
              <p:cNvSpPr txBox="1"/>
              <p:nvPr/>
            </p:nvSpPr>
            <p:spPr>
              <a:xfrm>
                <a:off x="5375920" y="2714875"/>
                <a:ext cx="5472608" cy="28091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Wingdings" panose="05000000000000000000" pitchFamily="2" charset="2"/>
                  <a:buChar char="Ø"/>
                </a:pPr>
                <a:r>
                  <a:rPr lang="en-US" altLang="zh-CN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probability of single path blockage for the </a:t>
                </a:r>
                <a:r>
                  <a:rPr lang="en-GB" altLang="zh-CN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first </a:t>
                </a:r>
                <a:r>
                  <a:rPr lang="en-GB" altLang="zh-CN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order reflections from walls</a:t>
                </a:r>
                <a:r>
                  <a:rPr lang="en-US" altLang="zh-CN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0.126;</a:t>
                </a:r>
              </a:p>
              <a:p>
                <a:pPr marL="342900" indent="-342900">
                  <a:buFont typeface="Wingdings" panose="05000000000000000000" pitchFamily="2" charset="2"/>
                  <a:buChar char="Ø"/>
                </a:pPr>
                <a:r>
                  <a:rPr lang="en-US" altLang="zh-CN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Probability of 1 path is</a:t>
                </a:r>
              </a:p>
              <a:p>
                <a:r>
                  <a:rPr lang="en-US" altLang="zh-CN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CN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  <m:sup>
                        <m:r>
                          <a:rPr lang="en-US" altLang="zh-C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bSup>
                    <m:r>
                      <a:rPr lang="en-US" altLang="zh-CN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n-US" altLang="zh-C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1−0.126</m:t>
                        </m:r>
                      </m:e>
                    </m:d>
                    <m:r>
                      <a:rPr lang="en-US" altLang="zh-CN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altLang="zh-C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0.126</m:t>
                        </m:r>
                      </m:e>
                      <m:sup>
                        <m:r>
                          <a:rPr lang="en-US" altLang="zh-C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altLang="zh-CN" sz="1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=0.01</m:t>
                    </m:r>
                  </m:oMath>
                </a14:m>
                <a:endParaRPr lang="en-US" altLang="zh-CN" sz="1600" b="0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CN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Probability of </a:t>
                </a:r>
                <a:r>
                  <a:rPr lang="en-US" altLang="zh-CN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path is</a:t>
                </a:r>
              </a:p>
              <a:p>
                <a:r>
                  <a:rPr lang="en-US" altLang="zh-CN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  <m:sup>
                        <m:r>
                          <a:rPr lang="en-US" altLang="zh-C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altLang="zh-CN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altLang="zh-CN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CN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1−0.126</m:t>
                            </m:r>
                          </m:e>
                        </m:d>
                      </m:e>
                      <m:sup>
                        <m:r>
                          <a:rPr lang="en-US" altLang="zh-C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0.126</m:t>
                        </m:r>
                      </m:e>
                      <m:sup>
                        <m:r>
                          <a:rPr lang="en-US" altLang="zh-C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CN" sz="1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0.07</m:t>
                    </m:r>
                  </m:oMath>
                </a14:m>
                <a:endParaRPr lang="en-US" altLang="zh-CN" sz="16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CN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CN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Probability of </a:t>
                </a:r>
                <a:r>
                  <a:rPr lang="en-US" altLang="zh-CN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 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path is</a:t>
                </a:r>
              </a:p>
              <a:p>
                <a:r>
                  <a:rPr lang="en-US" altLang="zh-CN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  <m:sup>
                        <m:r>
                          <a:rPr lang="en-US" altLang="zh-C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bSup>
                    <m:r>
                      <a:rPr lang="en-US" altLang="zh-CN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altLang="zh-CN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CN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1−0.126</m:t>
                            </m:r>
                          </m:e>
                        </m:d>
                      </m:e>
                      <m:sup>
                        <m:r>
                          <a:rPr lang="en-US" altLang="zh-C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altLang="zh-CN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∙0.126</m:t>
                    </m:r>
                    <m:r>
                      <a:rPr lang="en-US" altLang="zh-CN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CN" sz="1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0.34</m:t>
                    </m:r>
                  </m:oMath>
                </a14:m>
                <a:endParaRPr lang="en-US" altLang="zh-CN" sz="1600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CN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Probability 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 </a:t>
                </a:r>
                <a:r>
                  <a:rPr lang="en-US" altLang="zh-CN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 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path </a:t>
                </a:r>
                <a:r>
                  <a:rPr lang="en-US" altLang="zh-CN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</a:t>
                </a:r>
              </a:p>
              <a:p>
                <a:r>
                  <a:rPr lang="en-US" altLang="zh-CN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CN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1−0.126</m:t>
                            </m:r>
                          </m:e>
                        </m:d>
                      </m:e>
                      <m:sup>
                        <m:r>
                          <a:rPr lang="en-US" altLang="zh-C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altLang="zh-CN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=0.58</m:t>
                    </m:r>
                  </m:oMath>
                </a14:m>
                <a:endParaRPr lang="en-US" altLang="zh-CN" sz="16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Wingdings" panose="05000000000000000000" pitchFamily="2" charset="2"/>
                  <a:buChar char="Ø"/>
                </a:pPr>
                <a:r>
                  <a:rPr lang="en-US" altLang="zh-CN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conference room, there are mainly 3~4 paths.</a:t>
                </a:r>
                <a:endParaRPr lang="en-US" altLang="zh-CN" sz="1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文本框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5920" y="2714875"/>
                <a:ext cx="5472608" cy="2809102"/>
              </a:xfrm>
              <a:prstGeom prst="rect">
                <a:avLst/>
              </a:prstGeom>
              <a:blipFill rotWithShape="0">
                <a:blip r:embed="rId2"/>
                <a:stretch>
                  <a:fillRect l="-445" t="-651" b="-195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日期占位符 5"/>
          <p:cNvSpPr txBox="1">
            <a:spLocks/>
          </p:cNvSpPr>
          <p:nvPr/>
        </p:nvSpPr>
        <p:spPr bwMode="auto">
          <a:xfrm>
            <a:off x="914401" y="286052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094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Gong (Huawei)</a:t>
            </a:r>
            <a:endParaRPr lang="en-GB" dirty="0"/>
          </a:p>
        </p:txBody>
      </p:sp>
      <p:sp>
        <p:nvSpPr>
          <p:cNvPr id="7" name="标题 1"/>
          <p:cNvSpPr txBox="1">
            <a:spLocks/>
          </p:cNvSpPr>
          <p:nvPr/>
        </p:nvSpPr>
        <p:spPr bwMode="auto">
          <a:xfrm>
            <a:off x="914401" y="765156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zh-CN" sz="2800" dirty="0"/>
              <a:t>Part III : Rank Analysis for Channel without LOS Path </a:t>
            </a:r>
            <a:r>
              <a:rPr lang="en-US" altLang="zh-CN" sz="2800" dirty="0" smtClean="0"/>
              <a:t>(3)</a:t>
            </a:r>
            <a:endParaRPr lang="zh-CN" altLang="en-US" sz="2800" kern="0" dirty="0"/>
          </a:p>
        </p:txBody>
      </p:sp>
      <p:sp>
        <p:nvSpPr>
          <p:cNvPr id="8" name="文本框 7"/>
          <p:cNvSpPr txBox="1"/>
          <p:nvPr/>
        </p:nvSpPr>
        <p:spPr>
          <a:xfrm>
            <a:off x="1055440" y="2456975"/>
            <a:ext cx="3168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Table 2 Multipath of </a:t>
            </a:r>
            <a:r>
              <a:rPr lang="en-US" altLang="zh-CN" sz="1400" dirty="0">
                <a:solidFill>
                  <a:schemeClr val="tx1"/>
                </a:solidFill>
              </a:rPr>
              <a:t>cubicle environment 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839416" y="1967536"/>
            <a:ext cx="103462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u"/>
            </a:pPr>
            <a:r>
              <a:rPr lang="en-US" altLang="zh-CN" sz="1600" dirty="0" smtClean="0">
                <a:solidFill>
                  <a:schemeClr val="tx1"/>
                </a:solidFill>
              </a:rPr>
              <a:t>Probabilities of path blockage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/>
          </p:nvPr>
        </p:nvGraphicFramePr>
        <p:xfrm>
          <a:off x="599366" y="2946193"/>
          <a:ext cx="4080500" cy="230516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475291"/>
                <a:gridCol w="868403"/>
                <a:gridCol w="868403"/>
                <a:gridCol w="868403"/>
              </a:tblGrid>
              <a:tr h="1773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Type of </a:t>
                      </a:r>
                      <a:r>
                        <a:rPr lang="en-GB" sz="1100" b="0" dirty="0" smtClean="0">
                          <a:solidFill>
                            <a:schemeClr val="tx1"/>
                          </a:solidFill>
                          <a:effectLst/>
                        </a:rPr>
                        <a:t>Path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Cubicle #1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Cubicle #2</a:t>
                      </a:r>
                      <a:endParaRPr lang="zh-CN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Cubicle #5</a:t>
                      </a:r>
                      <a:endParaRPr lang="zh-CN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177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LOS path 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zh-CN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3546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accent6"/>
                          </a:solidFill>
                          <a:effectLst/>
                        </a:rPr>
                        <a:t>Reflection from </a:t>
                      </a:r>
                      <a:r>
                        <a:rPr lang="en-GB" sz="1100" b="0" dirty="0" smtClean="0">
                          <a:solidFill>
                            <a:schemeClr val="accent6"/>
                          </a:solidFill>
                          <a:effectLst/>
                        </a:rPr>
                        <a:t>OW#1 (office wall)</a:t>
                      </a:r>
                      <a:endParaRPr lang="zh-CN" sz="1100" b="0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accent6"/>
                          </a:solidFill>
                          <a:effectLst/>
                        </a:rPr>
                        <a:t>1</a:t>
                      </a:r>
                      <a:endParaRPr lang="zh-CN" sz="1100" b="0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accent6"/>
                          </a:solidFill>
                          <a:effectLst/>
                        </a:rPr>
                        <a:t>1</a:t>
                      </a:r>
                      <a:endParaRPr lang="zh-CN" sz="1100" b="0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accent6"/>
                          </a:solidFill>
                          <a:effectLst/>
                        </a:rPr>
                        <a:t>1</a:t>
                      </a:r>
                      <a:endParaRPr lang="zh-CN" sz="1100" b="0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</a:tr>
              <a:tr h="177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accent6"/>
                          </a:solidFill>
                          <a:effectLst/>
                        </a:rPr>
                        <a:t>Reflection from OW#2</a:t>
                      </a:r>
                      <a:endParaRPr lang="zh-CN" sz="1100" b="0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accent6"/>
                          </a:solidFill>
                          <a:effectLst/>
                        </a:rPr>
                        <a:t>1</a:t>
                      </a:r>
                      <a:endParaRPr lang="zh-CN" sz="1100" b="0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accent6"/>
                          </a:solidFill>
                          <a:effectLst/>
                        </a:rPr>
                        <a:t>1</a:t>
                      </a:r>
                      <a:endParaRPr lang="zh-CN" sz="1100" b="0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accent6"/>
                          </a:solidFill>
                          <a:effectLst/>
                        </a:rPr>
                        <a:t>0</a:t>
                      </a:r>
                      <a:endParaRPr lang="zh-CN" sz="1100" b="0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</a:tr>
              <a:tr h="3546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accent6"/>
                          </a:solidFill>
                          <a:effectLst/>
                        </a:rPr>
                        <a:t>Reflection from </a:t>
                      </a:r>
                      <a:r>
                        <a:rPr lang="en-GB" sz="1100" b="0" dirty="0" smtClean="0">
                          <a:solidFill>
                            <a:schemeClr val="accent6"/>
                          </a:solidFill>
                          <a:effectLst/>
                        </a:rPr>
                        <a:t>CW#1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altLang="zh-CN" sz="1100" b="0" dirty="0" smtClean="0">
                          <a:solidFill>
                            <a:schemeClr val="accent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(cubicle wall)</a:t>
                      </a:r>
                      <a:endParaRPr lang="zh-CN" sz="1100" b="0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accent6"/>
                          </a:solidFill>
                          <a:effectLst/>
                        </a:rPr>
                        <a:t>1</a:t>
                      </a:r>
                      <a:endParaRPr lang="zh-CN" sz="1100" b="0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accent6"/>
                          </a:solidFill>
                          <a:effectLst/>
                        </a:rPr>
                        <a:t>0</a:t>
                      </a:r>
                      <a:endParaRPr lang="zh-CN" sz="1100" b="0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accent6"/>
                          </a:solidFill>
                          <a:effectLst/>
                        </a:rPr>
                        <a:t>0</a:t>
                      </a:r>
                      <a:endParaRPr lang="zh-CN" sz="1100" b="0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</a:tr>
              <a:tr h="177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accent6"/>
                          </a:solidFill>
                          <a:effectLst/>
                        </a:rPr>
                        <a:t>Reflection from CW#2</a:t>
                      </a:r>
                      <a:endParaRPr lang="zh-CN" sz="1100" b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accent6"/>
                          </a:solidFill>
                          <a:effectLst/>
                        </a:rPr>
                        <a:t>1</a:t>
                      </a:r>
                      <a:endParaRPr lang="zh-CN" sz="1100" b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accent6"/>
                          </a:solidFill>
                          <a:effectLst/>
                        </a:rPr>
                        <a:t>1</a:t>
                      </a:r>
                      <a:endParaRPr lang="zh-CN" sz="1100" b="0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accent6"/>
                          </a:solidFill>
                          <a:effectLst/>
                        </a:rPr>
                        <a:t>0</a:t>
                      </a:r>
                      <a:endParaRPr lang="zh-CN" sz="1100" b="0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</a:tr>
              <a:tr h="177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accent6"/>
                          </a:solidFill>
                          <a:effectLst/>
                        </a:rPr>
                        <a:t>Reflection from CW#3</a:t>
                      </a:r>
                      <a:endParaRPr lang="zh-CN" sz="1100" b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accent6"/>
                          </a:solidFill>
                          <a:effectLst/>
                        </a:rPr>
                        <a:t>0</a:t>
                      </a:r>
                      <a:endParaRPr lang="zh-CN" sz="1100" b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accent6"/>
                          </a:solidFill>
                          <a:effectLst/>
                        </a:rPr>
                        <a:t>1</a:t>
                      </a:r>
                      <a:endParaRPr lang="zh-CN" sz="1100" b="0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accent6"/>
                          </a:solidFill>
                          <a:effectLst/>
                        </a:rPr>
                        <a:t>0</a:t>
                      </a:r>
                      <a:endParaRPr lang="zh-CN" sz="1100" b="0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</a:tr>
              <a:tr h="177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accent6"/>
                          </a:solidFill>
                          <a:effectLst/>
                        </a:rPr>
                        <a:t>Reflection from CW#4</a:t>
                      </a:r>
                      <a:endParaRPr lang="zh-CN" sz="1100" b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accent6"/>
                          </a:solidFill>
                          <a:effectLst/>
                        </a:rPr>
                        <a:t>0</a:t>
                      </a:r>
                      <a:endParaRPr lang="zh-CN" sz="1100" b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accent6"/>
                          </a:solidFill>
                          <a:effectLst/>
                        </a:rPr>
                        <a:t>0</a:t>
                      </a:r>
                      <a:endParaRPr lang="zh-CN" sz="1100" b="0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accent6"/>
                          </a:solidFill>
                          <a:effectLst/>
                        </a:rPr>
                        <a:t>1</a:t>
                      </a:r>
                      <a:endParaRPr lang="zh-CN" sz="1100" b="0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</a:tr>
              <a:tr h="177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accent6"/>
                          </a:solidFill>
                          <a:effectLst/>
                        </a:rPr>
                        <a:t>Reflection from table</a:t>
                      </a:r>
                      <a:endParaRPr lang="zh-CN" sz="1100" b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accent6"/>
                          </a:solidFill>
                          <a:effectLst/>
                        </a:rPr>
                        <a:t>1</a:t>
                      </a:r>
                      <a:endParaRPr lang="zh-CN" sz="1100" b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accent6"/>
                          </a:solidFill>
                          <a:effectLst/>
                        </a:rPr>
                        <a:t>1</a:t>
                      </a:r>
                      <a:endParaRPr lang="zh-CN" sz="1100" b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accent6"/>
                          </a:solidFill>
                          <a:effectLst/>
                        </a:rPr>
                        <a:t>1</a:t>
                      </a:r>
                      <a:endParaRPr lang="zh-CN" sz="1100" b="0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</a:tr>
              <a:tr h="3546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accent6"/>
                          </a:solidFill>
                          <a:effectLst/>
                        </a:rPr>
                        <a:t>Reflection from table and then ceiling</a:t>
                      </a:r>
                      <a:endParaRPr lang="zh-CN" sz="1100" b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accent6"/>
                          </a:solidFill>
                          <a:effectLst/>
                        </a:rPr>
                        <a:t>0</a:t>
                      </a:r>
                      <a:endParaRPr lang="zh-CN" sz="1100" b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accent6"/>
                          </a:solidFill>
                          <a:effectLst/>
                        </a:rPr>
                        <a:t>0</a:t>
                      </a:r>
                      <a:endParaRPr lang="zh-CN" sz="1100" b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accent6"/>
                          </a:solidFill>
                          <a:effectLst/>
                        </a:rPr>
                        <a:t>1</a:t>
                      </a:r>
                      <a:endParaRPr lang="zh-CN" sz="1100" b="0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5793318" y="2987772"/>
            <a:ext cx="44791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sz="1600" dirty="0" smtClean="0">
                <a:solidFill>
                  <a:schemeClr val="tx1"/>
                </a:solidFill>
              </a:rPr>
              <a:t>For Cubicle #5, LOS path is always existing.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sz="1600" dirty="0" smtClean="0">
                <a:solidFill>
                  <a:schemeClr val="tx1"/>
                </a:solidFill>
              </a:rPr>
              <a:t>For Cubicle #1 and #2, there exists </a:t>
            </a:r>
            <a:r>
              <a:rPr lang="en-GB" altLang="zh-CN" sz="1600" dirty="0" smtClean="0">
                <a:solidFill>
                  <a:schemeClr val="tx1"/>
                </a:solidFill>
              </a:rPr>
              <a:t>3</a:t>
            </a:r>
            <a:r>
              <a:rPr lang="en-GB" altLang="zh-CN" sz="1600" dirty="0">
                <a:solidFill>
                  <a:schemeClr val="tx1"/>
                </a:solidFill>
              </a:rPr>
              <a:t>, 4, or 5 NLOS </a:t>
            </a:r>
            <a:r>
              <a:rPr lang="en-GB" altLang="zh-CN" sz="1600" dirty="0" smtClean="0">
                <a:solidFill>
                  <a:schemeClr val="tx1"/>
                </a:solidFill>
              </a:rPr>
              <a:t>paths with </a:t>
            </a:r>
            <a:r>
              <a:rPr lang="en-GB" altLang="zh-CN" sz="1600" dirty="0">
                <a:solidFill>
                  <a:schemeClr val="tx1"/>
                </a:solidFill>
              </a:rPr>
              <a:t>probabilities </a:t>
            </a:r>
            <a:r>
              <a:rPr lang="en-GB" altLang="zh-CN" sz="1600" i="1" dirty="0">
                <a:solidFill>
                  <a:schemeClr val="tx1"/>
                </a:solidFill>
              </a:rPr>
              <a:t>0.5</a:t>
            </a:r>
            <a:r>
              <a:rPr lang="en-GB" altLang="zh-CN" sz="1600" dirty="0">
                <a:solidFill>
                  <a:schemeClr val="tx1"/>
                </a:solidFill>
              </a:rPr>
              <a:t>, </a:t>
            </a:r>
            <a:r>
              <a:rPr lang="en-GB" altLang="zh-CN" sz="1600" i="1" dirty="0">
                <a:solidFill>
                  <a:schemeClr val="tx1"/>
                </a:solidFill>
              </a:rPr>
              <a:t>0.2</a:t>
            </a:r>
            <a:r>
              <a:rPr lang="en-GB" altLang="zh-CN" sz="1600" dirty="0">
                <a:solidFill>
                  <a:schemeClr val="tx1"/>
                </a:solidFill>
              </a:rPr>
              <a:t>, and </a:t>
            </a:r>
            <a:r>
              <a:rPr lang="en-GB" altLang="zh-CN" sz="1600" i="1" dirty="0">
                <a:solidFill>
                  <a:schemeClr val="tx1"/>
                </a:solidFill>
              </a:rPr>
              <a:t>0.3</a:t>
            </a:r>
            <a:r>
              <a:rPr lang="en-GB" altLang="zh-CN" sz="1600" dirty="0">
                <a:solidFill>
                  <a:schemeClr val="tx1"/>
                </a:solidFill>
              </a:rPr>
              <a:t> accordingly</a:t>
            </a:r>
            <a:r>
              <a:rPr lang="en-GB" altLang="zh-CN" sz="1600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altLang="zh-CN" sz="1600" dirty="0" smtClean="0">
                <a:solidFill>
                  <a:schemeClr val="tx1"/>
                </a:solidFill>
              </a:rPr>
              <a:t>There are mainly 3~5 paths.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2" name="日期占位符 5"/>
          <p:cNvSpPr txBox="1">
            <a:spLocks/>
          </p:cNvSpPr>
          <p:nvPr/>
        </p:nvSpPr>
        <p:spPr bwMode="auto">
          <a:xfrm>
            <a:off x="914401" y="286052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565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Gong (Huawei)</a:t>
            </a:r>
            <a:endParaRPr lang="en-GB" dirty="0"/>
          </a:p>
        </p:txBody>
      </p:sp>
      <p:sp>
        <p:nvSpPr>
          <p:cNvPr id="7" name="标题 1"/>
          <p:cNvSpPr txBox="1">
            <a:spLocks/>
          </p:cNvSpPr>
          <p:nvPr/>
        </p:nvSpPr>
        <p:spPr bwMode="auto">
          <a:xfrm>
            <a:off x="914401" y="765156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zh-CN" sz="2800" dirty="0"/>
              <a:t>Part III : Rank Analysis for Channel without LOS Path </a:t>
            </a:r>
            <a:r>
              <a:rPr lang="en-US" altLang="zh-CN" sz="2800" dirty="0" smtClean="0"/>
              <a:t>(4)</a:t>
            </a:r>
            <a:endParaRPr lang="zh-CN" altLang="en-US" sz="2800" kern="0" dirty="0"/>
          </a:p>
        </p:txBody>
      </p:sp>
      <p:sp>
        <p:nvSpPr>
          <p:cNvPr id="8" name="文本框 7"/>
          <p:cNvSpPr txBox="1"/>
          <p:nvPr/>
        </p:nvSpPr>
        <p:spPr>
          <a:xfrm>
            <a:off x="839416" y="1840763"/>
            <a:ext cx="103462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u"/>
            </a:pPr>
            <a:r>
              <a:rPr lang="en-US" altLang="zh-CN" sz="1600" dirty="0" smtClean="0">
                <a:solidFill>
                  <a:schemeClr val="tx1"/>
                </a:solidFill>
              </a:rPr>
              <a:t>Probabilities of path blockage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199456" y="2467282"/>
            <a:ext cx="3168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Table 3 Multipath of living room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/>
          </p:nvPr>
        </p:nvGraphicFramePr>
        <p:xfrm>
          <a:off x="684910" y="2852936"/>
          <a:ext cx="3682898" cy="197255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890810"/>
                <a:gridCol w="792088"/>
              </a:tblGrid>
              <a:tr h="3645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Type of </a:t>
                      </a:r>
                      <a:r>
                        <a:rPr lang="en-GB" sz="1100" b="0" dirty="0" smtClean="0">
                          <a:solidFill>
                            <a:schemeClr val="tx1"/>
                          </a:solidFill>
                          <a:effectLst/>
                        </a:rPr>
                        <a:t>Paths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Number of </a:t>
                      </a:r>
                      <a:r>
                        <a:rPr lang="en-GB" sz="1100" b="0" dirty="0" smtClean="0">
                          <a:solidFill>
                            <a:schemeClr val="tx1"/>
                          </a:solidFill>
                          <a:effectLst/>
                        </a:rPr>
                        <a:t>Paths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22971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LOS path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zh-CN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22971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accent6"/>
                          </a:solidFill>
                          <a:effectLst/>
                        </a:rPr>
                        <a:t>First order reflections from walls</a:t>
                      </a:r>
                      <a:endParaRPr lang="zh-CN" sz="1100" b="0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accent6"/>
                          </a:solidFill>
                          <a:effectLst/>
                        </a:rPr>
                        <a:t>3</a:t>
                      </a:r>
                      <a:endParaRPr lang="zh-CN" sz="1100" b="0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</a:tr>
              <a:tr h="22971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accent6"/>
                          </a:solidFill>
                          <a:effectLst/>
                        </a:rPr>
                        <a:t>First order reflections from ceiling and floor</a:t>
                      </a:r>
                      <a:endParaRPr lang="zh-CN" sz="1100" b="0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accent6"/>
                          </a:solidFill>
                          <a:effectLst/>
                        </a:rPr>
                        <a:t>2</a:t>
                      </a:r>
                      <a:endParaRPr lang="zh-CN" sz="1100" b="0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</a:tr>
              <a:tr h="22971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Second order reflections from two walls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22971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Second order reflections from ceiling and floor</a:t>
                      </a:r>
                      <a:endParaRPr lang="zh-CN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4594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Second order reflections from the wall and ceiling, from the wall and floor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12" name="表格 11"/>
          <p:cNvGraphicFramePr>
            <a:graphicFrameLocks noGrp="1"/>
          </p:cNvGraphicFramePr>
          <p:nvPr>
            <p:extLst/>
          </p:nvPr>
        </p:nvGraphicFramePr>
        <p:xfrm>
          <a:off x="684910" y="5301268"/>
          <a:ext cx="3970930" cy="103731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314746"/>
                <a:gridCol w="1656184"/>
              </a:tblGrid>
              <a:tr h="2340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effectLst/>
                        </a:rPr>
                        <a:t>Path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type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Probability of 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  <a:effectLst/>
                        </a:rPr>
                        <a:t>Path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blockage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</a:tr>
              <a:tr h="2340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First order reflections from </a:t>
                      </a:r>
                      <a:r>
                        <a:rPr lang="en-GB" sz="1100" b="0" dirty="0" smtClean="0">
                          <a:solidFill>
                            <a:schemeClr val="tx1"/>
                          </a:solidFill>
                          <a:effectLst/>
                        </a:rPr>
                        <a:t>walls (3)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0.4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</a:tr>
              <a:tr h="2340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First order reflections from </a:t>
                      </a:r>
                      <a:r>
                        <a:rPr lang="en-GB" sz="1100" b="0" dirty="0" smtClean="0">
                          <a:solidFill>
                            <a:schemeClr val="tx1"/>
                          </a:solidFill>
                          <a:effectLst/>
                        </a:rPr>
                        <a:t>ceiling (1)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</a:tr>
              <a:tr h="2340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First order reflections from </a:t>
                      </a:r>
                      <a:r>
                        <a:rPr lang="en-GB" sz="1100" b="0" dirty="0" smtClean="0">
                          <a:solidFill>
                            <a:schemeClr val="tx1"/>
                          </a:solidFill>
                          <a:effectLst/>
                        </a:rPr>
                        <a:t>floor (1)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0.7</a:t>
                      </a:r>
                      <a:endParaRPr lang="zh-CN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3" name="文本框 12"/>
          <p:cNvSpPr txBox="1"/>
          <p:nvPr/>
        </p:nvSpPr>
        <p:spPr>
          <a:xfrm>
            <a:off x="665233" y="5024268"/>
            <a:ext cx="42798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Table 4 </a:t>
            </a:r>
            <a:r>
              <a:rPr lang="en-GB" altLang="zh-CN" sz="1200" dirty="0">
                <a:solidFill>
                  <a:schemeClr val="tx1"/>
                </a:solidFill>
              </a:rPr>
              <a:t>Probabilities of </a:t>
            </a:r>
            <a:r>
              <a:rPr lang="en-GB" altLang="zh-CN" sz="1200" dirty="0" smtClean="0">
                <a:solidFill>
                  <a:schemeClr val="tx1"/>
                </a:solidFill>
              </a:rPr>
              <a:t>paths </a:t>
            </a:r>
            <a:r>
              <a:rPr lang="en-GB" altLang="zh-CN" sz="1200" dirty="0">
                <a:solidFill>
                  <a:schemeClr val="tx1"/>
                </a:solidFill>
              </a:rPr>
              <a:t>blockage for the living room </a:t>
            </a:r>
            <a:r>
              <a:rPr lang="en-GB" altLang="zh-CN" sz="1200" dirty="0" smtClean="0">
                <a:solidFill>
                  <a:schemeClr val="tx1"/>
                </a:solidFill>
              </a:rPr>
              <a:t>model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文本框 14"/>
              <p:cNvSpPr txBox="1"/>
              <p:nvPr/>
            </p:nvSpPr>
            <p:spPr>
              <a:xfrm>
                <a:off x="5375921" y="2502069"/>
                <a:ext cx="6552728" cy="28094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altLang="zh-CN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Probability of 1 path is</a:t>
                </a:r>
              </a:p>
              <a:p>
                <a:r>
                  <a:rPr lang="en-US" altLang="zh-CN" sz="1600" dirty="0" smtClean="0">
                    <a:solidFill>
                      <a:schemeClr val="tx1"/>
                    </a:solidFill>
                  </a:rPr>
                  <a:t>      </a:t>
                </a:r>
                <a14:m>
                  <m:oMath xmlns:m="http://schemas.openxmlformats.org/officeDocument/2006/math">
                    <m:r>
                      <a:rPr lang="en-US" altLang="zh-CN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0.7</m:t>
                    </m:r>
                    <m:r>
                      <a:rPr lang="en-US" altLang="zh-CN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altLang="zh-C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0.4</m:t>
                        </m:r>
                      </m:e>
                      <m:sup>
                        <m:r>
                          <a:rPr lang="en-US" altLang="zh-C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altLang="zh-CN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=0.04</m:t>
                    </m:r>
                  </m:oMath>
                </a14:m>
                <a:endParaRPr lang="en-US" altLang="zh-CN" sz="1600" dirty="0" smtClean="0">
                  <a:solidFill>
                    <a:schemeClr val="tx1"/>
                  </a:solidFill>
                </a:endParaRPr>
              </a:p>
              <a:p>
                <a:r>
                  <a:rPr lang="en-US" altLang="zh-CN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Probability 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 </a:t>
                </a:r>
                <a:r>
                  <a:rPr lang="en-US" altLang="zh-CN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path is</a:t>
                </a:r>
              </a:p>
              <a:p>
                <a:r>
                  <a:rPr lang="en-US" altLang="zh-CN" sz="1600" dirty="0" smtClean="0">
                    <a:solidFill>
                      <a:schemeClr val="tx1"/>
                    </a:solidFill>
                  </a:rPr>
                  <a:t>      (1</a:t>
                </a:r>
                <a:r>
                  <a:rPr lang="en-US" altLang="zh-CN" sz="1600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US" altLang="zh-CN" sz="1600" dirty="0" smtClean="0">
                    <a:solidFill>
                      <a:schemeClr val="tx1"/>
                    </a:solidFill>
                  </a:rPr>
                  <a:t>0.7)</a:t>
                </a:r>
                <a:r>
                  <a:rPr lang="en-US" altLang="zh-CN" sz="1600" dirty="0" smtClean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×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0.4</m:t>
                        </m:r>
                      </m:e>
                      <m:sup>
                        <m: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altLang="zh-CN" sz="1600" dirty="0" smtClean="0">
                    <a:solidFill>
                      <a:schemeClr val="tx1"/>
                    </a:solidFill>
                  </a:rPr>
                  <a:t>+0.7</a:t>
                </a:r>
                <a:r>
                  <a:rPr lang="en-US" altLang="zh-CN" sz="1600" dirty="0" smtClean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×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16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  <m:sup>
                        <m:r>
                          <a:rPr lang="en-US" altLang="zh-CN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bSup>
                    <m:sSup>
                      <m:sSupPr>
                        <m:ctrlP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0.4</m:t>
                        </m:r>
                      </m:e>
                      <m:sup>
                        <m:r>
                          <a:rPr lang="en-US" altLang="zh-C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CN" sz="1600" dirty="0" smtClean="0">
                    <a:solidFill>
                      <a:schemeClr val="tx1"/>
                    </a:solidFill>
                  </a:rPr>
                  <a:t> = 0.22</a:t>
                </a:r>
              </a:p>
              <a:p>
                <a:r>
                  <a:rPr lang="en-US" altLang="zh-CN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Probability 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 </a:t>
                </a:r>
                <a:r>
                  <a:rPr lang="en-US" altLang="zh-CN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 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path is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×</a:t>
                </a:r>
                <a:r>
                  <a:rPr lang="en-US" altLang="zh-CN" sz="1600" dirty="0">
                    <a:solidFill>
                      <a:schemeClr val="tx1"/>
                    </a:solidFill>
                  </a:rPr>
                  <a:t>(1</a:t>
                </a:r>
                <a:r>
                  <a:rPr lang="en-US" altLang="zh-CN" sz="1600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US" altLang="zh-CN" sz="1600" dirty="0">
                    <a:solidFill>
                      <a:schemeClr val="tx1"/>
                    </a:solidFill>
                  </a:rPr>
                  <a:t>0.4)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×</a:t>
                </a:r>
                <a:endParaRPr lang="en-US" altLang="zh-CN" sz="1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CN" sz="1600" dirty="0" smtClean="0">
                    <a:solidFill>
                      <a:schemeClr val="tx1"/>
                    </a:solidFill>
                  </a:rPr>
                  <a:t>      0.7</a:t>
                </a:r>
                <a:r>
                  <a:rPr lang="en-US" altLang="zh-CN" sz="1600" dirty="0" smtClean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×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  <m:sup>
                        <m:r>
                          <a:rPr lang="en-US" altLang="zh-CN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altLang="zh-CN" sz="1600" dirty="0" smtClean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×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altLang="zh-C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1−0.4)</m:t>
                        </m:r>
                      </m:e>
                      <m:sup>
                        <m: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CN" sz="16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×</a:t>
                </a:r>
                <a:r>
                  <a:rPr lang="en-US" altLang="zh-CN" sz="1600" dirty="0" smtClean="0">
                    <a:solidFill>
                      <a:schemeClr val="tx1"/>
                    </a:solidFill>
                  </a:rPr>
                  <a:t>0.4 + (1</a:t>
                </a:r>
                <a:r>
                  <a:rPr lang="en-US" altLang="zh-CN" sz="1600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US" altLang="zh-CN" sz="1600" dirty="0" smtClean="0">
                    <a:solidFill>
                      <a:schemeClr val="tx1"/>
                    </a:solidFill>
                  </a:rPr>
                  <a:t>0.7)</a:t>
                </a:r>
                <a:r>
                  <a:rPr lang="en-US" altLang="zh-CN" sz="1600" dirty="0" smtClean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×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  <m:sup>
                        <m: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bSup>
                  </m:oMath>
                </a14:m>
                <a:r>
                  <a:rPr lang="en-US" altLang="zh-CN" sz="1600" dirty="0" smtClean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×</a:t>
                </a:r>
                <a:r>
                  <a:rPr lang="en-US" altLang="zh-CN" sz="1600" dirty="0" smtClean="0">
                    <a:solidFill>
                      <a:schemeClr val="tx1"/>
                    </a:solidFill>
                  </a:rPr>
                  <a:t>(1</a:t>
                </a:r>
                <a:r>
                  <a:rPr lang="en-US" altLang="zh-CN" sz="1600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US" altLang="zh-CN" sz="1600" dirty="0" smtClean="0">
                    <a:solidFill>
                      <a:schemeClr val="tx1"/>
                    </a:solidFill>
                  </a:rPr>
                  <a:t>0.4)</a:t>
                </a:r>
                <a:r>
                  <a:rPr lang="en-US" altLang="zh-CN" sz="1600" dirty="0" smtClean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×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0.4</m:t>
                        </m:r>
                      </m:e>
                      <m:sup>
                        <m: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CN" sz="1600" dirty="0" smtClean="0">
                    <a:solidFill>
                      <a:schemeClr val="tx1"/>
                    </a:solidFill>
                  </a:rPr>
                  <a:t> = 0.39</a:t>
                </a:r>
              </a:p>
              <a:p>
                <a:r>
                  <a:rPr lang="en-US" altLang="zh-CN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Probability 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 </a:t>
                </a:r>
                <a:r>
                  <a:rPr lang="en-US" altLang="zh-CN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 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path is</a:t>
                </a:r>
              </a:p>
              <a:p>
                <a:r>
                  <a:rPr lang="en-US" altLang="zh-CN" sz="1600" dirty="0" smtClean="0">
                    <a:solidFill>
                      <a:schemeClr val="tx1"/>
                    </a:solidFill>
                  </a:rPr>
                  <a:t>      (1</a:t>
                </a:r>
                <a:r>
                  <a:rPr lang="en-US" altLang="zh-CN" sz="1600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US" altLang="zh-CN" sz="1600" dirty="0" smtClean="0">
                    <a:solidFill>
                      <a:schemeClr val="tx1"/>
                    </a:solidFill>
                  </a:rPr>
                  <a:t>0.7)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 ×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  <m:sup>
                        <m: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bSup>
                  </m:oMath>
                </a14:m>
                <a:r>
                  <a:rPr lang="en-US" altLang="zh-CN" sz="1600" dirty="0" smtClean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×</a:t>
                </a:r>
                <a:r>
                  <a:rPr lang="en-US" altLang="zh-CN" sz="1600" dirty="0" smtClean="0">
                    <a:solidFill>
                      <a:schemeClr val="tx1"/>
                    </a:solidFill>
                  </a:rPr>
                  <a:t>0.4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×</a:t>
                </a:r>
                <a14:m>
                  <m:oMath xmlns:m="http://schemas.openxmlformats.org/officeDocument/2006/math">
                    <m:r>
                      <a:rPr lang="en-US" altLang="zh-CN" sz="1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1−</m:t>
                        </m:r>
                        <m: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0.4</m:t>
                        </m:r>
                        <m:r>
                          <a:rPr lang="en-US" altLang="zh-C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CN" sz="16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 </a:t>
                </a:r>
                <a:r>
                  <a:rPr lang="en-US" altLang="zh-CN" sz="1600" dirty="0" smtClean="0">
                    <a:solidFill>
                      <a:schemeClr val="tx1"/>
                    </a:solidFill>
                  </a:rPr>
                  <a:t>+ 0.7</a:t>
                </a:r>
                <a:r>
                  <a:rPr lang="en-US" altLang="zh-CN" sz="1600" dirty="0" smtClean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×</a:t>
                </a:r>
                <a14:m>
                  <m:oMath xmlns:m="http://schemas.openxmlformats.org/officeDocument/2006/math">
                    <m:r>
                      <a:rPr lang="en-US" altLang="zh-CN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1−0.4)</m:t>
                        </m:r>
                      </m:e>
                      <m:sup>
                        <m:r>
                          <a:rPr lang="en-US" altLang="zh-C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altLang="zh-CN" sz="1600" dirty="0" smtClean="0">
                    <a:solidFill>
                      <a:schemeClr val="tx1"/>
                    </a:solidFill>
                  </a:rPr>
                  <a:t> = 0.28</a:t>
                </a:r>
              </a:p>
              <a:p>
                <a:r>
                  <a:rPr lang="en-US" altLang="zh-CN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Probability 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 </a:t>
                </a:r>
                <a:r>
                  <a:rPr lang="en-US" altLang="zh-CN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 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path is</a:t>
                </a:r>
              </a:p>
              <a:p>
                <a:r>
                  <a:rPr lang="en-US" altLang="zh-CN" sz="1600" dirty="0" smtClean="0">
                    <a:solidFill>
                      <a:schemeClr val="tx1"/>
                    </a:solidFill>
                  </a:rPr>
                  <a:t>      </a:t>
                </a:r>
                <a14:m>
                  <m:oMath xmlns:m="http://schemas.openxmlformats.org/officeDocument/2006/math">
                    <m:r>
                      <a:rPr lang="en-US" altLang="zh-CN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1−0.4)</m:t>
                        </m:r>
                      </m:e>
                      <m:sup>
                        <m: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altLang="zh-CN" sz="16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altLang="zh-CN" sz="1600" dirty="0" smtClean="0">
                    <a:solidFill>
                      <a:schemeClr val="tx1"/>
                    </a:solidFill>
                  </a:rPr>
                  <a:t>(1</a:t>
                </a:r>
                <a:r>
                  <a:rPr lang="en-US" altLang="zh-CN" sz="1600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US" altLang="zh-CN" sz="1600" dirty="0" smtClean="0">
                    <a:solidFill>
                      <a:schemeClr val="tx1"/>
                    </a:solidFill>
                  </a:rPr>
                  <a:t>0.7) = 0.06</a:t>
                </a:r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altLang="zh-CN" sz="1600" dirty="0" smtClean="0">
                    <a:solidFill>
                      <a:schemeClr val="tx1"/>
                    </a:solidFill>
                  </a:rPr>
                  <a:t>There are mainly </a:t>
                </a:r>
                <a:r>
                  <a:rPr lang="en-US" altLang="zh-CN" sz="1600" dirty="0">
                    <a:solidFill>
                      <a:schemeClr val="tx1"/>
                    </a:solidFill>
                  </a:rPr>
                  <a:t>2~4 </a:t>
                </a:r>
                <a:r>
                  <a:rPr lang="en-US" altLang="zh-CN" sz="1600" dirty="0" smtClean="0">
                    <a:solidFill>
                      <a:schemeClr val="tx1"/>
                    </a:solidFill>
                  </a:rPr>
                  <a:t>paths</a:t>
                </a:r>
                <a:r>
                  <a:rPr lang="en-US" altLang="zh-CN" sz="1600" dirty="0">
                    <a:solidFill>
                      <a:schemeClr val="tx1"/>
                    </a:solidFill>
                  </a:rPr>
                  <a:t>.</a:t>
                </a:r>
                <a:endParaRPr lang="zh-CN" alt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文本框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5921" y="2502069"/>
                <a:ext cx="6552728" cy="2809487"/>
              </a:xfrm>
              <a:prstGeom prst="rect">
                <a:avLst/>
              </a:prstGeom>
              <a:blipFill rotWithShape="0">
                <a:blip r:embed="rId2"/>
                <a:stretch>
                  <a:fillRect l="-372" t="-651" b="-195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文本框 1"/>
          <p:cNvSpPr txBox="1"/>
          <p:nvPr/>
        </p:nvSpPr>
        <p:spPr>
          <a:xfrm>
            <a:off x="5519936" y="5589240"/>
            <a:ext cx="5544616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rgbClr val="FF0000"/>
                </a:solidFill>
              </a:rPr>
              <a:t>For the channel without LOS paths, there are mainly  2~5 paths, which means the rank of the </a:t>
            </a:r>
            <a:r>
              <a:rPr lang="en-US" altLang="zh-CN" sz="1600" smtClean="0">
                <a:solidFill>
                  <a:srgbClr val="FF0000"/>
                </a:solidFill>
              </a:rPr>
              <a:t>channel won’t </a:t>
            </a:r>
            <a:r>
              <a:rPr lang="en-US" altLang="zh-CN" sz="1600" dirty="0" smtClean="0">
                <a:solidFill>
                  <a:srgbClr val="FF0000"/>
                </a:solidFill>
              </a:rPr>
              <a:t>exceed 2~5.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  <p:sp>
        <p:nvSpPr>
          <p:cNvPr id="14" name="日期占位符 5"/>
          <p:cNvSpPr txBox="1">
            <a:spLocks/>
          </p:cNvSpPr>
          <p:nvPr/>
        </p:nvSpPr>
        <p:spPr bwMode="auto">
          <a:xfrm>
            <a:off x="914401" y="286052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892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43472" y="1830390"/>
            <a:ext cx="9070031" cy="1310578"/>
          </a:xfrm>
        </p:spPr>
        <p:txBody>
          <a:bodyPr/>
          <a:lstStyle/>
          <a:p>
            <a:pPr marL="0" indent="0"/>
            <a:r>
              <a:rPr lang="en-US" altLang="zh-CN" sz="1600" dirty="0">
                <a:solidFill>
                  <a:schemeClr val="tx1"/>
                </a:solidFill>
              </a:rPr>
              <a:t>[1</a:t>
            </a:r>
            <a:r>
              <a:rPr lang="en-US" altLang="zh-CN" sz="1600" dirty="0" smtClean="0">
                <a:solidFill>
                  <a:schemeClr val="tx1"/>
                </a:solidFill>
              </a:rPr>
              <a:t>] </a:t>
            </a:r>
            <a:r>
              <a:rPr lang="en-GB" altLang="zh-CN" sz="1600" b="0" dirty="0">
                <a:ea typeface="宋体" panose="02010600030101010101" pitchFamily="2" charset="-122"/>
              </a:rPr>
              <a:t>IEEE doc. 802.11-09/0334r8. Channel models for 60 GHz WLAN systems, A. </a:t>
            </a:r>
            <a:r>
              <a:rPr lang="en-GB" altLang="zh-CN" sz="1600" b="0" dirty="0" err="1">
                <a:ea typeface="宋体" panose="02010600030101010101" pitchFamily="2" charset="-122"/>
              </a:rPr>
              <a:t>Maltsev</a:t>
            </a:r>
            <a:r>
              <a:rPr lang="en-GB" altLang="zh-CN" sz="1600" b="0" dirty="0">
                <a:ea typeface="宋体" panose="02010600030101010101" pitchFamily="2" charset="-122"/>
              </a:rPr>
              <a:t> </a:t>
            </a:r>
            <a:r>
              <a:rPr lang="en-GB" altLang="zh-CN" sz="1600" b="0" i="1" dirty="0">
                <a:ea typeface="宋体" panose="02010600030101010101" pitchFamily="2" charset="-122"/>
              </a:rPr>
              <a:t>et al</a:t>
            </a:r>
            <a:r>
              <a:rPr lang="en-GB" altLang="zh-CN" sz="1600" b="0" dirty="0">
                <a:ea typeface="宋体" panose="02010600030101010101" pitchFamily="2" charset="-122"/>
              </a:rPr>
              <a:t>, Mar. 2010</a:t>
            </a:r>
            <a:r>
              <a:rPr lang="en-GB" altLang="zh-CN" sz="1600" b="0" dirty="0" smtClean="0">
                <a:ea typeface="宋体" panose="02010600030101010101" pitchFamily="2" charset="-122"/>
              </a:rPr>
              <a:t>.</a:t>
            </a:r>
          </a:p>
          <a:p>
            <a:pPr marL="0" indent="0"/>
            <a:r>
              <a:rPr lang="en-GB" altLang="zh-CN" sz="1600" dirty="0">
                <a:ea typeface="宋体" panose="02010600030101010101" pitchFamily="2" charset="-122"/>
              </a:rPr>
              <a:t>[2] </a:t>
            </a:r>
            <a:r>
              <a:rPr lang="en-GB" altLang="zh-CN" sz="1600" b="0" dirty="0">
                <a:ea typeface="宋体" panose="02010600030101010101" pitchFamily="2" charset="-122"/>
              </a:rPr>
              <a:t>11-15-0632-01-00ay-experimental-measurements-for-short-range-los-su-mimo</a:t>
            </a:r>
            <a:r>
              <a:rPr lang="en-GB" altLang="zh-CN" sz="1600" b="0" dirty="0" smtClean="0">
                <a:ea typeface="宋体" panose="02010600030101010101" pitchFamily="2" charset="-122"/>
              </a:rPr>
              <a:t>.</a:t>
            </a:r>
          </a:p>
          <a:p>
            <a:pPr marL="0" indent="0"/>
            <a:r>
              <a:rPr lang="en-GB" altLang="zh-CN" sz="1600" dirty="0" smtClean="0">
                <a:ea typeface="宋体" panose="02010600030101010101" pitchFamily="2" charset="-122"/>
              </a:rPr>
              <a:t>[3] </a:t>
            </a:r>
            <a:r>
              <a:rPr lang="en-GB" altLang="zh-CN" sz="1600" b="0" dirty="0"/>
              <a:t>X. Li, J. Fang, H. Li, and P. Wang, “</a:t>
            </a:r>
            <a:r>
              <a:rPr lang="en-GB" altLang="zh-CN" sz="1600" b="0" dirty="0" err="1"/>
              <a:t>Millimeter</a:t>
            </a:r>
            <a:r>
              <a:rPr lang="en-GB" altLang="zh-CN" sz="1600" b="0" dirty="0"/>
              <a:t> wave </a:t>
            </a:r>
            <a:r>
              <a:rPr lang="en-GB" altLang="zh-CN" sz="1600" b="0" dirty="0" smtClean="0"/>
              <a:t>channel estimation </a:t>
            </a:r>
            <a:r>
              <a:rPr lang="en-GB" altLang="zh-CN" sz="1600" b="0" dirty="0"/>
              <a:t>via exploiting joint sparse and low-rank structures</a:t>
            </a:r>
            <a:r>
              <a:rPr lang="en-GB" altLang="zh-CN" sz="1600" b="0" dirty="0" smtClean="0"/>
              <a:t>,” </a:t>
            </a:r>
            <a:r>
              <a:rPr lang="en-GB" altLang="zh-CN" sz="1600" b="0" i="1" dirty="0" smtClean="0"/>
              <a:t>IEEE </a:t>
            </a:r>
            <a:r>
              <a:rPr lang="en-GB" altLang="zh-CN" sz="1600" b="0" i="1" dirty="0"/>
              <a:t>Transactions on Wireless Communications</a:t>
            </a:r>
            <a:r>
              <a:rPr lang="en-GB" altLang="zh-CN" sz="1600" b="0" dirty="0"/>
              <a:t>, vol. </a:t>
            </a:r>
            <a:r>
              <a:rPr lang="en-GB" altLang="zh-CN" sz="1600" b="0" dirty="0" smtClean="0"/>
              <a:t>17, no</a:t>
            </a:r>
            <a:r>
              <a:rPr lang="en-GB" altLang="zh-CN" sz="1600" b="0" dirty="0"/>
              <a:t>. 2, pp. 1123–1133, 2017</a:t>
            </a:r>
            <a:r>
              <a:rPr lang="en-GB" altLang="zh-CN" sz="1600" dirty="0"/>
              <a:t> </a:t>
            </a:r>
            <a:br>
              <a:rPr lang="en-GB" altLang="zh-CN" sz="1600" dirty="0"/>
            </a:br>
            <a:endParaRPr lang="en-GB" altLang="zh-CN" sz="1600" dirty="0">
              <a:ea typeface="宋体" panose="02010600030101010101" pitchFamily="2" charset="-122"/>
            </a:endParaRPr>
          </a:p>
          <a:p>
            <a:pPr marL="0" indent="0"/>
            <a:endParaRPr lang="en-US" altLang="zh-CN" sz="1600" dirty="0">
              <a:solidFill>
                <a:schemeClr val="tx1"/>
              </a:solidFill>
            </a:endParaRPr>
          </a:p>
          <a:p>
            <a:pPr marL="0" indent="0"/>
            <a:endParaRPr lang="en-US" altLang="zh-CN" sz="1400" dirty="0">
              <a:solidFill>
                <a:schemeClr val="tx1"/>
              </a:solidFill>
            </a:endParaRPr>
          </a:p>
          <a:p>
            <a:pPr marL="0" indent="0"/>
            <a:endParaRPr lang="en-US" altLang="zh-CN" sz="1400" dirty="0">
              <a:solidFill>
                <a:schemeClr val="tx1"/>
              </a:solidFill>
            </a:endParaRPr>
          </a:p>
          <a:p>
            <a:pPr marL="0" indent="0"/>
            <a:endParaRPr lang="en-US" altLang="zh-CN" sz="1400" dirty="0">
              <a:solidFill>
                <a:schemeClr val="tx1"/>
              </a:solidFill>
            </a:endParaRPr>
          </a:p>
          <a:p>
            <a:pPr marL="0" indent="0"/>
            <a:endParaRPr lang="en-US" altLang="zh-CN" sz="1400" dirty="0">
              <a:solidFill>
                <a:schemeClr val="tx1"/>
              </a:solidFill>
            </a:endParaRPr>
          </a:p>
          <a:p>
            <a:pPr marL="0" indent="0"/>
            <a:endParaRPr lang="en-US" altLang="zh-CN" sz="1400" dirty="0">
              <a:solidFill>
                <a:schemeClr val="tx1"/>
              </a:solidFill>
            </a:endParaRPr>
          </a:p>
          <a:p>
            <a:endParaRPr lang="en-GB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CN" dirty="0" smtClean="0"/>
              <a:t>Bo Gong (Huawei</a:t>
            </a:r>
            <a:r>
              <a:rPr lang="en-US" altLang="zh-CN" dirty="0"/>
              <a:t>)</a:t>
            </a:r>
            <a:endParaRPr lang="en-GB" altLang="zh-CN" dirty="0"/>
          </a:p>
        </p:txBody>
      </p:sp>
      <p:sp>
        <p:nvSpPr>
          <p:cNvPr id="7" name="日期占位符 5"/>
          <p:cNvSpPr txBox="1">
            <a:spLocks/>
          </p:cNvSpPr>
          <p:nvPr/>
        </p:nvSpPr>
        <p:spPr bwMode="auto">
          <a:xfrm>
            <a:off x="914401" y="286052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23331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 and Motivation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800" b="0" dirty="0" smtClean="0"/>
              <a:t>IMMW SG has been setup for discussion of integrated baseband of sub-7G and super-45G, which is intended </a:t>
            </a:r>
            <a:r>
              <a:rPr lang="en-US" altLang="zh-CN" sz="1800" b="0" dirty="0"/>
              <a:t>to support millimeter wave transmission at the lowest </a:t>
            </a:r>
            <a:r>
              <a:rPr lang="en-US" altLang="zh-CN" sz="1800" b="0" dirty="0" smtClean="0"/>
              <a:t>cost.</a:t>
            </a:r>
          </a:p>
          <a:p>
            <a:pPr>
              <a:buFont typeface="Wingdings" panose="05000000000000000000" pitchFamily="2" charset="2"/>
              <a:buChar char="p"/>
            </a:pPr>
            <a:endParaRPr lang="en-US" altLang="zh-CN" sz="1800" b="0" dirty="0"/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800" b="0" dirty="0" smtClean="0"/>
              <a:t>Taking account for the applications which </a:t>
            </a:r>
            <a:r>
              <a:rPr lang="en-US" altLang="zh-CN" sz="1800" b="0" dirty="0"/>
              <a:t>have special requirements for </a:t>
            </a:r>
            <a:r>
              <a:rPr lang="en-US" altLang="zh-CN" sz="1800" b="0" dirty="0" smtClean="0"/>
              <a:t>throughput, such as AR/VR, MIMO can be taken as an optional feature to improve the throughput.</a:t>
            </a:r>
          </a:p>
          <a:p>
            <a:pPr>
              <a:buFont typeface="Wingdings" panose="05000000000000000000" pitchFamily="2" charset="2"/>
              <a:buChar char="p"/>
            </a:pPr>
            <a:endParaRPr lang="en-US" altLang="zh-CN" sz="1800" b="0" dirty="0"/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800" b="0" dirty="0" smtClean="0"/>
              <a:t>This proposal analyzes the possible number of spatial streams of SU MIMO, which provides reference for the determination of the throughput in IMMW PAR.</a:t>
            </a:r>
            <a:endParaRPr lang="zh-CN" altLang="en-US" sz="18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Bo Gong (Huawei)</a:t>
            </a:r>
            <a:endParaRPr lang="en-GB" dirty="0"/>
          </a:p>
        </p:txBody>
      </p:sp>
      <p:sp>
        <p:nvSpPr>
          <p:cNvPr id="8" name="日期占位符 5"/>
          <p:cNvSpPr txBox="1">
            <a:spLocks/>
          </p:cNvSpPr>
          <p:nvPr/>
        </p:nvSpPr>
        <p:spPr bwMode="auto">
          <a:xfrm>
            <a:off x="914401" y="297658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84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Gong (Huawei)</a:t>
            </a:r>
            <a:endParaRPr lang="en-GB" dirty="0"/>
          </a:p>
        </p:txBody>
      </p:sp>
      <p:sp>
        <p:nvSpPr>
          <p:cNvPr id="8" name="文本框 7"/>
          <p:cNvSpPr txBox="1"/>
          <p:nvPr/>
        </p:nvSpPr>
        <p:spPr>
          <a:xfrm>
            <a:off x="929217" y="908720"/>
            <a:ext cx="10513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P</a:t>
            </a:r>
            <a:r>
              <a:rPr lang="en-US" altLang="zh-CN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ossible Number </a:t>
            </a:r>
            <a:r>
              <a:rPr lang="en-US" altLang="zh-CN" sz="32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of </a:t>
            </a:r>
            <a:r>
              <a:rPr lang="en-US" altLang="zh-CN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Spatial Streams </a:t>
            </a:r>
            <a:r>
              <a:rPr lang="en-US" altLang="zh-CN" sz="32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for </a:t>
            </a:r>
            <a:r>
              <a:rPr lang="en-US" altLang="zh-CN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Typical Scenarios</a:t>
            </a:r>
            <a:endParaRPr lang="zh-CN" altLang="en-US" sz="3200" b="1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199456" y="2204864"/>
            <a:ext cx="96490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sz="1800" dirty="0" smtClean="0">
                <a:solidFill>
                  <a:schemeClr val="tx1"/>
                </a:solidFill>
              </a:rPr>
              <a:t>For APs and non-AP STAs under typical scenarios, such as routers and mobile phones, the analysis should be based on far-field antenna model;</a:t>
            </a:r>
          </a:p>
          <a:p>
            <a:endParaRPr lang="en-US" altLang="zh-CN" sz="1800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sz="1800" dirty="0" smtClean="0">
                <a:solidFill>
                  <a:schemeClr val="tx1"/>
                </a:solidFill>
              </a:rPr>
              <a:t>As analyzed in Appendix and proved by product test, the rank of the channel with LOS path is usually 1</a:t>
            </a:r>
            <a:r>
              <a:rPr lang="en-US" altLang="zh-CN" sz="1800" dirty="0">
                <a:solidFill>
                  <a:schemeClr val="tx1"/>
                </a:solidFill>
              </a:rPr>
              <a:t>. </a:t>
            </a:r>
            <a:r>
              <a:rPr lang="en-US" altLang="zh-CN" sz="1800" dirty="0" smtClean="0">
                <a:solidFill>
                  <a:schemeClr val="tx1"/>
                </a:solidFill>
              </a:rPr>
              <a:t> The reason is that the </a:t>
            </a:r>
            <a:r>
              <a:rPr lang="en-US" altLang="zh-CN" sz="1800" dirty="0">
                <a:solidFill>
                  <a:schemeClr val="tx1"/>
                </a:solidFill>
              </a:rPr>
              <a:t>strength of the reflection path is much lower than </a:t>
            </a:r>
            <a:r>
              <a:rPr lang="en-US" altLang="zh-CN" sz="1800" dirty="0" smtClean="0">
                <a:solidFill>
                  <a:schemeClr val="tx1"/>
                </a:solidFill>
              </a:rPr>
              <a:t>the LOS path due to the </a:t>
            </a:r>
            <a:r>
              <a:rPr lang="en-US" altLang="zh-CN" sz="1800" dirty="0">
                <a:solidFill>
                  <a:schemeClr val="tx1"/>
                </a:solidFill>
              </a:rPr>
              <a:t>large reflection </a:t>
            </a:r>
            <a:r>
              <a:rPr lang="en-US" altLang="zh-CN" sz="1800" dirty="0" smtClean="0">
                <a:solidFill>
                  <a:schemeClr val="tx1"/>
                </a:solidFill>
              </a:rPr>
              <a:t>loss. 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endParaRPr lang="en-US" altLang="zh-CN" sz="18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sz="1800" dirty="0" smtClean="0">
                <a:solidFill>
                  <a:schemeClr val="tx1"/>
                </a:solidFill>
              </a:rPr>
              <a:t>In addition, the rank of the channel without LOS path will not exceed 2~5. The channel quality is usually worse </a:t>
            </a:r>
            <a:r>
              <a:rPr lang="en-US" altLang="zh-CN" sz="1800" dirty="0">
                <a:solidFill>
                  <a:schemeClr val="tx1"/>
                </a:solidFill>
              </a:rPr>
              <a:t>due to the large reflection </a:t>
            </a:r>
            <a:r>
              <a:rPr lang="en-US" altLang="zh-CN" sz="1800" dirty="0" smtClean="0">
                <a:solidFill>
                  <a:schemeClr val="tx1"/>
                </a:solidFill>
              </a:rPr>
              <a:t>loss.                     </a:t>
            </a:r>
          </a:p>
        </p:txBody>
      </p:sp>
      <p:sp>
        <p:nvSpPr>
          <p:cNvPr id="9" name="日期占位符 5"/>
          <p:cNvSpPr txBox="1">
            <a:spLocks/>
          </p:cNvSpPr>
          <p:nvPr/>
        </p:nvSpPr>
        <p:spPr bwMode="auto">
          <a:xfrm>
            <a:off x="929217" y="279986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404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8806" y="723562"/>
            <a:ext cx="10361084" cy="1065213"/>
          </a:xfrm>
        </p:spPr>
        <p:txBody>
          <a:bodyPr/>
          <a:lstStyle/>
          <a:p>
            <a:r>
              <a:rPr lang="en-US" altLang="zh-CN" dirty="0"/>
              <a:t>Recommended </a:t>
            </a:r>
            <a:r>
              <a:rPr lang="en-US" altLang="zh-CN" dirty="0" smtClean="0"/>
              <a:t>MIMO Scheme </a:t>
            </a:r>
            <a:r>
              <a:rPr lang="en-US" altLang="zh-CN" dirty="0"/>
              <a:t>for </a:t>
            </a:r>
            <a:r>
              <a:rPr lang="en-US" altLang="zh-CN" dirty="0" smtClean="0"/>
              <a:t>Typical Scenarios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Gong (Huawei)</a:t>
            </a:r>
            <a:endParaRPr lang="en-GB" dirty="0"/>
          </a:p>
        </p:txBody>
      </p:sp>
      <p:sp>
        <p:nvSpPr>
          <p:cNvPr id="9" name="文本框 8"/>
          <p:cNvSpPr txBox="1"/>
          <p:nvPr/>
        </p:nvSpPr>
        <p:spPr>
          <a:xfrm>
            <a:off x="1415480" y="1988840"/>
            <a:ext cx="97210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(1) </a:t>
            </a:r>
            <a:r>
              <a:rPr lang="en-US" altLang="zh-CN" sz="1800" dirty="0" smtClean="0">
                <a:solidFill>
                  <a:schemeClr val="tx1"/>
                </a:solidFill>
              </a:rPr>
              <a:t>For </a:t>
            </a:r>
            <a:r>
              <a:rPr lang="en-US" altLang="zh-CN" sz="1800" dirty="0">
                <a:solidFill>
                  <a:schemeClr val="tx1"/>
                </a:solidFill>
              </a:rPr>
              <a:t>the </a:t>
            </a:r>
            <a:r>
              <a:rPr lang="en-US" altLang="zh-CN" sz="1800" dirty="0" smtClean="0">
                <a:solidFill>
                  <a:schemeClr val="tx1"/>
                </a:solidFill>
              </a:rPr>
              <a:t>rank 1 LOS path channel, dual-polarization can be adopted to support 2 spatial streams.</a:t>
            </a:r>
            <a:endParaRPr lang="en-US" altLang="zh-CN" sz="1800" dirty="0">
              <a:solidFill>
                <a:schemeClr val="tx1"/>
              </a:solidFill>
            </a:endParaRPr>
          </a:p>
          <a:p>
            <a:endParaRPr lang="en-US" altLang="zh-CN" sz="1800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AutoNum type="arabicParenBoth" startAt="2"/>
            </a:pPr>
            <a:r>
              <a:rPr lang="en-US" altLang="zh-CN" sz="1800" dirty="0" smtClean="0">
                <a:solidFill>
                  <a:schemeClr val="tx1"/>
                </a:solidFill>
                <a:latin typeface="+mn-lt"/>
              </a:rPr>
              <a:t>For </a:t>
            </a:r>
            <a:r>
              <a:rPr lang="en-US" altLang="zh-CN" sz="1800" dirty="0">
                <a:solidFill>
                  <a:schemeClr val="tx1"/>
                </a:solidFill>
                <a:latin typeface="+mn-lt"/>
              </a:rPr>
              <a:t>the </a:t>
            </a:r>
            <a:r>
              <a:rPr lang="en-US" altLang="zh-CN" sz="1800" dirty="0" smtClean="0">
                <a:solidFill>
                  <a:schemeClr val="tx1"/>
                </a:solidFill>
                <a:latin typeface="+mn-lt"/>
              </a:rPr>
              <a:t>channel </a:t>
            </a:r>
            <a:r>
              <a:rPr lang="en-US" altLang="zh-CN" sz="1800" dirty="0">
                <a:solidFill>
                  <a:schemeClr val="tx1"/>
                </a:solidFill>
                <a:latin typeface="+mn-lt"/>
              </a:rPr>
              <a:t>without LOS path</a:t>
            </a:r>
            <a:r>
              <a:rPr lang="en-US" altLang="zh-CN" sz="1800" dirty="0" smtClean="0">
                <a:solidFill>
                  <a:schemeClr val="tx1"/>
                </a:solidFill>
                <a:latin typeface="+mn-lt"/>
              </a:rPr>
              <a:t>,  on the one hand, it doesn’t come up very often; On the other hand, the channel quality is usually unsatisfactory. Thus, </a:t>
            </a:r>
            <a:r>
              <a:rPr lang="en-US" altLang="zh-CN" sz="1800" dirty="0">
                <a:solidFill>
                  <a:schemeClr val="tx1"/>
                </a:solidFill>
              </a:rPr>
              <a:t>2 spatial streams are </a:t>
            </a:r>
            <a:r>
              <a:rPr lang="en-US" altLang="zh-CN" sz="1800" dirty="0" smtClean="0">
                <a:solidFill>
                  <a:schemeClr val="tx1"/>
                </a:solidFill>
              </a:rPr>
              <a:t>regarded as enough.</a:t>
            </a:r>
            <a:endParaRPr lang="en-US" altLang="zh-CN" sz="1800" dirty="0" smtClean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2050" name="Picture 2" descr="C:\Users\g00487387\AppData\Roaming\eSpace_Desktop\UserData\g00487387\imagefiles\C2EEC620-56DE-40E2-AF80-54AD4B95386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4455" y="3645024"/>
            <a:ext cx="4657725" cy="2495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日期占位符 5"/>
          <p:cNvSpPr txBox="1">
            <a:spLocks/>
          </p:cNvSpPr>
          <p:nvPr/>
        </p:nvSpPr>
        <p:spPr bwMode="auto">
          <a:xfrm>
            <a:off x="918806" y="267707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549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Gong (Huawei)</a:t>
            </a:r>
            <a:endParaRPr lang="en-GB" dirty="0"/>
          </a:p>
        </p:txBody>
      </p:sp>
      <p:sp>
        <p:nvSpPr>
          <p:cNvPr id="7" name="文本框 6"/>
          <p:cNvSpPr txBox="1"/>
          <p:nvPr/>
        </p:nvSpPr>
        <p:spPr>
          <a:xfrm>
            <a:off x="1285202" y="816992"/>
            <a:ext cx="9721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0000"/>
                </a:solidFill>
                <a:latin typeface="+mj-lt"/>
              </a:rPr>
              <a:t>Possible Number of Spatial Streams</a:t>
            </a:r>
            <a:r>
              <a:rPr lang="en-US" altLang="zh-CN" sz="28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zh-CN" sz="28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for </a:t>
            </a:r>
            <a:r>
              <a:rPr lang="en-US" altLang="zh-CN" sz="28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Some Other Scenarios</a:t>
            </a:r>
            <a:endParaRPr lang="zh-CN" altLang="en-US" sz="2800" b="1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8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61198" y="1801777"/>
            <a:ext cx="2779418" cy="8542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pic>
        <p:nvPicPr>
          <p:cNvPr id="9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03304" y="2773805"/>
            <a:ext cx="2269448" cy="8084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10" name="文本框 9"/>
          <p:cNvSpPr txBox="1"/>
          <p:nvPr/>
        </p:nvSpPr>
        <p:spPr>
          <a:xfrm>
            <a:off x="767408" y="2132856"/>
            <a:ext cx="698477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u"/>
            </a:pPr>
            <a:r>
              <a:rPr lang="en-US" altLang="zh-CN" sz="1800" dirty="0" smtClean="0">
                <a:solidFill>
                  <a:schemeClr val="tx1"/>
                </a:solidFill>
              </a:rPr>
              <a:t>For some other </a:t>
            </a:r>
            <a:r>
              <a:rPr lang="en-US" altLang="zh-CN" sz="1800" dirty="0">
                <a:solidFill>
                  <a:schemeClr val="tx1"/>
                </a:solidFill>
              </a:rPr>
              <a:t>scenarios with </a:t>
            </a:r>
            <a:r>
              <a:rPr lang="en-US" altLang="zh-CN" sz="1800" dirty="0" smtClean="0">
                <a:solidFill>
                  <a:schemeClr val="tx1"/>
                </a:solidFill>
              </a:rPr>
              <a:t>larger </a:t>
            </a:r>
            <a:r>
              <a:rPr lang="en-US" altLang="zh-CN" sz="1800" dirty="0">
                <a:solidFill>
                  <a:schemeClr val="tx1"/>
                </a:solidFill>
              </a:rPr>
              <a:t>devices and closer </a:t>
            </a:r>
            <a:r>
              <a:rPr lang="en-US" altLang="zh-CN" sz="1800" dirty="0" smtClean="0">
                <a:solidFill>
                  <a:schemeClr val="tx1"/>
                </a:solidFill>
              </a:rPr>
              <a:t>distances, the analysis can also be based on near-field antenna model;</a:t>
            </a:r>
          </a:p>
          <a:p>
            <a:endParaRPr lang="en-US" altLang="zh-CN" sz="1800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en-US" altLang="zh-CN" sz="1800" dirty="0" smtClean="0">
                <a:solidFill>
                  <a:schemeClr val="tx1"/>
                </a:solidFill>
              </a:rPr>
              <a:t>Dual-polarization </a:t>
            </a:r>
            <a:r>
              <a:rPr lang="en-US" altLang="zh-CN" sz="1800" dirty="0">
                <a:solidFill>
                  <a:schemeClr val="tx1"/>
                </a:solidFill>
              </a:rPr>
              <a:t>can be adopted to support 2 spatial streams</a:t>
            </a:r>
            <a:r>
              <a:rPr lang="en-US" altLang="zh-CN" sz="1800" dirty="0" smtClean="0">
                <a:solidFill>
                  <a:schemeClr val="tx1"/>
                </a:solidFill>
              </a:rPr>
              <a:t>.</a:t>
            </a:r>
          </a:p>
          <a:p>
            <a:endParaRPr lang="en-US" altLang="zh-CN" sz="1800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en-US" altLang="zh-CN" sz="1800" dirty="0" smtClean="0">
                <a:solidFill>
                  <a:schemeClr val="tx1"/>
                </a:solidFill>
              </a:rPr>
              <a:t>Spatial Separation supports 2 spatial streams with antenna distance 30cm and transmitter-receiver distance 2m [2]. </a:t>
            </a:r>
            <a:r>
              <a:rPr lang="en-US" altLang="zh-CN" sz="1800" i="1" dirty="0">
                <a:solidFill>
                  <a:schemeClr val="accent2"/>
                </a:solidFill>
              </a:rPr>
              <a:t>Note that the Half Power </a:t>
            </a:r>
            <a:r>
              <a:rPr lang="en-US" altLang="zh-CN" sz="1800" i="1" dirty="0" err="1">
                <a:solidFill>
                  <a:schemeClr val="accent2"/>
                </a:solidFill>
              </a:rPr>
              <a:t>Beamwidth</a:t>
            </a:r>
            <a:r>
              <a:rPr lang="en-US" altLang="zh-CN" sz="1800" i="1" dirty="0">
                <a:solidFill>
                  <a:schemeClr val="accent2"/>
                </a:solidFill>
              </a:rPr>
              <a:t> (HPBW) is equal to 14.0</a:t>
            </a:r>
            <a:r>
              <a:rPr lang="en-US" altLang="zh-CN" sz="1800" i="1" baseline="30000" dirty="0">
                <a:solidFill>
                  <a:schemeClr val="accent2"/>
                </a:solidFill>
              </a:rPr>
              <a:t>0</a:t>
            </a:r>
            <a:r>
              <a:rPr lang="en-US" altLang="zh-CN" sz="1800" i="1" dirty="0">
                <a:solidFill>
                  <a:schemeClr val="accent2"/>
                </a:solidFill>
              </a:rPr>
              <a:t>. It is challenging for implementation to some degree</a:t>
            </a:r>
            <a:r>
              <a:rPr lang="en-US" altLang="zh-CN" sz="1800" i="1" dirty="0" smtClean="0">
                <a:solidFill>
                  <a:schemeClr val="accent2"/>
                </a:solidFill>
              </a:rPr>
              <a:t>.</a:t>
            </a:r>
            <a:endParaRPr lang="en-US" altLang="zh-CN" sz="1800" dirty="0" smtClean="0">
              <a:solidFill>
                <a:schemeClr val="tx1"/>
              </a:solidFill>
            </a:endParaRPr>
          </a:p>
          <a:p>
            <a:endParaRPr lang="en-US" altLang="zh-CN" sz="1800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en-US" altLang="zh-CN" sz="1800" dirty="0" smtClean="0">
                <a:solidFill>
                  <a:schemeClr val="tx1"/>
                </a:solidFill>
              </a:rPr>
              <a:t>Simultaneous</a:t>
            </a:r>
            <a:r>
              <a:rPr lang="en-US" altLang="zh-CN" sz="1800" dirty="0" smtClean="0">
                <a:solidFill>
                  <a:schemeClr val="accent2"/>
                </a:solidFill>
              </a:rPr>
              <a:t> </a:t>
            </a:r>
            <a:r>
              <a:rPr lang="en-US" altLang="zh-CN" sz="1800" dirty="0" smtClean="0">
                <a:solidFill>
                  <a:schemeClr val="tx1"/>
                </a:solidFill>
              </a:rPr>
              <a:t>dual-polarization and </a:t>
            </a:r>
            <a:r>
              <a:rPr lang="en-US" altLang="zh-CN" sz="1800" dirty="0">
                <a:solidFill>
                  <a:schemeClr val="tx1"/>
                </a:solidFill>
              </a:rPr>
              <a:t>Spatial Separation </a:t>
            </a:r>
            <a:r>
              <a:rPr lang="en-US" altLang="zh-CN" sz="1800" dirty="0" smtClean="0">
                <a:solidFill>
                  <a:schemeClr val="tx1"/>
                </a:solidFill>
              </a:rPr>
              <a:t>can be adopted to support 4 spatial streams.</a:t>
            </a:r>
          </a:p>
          <a:p>
            <a:endParaRPr lang="en-US" altLang="zh-CN" sz="1800" dirty="0">
              <a:solidFill>
                <a:schemeClr val="tx1"/>
              </a:solidFill>
            </a:endParaRPr>
          </a:p>
        </p:txBody>
      </p:sp>
      <p:pic>
        <p:nvPicPr>
          <p:cNvPr id="11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96200" y="3792819"/>
            <a:ext cx="4008600" cy="2472027"/>
          </a:xfrm>
          <a:prstGeom prst="rect">
            <a:avLst/>
          </a:prstGeom>
        </p:spPr>
      </p:pic>
      <p:sp>
        <p:nvSpPr>
          <p:cNvPr id="13" name="日期占位符 5"/>
          <p:cNvSpPr txBox="1">
            <a:spLocks/>
          </p:cNvSpPr>
          <p:nvPr/>
        </p:nvSpPr>
        <p:spPr bwMode="auto">
          <a:xfrm>
            <a:off x="983432" y="28414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068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CN" dirty="0" smtClean="0"/>
              <a:t>Bo Gong (Huawei</a:t>
            </a:r>
            <a:r>
              <a:rPr lang="en-US" altLang="zh-CN" dirty="0"/>
              <a:t>)</a:t>
            </a:r>
            <a:endParaRPr lang="en-GB" altLang="zh-CN" dirty="0"/>
          </a:p>
        </p:txBody>
      </p:sp>
      <p:sp>
        <p:nvSpPr>
          <p:cNvPr id="7" name="标题 1">
            <a:extLst>
              <a:ext uri="{FF2B5EF4-FFF2-40B4-BE49-F238E27FC236}">
                <a16:creationId xmlns:a16="http://schemas.microsoft.com/office/drawing/2014/main" xmlns="" id="{9575F269-EB0B-43F9-A9E5-0018C5156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8" name="内容占位符 2">
            <a:extLst>
              <a:ext uri="{FF2B5EF4-FFF2-40B4-BE49-F238E27FC236}">
                <a16:creationId xmlns:a16="http://schemas.microsoft.com/office/drawing/2014/main" xmlns="" id="{55AD7B3A-317A-4237-AC00-E6FDD1426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8881" y="2023661"/>
            <a:ext cx="10097679" cy="75726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000" b="0" dirty="0" smtClean="0">
                <a:solidFill>
                  <a:schemeClr val="tx1"/>
                </a:solidFill>
              </a:rPr>
              <a:t>In this proposal, we analyze the possible number of spatial streams and recommend two spatial streams for typical scenarios. </a:t>
            </a:r>
            <a:endParaRPr lang="en-US" altLang="zh-CN" sz="2000" b="0" dirty="0">
              <a:solidFill>
                <a:schemeClr val="tx1"/>
              </a:solidFill>
            </a:endParaRPr>
          </a:p>
        </p:txBody>
      </p:sp>
      <p:sp>
        <p:nvSpPr>
          <p:cNvPr id="10" name="日期占位符 5"/>
          <p:cNvSpPr txBox="1">
            <a:spLocks/>
          </p:cNvSpPr>
          <p:nvPr/>
        </p:nvSpPr>
        <p:spPr bwMode="auto">
          <a:xfrm>
            <a:off x="907526" y="276428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Jan.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Gong (Huawei)</a:t>
            </a:r>
            <a:endParaRPr lang="en-GB" dirty="0"/>
          </a:p>
        </p:txBody>
      </p:sp>
      <p:sp>
        <p:nvSpPr>
          <p:cNvPr id="7" name="文本框 6"/>
          <p:cNvSpPr txBox="1"/>
          <p:nvPr/>
        </p:nvSpPr>
        <p:spPr>
          <a:xfrm>
            <a:off x="4671181" y="2564904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Appendix</a:t>
            </a:r>
            <a:endParaRPr lang="zh-CN" altLang="en-US" sz="4000" b="1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日期占位符 5"/>
          <p:cNvSpPr txBox="1">
            <a:spLocks/>
          </p:cNvSpPr>
          <p:nvPr/>
        </p:nvSpPr>
        <p:spPr bwMode="auto">
          <a:xfrm>
            <a:off x="911424" y="332656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694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416" y="685801"/>
            <a:ext cx="11161240" cy="1065213"/>
          </a:xfrm>
        </p:spPr>
        <p:txBody>
          <a:bodyPr/>
          <a:lstStyle/>
          <a:p>
            <a:r>
              <a:rPr lang="en-US" altLang="zh-CN" sz="2800" dirty="0"/>
              <a:t>Part I : Relationship between </a:t>
            </a:r>
            <a:r>
              <a:rPr lang="en-US" altLang="zh-CN" sz="2800" dirty="0" smtClean="0"/>
              <a:t>Multi-path </a:t>
            </a:r>
            <a:r>
              <a:rPr lang="en-US" altLang="zh-CN" sz="2800" dirty="0"/>
              <a:t>and </a:t>
            </a:r>
            <a:r>
              <a:rPr lang="en-US" altLang="zh-CN" sz="2800" dirty="0" smtClean="0"/>
              <a:t>Channel Rank (1)</a:t>
            </a:r>
            <a:endParaRPr lang="zh-CN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23392" y="2198433"/>
                <a:ext cx="7848872" cy="3384376"/>
              </a:xfrm>
            </p:spPr>
            <p:txBody>
              <a:bodyPr/>
              <a:lstStyle/>
              <a:p>
                <a:r>
                  <a:rPr lang="en-US" altLang="zh-CN" sz="1400" dirty="0" smtClean="0"/>
                  <a:t>Consider the scenario with</a:t>
                </a:r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en-US" altLang="zh-CN" sz="1400" dirty="0"/>
                  <a:t>M</a:t>
                </a:r>
                <a:r>
                  <a:rPr lang="en-US" altLang="zh-CN" sz="1400" dirty="0" smtClean="0"/>
                  <a:t> Tx antenna </a:t>
                </a:r>
                <a:r>
                  <a:rPr lang="en-US" altLang="zh-CN" sz="1400" dirty="0"/>
                  <a:t>panels </a:t>
                </a:r>
                <a:r>
                  <a:rPr lang="en-US" altLang="zh-CN" sz="1400" dirty="0" smtClean="0"/>
                  <a:t>connected to M </a:t>
                </a:r>
                <a:r>
                  <a:rPr lang="en-US" altLang="zh-CN" sz="1400" dirty="0"/>
                  <a:t>Tx RF Chains </a:t>
                </a:r>
                <a:endParaRPr lang="en-US" altLang="zh-CN" sz="1400" dirty="0" smtClean="0"/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en-US" altLang="zh-CN" sz="1400" dirty="0" smtClean="0"/>
                  <a:t>M Rx </a:t>
                </a:r>
                <a:r>
                  <a:rPr lang="en-US" altLang="zh-CN" sz="1400" dirty="0"/>
                  <a:t>antenna panels connected to </a:t>
                </a:r>
                <a:r>
                  <a:rPr lang="en-US" altLang="zh-CN" sz="1400" dirty="0" smtClean="0"/>
                  <a:t>M Rx RF </a:t>
                </a:r>
                <a:r>
                  <a:rPr lang="en-US" altLang="zh-CN" sz="1400" dirty="0"/>
                  <a:t>Chains </a:t>
                </a:r>
                <a:endParaRPr lang="en-US" altLang="zh-CN" sz="1400" dirty="0" smtClean="0"/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en-US" altLang="zh-CN" sz="1400" dirty="0" smtClean="0"/>
                  <a:t>L multi-paths</a:t>
                </a:r>
              </a:p>
              <a:p>
                <a:pPr marL="342900" lvl="1" indent="-342900">
                  <a:spcBef>
                    <a:spcPts val="600"/>
                  </a:spcBef>
                </a:pPr>
                <a:r>
                  <a:rPr lang="en-US" altLang="zh-CN" sz="1400" b="1" dirty="0">
                    <a:cs typeface="+mn-cs"/>
                  </a:rPr>
                  <a:t>Assume that </a:t>
                </a:r>
                <a:endParaRPr lang="en-US" altLang="zh-CN" sz="1400" b="1" dirty="0" smtClean="0">
                  <a:cs typeface="+mn-cs"/>
                </a:endParaRPr>
              </a:p>
              <a:p>
                <a:pPr marL="742950" lvl="2" indent="-342900">
                  <a:spcBef>
                    <a:spcPts val="600"/>
                  </a:spcBef>
                  <a:buFont typeface="Wingdings" panose="05000000000000000000" pitchFamily="2" charset="2"/>
                  <a:buChar char="Ø"/>
                </a:pPr>
                <a:r>
                  <a:rPr lang="en-US" altLang="zh-CN" sz="1400" dirty="0" smtClean="0">
                    <a:cs typeface="+mn-cs"/>
                  </a:rPr>
                  <a:t>The gain of the </a:t>
                </a:r>
                <a:r>
                  <a:rPr lang="en-US" altLang="zh-CN" sz="1400" i="1" dirty="0" smtClean="0">
                    <a:cs typeface="+mn-cs"/>
                  </a:rPr>
                  <a:t>l</a:t>
                </a:r>
                <a:r>
                  <a:rPr lang="en-US" altLang="zh-CN" sz="1400" dirty="0" smtClean="0">
                    <a:cs typeface="+mn-cs"/>
                  </a:rPr>
                  <a:t>-</a:t>
                </a:r>
                <a:r>
                  <a:rPr lang="en-US" altLang="zh-CN" sz="1400" dirty="0" err="1" smtClean="0">
                    <a:cs typeface="+mn-cs"/>
                  </a:rPr>
                  <a:t>th</a:t>
                </a:r>
                <a:r>
                  <a:rPr lang="en-US" altLang="zh-CN" sz="1400" dirty="0" smtClean="0">
                    <a:cs typeface="+mn-cs"/>
                  </a:rPr>
                  <a:t> path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i="1" smtClean="0">
                            <a:latin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lang="en-US" altLang="zh-CN" sz="1400" b="0" i="1" smtClean="0">
                            <a:latin typeface="Cambria Math" panose="02040503050406030204" pitchFamily="18" charset="0"/>
                            <a:cs typeface="+mn-cs"/>
                          </a:rPr>
                          <m:t>𝑎</m:t>
                        </m:r>
                      </m:e>
                      <m:sub>
                        <m:r>
                          <a:rPr lang="en-US" altLang="zh-CN" sz="1400" b="0" i="1" smtClean="0">
                            <a:latin typeface="Cambria Math" panose="02040503050406030204" pitchFamily="18" charset="0"/>
                            <a:cs typeface="+mn-cs"/>
                          </a:rPr>
                          <m:t>𝑙</m:t>
                        </m:r>
                      </m:sub>
                    </m:sSub>
                  </m:oMath>
                </a14:m>
                <a:r>
                  <a:rPr lang="en-US" altLang="zh-CN" sz="1400" dirty="0" smtClean="0">
                    <a:cs typeface="+mn-cs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altLang="zh-CN" sz="1400" b="0" i="1" smtClean="0">
                        <a:latin typeface="Cambria Math" panose="02040503050406030204" pitchFamily="18" charset="0"/>
                        <a:cs typeface="+mn-cs"/>
                      </a:rPr>
                      <m:t>𝑙</m:t>
                    </m:r>
                    <m:r>
                      <a:rPr lang="en-US" altLang="zh-CN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US" altLang="zh-CN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CN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zh-CN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1</m:t>
                              </m:r>
                              <m:r>
                                <a:rPr lang="en-US" altLang="zh-CN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,</m:t>
                              </m:r>
                            </m:e>
                            <m:e>
                              <m:r>
                                <a:rPr lang="en-US" altLang="zh-CN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𝐿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altLang="zh-CN" sz="1400" dirty="0" smtClean="0">
                    <a:cs typeface="+mn-cs"/>
                  </a:rPr>
                  <a:t>;</a:t>
                </a:r>
              </a:p>
              <a:p>
                <a:pPr marL="742950" lvl="2" indent="-342900">
                  <a:spcBef>
                    <a:spcPts val="600"/>
                  </a:spcBef>
                  <a:buFont typeface="Wingdings" panose="05000000000000000000" pitchFamily="2" charset="2"/>
                  <a:buChar char="Ø"/>
                </a:pPr>
                <a:r>
                  <a:rPr lang="en-US" altLang="zh-CN" sz="1400" dirty="0" smtClean="0">
                    <a:cs typeface="+mn-cs"/>
                  </a:rPr>
                  <a:t>The steering vector of the </a:t>
                </a:r>
                <a:r>
                  <a:rPr lang="en-US" altLang="zh-CN" sz="1400" dirty="0" smtClean="0">
                    <a:solidFill>
                      <a:schemeClr val="accent2"/>
                    </a:solidFill>
                    <a:cs typeface="+mn-cs"/>
                  </a:rPr>
                  <a:t>receive</a:t>
                </a:r>
                <a:r>
                  <a:rPr lang="en-US" altLang="zh-CN" sz="1400" dirty="0" smtClean="0">
                    <a:cs typeface="+mn-cs"/>
                  </a:rPr>
                  <a:t> antennas for the </a:t>
                </a:r>
                <a:r>
                  <a:rPr lang="en-US" altLang="zh-CN" sz="1400" i="1" dirty="0"/>
                  <a:t>l</a:t>
                </a:r>
                <a:r>
                  <a:rPr lang="en-US" altLang="zh-CN" sz="1400" dirty="0"/>
                  <a:t>-</a:t>
                </a:r>
                <a:r>
                  <a:rPr lang="en-US" altLang="zh-CN" sz="1400" dirty="0" err="1"/>
                  <a:t>th</a:t>
                </a:r>
                <a:r>
                  <a:rPr lang="en-US" altLang="zh-CN" sz="1400" dirty="0" smtClean="0">
                    <a:solidFill>
                      <a:schemeClr val="accent2"/>
                    </a:solidFill>
                    <a:cs typeface="+mn-cs"/>
                  </a:rPr>
                  <a:t> </a:t>
                </a:r>
                <a:r>
                  <a:rPr lang="en-US" altLang="zh-CN" sz="1400" dirty="0" smtClean="0">
                    <a:solidFill>
                      <a:schemeClr val="tx1"/>
                    </a:solidFill>
                    <a:cs typeface="+mn-cs"/>
                  </a:rPr>
                  <a:t>path</a:t>
                </a:r>
                <a:r>
                  <a:rPr lang="en-US" altLang="zh-CN" sz="1400" dirty="0" smtClean="0">
                    <a:solidFill>
                      <a:schemeClr val="accent2"/>
                    </a:solidFill>
                    <a:cs typeface="+mn-cs"/>
                  </a:rPr>
                  <a:t> </a:t>
                </a:r>
                <a:r>
                  <a:rPr lang="en-US" altLang="zh-CN" sz="1400" dirty="0" smtClean="0">
                    <a:cs typeface="+mn-cs"/>
                  </a:rPr>
                  <a:t>is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1400" i="1" smtClean="0">
                            <a:latin typeface="Cambria Math" panose="02040503050406030204" pitchFamily="18" charset="0"/>
                            <a:cs typeface="+mn-cs"/>
                          </a:rPr>
                        </m:ctrlPr>
                      </m:sSubSupPr>
                      <m:e>
                        <m:r>
                          <a:rPr lang="en-US" altLang="zh-CN" sz="1400" b="0" i="1" smtClean="0">
                            <a:latin typeface="Cambria Math" panose="02040503050406030204" pitchFamily="18" charset="0"/>
                            <a:cs typeface="+mn-cs"/>
                          </a:rPr>
                          <m:t>𝑟</m:t>
                        </m:r>
                      </m:e>
                      <m:sub>
                        <m:r>
                          <a:rPr lang="en-US" altLang="zh-CN" sz="1400" b="0" i="1" smtClean="0">
                            <a:latin typeface="Cambria Math" panose="02040503050406030204" pitchFamily="18" charset="0"/>
                            <a:cs typeface="+mn-cs"/>
                          </a:rPr>
                          <m:t>𝑚</m:t>
                        </m:r>
                      </m:sub>
                      <m:sup>
                        <m:r>
                          <a:rPr lang="en-US" altLang="zh-CN" sz="1400" b="0" i="1" smtClean="0">
                            <a:latin typeface="Cambria Math" panose="02040503050406030204" pitchFamily="18" charset="0"/>
                            <a:cs typeface="+mn-cs"/>
                          </a:rPr>
                          <m:t>𝑙</m:t>
                        </m:r>
                      </m:sup>
                    </m:sSubSup>
                  </m:oMath>
                </a14:m>
                <a:r>
                  <a:rPr lang="en-US" altLang="zh-CN" sz="1400" dirty="0" smtClean="0">
                    <a:cs typeface="+mn-cs"/>
                  </a:rPr>
                  <a:t>, in which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4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altLang="zh-CN" sz="1400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  <m:sup>
                        <m:r>
                          <a:rPr lang="en-US" altLang="zh-CN" sz="1400" i="1">
                            <a:latin typeface="Cambria Math" panose="02040503050406030204" pitchFamily="18" charset="0"/>
                          </a:rPr>
                          <m:t>𝑙</m:t>
                        </m:r>
                      </m:sup>
                    </m:sSubSup>
                  </m:oMath>
                </a14:m>
                <a:r>
                  <a:rPr lang="en-US" altLang="zh-CN" sz="1400" dirty="0" smtClean="0">
                    <a:cs typeface="+mn-cs"/>
                  </a:rPr>
                  <a:t> is related to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zh-CN" altLang="en-US" sz="140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altLang="zh-CN" sz="1400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  <m:sup>
                        <m:r>
                          <a:rPr lang="en-US" altLang="zh-CN" sz="1400" i="1">
                            <a:latin typeface="Cambria Math" panose="02040503050406030204" pitchFamily="18" charset="0"/>
                          </a:rPr>
                          <m:t>𝑙</m:t>
                        </m:r>
                      </m:sup>
                    </m:sSubSup>
                  </m:oMath>
                </a14:m>
                <a:r>
                  <a:rPr lang="en-US" altLang="zh-CN" sz="1400" dirty="0" smtClean="0">
                    <a:cs typeface="+mn-cs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CN" sz="1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altLang="zh-CN" sz="1400" dirty="0" smtClean="0">
                    <a:cs typeface="+mn-cs"/>
                  </a:rPr>
                  <a:t>. The notation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zh-CN" altLang="en-US" sz="14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altLang="zh-CN" sz="1400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  <m:sup>
                        <m:r>
                          <a:rPr lang="en-US" altLang="zh-CN" sz="1400" i="1">
                            <a:latin typeface="Cambria Math" panose="02040503050406030204" pitchFamily="18" charset="0"/>
                          </a:rPr>
                          <m:t>𝑙</m:t>
                        </m:r>
                      </m:sup>
                    </m:sSubSup>
                  </m:oMath>
                </a14:m>
                <a:r>
                  <a:rPr lang="en-US" altLang="zh-CN" sz="1400" dirty="0" smtClean="0">
                    <a:cs typeface="+mn-cs"/>
                  </a:rPr>
                  <a:t> means the </a:t>
                </a:r>
                <a:r>
                  <a:rPr lang="en-US" altLang="zh-CN" sz="1400" dirty="0" err="1" smtClean="0">
                    <a:cs typeface="+mn-cs"/>
                  </a:rPr>
                  <a:t>AoA</a:t>
                </a:r>
                <a:r>
                  <a:rPr lang="en-US" altLang="zh-CN" sz="1400" dirty="0" smtClean="0">
                    <a:cs typeface="+mn-cs"/>
                  </a:rPr>
                  <a:t> of the </a:t>
                </a:r>
                <a:r>
                  <a:rPr lang="en-US" altLang="zh-CN" sz="1400" i="1" dirty="0"/>
                  <a:t>l</a:t>
                </a:r>
                <a:r>
                  <a:rPr lang="en-US" altLang="zh-CN" sz="1400" dirty="0"/>
                  <a:t>-</a:t>
                </a:r>
                <a:r>
                  <a:rPr lang="en-US" altLang="zh-CN" sz="1400" dirty="0" err="1"/>
                  <a:t>th</a:t>
                </a:r>
                <a:r>
                  <a:rPr lang="en-US" altLang="zh-CN" sz="1400" dirty="0" smtClean="0">
                    <a:cs typeface="+mn-cs"/>
                  </a:rPr>
                  <a:t> path to the </a:t>
                </a:r>
                <a:r>
                  <a:rPr lang="en-US" altLang="zh-CN" sz="1400" i="1" dirty="0">
                    <a:cs typeface="+mn-cs"/>
                  </a:rPr>
                  <a:t>m</a:t>
                </a:r>
                <a:r>
                  <a:rPr lang="en-US" altLang="zh-CN" sz="1400" i="1" dirty="0" smtClean="0">
                    <a:cs typeface="+mn-cs"/>
                  </a:rPr>
                  <a:t>-</a:t>
                </a:r>
                <a:r>
                  <a:rPr lang="en-US" altLang="zh-CN" sz="1400" i="1" dirty="0" err="1" smtClean="0">
                    <a:cs typeface="+mn-cs"/>
                  </a:rPr>
                  <a:t>th</a:t>
                </a:r>
                <a:r>
                  <a:rPr lang="en-US" altLang="zh-CN" sz="1400" i="1" dirty="0" smtClean="0">
                    <a:cs typeface="+mn-cs"/>
                  </a:rPr>
                  <a:t> </a:t>
                </a:r>
                <a:r>
                  <a:rPr lang="en-US" altLang="zh-CN" sz="1400" dirty="0" smtClean="0">
                    <a:cs typeface="+mn-cs"/>
                  </a:rPr>
                  <a:t>receive</a:t>
                </a:r>
                <a:r>
                  <a:rPr lang="en-US" altLang="zh-CN" sz="1400" i="1" dirty="0" smtClean="0">
                    <a:cs typeface="+mn-cs"/>
                  </a:rPr>
                  <a:t> </a:t>
                </a:r>
                <a:r>
                  <a:rPr lang="en-US" altLang="zh-CN" sz="1400" dirty="0" smtClean="0">
                    <a:cs typeface="+mn-cs"/>
                  </a:rPr>
                  <a:t>antenna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4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CN" sz="1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altLang="zh-CN" sz="1400" dirty="0" smtClean="0">
                    <a:cs typeface="+mn-cs"/>
                  </a:rPr>
                  <a:t> means the antenna pattern of </a:t>
                </a:r>
                <a:r>
                  <a:rPr lang="en-US" altLang="zh-CN" sz="1400" dirty="0"/>
                  <a:t>the </a:t>
                </a:r>
                <a:r>
                  <a:rPr lang="en-US" altLang="zh-CN" sz="1400" i="1" dirty="0"/>
                  <a:t>m</a:t>
                </a:r>
                <a:r>
                  <a:rPr lang="en-US" altLang="zh-CN" sz="1400" i="1" dirty="0" smtClean="0"/>
                  <a:t>-</a:t>
                </a:r>
                <a:r>
                  <a:rPr lang="en-US" altLang="zh-CN" sz="1400" i="1" dirty="0" err="1" smtClean="0"/>
                  <a:t>th</a:t>
                </a:r>
                <a:r>
                  <a:rPr lang="en-US" altLang="zh-CN" sz="1400" i="1" dirty="0" smtClean="0"/>
                  <a:t> </a:t>
                </a:r>
                <a:r>
                  <a:rPr lang="en-US" altLang="zh-CN" sz="1400" dirty="0" smtClean="0"/>
                  <a:t>receive</a:t>
                </a:r>
                <a:r>
                  <a:rPr lang="en-US" altLang="zh-CN" sz="1400" i="1" dirty="0" smtClean="0"/>
                  <a:t> </a:t>
                </a:r>
                <a:r>
                  <a:rPr lang="en-US" altLang="zh-CN" sz="1400" dirty="0" smtClean="0"/>
                  <a:t>antenna, </a:t>
                </a:r>
                <a14:m>
                  <m:oMath xmlns:m="http://schemas.openxmlformats.org/officeDocument/2006/math">
                    <m:r>
                      <a:rPr lang="en-US" altLang="zh-CN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en-US" altLang="zh-CN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US" altLang="zh-CN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1, </m:t>
                        </m:r>
                        <m:r>
                          <a:rPr lang="en-US" altLang="zh-CN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</m:t>
                        </m:r>
                      </m:e>
                    </m:d>
                    <m:r>
                      <a:rPr lang="en-US" altLang="zh-CN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altLang="zh-CN" sz="1400" dirty="0" smtClean="0"/>
                  <a:t> </a:t>
                </a:r>
              </a:p>
              <a:p>
                <a:pPr marL="742950" lvl="2" indent="-342900">
                  <a:spcBef>
                    <a:spcPts val="600"/>
                  </a:spcBef>
                  <a:buFont typeface="Wingdings" panose="05000000000000000000" pitchFamily="2" charset="2"/>
                  <a:buChar char="Ø"/>
                </a:pPr>
                <a:r>
                  <a:rPr lang="en-US" altLang="zh-CN" sz="1400" dirty="0" smtClean="0"/>
                  <a:t>The </a:t>
                </a:r>
                <a:r>
                  <a:rPr lang="en-US" altLang="zh-CN" sz="1400" dirty="0"/>
                  <a:t>steering vector of the </a:t>
                </a:r>
                <a:r>
                  <a:rPr lang="en-US" altLang="zh-CN" sz="1400" dirty="0" smtClean="0">
                    <a:solidFill>
                      <a:schemeClr val="accent2"/>
                    </a:solidFill>
                  </a:rPr>
                  <a:t>transmit</a:t>
                </a:r>
                <a:r>
                  <a:rPr lang="en-US" altLang="zh-CN" sz="1400" dirty="0" smtClean="0"/>
                  <a:t> </a:t>
                </a:r>
                <a:r>
                  <a:rPr lang="en-US" altLang="zh-CN" sz="1400" dirty="0"/>
                  <a:t>antennas for the </a:t>
                </a:r>
                <a:r>
                  <a:rPr lang="en-US" altLang="zh-CN" sz="1400" i="1" dirty="0"/>
                  <a:t>l</a:t>
                </a:r>
                <a:r>
                  <a:rPr lang="en-US" altLang="zh-CN" sz="1400" dirty="0"/>
                  <a:t>-</a:t>
                </a:r>
                <a:r>
                  <a:rPr lang="en-US" altLang="zh-CN" sz="1400" dirty="0" err="1"/>
                  <a:t>th</a:t>
                </a:r>
                <a:r>
                  <a:rPr lang="en-US" altLang="zh-CN" sz="1400" dirty="0"/>
                  <a:t> </a:t>
                </a:r>
                <a:r>
                  <a:rPr lang="en-US" altLang="zh-CN" sz="1400" dirty="0" smtClean="0"/>
                  <a:t>is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4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altLang="zh-CN" sz="1400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  <m:sup>
                        <m:r>
                          <a:rPr lang="en-US" altLang="zh-CN" sz="1400" i="1">
                            <a:latin typeface="Cambria Math" panose="02040503050406030204" pitchFamily="18" charset="0"/>
                          </a:rPr>
                          <m:t>𝑙</m:t>
                        </m:r>
                      </m:sup>
                    </m:sSubSup>
                  </m:oMath>
                </a14:m>
                <a:r>
                  <a:rPr lang="en-US" altLang="zh-CN" sz="1400" dirty="0"/>
                  <a:t>, in which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sz="14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altLang="zh-CN" sz="1400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  <m:sup>
                        <m:r>
                          <a:rPr lang="en-US" altLang="zh-CN" sz="1400" i="1">
                            <a:latin typeface="Cambria Math" panose="02040503050406030204" pitchFamily="18" charset="0"/>
                          </a:rPr>
                          <m:t>𝑙</m:t>
                        </m:r>
                      </m:sup>
                    </m:sSubSup>
                  </m:oMath>
                </a14:m>
                <a:r>
                  <a:rPr lang="en-US" altLang="zh-CN" sz="1400" dirty="0" smtClean="0"/>
                  <a:t> is </a:t>
                </a:r>
                <a:r>
                  <a:rPr lang="en-US" altLang="zh-CN" sz="1400" dirty="0"/>
                  <a:t>related </a:t>
                </a:r>
                <a:r>
                  <a:rPr lang="en-US" altLang="zh-CN" sz="1400" dirty="0" smtClean="0"/>
                  <a:t>to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zh-CN" altLang="en-US" sz="140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zh-CN" sz="1400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  <m:sup>
                        <m:r>
                          <a:rPr lang="en-US" altLang="zh-CN" sz="1400" i="1">
                            <a:latin typeface="Cambria Math" panose="02040503050406030204" pitchFamily="18" charset="0"/>
                          </a:rPr>
                          <m:t>𝑙</m:t>
                        </m:r>
                      </m:sup>
                    </m:sSubSup>
                  </m:oMath>
                </a14:m>
                <a:r>
                  <a:rPr lang="en-US" altLang="zh-CN" sz="1400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altLang="zh-CN" sz="1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altLang="zh-CN" sz="1400" dirty="0"/>
                  <a:t>. The </a:t>
                </a:r>
                <a:r>
                  <a:rPr lang="en-US" altLang="zh-CN" sz="1400" dirty="0" smtClean="0"/>
                  <a:t>notation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zh-CN" altLang="en-US" sz="14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zh-CN" sz="1400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  <m:sup>
                        <m:r>
                          <a:rPr lang="en-US" altLang="zh-CN" sz="1400" i="1">
                            <a:latin typeface="Cambria Math" panose="02040503050406030204" pitchFamily="18" charset="0"/>
                          </a:rPr>
                          <m:t>𝑙</m:t>
                        </m:r>
                      </m:sup>
                    </m:sSubSup>
                  </m:oMath>
                </a14:m>
                <a:r>
                  <a:rPr lang="en-US" altLang="zh-CN" sz="1400" dirty="0" smtClean="0"/>
                  <a:t> means </a:t>
                </a:r>
                <a:r>
                  <a:rPr lang="en-US" altLang="zh-CN" sz="1400" dirty="0"/>
                  <a:t>the </a:t>
                </a:r>
                <a:r>
                  <a:rPr lang="en-US" altLang="zh-CN" sz="1400" dirty="0" err="1" smtClean="0"/>
                  <a:t>AoD</a:t>
                </a:r>
                <a:r>
                  <a:rPr lang="en-US" altLang="zh-CN" sz="1400" dirty="0" smtClean="0"/>
                  <a:t> </a:t>
                </a:r>
                <a:r>
                  <a:rPr lang="en-US" altLang="zh-CN" sz="1400" dirty="0"/>
                  <a:t>of the </a:t>
                </a:r>
                <a:r>
                  <a:rPr lang="en-US" altLang="zh-CN" sz="1400" i="1" dirty="0"/>
                  <a:t>l</a:t>
                </a:r>
                <a:r>
                  <a:rPr lang="en-US" altLang="zh-CN" sz="1400" dirty="0"/>
                  <a:t>-</a:t>
                </a:r>
                <a:r>
                  <a:rPr lang="en-US" altLang="zh-CN" sz="1400" dirty="0" err="1"/>
                  <a:t>th</a:t>
                </a:r>
                <a:r>
                  <a:rPr lang="en-US" altLang="zh-CN" sz="1400" dirty="0"/>
                  <a:t> path to the </a:t>
                </a:r>
                <a:r>
                  <a:rPr lang="en-US" altLang="zh-CN" sz="1400" i="1" dirty="0" smtClean="0"/>
                  <a:t>m-</a:t>
                </a:r>
                <a:r>
                  <a:rPr lang="en-US" altLang="zh-CN" sz="1400" i="1" dirty="0" err="1" smtClean="0"/>
                  <a:t>th</a:t>
                </a:r>
                <a:r>
                  <a:rPr lang="en-US" altLang="zh-CN" sz="1400" i="1" dirty="0" smtClean="0"/>
                  <a:t> </a:t>
                </a:r>
                <a:r>
                  <a:rPr lang="en-US" altLang="zh-CN" sz="1400" dirty="0" smtClean="0"/>
                  <a:t>transmit</a:t>
                </a:r>
                <a:r>
                  <a:rPr lang="en-US" altLang="zh-CN" sz="1400" i="1" dirty="0" smtClean="0"/>
                  <a:t> </a:t>
                </a:r>
                <a:r>
                  <a:rPr lang="en-US" altLang="zh-CN" sz="1400" dirty="0"/>
                  <a:t>antenna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altLang="zh-CN" sz="1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altLang="zh-CN" sz="1400" dirty="0"/>
                  <a:t> means the antenna pattern of the </a:t>
                </a:r>
                <a:r>
                  <a:rPr lang="en-US" altLang="zh-CN" sz="1400" i="1" dirty="0"/>
                  <a:t>m</a:t>
                </a:r>
                <a:r>
                  <a:rPr lang="en-US" altLang="zh-CN" sz="1400" i="1" dirty="0" smtClean="0"/>
                  <a:t>-</a:t>
                </a:r>
                <a:r>
                  <a:rPr lang="en-US" altLang="zh-CN" sz="1400" i="1" dirty="0" err="1" smtClean="0"/>
                  <a:t>th</a:t>
                </a:r>
                <a:r>
                  <a:rPr lang="en-US" altLang="zh-CN" sz="1400" i="1" dirty="0" smtClean="0"/>
                  <a:t> </a:t>
                </a:r>
                <a:r>
                  <a:rPr lang="en-US" altLang="zh-CN" sz="1400" dirty="0"/>
                  <a:t>transmit</a:t>
                </a:r>
                <a:r>
                  <a:rPr lang="en-US" altLang="zh-CN" sz="1400" i="1" dirty="0" smtClean="0"/>
                  <a:t> </a:t>
                </a:r>
                <a:r>
                  <a:rPr lang="en-US" altLang="zh-CN" sz="1400" dirty="0"/>
                  <a:t>antenna, </a:t>
                </a:r>
                <a14:m>
                  <m:oMath xmlns:m="http://schemas.openxmlformats.org/officeDocument/2006/math">
                    <m:r>
                      <a:rPr lang="en-US" altLang="zh-CN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en-US" altLang="zh-CN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US" altLang="zh-CN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1, </m:t>
                        </m:r>
                        <m:r>
                          <a:rPr lang="en-US" altLang="zh-CN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</m:t>
                        </m:r>
                      </m:e>
                    </m:d>
                    <m:r>
                      <a:rPr lang="en-US" altLang="zh-CN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altLang="zh-CN" sz="1400" dirty="0"/>
                  <a:t> </a:t>
                </a:r>
                <a:endParaRPr lang="en-US" altLang="zh-CN" sz="1400" dirty="0" smtClean="0">
                  <a:cs typeface="+mn-cs"/>
                </a:endParaRPr>
              </a:p>
              <a:p>
                <a:pPr marL="400050" lvl="2" indent="0">
                  <a:spcBef>
                    <a:spcPts val="600"/>
                  </a:spcBef>
                </a:pPr>
                <a:endParaRPr lang="en-US" altLang="zh-CN" sz="1400" dirty="0">
                  <a:cs typeface="+mn-cs"/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3392" y="2198433"/>
                <a:ext cx="7848872" cy="3384376"/>
              </a:xfrm>
              <a:blipFill rotWithShape="0">
                <a:blip r:embed="rId2"/>
                <a:stretch>
                  <a:fillRect l="-233" t="-36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Gong (Huawei)</a:t>
            </a:r>
            <a:endParaRPr lang="en-GB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88288" y="1769947"/>
            <a:ext cx="2849214" cy="4320480"/>
          </a:xfrm>
          <a:prstGeom prst="rect">
            <a:avLst/>
          </a:prstGeom>
        </p:spPr>
      </p:pic>
      <p:sp>
        <p:nvSpPr>
          <p:cNvPr id="9" name="日期占位符 5"/>
          <p:cNvSpPr txBox="1">
            <a:spLocks/>
          </p:cNvSpPr>
          <p:nvPr/>
        </p:nvSpPr>
        <p:spPr bwMode="auto">
          <a:xfrm>
            <a:off x="914401" y="286052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603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/>
              <a:t>Part I : Relationship between Multi-path and Channel Rank (2)</a:t>
            </a:r>
            <a:endParaRPr lang="zh-CN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767408" y="1556792"/>
                <a:ext cx="10361084" cy="4824536"/>
              </a:xfrm>
            </p:spPr>
            <p:txBody>
              <a:bodyPr/>
              <a:lstStyle/>
              <a:p>
                <a:r>
                  <a:rPr lang="en-US" altLang="zh-CN" sz="16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Assume that </a:t>
                </a:r>
              </a:p>
              <a:p>
                <a:pPr marL="0" indent="0"/>
                <a:r>
                  <a:rPr lang="en-US" altLang="zh-CN" sz="1600" dirty="0" smtClean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b="1" i="0" smtClean="0">
                            <a:latin typeface="Cambria Math" panose="02040503050406030204" pitchFamily="18" charset="0"/>
                          </a:rPr>
                          <m:t>𝐠</m:t>
                        </m:r>
                      </m:e>
                      <m:sub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</m:sSub>
                    <m:r>
                      <a:rPr lang="en-US" altLang="zh-CN" sz="1600" b="1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b="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zh-CN" sz="1600" b="0" i="1"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</m:sSub>
                    <m:r>
                      <a:rPr lang="en-US" altLang="zh-CN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altLang="zh-CN" sz="1600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3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altLang="zh-CN" sz="1600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sSubSup>
                                    <m:sSubSupPr>
                                      <m:ctrlPr>
                                        <a:rPr lang="en-US" altLang="zh-CN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CN" sz="1600" b="0" i="1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en-US" altLang="zh-CN" sz="16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  <m:sup>
                                      <m:r>
                                        <a:rPr lang="en-US" altLang="zh-CN" sz="1600" b="0" i="1">
                                          <a:latin typeface="Cambria Math" panose="02040503050406030204" pitchFamily="18" charset="0"/>
                                        </a:rPr>
                                        <m:t>𝑙</m:t>
                                      </m:r>
                                    </m:sup>
                                  </m:sSubSup>
                                  <m:r>
                                    <m:rPr>
                                      <m:brk m:alnAt="7"/>
                                    </m:rPr>
                                    <a:rPr lang="en-US" altLang="zh-CN" sz="1600" b="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</m:e>
                                <m:e>
                                  <m:sSubSup>
                                    <m:sSubSupPr>
                                      <m:ctrlPr>
                                        <a:rPr lang="en-US" altLang="zh-CN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CN" sz="1600" b="0" i="1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en-US" altLang="zh-CN" sz="16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en-US" altLang="zh-CN" sz="1600" b="0" i="1">
                                          <a:latin typeface="Cambria Math" panose="02040503050406030204" pitchFamily="18" charset="0"/>
                                        </a:rPr>
                                        <m:t>𝑙</m:t>
                                      </m:r>
                                    </m:sup>
                                  </m:sSubSup>
                                  <m:r>
                                    <a:rPr lang="en-US" altLang="zh-CN" sz="1600" b="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</m:e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altLang="zh-CN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US" altLang="zh-CN" sz="1600" b="0" i="1" smtClean="0">
                                            <a:latin typeface="Cambria Math" panose="02040503050406030204" pitchFamily="18" charset="0"/>
                                          </a:rPr>
                                          <m:t>…</m:t>
                                        </m:r>
                                        <m:r>
                                          <a:rPr lang="en-US" altLang="zh-CN" sz="1600" b="0" i="1" smtClean="0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</m:e>
                                      <m:e>
                                        <m:sSubSup>
                                          <m:sSubSupPr>
                                            <m:ctrlPr>
                                              <a:rPr lang="en-US" altLang="zh-CN" sz="1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SupPr>
                                          <m:e>
                                            <m:r>
                                              <a:rPr lang="en-US" altLang="zh-CN" sz="1600" b="0" i="1">
                                                <a:latin typeface="Cambria Math" panose="02040503050406030204" pitchFamily="18" charset="0"/>
                                              </a:rPr>
                                              <m:t>𝑟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zh-CN" sz="16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𝑀</m:t>
                                            </m:r>
                                          </m:sub>
                                          <m:sup>
                                            <m:r>
                                              <a:rPr lang="en-US" altLang="zh-CN" sz="1600" b="0" i="1">
                                                <a:latin typeface="Cambria Math" panose="02040503050406030204" pitchFamily="18" charset="0"/>
                                              </a:rPr>
                                              <m:t>𝑙</m:t>
                                            </m:r>
                                          </m:sup>
                                        </m:sSubSup>
                                      </m:e>
                                    </m:mr>
                                  </m:m>
                                </m:e>
                              </m:mr>
                            </m:m>
                          </m:e>
                        </m:d>
                      </m:e>
                      <m:sup>
                        <m:r>
                          <a:rPr lang="en-US" altLang="zh-CN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en-US" altLang="zh-CN" sz="16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</a:p>
              <a:p>
                <a:pPr marL="0" indent="0"/>
                <a:r>
                  <a:rPr lang="en-US" altLang="zh-CN" sz="16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we have </a:t>
                </a:r>
              </a:p>
              <a:p>
                <a:pPr marL="0" indent="0"/>
                <a:r>
                  <a:rPr lang="en-US" altLang="zh-CN" sz="1600" b="0" dirty="0" smtClean="0"/>
                  <a:t>	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altLang="zh-CN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altLang="zh-CN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600" b="0" i="1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US" altLang="zh-CN" sz="16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altLang="zh-CN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600" b="0" i="1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US" altLang="zh-CN" sz="16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mr>
                          <m:mr>
                            <m:e>
                              <m:r>
                                <a:rPr lang="en-US" altLang="zh-CN" sz="1600" b="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altLang="zh-CN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6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altLang="zh-CN" sz="1600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nary>
                                <m:naryPr>
                                  <m:chr m:val="∑"/>
                                  <m:ctrlPr>
                                    <a:rPr lang="en-US" altLang="zh-CN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altLang="zh-CN" sz="1600" b="0" i="1" smtClean="0"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  <m:r>
                                    <a:rPr lang="en-US" altLang="zh-CN" sz="1600" b="0" i="1" smtClean="0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altLang="zh-CN" sz="1600" b="0" i="1" smtClean="0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sup>
                                <m:e>
                                  <m:sSubSup>
                                    <m:sSubSupPr>
                                      <m:ctrlPr>
                                        <a:rPr lang="en-US" altLang="zh-CN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CN" sz="1600" b="0" i="1" smtClean="0">
                                          <a:latin typeface="Cambria Math" panose="02040503050406030204" pitchFamily="18" charset="0"/>
                                        </a:rPr>
                                        <m:t>𝑤</m:t>
                                      </m:r>
                                    </m:e>
                                    <m:sub>
                                      <m:r>
                                        <a:rPr lang="en-US" altLang="zh-CN" sz="16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  <m:sup>
                                      <m:r>
                                        <a:rPr lang="en-US" altLang="zh-CN" sz="1600" b="0" i="1" smtClean="0">
                                          <a:latin typeface="Cambria Math" panose="02040503050406030204" pitchFamily="18" charset="0"/>
                                        </a:rPr>
                                        <m:t>𝑙</m:t>
                                      </m:r>
                                    </m:sup>
                                  </m:sSubSup>
                                  <m:r>
                                    <a:rPr lang="en-US" altLang="zh-CN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sSub>
                                    <m:sSubPr>
                                      <m:ctrlPr>
                                        <a:rPr lang="en-US" altLang="zh-CN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sz="1600" b="1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𝐠</m:t>
                                      </m:r>
                                    </m:e>
                                    <m:sub>
                                      <m:r>
                                        <a:rPr lang="en-US" altLang="zh-CN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𝑙</m:t>
                                      </m:r>
                                    </m:sub>
                                  </m:sSub>
                                </m:e>
                              </m:nary>
                              <m:r>
                                <m:rPr>
                                  <m:brk m:alnAt="7"/>
                                </m:rPr>
                                <a:rPr lang="en-US" altLang="zh-CN" sz="16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</m:e>
                            <m:e>
                              <m:nary>
                                <m:naryPr>
                                  <m:chr m:val="∑"/>
                                  <m:ctrlPr>
                                    <a:rPr lang="en-US" altLang="zh-CN" sz="1600" b="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altLang="zh-CN" sz="1600" b="0" i="1"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  <m:r>
                                    <a:rPr lang="en-US" altLang="zh-CN" sz="1600" b="0" i="1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altLang="zh-CN" sz="1600" b="0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sup>
                                <m:e>
                                  <m:sSubSup>
                                    <m:sSubSupPr>
                                      <m:ctrlPr>
                                        <a:rPr lang="en-US" altLang="zh-CN" sz="1600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CN" sz="1600" b="0" i="1">
                                          <a:latin typeface="Cambria Math" panose="02040503050406030204" pitchFamily="18" charset="0"/>
                                        </a:rPr>
                                        <m:t>𝑤</m:t>
                                      </m:r>
                                    </m:e>
                                    <m:sub>
                                      <m:r>
                                        <a:rPr lang="en-US" altLang="zh-CN" sz="16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en-US" altLang="zh-CN" sz="1600" b="0" i="1">
                                          <a:latin typeface="Cambria Math" panose="02040503050406030204" pitchFamily="18" charset="0"/>
                                        </a:rPr>
                                        <m:t>𝑙</m:t>
                                      </m:r>
                                    </m:sup>
                                  </m:sSubSup>
                                  <m:r>
                                    <a:rPr lang="en-US" altLang="zh-CN" sz="1600" b="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sSub>
                                    <m:sSubPr>
                                      <m:ctrlPr>
                                        <a:rPr lang="en-US" altLang="zh-CN" sz="1600" b="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sz="1600" b="1" i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𝐠</m:t>
                                      </m:r>
                                    </m:e>
                                    <m:sub>
                                      <m:r>
                                        <a:rPr lang="en-US" altLang="zh-CN" sz="1600" b="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𝑙</m:t>
                                      </m:r>
                                    </m:sub>
                                  </m:sSub>
                                </m:e>
                              </m:nary>
                              <m:r>
                                <a:rPr lang="en-US" altLang="zh-CN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altLang="zh-CN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altLang="zh-CN" sz="1600" b="0" i="1" smtClean="0">
                                        <a:latin typeface="Cambria Math" panose="02040503050406030204" pitchFamily="18" charset="0"/>
                                      </a:rPr>
                                      <m:t>…</m:t>
                                    </m:r>
                                    <m:r>
                                      <a:rPr lang="en-US" altLang="zh-CN" sz="1600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</m:e>
                                  <m:e>
                                    <m:nary>
                                      <m:naryPr>
                                        <m:chr m:val="∑"/>
                                        <m:ctrlPr>
                                          <a:rPr lang="en-US" altLang="zh-CN" sz="1600" b="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naryPr>
                                      <m:sub>
                                        <m:r>
                                          <m:rPr>
                                            <m:brk m:alnAt="23"/>
                                          </m:rPr>
                                          <a:rPr lang="en-US" altLang="zh-CN" sz="1600" b="0" i="1">
                                            <a:latin typeface="Cambria Math" panose="02040503050406030204" pitchFamily="18" charset="0"/>
                                          </a:rPr>
                                          <m:t>𝑙</m:t>
                                        </m:r>
                                        <m:r>
                                          <a:rPr lang="en-US" altLang="zh-CN" sz="1600" b="0" i="1">
                                            <a:latin typeface="Cambria Math" panose="02040503050406030204" pitchFamily="18" charset="0"/>
                                          </a:rPr>
                                          <m:t>=1</m:t>
                                        </m:r>
                                      </m:sub>
                                      <m:sup>
                                        <m:r>
                                          <a:rPr lang="en-US" altLang="zh-CN" sz="1600" b="0" i="1">
                                            <a:latin typeface="Cambria Math" panose="02040503050406030204" pitchFamily="18" charset="0"/>
                                          </a:rPr>
                                          <m:t>𝐿</m:t>
                                        </m:r>
                                      </m:sup>
                                      <m:e>
                                        <m:sSubSup>
                                          <m:sSubSupPr>
                                            <m:ctrlPr>
                                              <a:rPr lang="en-US" altLang="zh-CN" sz="1600" b="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SupPr>
                                          <m:e>
                                            <m:r>
                                              <a:rPr lang="en-US" altLang="zh-CN" sz="1600" b="0" i="1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zh-CN" sz="16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𝑀</m:t>
                                            </m:r>
                                          </m:sub>
                                          <m:sup>
                                            <m:r>
                                              <a:rPr lang="en-US" altLang="zh-CN" sz="1600" b="0" i="1">
                                                <a:latin typeface="Cambria Math" panose="02040503050406030204" pitchFamily="18" charset="0"/>
                                              </a:rPr>
                                              <m:t>𝑙</m:t>
                                            </m:r>
                                          </m:sup>
                                        </m:sSubSup>
                                        <m:r>
                                          <a:rPr lang="en-US" altLang="zh-CN" sz="1600" b="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∙</m:t>
                                        </m:r>
                                        <m:sSub>
                                          <m:sSubPr>
                                            <m:ctrlPr>
                                              <a:rPr lang="en-US" altLang="zh-CN" sz="1600" b="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altLang="zh-CN" sz="1600" b="1" i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𝐠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zh-CN" sz="1600" b="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𝑙</m:t>
                                            </m:r>
                                          </m:sub>
                                        </m:sSub>
                                      </m:e>
                                    </m:nary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CN" sz="16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altLang="zh-CN" sz="1600" b="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altLang="zh-CN" sz="1600" b="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6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altLang="zh-CN" sz="1600" b="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altLang="zh-CN" sz="1600" b="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6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altLang="zh-CN" sz="1600" b="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mr>
                          <m:mr>
                            <m:e>
                              <m:r>
                                <a:rPr lang="en-US" altLang="zh-CN" sz="1600" b="0" i="1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altLang="zh-CN" sz="16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zh-CN" sz="1600" b="0" i="1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altLang="zh-CN" sz="1600" b="0" i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sz="1600" b="1" i="0" smtClean="0">
                        <a:latin typeface="Cambria Math" panose="02040503050406030204" pitchFamily="18" charset="0"/>
                      </a:rPr>
                      <m:t>𝐧</m:t>
                    </m:r>
                  </m:oMath>
                </a14:m>
                <a:r>
                  <a:rPr lang="en-US" altLang="zh-CN" sz="16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</a:p>
              <a:p>
                <a:pPr marL="0" indent="0"/>
                <a:r>
                  <a:rPr lang="en-US" altLang="zh-CN" sz="16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 which, </a:t>
                </a:r>
              </a:p>
              <a:p>
                <a:pPr marL="0" indent="0"/>
                <a:r>
                  <a:rPr lang="en-US" altLang="zh-CN" sz="1600" b="0" dirty="0" smtClean="0"/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3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altLang="zh-CN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sSub>
                                    <m:sSubPr>
                                      <m:ctrlPr>
                                        <a:rPr lang="en-US" altLang="zh-CN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sz="16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altLang="zh-CN" sz="16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m:rPr>
                                      <m:brk m:alnAt="7"/>
                                    </m:rPr>
                                    <a:rPr lang="en-US" altLang="zh-CN" sz="1600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zh-CN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sz="16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altLang="zh-CN" sz="16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US" altLang="zh-CN" sz="1600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</m:e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altLang="zh-CN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US" altLang="zh-CN" sz="1600" b="0" i="1" smtClean="0">
                                            <a:latin typeface="Cambria Math" panose="02040503050406030204" pitchFamily="18" charset="0"/>
                                          </a:rPr>
                                          <m:t>…</m:t>
                                        </m:r>
                                        <m:r>
                                          <a:rPr lang="en-US" altLang="zh-CN" sz="1600" b="0" i="1" smtClean="0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</m:e>
                                      <m:e>
                                        <m:sSub>
                                          <m:sSubPr>
                                            <m:ctrlPr>
                                              <a:rPr lang="en-US" altLang="zh-CN" sz="16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altLang="zh-CN" sz="16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zh-CN" sz="16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𝑀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</m:m>
                                </m:e>
                              </m:mr>
                            </m:m>
                          </m:e>
                        </m:d>
                      </m:e>
                      <m:sup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en-US" altLang="zh-CN" sz="16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denotes the  transmit data for M spatial streams,</a:t>
                </a:r>
              </a:p>
              <a:p>
                <a:pPr marL="0" indent="0"/>
                <a:r>
                  <a:rPr lang="en-US" altLang="zh-CN" sz="1600" b="0" dirty="0" smtClean="0"/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1600" b="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altLang="zh-CN" sz="1600" b="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3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altLang="zh-CN" sz="1600" b="0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sSub>
                                    <m:sSubPr>
                                      <m:ctrlPr>
                                        <a:rPr lang="en-US" altLang="zh-CN" sz="1600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sz="1600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altLang="zh-CN" sz="1600" b="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m:rPr>
                                      <m:brk m:alnAt="7"/>
                                    </m:rPr>
                                    <a:rPr lang="en-US" altLang="zh-CN" sz="1600" b="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zh-CN" sz="1600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sz="1600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altLang="zh-CN" sz="1600" b="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US" altLang="zh-CN" sz="1600" b="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</m:e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altLang="zh-CN" sz="1600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US" altLang="zh-CN" sz="1600" b="0" i="1">
                                            <a:latin typeface="Cambria Math" panose="02040503050406030204" pitchFamily="18" charset="0"/>
                                          </a:rPr>
                                          <m:t>…</m:t>
                                        </m:r>
                                        <m:r>
                                          <a:rPr lang="en-US" altLang="zh-CN" sz="1600" b="0" i="1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</m:e>
                                      <m:e>
                                        <m:sSub>
                                          <m:sSubPr>
                                            <m:ctrlPr>
                                              <a:rPr lang="en-US" altLang="zh-CN" sz="1600" b="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altLang="zh-CN" sz="16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𝑦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zh-CN" sz="1600" b="0" i="1">
                                                <a:latin typeface="Cambria Math" panose="02040503050406030204" pitchFamily="18" charset="0"/>
                                              </a:rPr>
                                              <m:t>𝑀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</m:m>
                                </m:e>
                              </m:mr>
                            </m:m>
                          </m:e>
                        </m:d>
                      </m:e>
                      <m:sup>
                        <m:r>
                          <a:rPr lang="en-US" altLang="zh-CN" sz="1600" b="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en-US" altLang="zh-CN" sz="16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denotes the  </a:t>
                </a:r>
                <a:r>
                  <a:rPr lang="en-US" altLang="zh-CN" sz="16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receive </a:t>
                </a:r>
                <a:r>
                  <a:rPr lang="en-US" altLang="zh-CN" sz="16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data for </a:t>
                </a:r>
                <a:r>
                  <a:rPr lang="en-US" altLang="zh-CN" sz="16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 receive antennas.</a:t>
                </a:r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altLang="zh-CN" sz="16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It can be found that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altLang="zh-CN" sz="1600" b="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CN" sz="1600" b="0" i="1">
                            <a:latin typeface="Cambria Math" panose="02040503050406030204" pitchFamily="18" charset="0"/>
                          </a:rPr>
                          <m:t>𝑙</m:t>
                        </m:r>
                        <m:r>
                          <a:rPr lang="en-US" altLang="zh-CN" sz="1600" b="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altLang="zh-CN" sz="1600" b="0" i="1">
                            <a:latin typeface="Cambria Math" panose="02040503050406030204" pitchFamily="18" charset="0"/>
                          </a:rPr>
                          <m:t>𝐿</m:t>
                        </m:r>
                      </m:sup>
                      <m:e>
                        <m:sSubSup>
                          <m:sSubSupPr>
                            <m:ctrlPr>
                              <a:rPr lang="en-US" altLang="zh-CN" sz="1600" b="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CN" sz="1600" b="0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  <m:sup>
                            <m:r>
                              <a:rPr lang="en-US" altLang="zh-CN" sz="1600" b="0" i="1">
                                <a:latin typeface="Cambria Math" panose="02040503050406030204" pitchFamily="18" charset="0"/>
                              </a:rPr>
                              <m:t>𝑙</m:t>
                            </m:r>
                          </m:sup>
                        </m:sSubSup>
                        <m:r>
                          <a:rPr lang="en-US" altLang="zh-CN" sz="16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b>
                          <m:sSubPr>
                            <m:ctrlPr>
                              <a:rPr lang="en-US" altLang="zh-CN" sz="1600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b="1" i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𝐠</m:t>
                            </m:r>
                          </m:e>
                          <m:sub>
                            <m:r>
                              <a:rPr lang="en-US" altLang="zh-CN" sz="1600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𝑙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altLang="zh-CN" sz="16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can be regarded as a </a:t>
                </a:r>
                <a:r>
                  <a:rPr lang="en-US" altLang="zh-CN" sz="16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linear combination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1600" b="1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𝐠</m:t>
                        </m:r>
                      </m:e>
                      <m:sub>
                        <m:r>
                          <a:rPr lang="en-US" altLang="zh-CN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16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1600" b="1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𝐠</m:t>
                        </m:r>
                      </m:e>
                      <m:sub>
                        <m:r>
                          <a:rPr lang="en-US" altLang="zh-CN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CN" sz="16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 …,</m:t>
                    </m:r>
                    <m:sSub>
                      <m:sSubPr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1600" b="1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𝐠</m:t>
                        </m:r>
                      </m:e>
                      <m:sub>
                        <m:r>
                          <a:rPr lang="en-US" altLang="zh-CN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𝐿</m:t>
                        </m:r>
                      </m:sub>
                    </m:sSub>
                  </m:oMath>
                </a14:m>
                <a:r>
                  <a:rPr lang="en-US" altLang="zh-CN" sz="16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altLang="zh-CN" sz="16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altLang="zh-CN" sz="1600" b="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It means that the rank of the channel matrix won’t exceed </a:t>
                </a:r>
                <a:r>
                  <a:rPr lang="en-US" altLang="zh-CN" sz="1600" b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number of </a:t>
                </a:r>
                <a:r>
                  <a:rPr lang="en-US" altLang="zh-CN" sz="1600" b="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multi-paths. </a:t>
                </a:r>
              </a:p>
              <a:p>
                <a:pPr marL="0" indent="0"/>
                <a:r>
                  <a:rPr lang="en-US" altLang="zh-CN" sz="1600" b="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Note </a:t>
                </a:r>
                <a:r>
                  <a:rPr lang="en-US" altLang="zh-CN" sz="1600" b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that </a:t>
                </a:r>
                <a:r>
                  <a:rPr lang="en-US" altLang="zh-CN" sz="1600" b="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 </a:t>
                </a:r>
                <a:r>
                  <a:rPr lang="en-US" altLang="zh-CN" sz="1600" b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beam </a:t>
                </a:r>
                <a:r>
                  <a:rPr lang="en-US" altLang="zh-CN" sz="1600" b="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doesn’t pass </a:t>
                </a:r>
                <a:r>
                  <a:rPr lang="en-US" altLang="zh-CN" sz="1600" b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partial </a:t>
                </a:r>
                <a:r>
                  <a:rPr lang="en-US" altLang="zh-CN" sz="1600" b="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multi-paths, the </a:t>
                </a:r>
                <a:r>
                  <a:rPr lang="en-US" altLang="zh-CN" sz="1600" b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corresponding </a:t>
                </a:r>
                <a:r>
                  <a:rPr lang="en-US" altLang="zh-CN" sz="1600" b="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coefficients </a:t>
                </a:r>
                <a:r>
                  <a:rPr lang="en-US" altLang="zh-CN" sz="1600" b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 </a:t>
                </a:r>
                <a:r>
                  <a:rPr lang="en-US" altLang="zh-CN" sz="1600" b="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</a:t>
                </a:r>
                <a:r>
                  <a:rPr lang="en-US" altLang="zh-CN" sz="1600" b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steering vector </a:t>
                </a:r>
                <a:r>
                  <a:rPr lang="en-US" altLang="zh-CN" sz="1600" b="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are </a:t>
                </a:r>
                <a:r>
                  <a:rPr lang="en-US" altLang="zh-CN" sz="1600" b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0, which </a:t>
                </a:r>
                <a:r>
                  <a:rPr lang="en-US" altLang="zh-CN" sz="1600" b="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doesn’t </a:t>
                </a:r>
                <a:r>
                  <a:rPr lang="en-US" altLang="zh-CN" sz="1600" b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affect the </a:t>
                </a:r>
                <a:r>
                  <a:rPr lang="en-US" altLang="zh-CN" sz="1600" b="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conclusion.</a:t>
                </a:r>
                <a:endParaRPr lang="en-US" altLang="zh-CN" sz="1600" b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/>
                <a:r>
                  <a:rPr lang="en-US" altLang="zh-CN" sz="1600" b="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																																		The proof process comes from reference [3].</a:t>
                </a:r>
              </a:p>
              <a:p>
                <a:pPr marL="0" indent="0"/>
                <a:endParaRPr lang="en-US" altLang="zh-CN" b="0" dirty="0" smtClean="0"/>
              </a:p>
              <a:p>
                <a:pPr marL="0" indent="0"/>
                <a:endParaRPr lang="en-US" altLang="zh-CN" b="0" dirty="0" smtClean="0"/>
              </a:p>
              <a:p>
                <a:pPr marL="0" indent="0"/>
                <a:endParaRPr lang="en-US" altLang="zh-CN" b="0" dirty="0" smtClean="0"/>
              </a:p>
              <a:p>
                <a:pPr marL="0" indent="0"/>
                <a:endParaRPr lang="en-US" altLang="zh-CN" b="0" dirty="0"/>
              </a:p>
              <a:p>
                <a:pPr marL="0" indent="0"/>
                <a:endParaRPr lang="en-US" altLang="zh-CN" b="0" dirty="0" smtClean="0"/>
              </a:p>
              <a:p>
                <a:pPr marL="0" indent="0"/>
                <a:endParaRPr lang="zh-CN" altLang="en-US" b="0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7408" y="1556792"/>
                <a:ext cx="10361084" cy="4824536"/>
              </a:xfrm>
              <a:blipFill rotWithShape="0">
                <a:blip r:embed="rId2"/>
                <a:stretch>
                  <a:fillRect l="-294" t="-379" b="-37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Bo Gong (Huawei)</a:t>
            </a:r>
            <a:endParaRPr lang="en-GB" dirty="0"/>
          </a:p>
        </p:txBody>
      </p:sp>
      <p:sp>
        <p:nvSpPr>
          <p:cNvPr id="7" name="日期占位符 5"/>
          <p:cNvSpPr txBox="1">
            <a:spLocks/>
          </p:cNvSpPr>
          <p:nvPr/>
        </p:nvSpPr>
        <p:spPr bwMode="auto">
          <a:xfrm>
            <a:off x="914401" y="286052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372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19931</TotalTime>
  <Words>1564</Words>
  <Application>Microsoft Office PowerPoint</Application>
  <PresentationFormat>宽屏</PresentationFormat>
  <Paragraphs>352</Paragraphs>
  <Slides>16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5" baseType="lpstr">
      <vt:lpstr>Arial Unicode MS</vt:lpstr>
      <vt:lpstr>MS Gothic</vt:lpstr>
      <vt:lpstr>MS Mincho</vt:lpstr>
      <vt:lpstr>宋体</vt:lpstr>
      <vt:lpstr>Arial</vt:lpstr>
      <vt:lpstr>Cambria Math</vt:lpstr>
      <vt:lpstr>Times New Roman</vt:lpstr>
      <vt:lpstr>Wingdings</vt:lpstr>
      <vt:lpstr>Office 主题​​</vt:lpstr>
      <vt:lpstr>MIMO Analysis for IMMW</vt:lpstr>
      <vt:lpstr>Background and Motivation</vt:lpstr>
      <vt:lpstr>PowerPoint 演示文稿</vt:lpstr>
      <vt:lpstr>Recommended MIMO Scheme for Typical Scenarios</vt:lpstr>
      <vt:lpstr>PowerPoint 演示文稿</vt:lpstr>
      <vt:lpstr>Summary</vt:lpstr>
      <vt:lpstr>PowerPoint 演示文稿</vt:lpstr>
      <vt:lpstr>Part I : Relationship between Multi-path and Channel Rank (1)</vt:lpstr>
      <vt:lpstr>Part I : Relationship between Multi-path and Channel Rank (2)</vt:lpstr>
      <vt:lpstr>Part II : Rank Analysis for Channel with LOS Path (1)</vt:lpstr>
      <vt:lpstr>Part II : Rank Analysis for Channel with LOS Path (2)</vt:lpstr>
      <vt:lpstr>Part III :Rank Analysis for Channel without LOS Path (1)</vt:lpstr>
      <vt:lpstr>PowerPoint 演示文稿</vt:lpstr>
      <vt:lpstr>PowerPoint 演示文稿</vt:lpstr>
      <vt:lpstr>PowerPoint 演示文稿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xuyue (I)</dc:creator>
  <cp:lastModifiedBy>gongbo (E)</cp:lastModifiedBy>
  <cp:revision>938</cp:revision>
  <cp:lastPrinted>1601-01-01T00:00:00Z</cp:lastPrinted>
  <dcterms:created xsi:type="dcterms:W3CDTF">2023-05-31T01:05:25Z</dcterms:created>
  <dcterms:modified xsi:type="dcterms:W3CDTF">2024-01-12T02:24:30Z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(3)pKxp2vLGPnjuKKVjAdcJeXzbUxAMuXOwaHUdY+JXOAs3YLNsVT3OddA23r8Poh4BGWexuOMt
L9miImSEjehnBesLjYXgA1cxNULI8dkxsw+cM01gjEsiAPS5ZuwaokbCY36knVZkd7OmUJeA
RD3kFiXgHVQtvLvGEbw41EP5EO3RveVwl3zEj2MxBVSGKaOK90p/adpsJmeLDFXVlEuk91Pm
Zn1t5KRTTb3wPxKv6q</vt:lpwstr>
  </property>
  <property fmtid="{D5CDD505-2E9C-101B-9397-08002B2CF9AE}" pid="3" name="_2015_ms_pID_7253431">
    <vt:lpwstr>R0Klna6IqpoJiVBCY0qCJxB+kmbwKq7q+hlVg/A7fffWd6O2tWaglw
wjRB3/AYWIqjFi3HOTlX4VlVi1LiC2LFV4wr7Ub1eHCkW94e5ajDJ2UBB8MOh6qlbzrP7C7Q
t9GRacWLeZnJVuH856xsWK3IRWQzBgUz2UL/+bc+Yy3iiiiQpFY0PsOeAHaLWYowDq9Iq/Iv
YV+ESBPlycGzdJu0U7Cj3eNKJzkzDzx3IGB+</vt:lpwstr>
  </property>
  <property fmtid="{D5CDD505-2E9C-101B-9397-08002B2CF9AE}" pid="4" name="_2015_ms_pID_7253432">
    <vt:lpwstr>BQ==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1702880308</vt:lpwstr>
  </property>
</Properties>
</file>