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4" r:id="rId2"/>
    <p:sldId id="325" r:id="rId3"/>
    <p:sldId id="336" r:id="rId4"/>
    <p:sldId id="334" r:id="rId5"/>
    <p:sldId id="337" r:id="rId6"/>
    <p:sldId id="266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95256" autoAdjust="0"/>
  </p:normalViewPr>
  <p:slideViewPr>
    <p:cSldViewPr>
      <p:cViewPr varScale="1">
        <p:scale>
          <a:sx n="111" d="100"/>
          <a:sy n="111" d="100"/>
        </p:scale>
        <p:origin x="54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7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Gong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Gong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Bo Gong (Huawei)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802.11-24/0069r0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68649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 smtClean="0"/>
              <a:t>MIMO Analysis for IMMW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3617" y="170430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2024-01-12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Bo Gong </a:t>
            </a:r>
            <a:r>
              <a:rPr lang="en-US" altLang="zh-CN" smtClean="0"/>
              <a:t>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70416"/>
              </p:ext>
            </p:extLst>
          </p:nvPr>
        </p:nvGraphicFramePr>
        <p:xfrm>
          <a:off x="1087839" y="2598678"/>
          <a:ext cx="10115805" cy="1597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825">
                  <a:extLst>
                    <a:ext uri="{9D8B030D-6E8A-4147-A177-3AD203B41FA5}">
                      <a16:colId xmlns:a16="http://schemas.microsoft.com/office/drawing/2014/main" xmlns="" val="19826005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703258511"/>
                    </a:ext>
                  </a:extLst>
                </a:gridCol>
                <a:gridCol w="2440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49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88215">
                  <a:extLst>
                    <a:ext uri="{9D8B030D-6E8A-4147-A177-3AD203B41FA5}">
                      <a16:colId xmlns:a16="http://schemas.microsoft.com/office/drawing/2014/main" xmlns="" val="2006092477"/>
                    </a:ext>
                  </a:extLst>
                </a:gridCol>
              </a:tblGrid>
              <a:tr h="230973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2973176"/>
                  </a:ext>
                </a:extLst>
              </a:tr>
              <a:tr h="34632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Huawei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gongbo8@huawei.com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Ming Gan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Xiaofei</a:t>
                      </a: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Bai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685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Hu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日期占位符 5"/>
          <p:cNvSpPr txBox="1">
            <a:spLocks/>
          </p:cNvSpPr>
          <p:nvPr/>
        </p:nvSpPr>
        <p:spPr bwMode="auto">
          <a:xfrm>
            <a:off x="914401" y="297658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7819" y="725488"/>
            <a:ext cx="11014247" cy="1065213"/>
          </a:xfrm>
        </p:spPr>
        <p:txBody>
          <a:bodyPr/>
          <a:lstStyle/>
          <a:p>
            <a:r>
              <a:rPr lang="en-US" altLang="zh-CN" sz="2800" dirty="0" smtClean="0"/>
              <a:t>Part II : Rank Analysis for Channel with LOS Path (1)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b="0" dirty="0"/>
              <a:t>For IEEE Channel Models for 60GHz WLAN </a:t>
            </a:r>
            <a:r>
              <a:rPr lang="en-US" altLang="zh-CN" sz="1600" b="0" dirty="0" smtClean="0"/>
              <a:t>Systems,  there exists 3 channel modes, including conference room channel model, cubicle environment channel model and living room channel model.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b="0" dirty="0" smtClean="0"/>
              <a:t>The multi-path component can be summarized as follows [1].</a:t>
            </a:r>
          </a:p>
          <a:p>
            <a:pPr marL="0" indent="0"/>
            <a:endParaRPr lang="zh-CN" altLang="en-US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2024</a:t>
            </a:r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269016" y="3641252"/>
          <a:ext cx="3920922" cy="2317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736"/>
                <a:gridCol w="1596186"/>
              </a:tblGrid>
              <a:tr h="463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Type of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paths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Number of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paths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for STA-AP sub-scenario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231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LOS path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231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First order reflections from walls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634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Second order reflections from two walls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634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First order reflection from ceiling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634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Second order reflections from the walls and ceiling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889546" y="3285753"/>
            <a:ext cx="2987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Table 1 Multipath of conference room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99856" y="328808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Table 2 Multipath of </a:t>
            </a:r>
            <a:r>
              <a:rPr lang="en-US" altLang="zh-CN" sz="1400" dirty="0">
                <a:solidFill>
                  <a:schemeClr val="tx1"/>
                </a:solidFill>
              </a:rPr>
              <a:t>cubicle environment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/>
          </p:nvPr>
        </p:nvGraphicFramePr>
        <p:xfrm>
          <a:off x="4252792" y="3632469"/>
          <a:ext cx="4080500" cy="23051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75291"/>
                <a:gridCol w="868403"/>
                <a:gridCol w="868403"/>
                <a:gridCol w="868403"/>
              </a:tblGrid>
              <a:tr h="17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Type 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Cubicle #1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Cubicle #2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Cubicle #5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LOS path 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Reflection from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OW#1 (office wall)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Reflection from OW#2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Reflection from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CW#1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(cubicle wall)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Reflection from CW#2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Reflection from CW#3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Reflection from CW#4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Reflection from table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Reflection from table and then ceiling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945232" y="3294835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Table 3 Multipath of living room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/>
          </p:nvPr>
        </p:nvGraphicFramePr>
        <p:xfrm>
          <a:off x="8396146" y="3798775"/>
          <a:ext cx="3682898" cy="19725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90810"/>
                <a:gridCol w="792088"/>
              </a:tblGrid>
              <a:tr h="36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Type 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Paths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Number 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Paths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LOS path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First order reflections from walls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First order reflections from ceiling and floor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Second order reflections from two walls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Second order reflections from ceiling and floor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59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Second order reflections from the wall and ceiling, from the wall and floor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77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Part </a:t>
            </a:r>
            <a:r>
              <a:rPr lang="en-US" altLang="zh-CN" sz="2800" dirty="0" smtClean="0"/>
              <a:t>II </a:t>
            </a:r>
            <a:r>
              <a:rPr lang="en-US" altLang="zh-CN" sz="2800" dirty="0"/>
              <a:t>: Rank Analysis for Channel with LOS Path</a:t>
            </a:r>
            <a:r>
              <a:rPr lang="en-US" altLang="zh-CN" sz="2800" dirty="0" smtClean="0"/>
              <a:t> (</a:t>
            </a:r>
            <a:r>
              <a:rPr lang="en-US" altLang="zh-CN" sz="2800" dirty="0"/>
              <a:t>2</a:t>
            </a:r>
            <a:r>
              <a:rPr lang="en-US" altLang="zh-CN" sz="2800" dirty="0" smtClean="0"/>
              <a:t>)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95400" y="1632238"/>
                <a:ext cx="5400600" cy="4843175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u"/>
                </a:pPr>
                <a:r>
                  <a:rPr lang="en-US" altLang="zh-CN" sz="1600" b="0" dirty="0" smtClean="0"/>
                  <a:t> </a:t>
                </a:r>
                <a:r>
                  <a:rPr lang="en-US" altLang="zh-CN" sz="1600" b="0" dirty="0"/>
                  <a:t>The </a:t>
                </a:r>
                <a:r>
                  <a:rPr lang="en-US" altLang="zh-CN" sz="1600" b="0" dirty="0" smtClean="0"/>
                  <a:t>strength of the multi-paths is analyzed as follows [1]. </a:t>
                </a:r>
              </a:p>
              <a:p>
                <a:pPr marL="0" indent="0"/>
                <a:r>
                  <a:rPr lang="en-US" altLang="zh-CN" sz="1400" b="0" dirty="0" smtClean="0"/>
                  <a:t>(1)	For LOS path, the path gain is </a:t>
                </a:r>
              </a:p>
              <a:p>
                <a:pPr marL="0" indent="0"/>
                <a:r>
                  <a:rPr lang="en-GB" altLang="zh-CN" sz="1400" b="0" i="1" dirty="0" smtClean="0"/>
                  <a:t>		A</a:t>
                </a:r>
                <a:r>
                  <a:rPr lang="en-GB" altLang="zh-CN" sz="1400" b="0" baseline="30000" dirty="0" smtClean="0"/>
                  <a:t>(0</a:t>
                </a:r>
                <a:r>
                  <a:rPr lang="en-GB" altLang="zh-CN" sz="1400" b="0" baseline="30000" dirty="0"/>
                  <a:t>)</a:t>
                </a:r>
                <a:r>
                  <a:rPr lang="en-GB" altLang="zh-CN" sz="1400" b="0" dirty="0"/>
                  <a:t> = </a:t>
                </a:r>
                <a:r>
                  <a:rPr lang="en-GB" altLang="zh-CN" sz="1400" b="0" i="1" dirty="0"/>
                  <a:t>λ</a:t>
                </a:r>
                <a:r>
                  <a:rPr lang="en-GB" altLang="zh-CN" sz="1400" b="0" dirty="0"/>
                  <a:t>/(</a:t>
                </a:r>
                <a:r>
                  <a:rPr lang="en-GB" altLang="zh-CN" sz="1400" b="0" dirty="0" smtClean="0"/>
                  <a:t>4</a:t>
                </a:r>
                <a:r>
                  <a:rPr lang="az-Cyrl-AZ" altLang="zh-CN" sz="1400" b="0" dirty="0"/>
                  <a:t>п</a:t>
                </a:r>
                <a:r>
                  <a:rPr lang="en-GB" altLang="zh-CN" sz="1400" b="0" i="1" dirty="0" smtClean="0"/>
                  <a:t>d</a:t>
                </a:r>
                <a:r>
                  <a:rPr lang="en-GB" altLang="zh-CN" sz="1400" b="0" dirty="0" smtClean="0"/>
                  <a:t>),</a:t>
                </a:r>
              </a:p>
              <a:p>
                <a:pPr marL="0" indent="0"/>
                <a:r>
                  <a:rPr lang="en-GB" altLang="zh-CN" sz="1400" b="0" dirty="0"/>
                  <a:t>where </a:t>
                </a:r>
                <a:r>
                  <a:rPr lang="en-GB" altLang="zh-CN" sz="1400" b="0" i="1" dirty="0"/>
                  <a:t>λ</a:t>
                </a:r>
                <a:r>
                  <a:rPr lang="en-GB" altLang="zh-CN" sz="1400" b="0" dirty="0"/>
                  <a:t> is a wavelength, and </a:t>
                </a:r>
                <a:r>
                  <a:rPr lang="en-GB" altLang="zh-CN" sz="1400" b="0" i="1" dirty="0"/>
                  <a:t>d</a:t>
                </a:r>
                <a:r>
                  <a:rPr lang="en-GB" altLang="zh-CN" sz="1400" b="0" dirty="0"/>
                  <a:t> is a separation between TX </a:t>
                </a:r>
                <a:r>
                  <a:rPr lang="en-GB" altLang="zh-CN" sz="1400" b="0" dirty="0" smtClean="0"/>
                  <a:t>and </a:t>
                </a:r>
                <a:r>
                  <a:rPr lang="en-GB" altLang="zh-CN" sz="1400" b="0" dirty="0"/>
                  <a:t>RX</a:t>
                </a:r>
                <a:r>
                  <a:rPr lang="en-GB" altLang="zh-CN" sz="1400" b="0" dirty="0" smtClean="0"/>
                  <a:t>.</a:t>
                </a:r>
              </a:p>
              <a:p>
                <a:pPr marL="0" indent="0"/>
                <a:r>
                  <a:rPr lang="en-GB" altLang="zh-CN" sz="1400" b="0" dirty="0" smtClean="0"/>
                  <a:t>The </a:t>
                </a:r>
                <a:r>
                  <a:rPr lang="en-GB" altLang="zh-CN" sz="1400" b="0" dirty="0"/>
                  <a:t>signal receive power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altLang="zh-CN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  <m:sup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bSup>
                  </m:oMath>
                </a14:m>
                <a:r>
                  <a:rPr lang="en-GB" altLang="zh-CN" sz="1400" b="0" dirty="0" smtClean="0"/>
                  <a:t> can be expressed as </a:t>
                </a:r>
              </a:p>
              <a:p>
                <a:pPr marL="0" indent="0"/>
                <a:endParaRPr lang="en-US" altLang="zh-CN" sz="1200" b="0" dirty="0" smtClean="0"/>
              </a:p>
              <a:p>
                <a:pPr marL="0" indent="0"/>
                <a:endParaRPr lang="en-US" altLang="zh-CN" sz="1200" b="0" dirty="0"/>
              </a:p>
              <a:p>
                <a:pPr marL="0" indent="0"/>
                <a:endParaRPr lang="en-GB" altLang="zh-CN" sz="1400" b="0" dirty="0" smtClean="0">
                  <a:solidFill>
                    <a:schemeClr val="tx1"/>
                  </a:solidFill>
                </a:endParaRPr>
              </a:p>
              <a:p>
                <a:pPr marL="0" indent="0"/>
                <a:r>
                  <a:rPr lang="en-GB" altLang="zh-CN" sz="1400" b="0" dirty="0" smtClean="0">
                    <a:solidFill>
                      <a:schemeClr val="tx1"/>
                    </a:solidFill>
                  </a:rPr>
                  <a:t>where </a:t>
                </a:r>
                <a:r>
                  <a:rPr lang="en-GB" altLang="zh-CN" sz="1400" b="0" i="1" dirty="0" err="1">
                    <a:solidFill>
                      <a:schemeClr val="tx1"/>
                    </a:solidFill>
                  </a:rPr>
                  <a:t>G</a:t>
                </a:r>
                <a:r>
                  <a:rPr lang="en-GB" altLang="zh-CN" sz="1400" b="0" i="1" baseline="-25000" dirty="0" err="1">
                    <a:solidFill>
                      <a:schemeClr val="tx1"/>
                    </a:solidFill>
                  </a:rPr>
                  <a:t>tx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 and </a:t>
                </a:r>
                <a:r>
                  <a:rPr lang="en-GB" altLang="zh-CN" sz="1400" b="0" i="1" dirty="0" err="1">
                    <a:solidFill>
                      <a:schemeClr val="tx1"/>
                    </a:solidFill>
                  </a:rPr>
                  <a:t>G</a:t>
                </a:r>
                <a:r>
                  <a:rPr lang="en-GB" altLang="zh-CN" sz="1400" b="0" i="1" baseline="-25000" dirty="0" err="1">
                    <a:solidFill>
                      <a:schemeClr val="tx1"/>
                    </a:solidFill>
                  </a:rPr>
                  <a:t>rx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 are TX and RX antennas gains respectively and </a:t>
                </a:r>
                <a:r>
                  <a:rPr lang="en-GB" altLang="zh-CN" sz="1400" b="0" i="1" dirty="0" err="1">
                    <a:solidFill>
                      <a:schemeClr val="tx1"/>
                    </a:solidFill>
                  </a:rPr>
                  <a:t>P</a:t>
                </a:r>
                <a:r>
                  <a:rPr lang="en-GB" altLang="zh-CN" sz="1400" b="0" i="1" baseline="-25000" dirty="0" err="1">
                    <a:solidFill>
                      <a:schemeClr val="tx1"/>
                    </a:solidFill>
                  </a:rPr>
                  <a:t>tx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 </a:t>
                </a:r>
                <a:endParaRPr lang="en-GB" altLang="zh-CN" sz="1400" b="0" dirty="0" smtClean="0">
                  <a:solidFill>
                    <a:schemeClr val="tx1"/>
                  </a:solidFill>
                </a:endParaRPr>
              </a:p>
              <a:p>
                <a:pPr marL="0" indent="0"/>
                <a:r>
                  <a:rPr lang="en-GB" altLang="zh-CN" sz="1400" b="0" dirty="0" smtClean="0">
                    <a:solidFill>
                      <a:schemeClr val="tx1"/>
                    </a:solidFill>
                  </a:rPr>
                  <a:t>is 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the transmitted power</a:t>
                </a:r>
                <a:r>
                  <a:rPr lang="en-GB" altLang="zh-CN" sz="1400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buAutoNum type="arabicParenBoth" startAt="2"/>
                </a:pPr>
                <a:r>
                  <a:rPr lang="en-US" altLang="zh-CN" sz="1400" b="0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altLang="zh-CN" sz="1400" b="0" dirty="0">
                    <a:solidFill>
                      <a:schemeClr val="tx1"/>
                    </a:solidFill>
                  </a:rPr>
                  <a:t>NLOS path, the path gain is </a:t>
                </a:r>
                <a:endParaRPr lang="en-US" altLang="zh-CN" sz="1400" b="0" dirty="0" smtClean="0">
                  <a:solidFill>
                    <a:schemeClr val="tx1"/>
                  </a:solidFill>
                </a:endParaRPr>
              </a:p>
              <a:p>
                <a:pPr marL="0" indent="0"/>
                <a:r>
                  <a:rPr lang="en-US" altLang="zh-CN" sz="1400" b="0" i="1" dirty="0">
                    <a:solidFill>
                      <a:schemeClr val="tx1"/>
                    </a:solidFill>
                  </a:rPr>
                  <a:t>	</a:t>
                </a:r>
                <a:r>
                  <a:rPr lang="en-US" altLang="zh-CN" sz="1400" b="0" i="1" dirty="0" smtClean="0">
                    <a:solidFill>
                      <a:schemeClr val="tx1"/>
                    </a:solidFill>
                  </a:rPr>
                  <a:t>	</a:t>
                </a:r>
                <a:r>
                  <a:rPr lang="it-IT" altLang="zh-CN" sz="1400" b="0" i="1" dirty="0" smtClean="0">
                    <a:solidFill>
                      <a:schemeClr val="tx1"/>
                    </a:solidFill>
                  </a:rPr>
                  <a:t>A</a:t>
                </a:r>
                <a:r>
                  <a:rPr lang="it-IT" altLang="zh-CN" sz="1400" b="0" baseline="300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altLang="zh-CN" sz="1400" b="0" i="1" baseline="30000" dirty="0" smtClean="0">
                    <a:solidFill>
                      <a:schemeClr val="tx1"/>
                    </a:solidFill>
                  </a:rPr>
                  <a:t>i</a:t>
                </a:r>
                <a:r>
                  <a:rPr lang="it-IT" altLang="zh-CN" sz="1400" b="0" baseline="30000" dirty="0">
                    <a:solidFill>
                      <a:schemeClr val="tx1"/>
                    </a:solidFill>
                  </a:rPr>
                  <a:t>)</a:t>
                </a:r>
                <a:r>
                  <a:rPr lang="it-IT" altLang="zh-CN" sz="1400" b="0" dirty="0">
                    <a:solidFill>
                      <a:schemeClr val="tx1"/>
                    </a:solidFill>
                  </a:rPr>
                  <a:t> = </a:t>
                </a:r>
                <a:r>
                  <a:rPr lang="it-IT" altLang="zh-CN" sz="1400" b="0" i="1" dirty="0">
                    <a:solidFill>
                      <a:schemeClr val="tx1"/>
                    </a:solidFill>
                  </a:rPr>
                  <a:t>g</a:t>
                </a:r>
                <a:r>
                  <a:rPr lang="it-IT" altLang="zh-CN" sz="1400" b="0" baseline="30000" dirty="0">
                    <a:solidFill>
                      <a:schemeClr val="tx1"/>
                    </a:solidFill>
                  </a:rPr>
                  <a:t>(</a:t>
                </a:r>
                <a:r>
                  <a:rPr lang="it-IT" altLang="zh-CN" sz="1400" b="0" i="1" baseline="30000" dirty="0">
                    <a:solidFill>
                      <a:schemeClr val="tx1"/>
                    </a:solidFill>
                  </a:rPr>
                  <a:t>i</a:t>
                </a:r>
                <a:r>
                  <a:rPr lang="it-IT" altLang="zh-CN" sz="1400" b="0" baseline="30000" dirty="0">
                    <a:solidFill>
                      <a:schemeClr val="tx1"/>
                    </a:solidFill>
                  </a:rPr>
                  <a:t>)</a:t>
                </a:r>
                <a:r>
                  <a:rPr lang="it-IT" altLang="zh-CN" sz="1400" b="0" dirty="0">
                    <a:solidFill>
                      <a:schemeClr val="tx1"/>
                    </a:solidFill>
                  </a:rPr>
                  <a:t> </a:t>
                </a:r>
                <a:r>
                  <a:rPr lang="en-GB" altLang="zh-CN" sz="1400" b="0" i="1" dirty="0">
                    <a:solidFill>
                      <a:schemeClr val="tx1"/>
                    </a:solidFill>
                  </a:rPr>
                  <a:t>λ</a:t>
                </a:r>
                <a:r>
                  <a:rPr lang="it-IT" altLang="zh-CN" sz="1400" b="0" dirty="0">
                    <a:solidFill>
                      <a:schemeClr val="tx1"/>
                    </a:solidFill>
                  </a:rPr>
                  <a:t> / (4</a:t>
                </a:r>
                <a:r>
                  <a:rPr lang="az-Cyrl-AZ" altLang="zh-CN" sz="1400" b="0" dirty="0"/>
                  <a:t> </a:t>
                </a:r>
                <a:r>
                  <a:rPr lang="az-Cyrl-AZ" altLang="zh-CN" sz="1400" b="0" dirty="0">
                    <a:solidFill>
                      <a:schemeClr val="tx1"/>
                    </a:solidFill>
                  </a:rPr>
                  <a:t>п</a:t>
                </a:r>
                <a:r>
                  <a:rPr lang="it-IT" altLang="zh-CN" sz="1400" b="0" dirty="0">
                    <a:solidFill>
                      <a:schemeClr val="tx1"/>
                    </a:solidFill>
                  </a:rPr>
                  <a:t> (</a:t>
                </a:r>
                <a:r>
                  <a:rPr lang="it-IT" altLang="zh-CN" sz="1400" b="0" i="1" dirty="0">
                    <a:solidFill>
                      <a:schemeClr val="tx1"/>
                    </a:solidFill>
                  </a:rPr>
                  <a:t>d</a:t>
                </a:r>
                <a:r>
                  <a:rPr lang="it-IT" altLang="zh-CN" sz="1400" b="0" dirty="0">
                    <a:solidFill>
                      <a:schemeClr val="tx1"/>
                    </a:solidFill>
                  </a:rPr>
                  <a:t> + </a:t>
                </a:r>
                <a:r>
                  <a:rPr lang="it-IT" altLang="zh-CN" sz="1400" b="0" i="1" dirty="0">
                    <a:solidFill>
                      <a:schemeClr val="tx1"/>
                    </a:solidFill>
                  </a:rPr>
                  <a:t>R</a:t>
                </a:r>
                <a:r>
                  <a:rPr lang="it-IT" altLang="zh-CN" sz="1400" b="0" dirty="0">
                    <a:solidFill>
                      <a:schemeClr val="tx1"/>
                    </a:solidFill>
                  </a:rPr>
                  <a:t>));       </a:t>
                </a:r>
                <a:r>
                  <a:rPr lang="it-IT" altLang="zh-CN" sz="1400" b="0" i="1" dirty="0">
                    <a:solidFill>
                      <a:schemeClr val="tx1"/>
                    </a:solidFill>
                  </a:rPr>
                  <a:t>R</a:t>
                </a:r>
                <a:r>
                  <a:rPr lang="it-IT" altLang="zh-CN" sz="1400" b="0" dirty="0">
                    <a:solidFill>
                      <a:schemeClr val="tx1"/>
                    </a:solidFill>
                  </a:rPr>
                  <a:t> = </a:t>
                </a:r>
                <a:r>
                  <a:rPr lang="it-IT" altLang="zh-CN" sz="1400" b="0" i="1" dirty="0">
                    <a:solidFill>
                      <a:schemeClr val="tx1"/>
                    </a:solidFill>
                  </a:rPr>
                  <a:t>c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 × </a:t>
                </a:r>
                <a:r>
                  <a:rPr lang="el-GR" altLang="zh-CN" sz="1400" b="0" i="1" dirty="0">
                    <a:solidFill>
                      <a:schemeClr val="tx1"/>
                    </a:solidFill>
                  </a:rPr>
                  <a:t>τ</a:t>
                </a:r>
                <a:r>
                  <a:rPr lang="en-US" altLang="zh-CN" sz="1400" b="0" dirty="0">
                    <a:solidFill>
                      <a:schemeClr val="tx1"/>
                    </a:solidFill>
                  </a:rPr>
                  <a:t> ; </a:t>
                </a:r>
                <a:endParaRPr lang="en-US" altLang="zh-CN" sz="1400" b="0" dirty="0" smtClean="0">
                  <a:solidFill>
                    <a:schemeClr val="tx1"/>
                  </a:solidFill>
                </a:endParaRPr>
              </a:p>
              <a:p>
                <a:pPr marL="0" indent="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altLang="zh-CN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it-IT" altLang="zh-CN" sz="1400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it-IT" altLang="zh-CN" sz="1400" b="0" i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it-IT" altLang="zh-CN" sz="1400" b="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it-IT" altLang="zh-CN" sz="1400" i="1" baseline="30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altLang="zh-CN" sz="1400" b="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GB" altLang="zh-CN" sz="1400" b="0" dirty="0" smtClean="0">
                    <a:solidFill>
                      <a:schemeClr val="tx1"/>
                    </a:solidFill>
                  </a:rPr>
                  <a:t>is the reflection loss. </a:t>
                </a:r>
                <a:r>
                  <a:rPr lang="en-GB" altLang="zh-CN" sz="1400" b="0" i="1" dirty="0" smtClean="0">
                    <a:solidFill>
                      <a:schemeClr val="tx1"/>
                    </a:solidFill>
                  </a:rPr>
                  <a:t>R</a:t>
                </a:r>
                <a:r>
                  <a:rPr lang="en-GB" altLang="zh-CN" sz="14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is a distance along the path larger than </a:t>
                </a:r>
                <a:r>
                  <a:rPr lang="en-GB" altLang="zh-CN" sz="1400" b="0" i="1" dirty="0">
                    <a:solidFill>
                      <a:schemeClr val="tx1"/>
                    </a:solidFill>
                  </a:rPr>
                  <a:t>d, R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 is calculated as a product </a:t>
                </a:r>
                <a:r>
                  <a:rPr lang="en-GB" altLang="zh-CN" sz="1400" b="0" dirty="0" smtClean="0">
                    <a:solidFill>
                      <a:schemeClr val="tx1"/>
                    </a:solidFill>
                  </a:rPr>
                  <a:t>of 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TOA </a:t>
                </a:r>
                <a:r>
                  <a:rPr lang="el-GR" altLang="zh-CN" sz="1400" b="0" i="1" dirty="0">
                    <a:solidFill>
                      <a:schemeClr val="tx1"/>
                    </a:solidFill>
                  </a:rPr>
                  <a:t>τ</a:t>
                </a:r>
                <a:r>
                  <a:rPr lang="en-GB" altLang="zh-CN" sz="1400" b="0" dirty="0">
                    <a:solidFill>
                      <a:schemeClr val="tx1"/>
                    </a:solidFill>
                  </a:rPr>
                  <a:t> relatively LOS and the speed of light </a:t>
                </a:r>
                <a:r>
                  <a:rPr lang="en-GB" altLang="zh-CN" sz="1400" b="0" i="1" dirty="0">
                    <a:solidFill>
                      <a:schemeClr val="tx1"/>
                    </a:solidFill>
                  </a:rPr>
                  <a:t>c</a:t>
                </a:r>
                <a:r>
                  <a:rPr lang="en-GB" altLang="zh-CN" sz="1400" b="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/>
                <a:r>
                  <a:rPr lang="en-GB" altLang="zh-CN" sz="1400" b="0" dirty="0"/>
                  <a:t>The signal receive power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altLang="zh-CN" sz="14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b="0" i="1"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  <m:sup>
                        <m:r>
                          <a:rPr lang="en-US" altLang="zh-CN" sz="1400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400" b="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GB" altLang="zh-CN" sz="1400" b="0" dirty="0"/>
                  <a:t> can be expressed as </a:t>
                </a:r>
                <a:endParaRPr lang="en-GB" altLang="zh-CN" sz="1400" b="0" dirty="0" smtClean="0"/>
              </a:p>
              <a:p>
                <a:pPr marL="0" indent="0"/>
                <a:r>
                  <a:rPr lang="en-US" altLang="zh-CN" sz="1400" dirty="0" smtClean="0">
                    <a:solidFill>
                      <a:schemeClr val="tx1"/>
                    </a:solidFill>
                  </a:rPr>
                  <a:t>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  <m: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</m:sSub>
                    <m:sSup>
                      <m:sSup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1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e>
                      <m: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</m:oMath>
                </a14:m>
                <a:r>
                  <a:rPr lang="en-GB" altLang="zh-CN" sz="1400" b="0" dirty="0" smtClean="0"/>
                  <a:t>;</a:t>
                </a:r>
                <a:endParaRPr lang="en-GB" altLang="zh-CN" sz="1400" b="0" dirty="0"/>
              </a:p>
              <a:p>
                <a:pPr marL="0" indent="0"/>
                <a:endParaRPr lang="en-GB" altLang="zh-CN" sz="1400" b="0" dirty="0">
                  <a:solidFill>
                    <a:schemeClr val="tx1"/>
                  </a:solidFill>
                </a:endParaRPr>
              </a:p>
              <a:p>
                <a:endParaRPr lang="en-GB" altLang="zh-CN" sz="1400" i="1" dirty="0">
                  <a:solidFill>
                    <a:schemeClr val="tx1"/>
                  </a:solidFill>
                </a:endParaRPr>
              </a:p>
              <a:p>
                <a:endParaRPr lang="en-US" altLang="zh-CN" sz="1400" i="1" dirty="0">
                  <a:solidFill>
                    <a:schemeClr val="tx1"/>
                  </a:solidFill>
                </a:endParaRPr>
              </a:p>
              <a:p>
                <a:endParaRPr lang="en-US" altLang="zh-CN" sz="1400" i="1" dirty="0">
                  <a:solidFill>
                    <a:schemeClr val="tx1"/>
                  </a:solidFill>
                </a:endParaRPr>
              </a:p>
              <a:p>
                <a:endParaRPr lang="zh-CN" altLang="en-US" sz="1400" i="1" dirty="0">
                  <a:solidFill>
                    <a:schemeClr val="tx1"/>
                  </a:solidFill>
                </a:endParaRPr>
              </a:p>
              <a:p>
                <a:pPr marL="0" indent="0"/>
                <a:endParaRPr lang="zh-CN" altLang="en-US" sz="1400" b="0" dirty="0">
                  <a:solidFill>
                    <a:schemeClr val="tx1"/>
                  </a:solidFill>
                </a:endParaRPr>
              </a:p>
              <a:p>
                <a:pPr marL="0" indent="0"/>
                <a:endParaRPr lang="en-US" altLang="zh-CN" sz="1200" b="0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632238"/>
                <a:ext cx="5400600" cy="4843175"/>
              </a:xfrm>
              <a:blipFill rotWithShape="0">
                <a:blip r:embed="rId2"/>
                <a:stretch>
                  <a:fillRect l="-451" t="-378" r="-2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9336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1645589" y="3248377"/>
                <a:ext cx="1684757" cy="58342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  <m:sup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bSup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</m:sSub>
                    <m:sSup>
                      <m:sSup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(0)</m:t>
                            </m:r>
                          </m:sup>
                        </m:sSup>
                      </m:e>
                      <m: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</m:oMath>
                </a14:m>
                <a:endParaRPr lang="en-US" altLang="zh-CN" sz="140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</m:sSub>
                    <m:sSup>
                      <m:sSup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zh-CN" alt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</m:oMath>
                </a14:m>
                <a:endParaRPr lang="zh-CN" altLang="en-US" sz="14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589" y="3248377"/>
                <a:ext cx="1684757" cy="583429"/>
              </a:xfrm>
              <a:prstGeom prst="rect">
                <a:avLst/>
              </a:prstGeom>
              <a:blipFill rotWithShape="0">
                <a:blip r:embed="rId3"/>
                <a:stretch>
                  <a:fillRect l="-3237" r="-360" b="-510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6316852" y="2060848"/>
                <a:ext cx="4593765" cy="3018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Both" startAt="3"/>
                </a:pPr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Considering that </a:t>
                </a:r>
              </a:p>
              <a:p>
                <a:endParaRPr lang="en-US" altLang="zh-CN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it-IT" altLang="zh-CN" sz="1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A</a:t>
                </a:r>
                <a:r>
                  <a:rPr lang="it-IT" altLang="zh-CN" sz="1400" baseline="3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it-IT" altLang="zh-CN" sz="1400" i="1" baseline="3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it-IT" altLang="zh-CN" sz="14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it-IT" altLang="zh-CN" sz="1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altLang="zh-CN" sz="14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it-IT" altLang="zh-CN" sz="140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it-IT" altLang="zh-CN" sz="1400" i="1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it-IT" altLang="zh-CN" sz="140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it-IT" altLang="zh-CN" sz="1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altLang="zh-CN" sz="14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altLang="zh-CN" sz="1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az-Cyrl-AZ" altLang="zh-CN" sz="1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п</m:t>
                        </m:r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endParaRPr lang="en-US" altLang="zh-CN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beside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type m:val="skw"/>
                                <m:ctrlP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num>
                              <m:den>
                                <m:r>
                                  <a:rPr lang="en-US" altLang="zh-CN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altLang="zh-CN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it-IT" altLang="zh-CN" sz="1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it-IT" altLang="zh-CN" sz="1400" i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it-IT" altLang="zh-CN" sz="1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about -10dB for the first order reflection path and about -16dB for the second order reflection path.</a:t>
                </a:r>
              </a:p>
              <a:p>
                <a:endParaRPr lang="en-US" altLang="zh-CN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  It means that compared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  <m: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bSup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  <m: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zh-CN" alt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about -20dB to -32dB lower.  The obvious strength gap results in that the NLOS path can be ignored. </a:t>
                </a:r>
                <a:r>
                  <a:rPr lang="en-US" altLang="zh-CN" sz="1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for channel with LOS path,  the rank of the channel matrix is approximately 1. </a:t>
                </a:r>
                <a:endParaRPr lang="zh-CN" alt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852" y="2060848"/>
                <a:ext cx="4593765" cy="3018455"/>
              </a:xfrm>
              <a:prstGeom prst="rect">
                <a:avLst/>
              </a:prstGeom>
              <a:blipFill rotWithShape="0">
                <a:blip r:embed="rId4"/>
                <a:stretch>
                  <a:fillRect l="-398" t="-404" r="-1592" b="-14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日期占位符 5"/>
          <p:cNvSpPr txBox="1">
            <a:spLocks/>
          </p:cNvSpPr>
          <p:nvPr/>
        </p:nvSpPr>
        <p:spPr bwMode="auto">
          <a:xfrm>
            <a:off x="916118" y="33172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5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127448" y="2132856"/>
                <a:ext cx="9070031" cy="2303996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u"/>
                </a:pPr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channel without LOS path,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conference room and living room model, the mean value of the reflection loss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altLang="zh-CN" sz="16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it-IT" altLang="zh-CN" sz="16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it-IT" altLang="zh-CN" sz="1600" i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it-IT" altLang="zh-CN" sz="16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the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order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reflection path is about -10dB.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 value of the reflection loss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altLang="zh-CN" sz="16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it-IT" altLang="zh-CN" sz="16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it-IT" altLang="zh-CN" sz="1600" i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it-IT" altLang="zh-CN" sz="16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the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second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order reflection path is about -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16dB. The receive power gap between the first and the second order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reflection path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about -12dB. Thus, we can ignore the second order reflection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mainly focus on the first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order reflection path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simplify the analysis.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cubicle environment,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mean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values </a:t>
                </a:r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reflection loss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altLang="zh-CN" sz="16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it-IT" altLang="zh-CN" sz="16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it-IT" altLang="zh-CN" sz="1600" i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it-IT" altLang="zh-CN" sz="16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almost the same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first order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reflections and the second order reflections. Thus, we consider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and the second </a:t>
                </a:r>
                <a:r>
                  <a:rPr lang="en-GB" altLang="zh-CN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order reflection </a:t>
                </a:r>
                <a:r>
                  <a:rPr lang="en-GB" altLang="zh-CN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paths together. 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7448" y="2132856"/>
                <a:ext cx="9070031" cy="2303996"/>
              </a:xfrm>
              <a:blipFill rotWithShape="0">
                <a:blip r:embed="rId2"/>
                <a:stretch>
                  <a:fillRect l="-269" t="-794" r="-67" b="-82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914401" y="765156"/>
            <a:ext cx="10361084" cy="1065213"/>
          </a:xfrm>
        </p:spPr>
        <p:txBody>
          <a:bodyPr/>
          <a:lstStyle/>
          <a:p>
            <a:r>
              <a:rPr lang="en-US" altLang="zh-CN" sz="2800" dirty="0"/>
              <a:t>Part </a:t>
            </a:r>
            <a:r>
              <a:rPr lang="en-US" altLang="zh-CN" sz="2800" dirty="0" smtClean="0"/>
              <a:t>III :Rank </a:t>
            </a:r>
            <a:r>
              <a:rPr lang="en-US" altLang="zh-CN" sz="2800" dirty="0"/>
              <a:t>Analysis for Channel </a:t>
            </a:r>
            <a:r>
              <a:rPr lang="en-US" altLang="zh-CN" sz="2800" dirty="0" smtClean="0"/>
              <a:t>without </a:t>
            </a:r>
            <a:r>
              <a:rPr lang="en-US" altLang="zh-CN" sz="2800" dirty="0"/>
              <a:t>LOS Path </a:t>
            </a:r>
            <a:r>
              <a:rPr lang="en-US" altLang="zh-CN" sz="2800" dirty="0" smtClean="0"/>
              <a:t>(1)</a:t>
            </a:r>
            <a:endParaRPr lang="zh-CN" altLang="en-US" sz="2800" dirty="0"/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8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765156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800" dirty="0"/>
              <a:t>Part III : Rank Analysis for Channel without LOS Path </a:t>
            </a:r>
            <a:r>
              <a:rPr lang="en-US" altLang="zh-CN" sz="2800" dirty="0" smtClean="0"/>
              <a:t>(2)</a:t>
            </a:r>
            <a:endParaRPr lang="zh-CN" altLang="en-US" sz="2800" kern="0" dirty="0"/>
          </a:p>
        </p:txBody>
      </p:sp>
      <p:sp>
        <p:nvSpPr>
          <p:cNvPr id="9" name="文本框 8"/>
          <p:cNvSpPr txBox="1"/>
          <p:nvPr/>
        </p:nvSpPr>
        <p:spPr>
          <a:xfrm>
            <a:off x="914401" y="1916832"/>
            <a:ext cx="10346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1600" dirty="0" smtClean="0">
                <a:solidFill>
                  <a:schemeClr val="tx1"/>
                </a:solidFill>
              </a:rPr>
              <a:t>Probabilities of path blockage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71464" y="2794430"/>
            <a:ext cx="2987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Table 1 Multipath of conference room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804571" y="3206823"/>
          <a:ext cx="3920922" cy="2317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736"/>
                <a:gridCol w="1596186"/>
              </a:tblGrid>
              <a:tr h="463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Type of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paths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Number of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paths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for STA-AP sub-scenario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231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LOS path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231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accent2"/>
                          </a:solidFill>
                          <a:effectLst/>
                        </a:rPr>
                        <a:t>First order reflections from walls</a:t>
                      </a:r>
                      <a:endParaRPr lang="zh-CN" sz="1200" b="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accent2"/>
                          </a:solidFill>
                          <a:effectLst/>
                        </a:rPr>
                        <a:t>4</a:t>
                      </a:r>
                      <a:endParaRPr lang="zh-CN" sz="1200" b="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4634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Second order reflections from two walls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634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First order reflection from ceiling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634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Second order reflections from the walls and ceiling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5375920" y="2714875"/>
                <a:ext cx="5472608" cy="2809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probability of single path blockage for the </a:t>
                </a:r>
                <a:r>
                  <a:rPr lang="en-GB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</a:t>
                </a:r>
                <a:r>
                  <a:rPr lang="en-GB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order reflections from walls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0.126;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 of 1 path is</a:t>
                </a:r>
              </a:p>
              <a:p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altLang="zh-CN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1−0.126</m:t>
                        </m:r>
                      </m:e>
                    </m:d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0.126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=0.01</m:t>
                    </m:r>
                  </m:oMath>
                </a14:m>
                <a:endParaRPr lang="en-US" altLang="zh-CN" sz="1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 of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is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1−0.126</m:t>
                            </m:r>
                          </m:e>
                        </m:d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0.126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0.07</m:t>
                    </m:r>
                  </m:oMath>
                </a14:m>
                <a:endPara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 of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is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1−0.126</m:t>
                            </m:r>
                          </m:e>
                        </m:d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∙0.126</m:t>
                    </m:r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0.34</m:t>
                    </m:r>
                  </m:oMath>
                </a14:m>
                <a:endPara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Probability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1−0.126</m:t>
                            </m:r>
                          </m:e>
                        </m:d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=0.58</m:t>
                    </m:r>
                  </m:oMath>
                </a14:m>
                <a:endPara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conference room, there are mainly 3~4 paths.</a:t>
                </a:r>
                <a:endPara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20" y="2714875"/>
                <a:ext cx="5472608" cy="2809102"/>
              </a:xfrm>
              <a:prstGeom prst="rect">
                <a:avLst/>
              </a:prstGeom>
              <a:blipFill rotWithShape="0">
                <a:blip r:embed="rId2"/>
                <a:stretch>
                  <a:fillRect l="-445" t="-651" b="-19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日期占位符 5"/>
          <p:cNvSpPr txBox="1">
            <a:spLocks/>
          </p:cNvSpPr>
          <p:nvPr/>
        </p:nvSpPr>
        <p:spPr bwMode="auto">
          <a:xfrm>
            <a:off x="914401" y="28605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9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765156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800" dirty="0"/>
              <a:t>Part III : Rank Analysis for Channel without LOS Path </a:t>
            </a:r>
            <a:r>
              <a:rPr lang="en-US" altLang="zh-CN" sz="2800" dirty="0" smtClean="0"/>
              <a:t>(3)</a:t>
            </a:r>
            <a:endParaRPr lang="zh-CN" altLang="en-US" sz="2800" kern="0" dirty="0"/>
          </a:p>
        </p:txBody>
      </p:sp>
      <p:sp>
        <p:nvSpPr>
          <p:cNvPr id="8" name="文本框 7"/>
          <p:cNvSpPr txBox="1"/>
          <p:nvPr/>
        </p:nvSpPr>
        <p:spPr>
          <a:xfrm>
            <a:off x="1055440" y="2456975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Table 2 Multipath of </a:t>
            </a:r>
            <a:r>
              <a:rPr lang="en-US" altLang="zh-CN" sz="1400" dirty="0">
                <a:solidFill>
                  <a:schemeClr val="tx1"/>
                </a:solidFill>
              </a:rPr>
              <a:t>cubicle environment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39416" y="1967536"/>
            <a:ext cx="10346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1600" dirty="0" smtClean="0">
                <a:solidFill>
                  <a:schemeClr val="tx1"/>
                </a:solidFill>
              </a:rPr>
              <a:t>Probabilities of path blockage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599366" y="2946193"/>
          <a:ext cx="4080500" cy="23051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75291"/>
                <a:gridCol w="868403"/>
                <a:gridCol w="868403"/>
                <a:gridCol w="868403"/>
              </a:tblGrid>
              <a:tr h="17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Type 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Cubicle #1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Cubicle #2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Cubicle #5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LOS path 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5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Reflection from </a:t>
                      </a:r>
                      <a:r>
                        <a:rPr lang="en-GB" sz="1100" b="0" dirty="0" smtClean="0">
                          <a:solidFill>
                            <a:schemeClr val="accent6"/>
                          </a:solidFill>
                          <a:effectLst/>
                        </a:rPr>
                        <a:t>OW#1 (office wall)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Reflection from OW#2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5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Reflection from </a:t>
                      </a:r>
                      <a:r>
                        <a:rPr lang="en-GB" sz="1100" b="0" dirty="0" smtClean="0">
                          <a:solidFill>
                            <a:schemeClr val="accent6"/>
                          </a:solidFill>
                          <a:effectLst/>
                        </a:rPr>
                        <a:t>CW#1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100" b="0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(cubicle wall)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Reflection from CW#2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Reflection from CW#3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Reflection from CW#4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77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Reflection from table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54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Reflection from table and then ceiling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6"/>
                          </a:solidFill>
                          <a:effectLst/>
                        </a:rPr>
                        <a:t>0</a:t>
                      </a:r>
                      <a:endParaRPr lang="zh-CN" sz="1100" b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793318" y="2987772"/>
            <a:ext cx="4479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tx1"/>
                </a:solidFill>
              </a:rPr>
              <a:t>For Cubicle #5, LOS path is always existing.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tx1"/>
                </a:solidFill>
              </a:rPr>
              <a:t>For Cubicle #1 and #2, there exists </a:t>
            </a:r>
            <a:r>
              <a:rPr lang="en-GB" altLang="zh-CN" sz="1600" dirty="0" smtClean="0">
                <a:solidFill>
                  <a:schemeClr val="tx1"/>
                </a:solidFill>
              </a:rPr>
              <a:t>3</a:t>
            </a:r>
            <a:r>
              <a:rPr lang="en-GB" altLang="zh-CN" sz="1600" dirty="0">
                <a:solidFill>
                  <a:schemeClr val="tx1"/>
                </a:solidFill>
              </a:rPr>
              <a:t>, 4, or 5 NLOS </a:t>
            </a:r>
            <a:r>
              <a:rPr lang="en-GB" altLang="zh-CN" sz="1600" dirty="0" smtClean="0">
                <a:solidFill>
                  <a:schemeClr val="tx1"/>
                </a:solidFill>
              </a:rPr>
              <a:t>paths with </a:t>
            </a:r>
            <a:r>
              <a:rPr lang="en-GB" altLang="zh-CN" sz="1600" dirty="0">
                <a:solidFill>
                  <a:schemeClr val="tx1"/>
                </a:solidFill>
              </a:rPr>
              <a:t>probabilities </a:t>
            </a:r>
            <a:r>
              <a:rPr lang="en-GB" altLang="zh-CN" sz="1600" i="1" dirty="0">
                <a:solidFill>
                  <a:schemeClr val="tx1"/>
                </a:solidFill>
              </a:rPr>
              <a:t>0.5</a:t>
            </a:r>
            <a:r>
              <a:rPr lang="en-GB" altLang="zh-CN" sz="1600" dirty="0">
                <a:solidFill>
                  <a:schemeClr val="tx1"/>
                </a:solidFill>
              </a:rPr>
              <a:t>, </a:t>
            </a:r>
            <a:r>
              <a:rPr lang="en-GB" altLang="zh-CN" sz="1600" i="1" dirty="0">
                <a:solidFill>
                  <a:schemeClr val="tx1"/>
                </a:solidFill>
              </a:rPr>
              <a:t>0.2</a:t>
            </a:r>
            <a:r>
              <a:rPr lang="en-GB" altLang="zh-CN" sz="1600" dirty="0">
                <a:solidFill>
                  <a:schemeClr val="tx1"/>
                </a:solidFill>
              </a:rPr>
              <a:t>, and </a:t>
            </a:r>
            <a:r>
              <a:rPr lang="en-GB" altLang="zh-CN" sz="1600" i="1" dirty="0">
                <a:solidFill>
                  <a:schemeClr val="tx1"/>
                </a:solidFill>
              </a:rPr>
              <a:t>0.3</a:t>
            </a:r>
            <a:r>
              <a:rPr lang="en-GB" altLang="zh-CN" sz="1600" dirty="0">
                <a:solidFill>
                  <a:schemeClr val="tx1"/>
                </a:solidFill>
              </a:rPr>
              <a:t> accordingly</a:t>
            </a:r>
            <a:r>
              <a:rPr lang="en-GB" altLang="zh-CN" sz="16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altLang="zh-CN" sz="1600" dirty="0" smtClean="0">
                <a:solidFill>
                  <a:schemeClr val="tx1"/>
                </a:solidFill>
              </a:rPr>
              <a:t>There are mainly 3~5 paths.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日期占位符 5"/>
          <p:cNvSpPr txBox="1">
            <a:spLocks/>
          </p:cNvSpPr>
          <p:nvPr/>
        </p:nvSpPr>
        <p:spPr bwMode="auto">
          <a:xfrm>
            <a:off x="914401" y="28605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6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765156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800" dirty="0"/>
              <a:t>Part III : Rank Analysis for Channel without LOS Path </a:t>
            </a:r>
            <a:r>
              <a:rPr lang="en-US" altLang="zh-CN" sz="2800" dirty="0" smtClean="0"/>
              <a:t>(4)</a:t>
            </a:r>
            <a:endParaRPr lang="zh-CN" altLang="en-US" sz="2800" kern="0" dirty="0"/>
          </a:p>
        </p:txBody>
      </p:sp>
      <p:sp>
        <p:nvSpPr>
          <p:cNvPr id="8" name="文本框 7"/>
          <p:cNvSpPr txBox="1"/>
          <p:nvPr/>
        </p:nvSpPr>
        <p:spPr>
          <a:xfrm>
            <a:off x="839416" y="1840763"/>
            <a:ext cx="10346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1600" dirty="0" smtClean="0">
                <a:solidFill>
                  <a:schemeClr val="tx1"/>
                </a:solidFill>
              </a:rPr>
              <a:t>Probabilities of path blockage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99456" y="246728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Table 3 Multipath of living room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84910" y="2852936"/>
          <a:ext cx="3682898" cy="19725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90810"/>
                <a:gridCol w="792088"/>
              </a:tblGrid>
              <a:tr h="36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Type 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Paths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Number of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Paths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LOS path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First order reflections from walls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3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First order reflections from ceiling and floor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zh-CN" sz="1100" b="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Second order reflections from two walls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29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tx1"/>
                          </a:solidFill>
                          <a:effectLst/>
                        </a:rPr>
                        <a:t>Second order reflections from ceiling and floor</a:t>
                      </a:r>
                      <a:endParaRPr lang="zh-CN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59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Second order reflections from the wall and ceiling, from the wall and floor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/>
          </p:nvPr>
        </p:nvGraphicFramePr>
        <p:xfrm>
          <a:off x="684910" y="5301268"/>
          <a:ext cx="3970930" cy="10373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14746"/>
                <a:gridCol w="1656184"/>
              </a:tblGrid>
              <a:tr h="23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Probability of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Path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blockage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234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First order reflections from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walls (3)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0.4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234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First order reflections from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ceiling (1)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234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First order reflections from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floor (1)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0.7</a:t>
                      </a:r>
                      <a:endParaRPr lang="zh-CN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65233" y="5024268"/>
            <a:ext cx="4279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Table 4 </a:t>
            </a:r>
            <a:r>
              <a:rPr lang="en-GB" altLang="zh-CN" sz="1200" dirty="0">
                <a:solidFill>
                  <a:schemeClr val="tx1"/>
                </a:solidFill>
              </a:rPr>
              <a:t>Probabilities of </a:t>
            </a:r>
            <a:r>
              <a:rPr lang="en-GB" altLang="zh-CN" sz="1200" dirty="0" smtClean="0">
                <a:solidFill>
                  <a:schemeClr val="tx1"/>
                </a:solidFill>
              </a:rPr>
              <a:t>paths </a:t>
            </a:r>
            <a:r>
              <a:rPr lang="en-GB" altLang="zh-CN" sz="1200" dirty="0">
                <a:solidFill>
                  <a:schemeClr val="tx1"/>
                </a:solidFill>
              </a:rPr>
              <a:t>blockage for the living room </a:t>
            </a:r>
            <a:r>
              <a:rPr lang="en-GB" altLang="zh-CN" sz="1200" dirty="0" smtClean="0">
                <a:solidFill>
                  <a:schemeClr val="tx1"/>
                </a:solidFill>
              </a:rPr>
              <a:t>model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5375921" y="2502069"/>
                <a:ext cx="6552728" cy="280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Probability of 1 path is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0.7</m:t>
                    </m:r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=0.04</m:t>
                    </m:r>
                  </m:oMath>
                </a14:m>
                <a:endParaRPr lang="en-US" altLang="zh-CN" sz="16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Probability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is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</a:rPr>
                  <a:t>      (1</a:t>
                </a:r>
                <a:r>
                  <a:rPr lang="en-US" altLang="zh-CN" sz="16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0.7)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</m:t>
                        </m:r>
                      </m:e>
                      <m: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+0.7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 = 0.22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Probability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is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(1</a:t>
                </a:r>
                <a:r>
                  <a:rPr lang="en-US" altLang="zh-CN" sz="16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</a:rPr>
                  <a:t>0.4)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endPara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</a:rPr>
                  <a:t>      0.7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1−0.4)</m:t>
                        </m:r>
                      </m:e>
                      <m: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0.4 + (1</a:t>
                </a:r>
                <a:r>
                  <a:rPr lang="en-US" altLang="zh-CN" sz="16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0.7)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(1</a:t>
                </a:r>
                <a:r>
                  <a:rPr lang="en-US" altLang="zh-CN" sz="16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0.4)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</m:t>
                        </m:r>
                      </m:e>
                      <m: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 = 0.39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Probability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is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</a:rPr>
                  <a:t>      (1</a:t>
                </a:r>
                <a:r>
                  <a:rPr lang="en-US" altLang="zh-CN" sz="16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0.7)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×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0.4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r>
                      <a:rPr lang="en-US" altLang="zh-CN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</m:t>
                        </m:r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+ 0.7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14:m>
                  <m:oMath xmlns:m="http://schemas.openxmlformats.org/officeDocument/2006/math"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1−0.4)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 = 0.28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Probability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path is</a:t>
                </a:r>
              </a:p>
              <a:p>
                <a:r>
                  <a:rPr lang="en-US" altLang="zh-CN" sz="1600" dirty="0" smtClean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zh-CN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1−0.4)</m:t>
                        </m:r>
                      </m:e>
                      <m: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(1</a:t>
                </a:r>
                <a:r>
                  <a:rPr lang="en-US" altLang="zh-CN" sz="16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CN" sz="1600" dirty="0" smtClean="0">
                    <a:solidFill>
                      <a:schemeClr val="tx1"/>
                    </a:solidFill>
                  </a:rPr>
                  <a:t>0.7) = 0.06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sz="1600" dirty="0" smtClean="0">
                    <a:solidFill>
                      <a:schemeClr val="tx1"/>
                    </a:solidFill>
                  </a:rPr>
                  <a:t>There are mainly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2~4 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paths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.</a:t>
                </a:r>
                <a:endParaRPr lang="zh-CN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21" y="2502069"/>
                <a:ext cx="6552728" cy="2809487"/>
              </a:xfrm>
              <a:prstGeom prst="rect">
                <a:avLst/>
              </a:prstGeom>
              <a:blipFill rotWithShape="0">
                <a:blip r:embed="rId2"/>
                <a:stretch>
                  <a:fillRect l="-372" t="-651" b="-19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5519936" y="5589240"/>
            <a:ext cx="554461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For the channel without LOS paths, there are mainly  2~5 paths, which means the rank of the </a:t>
            </a:r>
            <a:r>
              <a:rPr lang="en-US" altLang="zh-CN" sz="1600" smtClean="0">
                <a:solidFill>
                  <a:srgbClr val="FF0000"/>
                </a:solidFill>
              </a:rPr>
              <a:t>channel won’t </a:t>
            </a:r>
            <a:r>
              <a:rPr lang="en-US" altLang="zh-CN" sz="1600" dirty="0" smtClean="0">
                <a:solidFill>
                  <a:srgbClr val="FF0000"/>
                </a:solidFill>
              </a:rPr>
              <a:t>exceed 2~5.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4" name="日期占位符 5"/>
          <p:cNvSpPr txBox="1">
            <a:spLocks/>
          </p:cNvSpPr>
          <p:nvPr/>
        </p:nvSpPr>
        <p:spPr bwMode="auto">
          <a:xfrm>
            <a:off x="914401" y="28605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9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3472" y="1830390"/>
            <a:ext cx="9070031" cy="1310578"/>
          </a:xfrm>
        </p:spPr>
        <p:txBody>
          <a:bodyPr/>
          <a:lstStyle/>
          <a:p>
            <a:pPr marL="0" indent="0"/>
            <a:r>
              <a:rPr lang="en-US" altLang="zh-CN" sz="1600" dirty="0">
                <a:solidFill>
                  <a:schemeClr val="tx1"/>
                </a:solidFill>
              </a:rPr>
              <a:t>[1</a:t>
            </a:r>
            <a:r>
              <a:rPr lang="en-US" altLang="zh-CN" sz="1600" dirty="0" smtClean="0">
                <a:solidFill>
                  <a:schemeClr val="tx1"/>
                </a:solidFill>
              </a:rPr>
              <a:t>] </a:t>
            </a:r>
            <a:r>
              <a:rPr lang="en-GB" altLang="zh-CN" sz="1600" b="0" dirty="0">
                <a:ea typeface="宋体" panose="02010600030101010101" pitchFamily="2" charset="-122"/>
              </a:rPr>
              <a:t>IEEE doc. 802.11-09/0334r8. Channel models for 60 GHz WLAN systems, A. </a:t>
            </a:r>
            <a:r>
              <a:rPr lang="en-GB" altLang="zh-CN" sz="1600" b="0" dirty="0" err="1">
                <a:ea typeface="宋体" panose="02010600030101010101" pitchFamily="2" charset="-122"/>
              </a:rPr>
              <a:t>Maltsev</a:t>
            </a:r>
            <a:r>
              <a:rPr lang="en-GB" altLang="zh-CN" sz="1600" b="0" dirty="0">
                <a:ea typeface="宋体" panose="02010600030101010101" pitchFamily="2" charset="-122"/>
              </a:rPr>
              <a:t> </a:t>
            </a:r>
            <a:r>
              <a:rPr lang="en-GB" altLang="zh-CN" sz="1600" b="0" i="1" dirty="0">
                <a:ea typeface="宋体" panose="02010600030101010101" pitchFamily="2" charset="-122"/>
              </a:rPr>
              <a:t>et al</a:t>
            </a:r>
            <a:r>
              <a:rPr lang="en-GB" altLang="zh-CN" sz="1600" b="0" dirty="0">
                <a:ea typeface="宋体" panose="02010600030101010101" pitchFamily="2" charset="-122"/>
              </a:rPr>
              <a:t>, Mar. 2010</a:t>
            </a:r>
            <a:r>
              <a:rPr lang="en-GB" altLang="zh-CN" sz="1600" b="0" dirty="0" smtClean="0">
                <a:ea typeface="宋体" panose="02010600030101010101" pitchFamily="2" charset="-122"/>
              </a:rPr>
              <a:t>.</a:t>
            </a:r>
          </a:p>
          <a:p>
            <a:pPr marL="0" indent="0"/>
            <a:r>
              <a:rPr lang="en-GB" altLang="zh-CN" sz="1600" dirty="0">
                <a:ea typeface="宋体" panose="02010600030101010101" pitchFamily="2" charset="-122"/>
              </a:rPr>
              <a:t>[2] </a:t>
            </a:r>
            <a:r>
              <a:rPr lang="en-GB" altLang="zh-CN" sz="1600" b="0" dirty="0">
                <a:ea typeface="宋体" panose="02010600030101010101" pitchFamily="2" charset="-122"/>
              </a:rPr>
              <a:t>11-15-0632-01-00ay-experimental-measurements-for-short-range-los-su-mimo</a:t>
            </a:r>
            <a:r>
              <a:rPr lang="en-GB" altLang="zh-CN" sz="1600" b="0" dirty="0" smtClean="0">
                <a:ea typeface="宋体" panose="02010600030101010101" pitchFamily="2" charset="-122"/>
              </a:rPr>
              <a:t>.</a:t>
            </a:r>
          </a:p>
          <a:p>
            <a:pPr marL="0" indent="0"/>
            <a:r>
              <a:rPr lang="en-GB" altLang="zh-CN" sz="1600" dirty="0" smtClean="0">
                <a:ea typeface="宋体" panose="02010600030101010101" pitchFamily="2" charset="-122"/>
              </a:rPr>
              <a:t>[3] </a:t>
            </a:r>
            <a:r>
              <a:rPr lang="en-GB" altLang="zh-CN" sz="1600" b="0" dirty="0"/>
              <a:t>X. Li, J. Fang, H. Li, and P. Wang, “</a:t>
            </a:r>
            <a:r>
              <a:rPr lang="en-GB" altLang="zh-CN" sz="1600" b="0" dirty="0" err="1"/>
              <a:t>Millimeter</a:t>
            </a:r>
            <a:r>
              <a:rPr lang="en-GB" altLang="zh-CN" sz="1600" b="0" dirty="0"/>
              <a:t> wave </a:t>
            </a:r>
            <a:r>
              <a:rPr lang="en-GB" altLang="zh-CN" sz="1600" b="0" dirty="0" smtClean="0"/>
              <a:t>channel estimation </a:t>
            </a:r>
            <a:r>
              <a:rPr lang="en-GB" altLang="zh-CN" sz="1600" b="0" dirty="0"/>
              <a:t>via exploiting joint sparse and low-rank structures</a:t>
            </a:r>
            <a:r>
              <a:rPr lang="en-GB" altLang="zh-CN" sz="1600" b="0" dirty="0" smtClean="0"/>
              <a:t>,” </a:t>
            </a:r>
            <a:r>
              <a:rPr lang="en-GB" altLang="zh-CN" sz="1600" b="0" i="1" dirty="0" smtClean="0"/>
              <a:t>IEEE </a:t>
            </a:r>
            <a:r>
              <a:rPr lang="en-GB" altLang="zh-CN" sz="1600" b="0" i="1" dirty="0"/>
              <a:t>Transactions on Wireless Communications</a:t>
            </a:r>
            <a:r>
              <a:rPr lang="en-GB" altLang="zh-CN" sz="1600" b="0" dirty="0"/>
              <a:t>, vol. </a:t>
            </a:r>
            <a:r>
              <a:rPr lang="en-GB" altLang="zh-CN" sz="1600" b="0" dirty="0" smtClean="0"/>
              <a:t>17, no</a:t>
            </a:r>
            <a:r>
              <a:rPr lang="en-GB" altLang="zh-CN" sz="1600" b="0" dirty="0"/>
              <a:t>. 2, pp. 1123–1133, 2017</a:t>
            </a:r>
            <a:r>
              <a:rPr lang="en-GB" altLang="zh-CN" sz="1600" dirty="0"/>
              <a:t> </a:t>
            </a:r>
            <a:br>
              <a:rPr lang="en-GB" altLang="zh-CN" sz="1600" dirty="0"/>
            </a:br>
            <a:endParaRPr lang="en-GB" altLang="zh-CN" sz="1600" dirty="0">
              <a:ea typeface="宋体" panose="02010600030101010101" pitchFamily="2" charset="-122"/>
            </a:endParaRPr>
          </a:p>
          <a:p>
            <a:pPr marL="0" indent="0"/>
            <a:endParaRPr lang="en-US" altLang="zh-CN" sz="16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CN" dirty="0" smtClean="0"/>
              <a:t>Bo Gong (Huawei</a:t>
            </a:r>
            <a:r>
              <a:rPr lang="en-US" altLang="zh-CN" dirty="0"/>
              <a:t>)</a:t>
            </a:r>
            <a:endParaRPr lang="en-GB" altLang="zh-CN" dirty="0"/>
          </a:p>
        </p:txBody>
      </p:sp>
      <p:sp>
        <p:nvSpPr>
          <p:cNvPr id="7" name="日期占位符 5"/>
          <p:cNvSpPr txBox="1">
            <a:spLocks/>
          </p:cNvSpPr>
          <p:nvPr/>
        </p:nvSpPr>
        <p:spPr bwMode="auto">
          <a:xfrm>
            <a:off x="914401" y="28605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333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and 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0" dirty="0" smtClean="0"/>
              <a:t>IMMW SG has been setup for discussion of integrated baseband of sub-7G and super-45G, which is intended </a:t>
            </a:r>
            <a:r>
              <a:rPr lang="en-US" altLang="zh-CN" sz="1800" b="0" dirty="0"/>
              <a:t>to support millimeter wave transmission at the lowest </a:t>
            </a:r>
            <a:r>
              <a:rPr lang="en-US" altLang="zh-CN" sz="1800" b="0" dirty="0" smtClean="0"/>
              <a:t>cost.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800" b="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0" dirty="0" smtClean="0"/>
              <a:t>Taking account for the applications which </a:t>
            </a:r>
            <a:r>
              <a:rPr lang="en-US" altLang="zh-CN" sz="1800" b="0" dirty="0"/>
              <a:t>have special requirements for </a:t>
            </a:r>
            <a:r>
              <a:rPr lang="en-US" altLang="zh-CN" sz="1800" b="0" dirty="0" smtClean="0"/>
              <a:t>throughput, such as AR/VR, MIMO can be taken as an optional feature to improve the throughput.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800" b="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800" b="0" dirty="0" smtClean="0"/>
              <a:t>This proposal analyzes the possible number of spatial streams of SU MIMO, which provides reference for the determination of the throughput in IMMW PAR.</a:t>
            </a:r>
            <a:endParaRPr lang="zh-CN" altLang="en-US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Gong (Huawei)</a:t>
            </a:r>
            <a:endParaRPr lang="en-GB" dirty="0"/>
          </a:p>
        </p:txBody>
      </p:sp>
      <p:sp>
        <p:nvSpPr>
          <p:cNvPr id="8" name="日期占位符 5"/>
          <p:cNvSpPr txBox="1">
            <a:spLocks/>
          </p:cNvSpPr>
          <p:nvPr/>
        </p:nvSpPr>
        <p:spPr bwMode="auto">
          <a:xfrm>
            <a:off x="914401" y="297658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4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8" name="文本框 7"/>
          <p:cNvSpPr txBox="1"/>
          <p:nvPr/>
        </p:nvSpPr>
        <p:spPr>
          <a:xfrm>
            <a:off x="929217" y="908720"/>
            <a:ext cx="10513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altLang="zh-CN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ossible Number </a:t>
            </a:r>
            <a:r>
              <a:rPr lang="en-US" altLang="zh-CN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altLang="zh-CN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Spatial Streams </a:t>
            </a:r>
            <a:r>
              <a:rPr lang="en-US" altLang="zh-CN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altLang="zh-CN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Typical Scenarios</a:t>
            </a:r>
            <a:endParaRPr lang="zh-CN" altLang="en-US" sz="32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99456" y="2204864"/>
            <a:ext cx="96490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800" dirty="0" smtClean="0">
                <a:solidFill>
                  <a:schemeClr val="tx1"/>
                </a:solidFill>
              </a:rPr>
              <a:t>For APs and non-AP STAs under typical scenarios, such as routers and mobile phones, the analysis should be based on far-field antenna model;</a:t>
            </a:r>
          </a:p>
          <a:p>
            <a:endParaRPr lang="en-US" altLang="zh-CN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800" dirty="0" smtClean="0">
                <a:solidFill>
                  <a:schemeClr val="tx1"/>
                </a:solidFill>
              </a:rPr>
              <a:t>As analyzed in Appendix and proved by product test, the rank of the channel with LOS path is usually 1</a:t>
            </a:r>
            <a:r>
              <a:rPr lang="en-US" altLang="zh-CN" sz="1800" dirty="0">
                <a:solidFill>
                  <a:schemeClr val="tx1"/>
                </a:solidFill>
              </a:rPr>
              <a:t>. </a:t>
            </a:r>
            <a:r>
              <a:rPr lang="en-US" altLang="zh-CN" sz="1800" dirty="0" smtClean="0">
                <a:solidFill>
                  <a:schemeClr val="tx1"/>
                </a:solidFill>
              </a:rPr>
              <a:t> The reason is that the </a:t>
            </a:r>
            <a:r>
              <a:rPr lang="en-US" altLang="zh-CN" sz="1800" dirty="0">
                <a:solidFill>
                  <a:schemeClr val="tx1"/>
                </a:solidFill>
              </a:rPr>
              <a:t>strength of the reflection path is much lower than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LOS path due to the </a:t>
            </a:r>
            <a:r>
              <a:rPr lang="en-US" altLang="zh-CN" sz="1800" dirty="0">
                <a:solidFill>
                  <a:schemeClr val="tx1"/>
                </a:solidFill>
              </a:rPr>
              <a:t>large reflection </a:t>
            </a:r>
            <a:r>
              <a:rPr lang="en-US" altLang="zh-CN" sz="1800" dirty="0" smtClean="0">
                <a:solidFill>
                  <a:schemeClr val="tx1"/>
                </a:solidFill>
              </a:rPr>
              <a:t>loss.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800" dirty="0" smtClean="0">
                <a:solidFill>
                  <a:schemeClr val="tx1"/>
                </a:solidFill>
              </a:rPr>
              <a:t>In addition, the rank of the channel without LOS path will not exceed 2~5. The channel quality is usually worse </a:t>
            </a:r>
            <a:r>
              <a:rPr lang="en-US" altLang="zh-CN" sz="1800" dirty="0">
                <a:solidFill>
                  <a:schemeClr val="tx1"/>
                </a:solidFill>
              </a:rPr>
              <a:t>due to the large reflection </a:t>
            </a:r>
            <a:r>
              <a:rPr lang="en-US" altLang="zh-CN" sz="1800" dirty="0" smtClean="0">
                <a:solidFill>
                  <a:schemeClr val="tx1"/>
                </a:solidFill>
              </a:rPr>
              <a:t>loss.                     </a:t>
            </a:r>
          </a:p>
        </p:txBody>
      </p:sp>
      <p:sp>
        <p:nvSpPr>
          <p:cNvPr id="9" name="日期占位符 5"/>
          <p:cNvSpPr txBox="1">
            <a:spLocks/>
          </p:cNvSpPr>
          <p:nvPr/>
        </p:nvSpPr>
        <p:spPr bwMode="auto">
          <a:xfrm>
            <a:off x="929217" y="279986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0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8806" y="723562"/>
            <a:ext cx="10361084" cy="1065213"/>
          </a:xfrm>
        </p:spPr>
        <p:txBody>
          <a:bodyPr/>
          <a:lstStyle/>
          <a:p>
            <a:r>
              <a:rPr lang="en-US" altLang="zh-CN" dirty="0"/>
              <a:t>Recommended </a:t>
            </a:r>
            <a:r>
              <a:rPr lang="en-US" altLang="zh-CN" dirty="0" smtClean="0"/>
              <a:t>MIMO Scheme </a:t>
            </a:r>
            <a:r>
              <a:rPr lang="en-US" altLang="zh-CN" dirty="0"/>
              <a:t>for </a:t>
            </a:r>
            <a:r>
              <a:rPr lang="en-US" altLang="zh-CN" dirty="0" smtClean="0"/>
              <a:t>Typical Scenarios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9" name="文本框 8"/>
          <p:cNvSpPr txBox="1"/>
          <p:nvPr/>
        </p:nvSpPr>
        <p:spPr>
          <a:xfrm>
            <a:off x="1415480" y="1988840"/>
            <a:ext cx="9721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(1) </a:t>
            </a:r>
            <a:r>
              <a:rPr lang="en-US" altLang="zh-CN" sz="1800" dirty="0" smtClean="0">
                <a:solidFill>
                  <a:schemeClr val="tx1"/>
                </a:solidFill>
              </a:rPr>
              <a:t>For </a:t>
            </a:r>
            <a:r>
              <a:rPr lang="en-US" altLang="zh-CN" sz="1800" dirty="0">
                <a:solidFill>
                  <a:schemeClr val="tx1"/>
                </a:solidFill>
              </a:rPr>
              <a:t>the </a:t>
            </a:r>
            <a:r>
              <a:rPr lang="en-US" altLang="zh-CN" sz="1800" dirty="0" smtClean="0">
                <a:solidFill>
                  <a:schemeClr val="tx1"/>
                </a:solidFill>
              </a:rPr>
              <a:t>rank 1 LOS path channel, dual-polarization can be adopted to support 2 spatial streams.</a:t>
            </a:r>
            <a:endParaRPr lang="en-US" altLang="zh-CN" sz="1800" dirty="0">
              <a:solidFill>
                <a:schemeClr val="tx1"/>
              </a:solidFill>
            </a:endParaRPr>
          </a:p>
          <a:p>
            <a:endParaRPr lang="en-US" altLang="zh-CN" sz="1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AutoNum type="arabicParenBoth" startAt="2"/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</a:rPr>
              <a:t>For </a:t>
            </a:r>
            <a:r>
              <a:rPr lang="en-US" altLang="zh-CN" sz="1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</a:rPr>
              <a:t>channel </a:t>
            </a:r>
            <a:r>
              <a:rPr lang="en-US" altLang="zh-CN" sz="1800" dirty="0">
                <a:solidFill>
                  <a:schemeClr val="tx1"/>
                </a:solidFill>
                <a:latin typeface="+mn-lt"/>
              </a:rPr>
              <a:t>without LOS path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</a:rPr>
              <a:t>,  on the one hand, it doesn’t come up very often; On the other hand, the channel quality is usually unsatisfactory. Thus, </a:t>
            </a:r>
            <a:r>
              <a:rPr lang="en-US" altLang="zh-CN" sz="1800" dirty="0">
                <a:solidFill>
                  <a:schemeClr val="tx1"/>
                </a:solidFill>
              </a:rPr>
              <a:t>2 spatial streams are </a:t>
            </a:r>
            <a:r>
              <a:rPr lang="en-US" altLang="zh-CN" sz="1800" dirty="0" smtClean="0">
                <a:solidFill>
                  <a:schemeClr val="tx1"/>
                </a:solidFill>
              </a:rPr>
              <a:t>regarded as enough.</a:t>
            </a:r>
            <a:endParaRPr lang="en-US" altLang="zh-CN" sz="180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C:\Users\g00487387\AppData\Roaming\eSpace_Desktop\UserData\g00487387\imagefiles\C2EEC620-56DE-40E2-AF80-54AD4B95386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55" y="3645024"/>
            <a:ext cx="465772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日期占位符 5"/>
          <p:cNvSpPr txBox="1">
            <a:spLocks/>
          </p:cNvSpPr>
          <p:nvPr/>
        </p:nvSpPr>
        <p:spPr bwMode="auto">
          <a:xfrm>
            <a:off x="918806" y="267707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4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1285202" y="816992"/>
            <a:ext cx="972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+mj-lt"/>
              </a:rPr>
              <a:t>Possible Number of Spatial Streams</a:t>
            </a:r>
            <a:r>
              <a:rPr lang="en-US" altLang="zh-CN" sz="28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altLang="zh-CN" sz="28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Some Other Scenarios</a:t>
            </a:r>
            <a:endParaRPr lang="zh-CN" altLang="en-US" sz="28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1198" y="1801777"/>
            <a:ext cx="2779418" cy="854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3304" y="2773805"/>
            <a:ext cx="2269448" cy="8084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文本框 9"/>
          <p:cNvSpPr txBox="1"/>
          <p:nvPr/>
        </p:nvSpPr>
        <p:spPr>
          <a:xfrm>
            <a:off x="767408" y="2132856"/>
            <a:ext cx="698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1800" dirty="0" smtClean="0">
                <a:solidFill>
                  <a:schemeClr val="tx1"/>
                </a:solidFill>
              </a:rPr>
              <a:t>For some other </a:t>
            </a:r>
            <a:r>
              <a:rPr lang="en-US" altLang="zh-CN" sz="1800" dirty="0">
                <a:solidFill>
                  <a:schemeClr val="tx1"/>
                </a:solidFill>
              </a:rPr>
              <a:t>scenarios with </a:t>
            </a:r>
            <a:r>
              <a:rPr lang="en-US" altLang="zh-CN" sz="1800" dirty="0" smtClean="0">
                <a:solidFill>
                  <a:schemeClr val="tx1"/>
                </a:solidFill>
              </a:rPr>
              <a:t>larger </a:t>
            </a:r>
            <a:r>
              <a:rPr lang="en-US" altLang="zh-CN" sz="1800" dirty="0">
                <a:solidFill>
                  <a:schemeClr val="tx1"/>
                </a:solidFill>
              </a:rPr>
              <a:t>devices and closer </a:t>
            </a:r>
            <a:r>
              <a:rPr lang="en-US" altLang="zh-CN" sz="1800" dirty="0" smtClean="0">
                <a:solidFill>
                  <a:schemeClr val="tx1"/>
                </a:solidFill>
              </a:rPr>
              <a:t>distances, the analysis can also be based on near-field antenna model;</a:t>
            </a:r>
          </a:p>
          <a:p>
            <a:endParaRPr lang="en-US" altLang="zh-CN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1800" dirty="0" smtClean="0">
                <a:solidFill>
                  <a:schemeClr val="tx1"/>
                </a:solidFill>
              </a:rPr>
              <a:t>Dual-polarization </a:t>
            </a:r>
            <a:r>
              <a:rPr lang="en-US" altLang="zh-CN" sz="1800" dirty="0">
                <a:solidFill>
                  <a:schemeClr val="tx1"/>
                </a:solidFill>
              </a:rPr>
              <a:t>can be adopted to support 2 spatial streams</a:t>
            </a:r>
            <a:r>
              <a:rPr lang="en-US" altLang="zh-CN" sz="1800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zh-CN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1800" dirty="0" smtClean="0">
                <a:solidFill>
                  <a:schemeClr val="tx1"/>
                </a:solidFill>
              </a:rPr>
              <a:t>Spatial Separation supports 2 spatial streams with antenna distance 30cm and transmitter-receiver distance 2m [2]. </a:t>
            </a:r>
            <a:r>
              <a:rPr lang="en-US" altLang="zh-CN" sz="1800" i="1" dirty="0">
                <a:solidFill>
                  <a:schemeClr val="accent2"/>
                </a:solidFill>
              </a:rPr>
              <a:t>Note that the Half Power </a:t>
            </a:r>
            <a:r>
              <a:rPr lang="en-US" altLang="zh-CN" sz="1800" i="1" dirty="0" err="1">
                <a:solidFill>
                  <a:schemeClr val="accent2"/>
                </a:solidFill>
              </a:rPr>
              <a:t>Beamwidth</a:t>
            </a:r>
            <a:r>
              <a:rPr lang="en-US" altLang="zh-CN" sz="1800" i="1" dirty="0">
                <a:solidFill>
                  <a:schemeClr val="accent2"/>
                </a:solidFill>
              </a:rPr>
              <a:t> (HPBW) is equal to 14.0</a:t>
            </a:r>
            <a:r>
              <a:rPr lang="en-US" altLang="zh-CN" sz="1800" i="1" baseline="30000" dirty="0">
                <a:solidFill>
                  <a:schemeClr val="accent2"/>
                </a:solidFill>
              </a:rPr>
              <a:t>0</a:t>
            </a:r>
            <a:r>
              <a:rPr lang="en-US" altLang="zh-CN" sz="1800" i="1" dirty="0">
                <a:solidFill>
                  <a:schemeClr val="accent2"/>
                </a:solidFill>
              </a:rPr>
              <a:t>. It is challenging for implementation to some degree</a:t>
            </a:r>
            <a:r>
              <a:rPr lang="en-US" altLang="zh-CN" sz="1800" i="1" dirty="0" smtClean="0">
                <a:solidFill>
                  <a:schemeClr val="accent2"/>
                </a:solidFill>
              </a:rPr>
              <a:t>.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endParaRPr lang="en-US" altLang="zh-CN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1800" dirty="0" smtClean="0">
                <a:solidFill>
                  <a:schemeClr val="tx1"/>
                </a:solidFill>
              </a:rPr>
              <a:t>Simultaneous</a:t>
            </a:r>
            <a:r>
              <a:rPr lang="en-US" altLang="zh-CN" sz="1800" dirty="0" smtClean="0">
                <a:solidFill>
                  <a:schemeClr val="accent2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</a:rPr>
              <a:t>dual-polarization and </a:t>
            </a:r>
            <a:r>
              <a:rPr lang="en-US" altLang="zh-CN" sz="1800" dirty="0">
                <a:solidFill>
                  <a:schemeClr val="tx1"/>
                </a:solidFill>
              </a:rPr>
              <a:t>Spatial Separation </a:t>
            </a:r>
            <a:r>
              <a:rPr lang="en-US" altLang="zh-CN" sz="1800" dirty="0" smtClean="0">
                <a:solidFill>
                  <a:schemeClr val="tx1"/>
                </a:solidFill>
              </a:rPr>
              <a:t>can be adopted to support 4 spatial streams.</a:t>
            </a:r>
          </a:p>
          <a:p>
            <a:endParaRPr lang="en-US" altLang="zh-CN" sz="1800" dirty="0">
              <a:solidFill>
                <a:schemeClr val="tx1"/>
              </a:solidFill>
            </a:endParaRP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200" y="3792819"/>
            <a:ext cx="4008600" cy="2472027"/>
          </a:xfrm>
          <a:prstGeom prst="rect">
            <a:avLst/>
          </a:prstGeom>
        </p:spPr>
      </p:pic>
      <p:sp>
        <p:nvSpPr>
          <p:cNvPr id="13" name="日期占位符 5"/>
          <p:cNvSpPr txBox="1">
            <a:spLocks/>
          </p:cNvSpPr>
          <p:nvPr/>
        </p:nvSpPr>
        <p:spPr bwMode="auto">
          <a:xfrm>
            <a:off x="983432" y="28414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6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CN" dirty="0" smtClean="0"/>
              <a:t>Bo Gong (Huawei</a:t>
            </a:r>
            <a:r>
              <a:rPr lang="en-US" altLang="zh-CN" dirty="0"/>
              <a:t>)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xmlns="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xmlns="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1"/>
            <a:ext cx="10097679" cy="7572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solidFill>
                  <a:schemeClr val="tx1"/>
                </a:solidFill>
              </a:rPr>
              <a:t>In this proposal, we analyze the possible number of spatial streams and recommend two spatial streams for typical scenarios. </a:t>
            </a:r>
            <a:endParaRPr lang="en-US" altLang="zh-CN" sz="2000" b="0" dirty="0">
              <a:solidFill>
                <a:schemeClr val="tx1"/>
              </a:solidFill>
            </a:endParaRPr>
          </a:p>
        </p:txBody>
      </p:sp>
      <p:sp>
        <p:nvSpPr>
          <p:cNvPr id="10" name="日期占位符 5"/>
          <p:cNvSpPr txBox="1">
            <a:spLocks/>
          </p:cNvSpPr>
          <p:nvPr/>
        </p:nvSpPr>
        <p:spPr bwMode="auto">
          <a:xfrm>
            <a:off x="907526" y="276428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4671181" y="256490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Appendix</a:t>
            </a:r>
            <a:endParaRPr lang="zh-CN" altLang="en-US" sz="40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日期占位符 5"/>
          <p:cNvSpPr txBox="1">
            <a:spLocks/>
          </p:cNvSpPr>
          <p:nvPr/>
        </p:nvSpPr>
        <p:spPr bwMode="auto">
          <a:xfrm>
            <a:off x="911424" y="332656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9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416" y="685801"/>
            <a:ext cx="11161240" cy="1065213"/>
          </a:xfrm>
        </p:spPr>
        <p:txBody>
          <a:bodyPr/>
          <a:lstStyle/>
          <a:p>
            <a:r>
              <a:rPr lang="en-US" altLang="zh-CN" sz="2800" dirty="0"/>
              <a:t>Part I : Relationship between </a:t>
            </a:r>
            <a:r>
              <a:rPr lang="en-US" altLang="zh-CN" sz="2800" dirty="0" smtClean="0"/>
              <a:t>Multi-path </a:t>
            </a:r>
            <a:r>
              <a:rPr lang="en-US" altLang="zh-CN" sz="2800" dirty="0"/>
              <a:t>and </a:t>
            </a:r>
            <a:r>
              <a:rPr lang="en-US" altLang="zh-CN" sz="2800" dirty="0" smtClean="0"/>
              <a:t>Channel Rank (1)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3392" y="2198433"/>
                <a:ext cx="7848872" cy="3384376"/>
              </a:xfrm>
            </p:spPr>
            <p:txBody>
              <a:bodyPr/>
              <a:lstStyle/>
              <a:p>
                <a:r>
                  <a:rPr lang="en-US" altLang="zh-CN" sz="1400" dirty="0" smtClean="0"/>
                  <a:t>Consider the scenario with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400" dirty="0"/>
                  <a:t>M</a:t>
                </a:r>
                <a:r>
                  <a:rPr lang="en-US" altLang="zh-CN" sz="1400" dirty="0" smtClean="0"/>
                  <a:t> Tx antenna </a:t>
                </a:r>
                <a:r>
                  <a:rPr lang="en-US" altLang="zh-CN" sz="1400" dirty="0"/>
                  <a:t>panels </a:t>
                </a:r>
                <a:r>
                  <a:rPr lang="en-US" altLang="zh-CN" sz="1400" dirty="0" smtClean="0"/>
                  <a:t>connected to M </a:t>
                </a:r>
                <a:r>
                  <a:rPr lang="en-US" altLang="zh-CN" sz="1400" dirty="0"/>
                  <a:t>Tx RF Chains </a:t>
                </a:r>
                <a:endParaRPr lang="en-US" altLang="zh-CN" sz="1400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/>
                  <a:t>M Rx </a:t>
                </a:r>
                <a:r>
                  <a:rPr lang="en-US" altLang="zh-CN" sz="1400" dirty="0"/>
                  <a:t>antenna panels connected to </a:t>
                </a:r>
                <a:r>
                  <a:rPr lang="en-US" altLang="zh-CN" sz="1400" dirty="0" smtClean="0"/>
                  <a:t>M Rx RF </a:t>
                </a:r>
                <a:r>
                  <a:rPr lang="en-US" altLang="zh-CN" sz="1400" dirty="0"/>
                  <a:t>Chains </a:t>
                </a:r>
                <a:endParaRPr lang="en-US" altLang="zh-CN" sz="1400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/>
                  <a:t>L multi-paths</a:t>
                </a:r>
              </a:p>
              <a:p>
                <a:pPr marL="342900" lvl="1" indent="-342900">
                  <a:spcBef>
                    <a:spcPts val="600"/>
                  </a:spcBef>
                </a:pPr>
                <a:r>
                  <a:rPr lang="en-US" altLang="zh-CN" sz="1400" b="1" dirty="0">
                    <a:cs typeface="+mn-cs"/>
                  </a:rPr>
                  <a:t>Assume that </a:t>
                </a:r>
                <a:endParaRPr lang="en-US" altLang="zh-CN" sz="1400" b="1" dirty="0" smtClean="0">
                  <a:cs typeface="+mn-cs"/>
                </a:endParaRPr>
              </a:p>
              <a:p>
                <a:pPr marL="742950" lvl="2" indent="-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>
                    <a:cs typeface="+mn-cs"/>
                  </a:rPr>
                  <a:t>The gain of the </a:t>
                </a:r>
                <a:r>
                  <a:rPr lang="en-US" altLang="zh-CN" sz="1400" i="1" dirty="0" smtClean="0">
                    <a:cs typeface="+mn-cs"/>
                  </a:rPr>
                  <a:t>l</a:t>
                </a:r>
                <a:r>
                  <a:rPr lang="en-US" altLang="zh-CN" sz="1400" dirty="0" smtClean="0">
                    <a:cs typeface="+mn-cs"/>
                  </a:rPr>
                  <a:t>-</a:t>
                </a:r>
                <a:r>
                  <a:rPr lang="en-US" altLang="zh-CN" sz="1400" dirty="0" err="1" smtClean="0">
                    <a:cs typeface="+mn-cs"/>
                  </a:rPr>
                  <a:t>th</a:t>
                </a:r>
                <a:r>
                  <a:rPr lang="en-US" altLang="zh-CN" sz="1400" dirty="0" smtClean="0">
                    <a:cs typeface="+mn-cs"/>
                  </a:rPr>
                  <a:t> path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cs typeface="+mn-cs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altLang="zh-CN" sz="1400" dirty="0" smtClean="0">
                    <a:cs typeface="+mn-cs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  <a:cs typeface="+mn-cs"/>
                      </a:rPr>
                      <m:t>𝑙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𝐿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CN" sz="1400" dirty="0" smtClean="0">
                    <a:cs typeface="+mn-cs"/>
                  </a:rPr>
                  <a:t>;</a:t>
                </a:r>
              </a:p>
              <a:p>
                <a:pPr marL="742950" lvl="2" indent="-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>
                    <a:cs typeface="+mn-cs"/>
                  </a:rPr>
                  <a:t>The steering vector of the </a:t>
                </a:r>
                <a:r>
                  <a:rPr lang="en-US" altLang="zh-CN" sz="1400" dirty="0" smtClean="0">
                    <a:solidFill>
                      <a:schemeClr val="accent2"/>
                    </a:solidFill>
                    <a:cs typeface="+mn-cs"/>
                  </a:rPr>
                  <a:t>receive</a:t>
                </a:r>
                <a:r>
                  <a:rPr lang="en-US" altLang="zh-CN" sz="1400" dirty="0" smtClean="0">
                    <a:cs typeface="+mn-cs"/>
                  </a:rPr>
                  <a:t> antennas for the </a:t>
                </a:r>
                <a:r>
                  <a:rPr lang="en-US" altLang="zh-CN" sz="1400" i="1" dirty="0"/>
                  <a:t>l</a:t>
                </a:r>
                <a:r>
                  <a:rPr lang="en-US" altLang="zh-CN" sz="1400" dirty="0"/>
                  <a:t>-</a:t>
                </a:r>
                <a:r>
                  <a:rPr lang="en-US" altLang="zh-CN" sz="1400" dirty="0" err="1"/>
                  <a:t>th</a:t>
                </a:r>
                <a:r>
                  <a:rPr lang="en-US" altLang="zh-CN" sz="1400" dirty="0" smtClean="0">
                    <a:solidFill>
                      <a:schemeClr val="accent2"/>
                    </a:solidFill>
                    <a:cs typeface="+mn-cs"/>
                  </a:rPr>
                  <a:t> </a:t>
                </a:r>
                <a:r>
                  <a:rPr lang="en-US" altLang="zh-CN" sz="1400" dirty="0" smtClean="0">
                    <a:solidFill>
                      <a:schemeClr val="tx1"/>
                    </a:solidFill>
                    <a:cs typeface="+mn-cs"/>
                  </a:rPr>
                  <a:t>path</a:t>
                </a:r>
                <a:r>
                  <a:rPr lang="en-US" altLang="zh-CN" sz="1400" dirty="0" smtClean="0">
                    <a:solidFill>
                      <a:schemeClr val="accent2"/>
                    </a:solidFill>
                    <a:cs typeface="+mn-cs"/>
                  </a:rPr>
                  <a:t> </a:t>
                </a:r>
                <a:r>
                  <a:rPr lang="en-US" altLang="zh-CN" sz="1400" dirty="0" smtClean="0">
                    <a:cs typeface="+mn-cs"/>
                  </a:rPr>
                  <a:t>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 smtClean="0">
                            <a:latin typeface="Cambria Math" panose="02040503050406030204" pitchFamily="18" charset="0"/>
                            <a:cs typeface="+mn-cs"/>
                          </a:rPr>
                        </m:ctrlPr>
                      </m:sSubSup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cs typeface="+mn-cs"/>
                          </a:rPr>
                          <m:t>𝑟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cs typeface="+mn-cs"/>
                          </a:rPr>
                          <m:t>𝑚</m:t>
                        </m:r>
                      </m:sub>
                      <m:sup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cs typeface="+mn-cs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 smtClean="0">
                    <a:cs typeface="+mn-cs"/>
                  </a:rPr>
                  <a:t>, in which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 smtClean="0">
                    <a:cs typeface="+mn-cs"/>
                  </a:rPr>
                  <a:t> is related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sz="14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 smtClean="0"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CN" sz="1400" dirty="0" smtClean="0">
                    <a:cs typeface="+mn-cs"/>
                  </a:rPr>
                  <a:t>. The notation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 smtClean="0">
                    <a:cs typeface="+mn-cs"/>
                  </a:rPr>
                  <a:t> means the </a:t>
                </a:r>
                <a:r>
                  <a:rPr lang="en-US" altLang="zh-CN" sz="1400" dirty="0" err="1" smtClean="0">
                    <a:cs typeface="+mn-cs"/>
                  </a:rPr>
                  <a:t>AoA</a:t>
                </a:r>
                <a:r>
                  <a:rPr lang="en-US" altLang="zh-CN" sz="1400" dirty="0" smtClean="0">
                    <a:cs typeface="+mn-cs"/>
                  </a:rPr>
                  <a:t> of the </a:t>
                </a:r>
                <a:r>
                  <a:rPr lang="en-US" altLang="zh-CN" sz="1400" i="1" dirty="0"/>
                  <a:t>l</a:t>
                </a:r>
                <a:r>
                  <a:rPr lang="en-US" altLang="zh-CN" sz="1400" dirty="0"/>
                  <a:t>-</a:t>
                </a:r>
                <a:r>
                  <a:rPr lang="en-US" altLang="zh-CN" sz="1400" dirty="0" err="1"/>
                  <a:t>th</a:t>
                </a:r>
                <a:r>
                  <a:rPr lang="en-US" altLang="zh-CN" sz="1400" dirty="0" smtClean="0">
                    <a:cs typeface="+mn-cs"/>
                  </a:rPr>
                  <a:t> path to the </a:t>
                </a:r>
                <a:r>
                  <a:rPr lang="en-US" altLang="zh-CN" sz="1400" i="1" dirty="0">
                    <a:cs typeface="+mn-cs"/>
                  </a:rPr>
                  <a:t>m</a:t>
                </a:r>
                <a:r>
                  <a:rPr lang="en-US" altLang="zh-CN" sz="1400" i="1" dirty="0" smtClean="0">
                    <a:cs typeface="+mn-cs"/>
                  </a:rPr>
                  <a:t>-</a:t>
                </a:r>
                <a:r>
                  <a:rPr lang="en-US" altLang="zh-CN" sz="1400" i="1" dirty="0" err="1" smtClean="0">
                    <a:cs typeface="+mn-cs"/>
                  </a:rPr>
                  <a:t>th</a:t>
                </a:r>
                <a:r>
                  <a:rPr lang="en-US" altLang="zh-CN" sz="1400" i="1" dirty="0" smtClean="0">
                    <a:cs typeface="+mn-cs"/>
                  </a:rPr>
                  <a:t> </a:t>
                </a:r>
                <a:r>
                  <a:rPr lang="en-US" altLang="zh-CN" sz="1400" dirty="0" smtClean="0">
                    <a:cs typeface="+mn-cs"/>
                  </a:rPr>
                  <a:t>receive</a:t>
                </a:r>
                <a:r>
                  <a:rPr lang="en-US" altLang="zh-CN" sz="1400" i="1" dirty="0" smtClean="0">
                    <a:cs typeface="+mn-cs"/>
                  </a:rPr>
                  <a:t> </a:t>
                </a:r>
                <a:r>
                  <a:rPr lang="en-US" altLang="zh-CN" sz="1400" dirty="0" smtClean="0">
                    <a:cs typeface="+mn-cs"/>
                  </a:rPr>
                  <a:t>antenna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CN" sz="1400" dirty="0" smtClean="0">
                    <a:cs typeface="+mn-cs"/>
                  </a:rPr>
                  <a:t> means the antenna pattern of </a:t>
                </a:r>
                <a:r>
                  <a:rPr lang="en-US" altLang="zh-CN" sz="1400" dirty="0"/>
                  <a:t>the </a:t>
                </a:r>
                <a:r>
                  <a:rPr lang="en-US" altLang="zh-CN" sz="1400" i="1" dirty="0"/>
                  <a:t>m</a:t>
                </a:r>
                <a:r>
                  <a:rPr lang="en-US" altLang="zh-CN" sz="1400" i="1" dirty="0" smtClean="0"/>
                  <a:t>-</a:t>
                </a:r>
                <a:r>
                  <a:rPr lang="en-US" altLang="zh-CN" sz="1400" i="1" dirty="0" err="1" smtClean="0"/>
                  <a:t>th</a:t>
                </a:r>
                <a:r>
                  <a:rPr lang="en-US" altLang="zh-CN" sz="1400" i="1" dirty="0" smtClean="0"/>
                  <a:t> </a:t>
                </a:r>
                <a:r>
                  <a:rPr lang="en-US" altLang="zh-CN" sz="1400" dirty="0" smtClean="0"/>
                  <a:t>receive</a:t>
                </a:r>
                <a:r>
                  <a:rPr lang="en-US" altLang="zh-CN" sz="1400" i="1" dirty="0" smtClean="0"/>
                  <a:t> </a:t>
                </a:r>
                <a:r>
                  <a:rPr lang="en-US" altLang="zh-CN" sz="1400" dirty="0" smtClean="0"/>
                  <a:t>antenna,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1, 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CN" sz="1400" dirty="0" smtClean="0"/>
                  <a:t> </a:t>
                </a:r>
              </a:p>
              <a:p>
                <a:pPr marL="742950" lvl="2" indent="-342900"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400" dirty="0" smtClean="0"/>
                  <a:t>The </a:t>
                </a:r>
                <a:r>
                  <a:rPr lang="en-US" altLang="zh-CN" sz="1400" dirty="0"/>
                  <a:t>steering vector of the </a:t>
                </a:r>
                <a:r>
                  <a:rPr lang="en-US" altLang="zh-CN" sz="1400" dirty="0" smtClean="0">
                    <a:solidFill>
                      <a:schemeClr val="accent2"/>
                    </a:solidFill>
                  </a:rPr>
                  <a:t>transmit</a:t>
                </a:r>
                <a:r>
                  <a:rPr lang="en-US" altLang="zh-CN" sz="1400" dirty="0" smtClean="0"/>
                  <a:t> </a:t>
                </a:r>
                <a:r>
                  <a:rPr lang="en-US" altLang="zh-CN" sz="1400" dirty="0"/>
                  <a:t>antennas for the </a:t>
                </a:r>
                <a:r>
                  <a:rPr lang="en-US" altLang="zh-CN" sz="1400" i="1" dirty="0"/>
                  <a:t>l</a:t>
                </a:r>
                <a:r>
                  <a:rPr lang="en-US" altLang="zh-CN" sz="1400" dirty="0"/>
                  <a:t>-</a:t>
                </a:r>
                <a:r>
                  <a:rPr lang="en-US" altLang="zh-CN" sz="1400" dirty="0" err="1"/>
                  <a:t>th</a:t>
                </a:r>
                <a:r>
                  <a:rPr lang="en-US" altLang="zh-CN" sz="1400" dirty="0"/>
                  <a:t> </a:t>
                </a:r>
                <a:r>
                  <a:rPr lang="en-US" altLang="zh-CN" sz="1400" dirty="0" smtClean="0"/>
                  <a:t>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/>
                  <a:t>, in which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 smtClean="0"/>
                  <a:t> is </a:t>
                </a:r>
                <a:r>
                  <a:rPr lang="en-US" altLang="zh-CN" sz="1400" dirty="0"/>
                  <a:t>related </a:t>
                </a:r>
                <a:r>
                  <a:rPr lang="en-US" altLang="zh-CN" sz="1400" dirty="0" smtClean="0"/>
                  <a:t>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sz="140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CN" sz="1400" dirty="0"/>
                  <a:t>. The </a:t>
                </a:r>
                <a:r>
                  <a:rPr lang="en-US" altLang="zh-CN" sz="1400" dirty="0" smtClean="0"/>
                  <a:t>notation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altLang="zh-CN" sz="1400" dirty="0" smtClean="0"/>
                  <a:t> means </a:t>
                </a:r>
                <a:r>
                  <a:rPr lang="en-US" altLang="zh-CN" sz="1400" dirty="0"/>
                  <a:t>the </a:t>
                </a:r>
                <a:r>
                  <a:rPr lang="en-US" altLang="zh-CN" sz="1400" dirty="0" err="1" smtClean="0"/>
                  <a:t>AoD</a:t>
                </a:r>
                <a:r>
                  <a:rPr lang="en-US" altLang="zh-CN" sz="1400" dirty="0" smtClean="0"/>
                  <a:t> </a:t>
                </a:r>
                <a:r>
                  <a:rPr lang="en-US" altLang="zh-CN" sz="1400" dirty="0"/>
                  <a:t>of the </a:t>
                </a:r>
                <a:r>
                  <a:rPr lang="en-US" altLang="zh-CN" sz="1400" i="1" dirty="0"/>
                  <a:t>l</a:t>
                </a:r>
                <a:r>
                  <a:rPr lang="en-US" altLang="zh-CN" sz="1400" dirty="0"/>
                  <a:t>-</a:t>
                </a:r>
                <a:r>
                  <a:rPr lang="en-US" altLang="zh-CN" sz="1400" dirty="0" err="1"/>
                  <a:t>th</a:t>
                </a:r>
                <a:r>
                  <a:rPr lang="en-US" altLang="zh-CN" sz="1400" dirty="0"/>
                  <a:t> path to the </a:t>
                </a:r>
                <a:r>
                  <a:rPr lang="en-US" altLang="zh-CN" sz="1400" i="1" dirty="0" smtClean="0"/>
                  <a:t>m-</a:t>
                </a:r>
                <a:r>
                  <a:rPr lang="en-US" altLang="zh-CN" sz="1400" i="1" dirty="0" err="1" smtClean="0"/>
                  <a:t>th</a:t>
                </a:r>
                <a:r>
                  <a:rPr lang="en-US" altLang="zh-CN" sz="1400" i="1" dirty="0" smtClean="0"/>
                  <a:t> </a:t>
                </a:r>
                <a:r>
                  <a:rPr lang="en-US" altLang="zh-CN" sz="1400" dirty="0" smtClean="0"/>
                  <a:t>transmit</a:t>
                </a:r>
                <a:r>
                  <a:rPr lang="en-US" altLang="zh-CN" sz="1400" i="1" dirty="0" smtClean="0"/>
                  <a:t> </a:t>
                </a:r>
                <a:r>
                  <a:rPr lang="en-US" altLang="zh-CN" sz="1400" dirty="0"/>
                  <a:t>antenna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CN" sz="1400" dirty="0"/>
                  <a:t> means the antenna pattern of the </a:t>
                </a:r>
                <a:r>
                  <a:rPr lang="en-US" altLang="zh-CN" sz="1400" i="1" dirty="0"/>
                  <a:t>m</a:t>
                </a:r>
                <a:r>
                  <a:rPr lang="en-US" altLang="zh-CN" sz="1400" i="1" dirty="0" smtClean="0"/>
                  <a:t>-</a:t>
                </a:r>
                <a:r>
                  <a:rPr lang="en-US" altLang="zh-CN" sz="1400" i="1" dirty="0" err="1" smtClean="0"/>
                  <a:t>th</a:t>
                </a:r>
                <a:r>
                  <a:rPr lang="en-US" altLang="zh-CN" sz="1400" i="1" dirty="0" smtClean="0"/>
                  <a:t> </a:t>
                </a:r>
                <a:r>
                  <a:rPr lang="en-US" altLang="zh-CN" sz="1400" dirty="0"/>
                  <a:t>transmit</a:t>
                </a:r>
                <a:r>
                  <a:rPr lang="en-US" altLang="zh-CN" sz="1400" i="1" dirty="0" smtClean="0"/>
                  <a:t> </a:t>
                </a:r>
                <a:r>
                  <a:rPr lang="en-US" altLang="zh-CN" sz="1400" dirty="0"/>
                  <a:t>antenna,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1, </m:t>
                        </m:r>
                        <m:r>
                          <a:rPr lang="en-US" altLang="zh-CN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CN" sz="1400" dirty="0"/>
                  <a:t> </a:t>
                </a:r>
                <a:endParaRPr lang="en-US" altLang="zh-CN" sz="1400" dirty="0" smtClean="0">
                  <a:cs typeface="+mn-cs"/>
                </a:endParaRPr>
              </a:p>
              <a:p>
                <a:pPr marL="400050" lvl="2" indent="0">
                  <a:spcBef>
                    <a:spcPts val="600"/>
                  </a:spcBef>
                </a:pPr>
                <a:endParaRPr lang="en-US" altLang="zh-CN" sz="1400" dirty="0">
                  <a:cs typeface="+mn-cs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3392" y="2198433"/>
                <a:ext cx="7848872" cy="3384376"/>
              </a:xfrm>
              <a:blipFill rotWithShape="0">
                <a:blip r:embed="rId2"/>
                <a:stretch>
                  <a:fillRect l="-233" t="-3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Gong (Huawei)</a:t>
            </a:r>
            <a:endParaRPr lang="en-GB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288" y="1769947"/>
            <a:ext cx="2849214" cy="4320480"/>
          </a:xfrm>
          <a:prstGeom prst="rect">
            <a:avLst/>
          </a:prstGeom>
        </p:spPr>
      </p:pic>
      <p:sp>
        <p:nvSpPr>
          <p:cNvPr id="9" name="日期占位符 5"/>
          <p:cNvSpPr txBox="1">
            <a:spLocks/>
          </p:cNvSpPr>
          <p:nvPr/>
        </p:nvSpPr>
        <p:spPr bwMode="auto">
          <a:xfrm>
            <a:off x="914401" y="28605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Part I : Relationship between Multi-path and Channel Rank (2)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67408" y="1556792"/>
                <a:ext cx="10361084" cy="4824536"/>
              </a:xfrm>
            </p:spPr>
            <p:txBody>
              <a:bodyPr/>
              <a:lstStyle/>
              <a:p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that </a:t>
                </a:r>
              </a:p>
              <a:p>
                <a:pPr marL="0" indent="0"/>
                <a:r>
                  <a:rPr lang="en-US" altLang="zh-CN" sz="16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0" smtClean="0">
                            <a:latin typeface="Cambria Math" panose="02040503050406030204" pitchFamily="18" charset="0"/>
                          </a:rPr>
                          <m:t>𝐠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altLang="zh-CN" sz="16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6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Sup>
                                    <m:sSubSupPr>
                                      <m:ctrl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  <m:r>
                                    <m:rPr>
                                      <m:brk m:alnAt="7"/>
                                    </m:r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altLang="zh-CN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zh-CN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</a:rPr>
                                              <m:t>𝑙</m:t>
                                            </m:r>
                                          </m:sup>
                                        </m:sSubSup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0" indent="0"/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</a:p>
              <a:p>
                <a:pPr marL="0" indent="0"/>
                <a:r>
                  <a:rPr lang="en-US" altLang="zh-CN" sz="1600" b="0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1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𝐠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m:rPr>
                                  <m:brk m:alnAt="7"/>
                                </m:r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sup>
                                  </m:sSubSup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1" i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𝐠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𝑙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</m:e>
                                  <m:e>
                                    <m:nary>
                                      <m:naryPr>
                                        <m:chr m:val="∑"/>
                                        <m:ctrlP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  <m: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p>
                                      <m:e>
                                        <m:sSubSup>
                                          <m:sSubSupPr>
                                            <m:ctrlP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</a:rPr>
                                              <m:t>𝑙</m:t>
                                            </m:r>
                                          </m:sup>
                                        </m:sSubSup>
                                        <m: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1600" b="1" i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𝐠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𝑙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CN" sz="16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600" b="1" i="0" smtClean="0">
                        <a:latin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0" indent="0"/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which, </a:t>
                </a:r>
              </a:p>
              <a:p>
                <a:pPr marL="0" indent="0"/>
                <a:r>
                  <a:rPr lang="en-US" altLang="zh-CN" sz="1600" b="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7"/>
                                    </m:r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denotes the  transmit data for M spatial streams,</a:t>
                </a:r>
              </a:p>
              <a:p>
                <a:pPr marL="0" indent="0"/>
                <a:r>
                  <a:rPr lang="en-US" altLang="zh-CN" sz="1600" b="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sz="1600" b="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7"/>
                                    </m:r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  <m:r>
                                          <a:rPr lang="en-US" altLang="zh-CN" sz="1600" b="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1600" b="0" i="1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denotes the  </a:t>
                </a:r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receive </a:t>
                </a:r>
                <a:r>
                  <a:rPr lang="en-US" altLang="zh-CN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for </a:t>
                </a:r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receive antennas.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can be found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sz="1600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600" b="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  <m:e>
                        <m:sSubSup>
                          <m:sSubSup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bSup>
                        <m:r>
                          <a:rPr lang="en-US" altLang="zh-CN" sz="1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𝐠</m:t>
                            </m:r>
                          </m:e>
                          <m:sub>
                            <m:r>
                              <a:rPr lang="en-US" altLang="zh-CN" sz="16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regarded as a </a:t>
                </a:r>
                <a:r>
                  <a:rPr lang="en-US" altLang="zh-CN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combination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𝐠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𝐠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…,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6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𝐠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zh-CN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zh-CN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altLang="zh-CN" sz="1600" b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means that the rank of the channel matrix won’t exceed </a:t>
                </a:r>
                <a:r>
                  <a:rPr lang="en-US" altLang="zh-CN" sz="1600" b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number of </a:t>
                </a:r>
                <a:r>
                  <a:rPr lang="en-US" altLang="zh-CN" sz="1600" b="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multi-paths. </a:t>
                </a:r>
              </a:p>
              <a:p>
                <a:pPr marL="0" indent="0"/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beam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doesn’t pass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partial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multi-paths, the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corresponding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steering vector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which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doesn’t </a:t>
                </a:r>
                <a:r>
                  <a:rPr lang="en-US" altLang="zh-CN" sz="16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affect the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conclusion.</a:t>
                </a:r>
                <a:endParaRPr lang="en-US" altLang="zh-CN" sz="1600" b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/>
                <a:r>
                  <a:rPr lang="en-US" altLang="zh-CN" sz="1600" b="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																															The proof process comes from reference [3].</a:t>
                </a:r>
              </a:p>
              <a:p>
                <a:pPr marL="0" indent="0"/>
                <a:endParaRPr lang="en-US" altLang="zh-CN" b="0" dirty="0" smtClean="0"/>
              </a:p>
              <a:p>
                <a:pPr marL="0" indent="0"/>
                <a:endParaRPr lang="en-US" altLang="zh-CN" b="0" dirty="0" smtClean="0"/>
              </a:p>
              <a:p>
                <a:pPr marL="0" indent="0"/>
                <a:endParaRPr lang="en-US" altLang="zh-CN" b="0" dirty="0" smtClean="0"/>
              </a:p>
              <a:p>
                <a:pPr marL="0" indent="0"/>
                <a:endParaRPr lang="en-US" altLang="zh-CN" b="0" dirty="0"/>
              </a:p>
              <a:p>
                <a:pPr marL="0" indent="0"/>
                <a:endParaRPr lang="en-US" altLang="zh-CN" b="0" dirty="0" smtClean="0"/>
              </a:p>
              <a:p>
                <a:pPr marL="0" indent="0"/>
                <a:endParaRPr lang="zh-CN" altLang="en-US" b="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408" y="1556792"/>
                <a:ext cx="10361084" cy="4824536"/>
              </a:xfrm>
              <a:blipFill rotWithShape="0">
                <a:blip r:embed="rId2"/>
                <a:stretch>
                  <a:fillRect l="-294" t="-379" b="-3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Gong (Huawei)</a:t>
            </a:r>
            <a:endParaRPr lang="en-GB" dirty="0"/>
          </a:p>
        </p:txBody>
      </p:sp>
      <p:sp>
        <p:nvSpPr>
          <p:cNvPr id="7" name="日期占位符 5"/>
          <p:cNvSpPr txBox="1">
            <a:spLocks/>
          </p:cNvSpPr>
          <p:nvPr/>
        </p:nvSpPr>
        <p:spPr bwMode="auto">
          <a:xfrm>
            <a:off x="914401" y="286052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7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19931</TotalTime>
  <Words>1564</Words>
  <Application>Microsoft Office PowerPoint</Application>
  <PresentationFormat>宽屏</PresentationFormat>
  <Paragraphs>352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MS Mincho</vt:lpstr>
      <vt:lpstr>宋体</vt:lpstr>
      <vt:lpstr>Arial</vt:lpstr>
      <vt:lpstr>Cambria Math</vt:lpstr>
      <vt:lpstr>Times New Roman</vt:lpstr>
      <vt:lpstr>Wingdings</vt:lpstr>
      <vt:lpstr>Office 主题​​</vt:lpstr>
      <vt:lpstr>MIMO Analysis for IMMW</vt:lpstr>
      <vt:lpstr>Background and Motivation</vt:lpstr>
      <vt:lpstr>PowerPoint 演示文稿</vt:lpstr>
      <vt:lpstr>Recommended MIMO Scheme for Typical Scenarios</vt:lpstr>
      <vt:lpstr>PowerPoint 演示文稿</vt:lpstr>
      <vt:lpstr>Summary</vt:lpstr>
      <vt:lpstr>PowerPoint 演示文稿</vt:lpstr>
      <vt:lpstr>Part I : Relationship between Multi-path and Channel Rank (1)</vt:lpstr>
      <vt:lpstr>Part I : Relationship between Multi-path and Channel Rank (2)</vt:lpstr>
      <vt:lpstr>Part II : Rank Analysis for Channel with LOS Path (1)</vt:lpstr>
      <vt:lpstr>Part II : Rank Analysis for Channel with LOS Path (2)</vt:lpstr>
      <vt:lpstr>Part III :Rank Analysis for Channel without LOS Path (1)</vt:lpstr>
      <vt:lpstr>PowerPoint 演示文稿</vt:lpstr>
      <vt:lpstr>PowerPoint 演示文稿</vt:lpstr>
      <vt:lpstr>PowerPoint 演示文稿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gongbo (E)</cp:lastModifiedBy>
  <cp:revision>938</cp:revision>
  <cp:lastPrinted>1601-01-01T00:00:00Z</cp:lastPrinted>
  <dcterms:created xsi:type="dcterms:W3CDTF">2023-05-31T01:05:25Z</dcterms:created>
  <dcterms:modified xsi:type="dcterms:W3CDTF">2024-01-12T02:24:30Z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(3)pKxp2vLGPnjuKKVjAdcJeXzbUxAMuXOwaHUdY+JXOAs3YLNsVT3OddA23r8Poh4BGWexuOMt
L9miImSEjehnBesLjYXgA1cxNULI8dkxsw+cM01gjEsiAPS5ZuwaokbCY36knVZkd7OmUJeA
RD3kFiXgHVQtvLvGEbw41EP5EO3RveVwl3zEj2MxBVSGKaOK90p/adpsJmeLDFXVlEuk91Pm
Zn1t5KRTTb3wPxKv6q</vt:lpwstr>
  </property>
  <property fmtid="{D5CDD505-2E9C-101B-9397-08002B2CF9AE}" pid="3" name="_2015_ms_pID_7253431">
    <vt:lpwstr>R0Klna6IqpoJiVBCY0qCJxB+kmbwKq7q+hlVg/A7fffWd6O2tWaglw
wjRB3/AYWIqjFi3HOTlX4VlVi1LiC2LFV4wr7Ub1eHCkW94e5ajDJ2UBB8MOh6qlbzrP7C7Q
t9GRacWLeZnJVuH856xsWK3IRWQzBgUz2UL/+bc+Yy3iiiiQpFY0PsOeAHaLWYowDq9Iq/Iv
YV+ESBPlycGzdJu0U7Cj3eNKJzkzDzx3IGB+</vt:lpwstr>
  </property>
  <property fmtid="{D5CDD505-2E9C-101B-9397-08002B2CF9AE}" pid="4" name="_2015_ms_pID_7253432">
    <vt:lpwstr>BQ==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1702880308</vt:lpwstr>
  </property>
</Properties>
</file>