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7" r:id="rId2"/>
  </p:sldMasterIdLst>
  <p:notesMasterIdLst>
    <p:notesMasterId r:id="rId17"/>
  </p:notesMasterIdLst>
  <p:handoutMasterIdLst>
    <p:handoutMasterId r:id="rId18"/>
  </p:handoutMasterIdLst>
  <p:sldIdLst>
    <p:sldId id="256" r:id="rId3"/>
    <p:sldId id="2366" r:id="rId4"/>
    <p:sldId id="2390" r:id="rId5"/>
    <p:sldId id="2378" r:id="rId6"/>
    <p:sldId id="2393" r:id="rId7"/>
    <p:sldId id="2394" r:id="rId8"/>
    <p:sldId id="2395" r:id="rId9"/>
    <p:sldId id="2380" r:id="rId10"/>
    <p:sldId id="2381" r:id="rId11"/>
    <p:sldId id="2383" r:id="rId12"/>
    <p:sldId id="2384" r:id="rId13"/>
    <p:sldId id="2389" r:id="rId14"/>
    <p:sldId id="2386" r:id="rId15"/>
    <p:sldId id="238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7FD7D4-BA96-40FF-A56B-EC81CC7A5FC7}" v="3" dt="2023-11-12T19:49:24.7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81" autoAdjust="0"/>
    <p:restoredTop sz="95251" autoAdjust="0"/>
  </p:normalViewPr>
  <p:slideViewPr>
    <p:cSldViewPr>
      <p:cViewPr varScale="1">
        <p:scale>
          <a:sx n="118" d="100"/>
          <a:sy n="118" d="100"/>
        </p:scale>
        <p:origin x="1472" y="20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802.11-24/0067r1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5/13/24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Nima Namvar et al, Charter Communications, Inc.</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802.11-24/0067r1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5/13/24</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Nima Namvar et al, Charter Communications, Inc.</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802.11-24/0067r1</a:t>
            </a:r>
          </a:p>
        </p:txBody>
      </p:sp>
      <p:sp>
        <p:nvSpPr>
          <p:cNvPr id="5" name="Rectangle 3"/>
          <p:cNvSpPr>
            <a:spLocks noGrp="1" noChangeArrowheads="1"/>
          </p:cNvSpPr>
          <p:nvPr>
            <p:ph type="dt"/>
          </p:nvPr>
        </p:nvSpPr>
        <p:spPr>
          <a:ln/>
        </p:spPr>
        <p:txBody>
          <a:bodyPr/>
          <a:lstStyle/>
          <a:p>
            <a:r>
              <a:rPr lang="en-US"/>
              <a:t>5/13/24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a:extLst>
              <a:ext uri="{FF2B5EF4-FFF2-40B4-BE49-F238E27FC236}">
                <a16:creationId xmlns:a16="http://schemas.microsoft.com/office/drawing/2014/main" id="{5D58016E-79D0-D2AA-22C6-434FE4FEE66A}"/>
              </a:ext>
            </a:extLst>
          </p:cNvPr>
          <p:cNvSpPr>
            <a:spLocks noGrp="1"/>
          </p:cNvSpPr>
          <p:nvPr>
            <p:ph type="ftr"/>
          </p:nvPr>
        </p:nvSpPr>
        <p:spPr/>
        <p:txBody>
          <a:bodyPr/>
          <a:lstStyle/>
          <a:p>
            <a:r>
              <a:rPr lang="en-US"/>
              <a:t>Nima Namvar et al, Charter Communications, Inc.</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802.11-24/0067r1</a:t>
            </a:r>
          </a:p>
        </p:txBody>
      </p:sp>
      <p:sp>
        <p:nvSpPr>
          <p:cNvPr id="5" name="Date Placeholder 4"/>
          <p:cNvSpPr>
            <a:spLocks noGrp="1"/>
          </p:cNvSpPr>
          <p:nvPr>
            <p:ph type="dt"/>
          </p:nvPr>
        </p:nvSpPr>
        <p:spPr/>
        <p:txBody>
          <a:bodyPr/>
          <a:lstStyle/>
          <a:p>
            <a:r>
              <a:rPr lang="en-US"/>
              <a:t>5/13/24</a:t>
            </a:r>
          </a:p>
        </p:txBody>
      </p:sp>
      <p:sp>
        <p:nvSpPr>
          <p:cNvPr id="6" name="Footer Placeholder 5"/>
          <p:cNvSpPr>
            <a:spLocks noGrp="1"/>
          </p:cNvSpPr>
          <p:nvPr>
            <p:ph type="ftr"/>
          </p:nvPr>
        </p:nvSpPr>
        <p:spPr/>
        <p:txBody>
          <a:bodyPr/>
          <a:lstStyle/>
          <a:p>
            <a:r>
              <a:rPr lang="en-US"/>
              <a:t>Nima Namvar et al, Charter Communications, Inc.</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500072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802.11-24/0067r1</a:t>
            </a:r>
          </a:p>
        </p:txBody>
      </p:sp>
      <p:sp>
        <p:nvSpPr>
          <p:cNvPr id="5" name="Date Placeholder 4"/>
          <p:cNvSpPr>
            <a:spLocks noGrp="1"/>
          </p:cNvSpPr>
          <p:nvPr>
            <p:ph type="dt"/>
          </p:nvPr>
        </p:nvSpPr>
        <p:spPr/>
        <p:txBody>
          <a:bodyPr/>
          <a:lstStyle/>
          <a:p>
            <a:r>
              <a:rPr lang="en-US"/>
              <a:t>5/13/24</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
        <p:nvSpPr>
          <p:cNvPr id="8" name="Footer Placeholder 7">
            <a:extLst>
              <a:ext uri="{FF2B5EF4-FFF2-40B4-BE49-F238E27FC236}">
                <a16:creationId xmlns:a16="http://schemas.microsoft.com/office/drawing/2014/main" id="{AFE9A623-7BB1-8204-1954-13A824C9B676}"/>
              </a:ext>
            </a:extLst>
          </p:cNvPr>
          <p:cNvSpPr>
            <a:spLocks noGrp="1"/>
          </p:cNvSpPr>
          <p:nvPr>
            <p:ph type="ftr"/>
          </p:nvPr>
        </p:nvSpPr>
        <p:spPr/>
        <p:txBody>
          <a:bodyPr/>
          <a:lstStyle/>
          <a:p>
            <a:r>
              <a:rPr lang="en-US"/>
              <a:t>Nima Namvar et al, Charter Communications, Inc.</a:t>
            </a:r>
          </a:p>
        </p:txBody>
      </p:sp>
    </p:spTree>
    <p:extLst>
      <p:ext uri="{BB962C8B-B14F-4D97-AF65-F5344CB8AC3E}">
        <p14:creationId xmlns:p14="http://schemas.microsoft.com/office/powerpoint/2010/main" val="2993591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802.11-24/0067r1</a:t>
            </a:r>
          </a:p>
        </p:txBody>
      </p:sp>
      <p:sp>
        <p:nvSpPr>
          <p:cNvPr id="5" name="Date Placeholder 4"/>
          <p:cNvSpPr>
            <a:spLocks noGrp="1"/>
          </p:cNvSpPr>
          <p:nvPr>
            <p:ph type="dt"/>
          </p:nvPr>
        </p:nvSpPr>
        <p:spPr/>
        <p:txBody>
          <a:bodyPr/>
          <a:lstStyle/>
          <a:p>
            <a:r>
              <a:rPr lang="en-US"/>
              <a:t>5/13/24</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
        <p:nvSpPr>
          <p:cNvPr id="8" name="Footer Placeholder 7">
            <a:extLst>
              <a:ext uri="{FF2B5EF4-FFF2-40B4-BE49-F238E27FC236}">
                <a16:creationId xmlns:a16="http://schemas.microsoft.com/office/drawing/2014/main" id="{B10513E5-403C-A63B-98BD-66035B9EBFC5}"/>
              </a:ext>
            </a:extLst>
          </p:cNvPr>
          <p:cNvSpPr>
            <a:spLocks noGrp="1"/>
          </p:cNvSpPr>
          <p:nvPr>
            <p:ph type="ftr"/>
          </p:nvPr>
        </p:nvSpPr>
        <p:spPr/>
        <p:txBody>
          <a:bodyPr/>
          <a:lstStyle/>
          <a:p>
            <a:r>
              <a:rPr lang="en-US"/>
              <a:t>Nima Namvar et al, Charter Communications, Inc.</a:t>
            </a:r>
          </a:p>
        </p:txBody>
      </p:sp>
    </p:spTree>
    <p:extLst>
      <p:ext uri="{BB962C8B-B14F-4D97-AF65-F5344CB8AC3E}">
        <p14:creationId xmlns:p14="http://schemas.microsoft.com/office/powerpoint/2010/main" val="115402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a:t>Nima Namvar et al., Charter Communications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Only" preserve="1">
  <p:cSld name="Section Titl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73553"/>
            <a:ext cx="8229600" cy="318052"/>
          </a:xfrm>
        </p:spPr>
        <p:txBody>
          <a:bodyPr/>
          <a:lstStyle>
            <a:lvl1pPr algn="ct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829571848"/>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Section Title (Blank)">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273553"/>
            <a:ext cx="8229600" cy="318052"/>
          </a:xfrm>
        </p:spPr>
        <p:txBody>
          <a:bodyPr/>
          <a:lstStyle>
            <a:lvl1pPr algn="ctr">
              <a:defRPr/>
            </a:lvl1pPr>
          </a:lstStyle>
          <a:p>
            <a:r>
              <a:rPr lang="en-US"/>
              <a:t>Click to edit Master title style</a:t>
            </a:r>
          </a:p>
        </p:txBody>
      </p:sp>
    </p:spTree>
    <p:extLst>
      <p:ext uri="{BB962C8B-B14F-4D97-AF65-F5344CB8AC3E}">
        <p14:creationId xmlns:p14="http://schemas.microsoft.com/office/powerpoint/2010/main" val="157117179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24000"/>
            <a:ext cx="4059936" cy="4120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524000"/>
            <a:ext cx="4059936" cy="4120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1597859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6864"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1"/>
          </p:nvPr>
        </p:nvSpPr>
        <p:spPr/>
        <p:txBody>
          <a:bodyPr/>
          <a:lstStyle/>
          <a:p>
            <a:fld id="{77A06355-695B-A541-92EF-FCC51061BB6D}" type="slidenum">
              <a:rPr lang="en-US" smtClean="0"/>
              <a:pPr/>
              <a:t>‹#›</a:t>
            </a:fld>
            <a:endParaRPr lang="en-US"/>
          </a:p>
        </p:txBody>
      </p:sp>
      <p:sp>
        <p:nvSpPr>
          <p:cNvPr id="7" name="Text Placeholder 2"/>
          <p:cNvSpPr>
            <a:spLocks noGrp="1"/>
          </p:cNvSpPr>
          <p:nvPr>
            <p:ph type="body" idx="12"/>
          </p:nvPr>
        </p:nvSpPr>
        <p:spPr>
          <a:xfrm>
            <a:off x="457200" y="1138430"/>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0" name="Text Placeholder 4"/>
          <p:cNvSpPr>
            <a:spLocks noGrp="1"/>
          </p:cNvSpPr>
          <p:nvPr>
            <p:ph type="body" sz="quarter" idx="3"/>
          </p:nvPr>
        </p:nvSpPr>
        <p:spPr>
          <a:xfrm>
            <a:off x="4626863" y="1133857"/>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Tree>
    <p:extLst>
      <p:ext uri="{BB962C8B-B14F-4D97-AF65-F5344CB8AC3E}">
        <p14:creationId xmlns:p14="http://schemas.microsoft.com/office/powerpoint/2010/main" val="37806363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36509879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53588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8789" y="455614"/>
            <a:ext cx="8229601" cy="839787"/>
          </a:xfrm>
        </p:spPr>
        <p:txBody>
          <a:bodyPr/>
          <a:lstStyle>
            <a:lvl1pPr>
              <a:defRPr sz="1500"/>
            </a:lvl1pPr>
          </a:lstStyle>
          <a:p>
            <a:r>
              <a:rPr lang="en-US"/>
              <a:t>Click to edit Master title style</a:t>
            </a:r>
          </a:p>
        </p:txBody>
      </p:sp>
      <p:sp>
        <p:nvSpPr>
          <p:cNvPr id="4" name="Content Placeholder 3"/>
          <p:cNvSpPr>
            <a:spLocks noGrp="1"/>
          </p:cNvSpPr>
          <p:nvPr>
            <p:ph sz="quarter" idx="10"/>
          </p:nvPr>
        </p:nvSpPr>
        <p:spPr>
          <a:xfrm>
            <a:off x="458787" y="1362075"/>
            <a:ext cx="8229600" cy="48097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857252" y="6480175"/>
            <a:ext cx="3656013" cy="228600"/>
          </a:xfrm>
          <a:prstGeom prst="rect">
            <a:avLst/>
          </a:prstGeom>
          <a:ln/>
        </p:spPr>
        <p:txBody>
          <a:bodyPr/>
          <a:lstStyle>
            <a:lvl1pPr>
              <a:defRPr/>
            </a:lvl1pPr>
          </a:lstStyle>
          <a:p>
            <a:r>
              <a:rPr lang="en-US"/>
              <a:t>Nima Namvar et al., Charter Communications Inc.</a:t>
            </a:r>
          </a:p>
        </p:txBody>
      </p:sp>
      <p:sp>
        <p:nvSpPr>
          <p:cNvPr id="6" name="Rectangle 11"/>
          <p:cNvSpPr>
            <a:spLocks noGrp="1" noChangeArrowheads="1"/>
          </p:cNvSpPr>
          <p:nvPr>
            <p:ph type="sldNum" sz="quarter" idx="12"/>
          </p:nvPr>
        </p:nvSpPr>
        <p:spPr>
          <a:ln/>
        </p:spPr>
        <p:txBody>
          <a:bodyPr/>
          <a:lstStyle>
            <a:lvl1pPr>
              <a:defRPr/>
            </a:lvl1pPr>
          </a:lstStyle>
          <a:p>
            <a:fld id="{553EE6FD-3902-4572-AA1D-5F181EED4934}" type="slidenum">
              <a:rPr lang="en-US" smtClean="0"/>
              <a:t>‹#›</a:t>
            </a:fld>
            <a:endParaRPr lang="en-US"/>
          </a:p>
        </p:txBody>
      </p:sp>
    </p:spTree>
    <p:extLst>
      <p:ext uri="{BB962C8B-B14F-4D97-AF65-F5344CB8AC3E}">
        <p14:creationId xmlns:p14="http://schemas.microsoft.com/office/powerpoint/2010/main" val="178558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457200" y="2939935"/>
            <a:ext cx="8229600" cy="2286000"/>
          </a:xfrm>
        </p:spPr>
        <p:txBody>
          <a:bodyPr lIns="0" tIns="0" rIns="91440" bIns="0" rtlCol="0" anchor="b" anchorCtr="0">
            <a:normAutofit/>
          </a:bodyPr>
          <a:lstStyle>
            <a:lvl1pPr marL="0" indent="0" algn="l" defTabSz="342892" rtl="0" eaLnBrk="1" latinLnBrk="0" hangingPunct="1">
              <a:spcBef>
                <a:spcPct val="0"/>
              </a:spcBef>
              <a:buNone/>
              <a:defRPr lang="en-US" sz="2100" b="1" kern="1200" cap="none" baseline="0" dirty="0" smtClean="0">
                <a:solidFill>
                  <a:schemeClr val="accent1"/>
                </a:solidFill>
                <a:latin typeface="+mj-lt"/>
                <a:ea typeface="+mj-ea"/>
                <a:cs typeface="Aria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7" name="Subtitle 2"/>
          <p:cNvSpPr>
            <a:spLocks noGrp="1"/>
          </p:cNvSpPr>
          <p:nvPr>
            <p:ph type="subTitle" idx="10"/>
          </p:nvPr>
        </p:nvSpPr>
        <p:spPr>
          <a:xfrm>
            <a:off x="457200" y="5353951"/>
            <a:ext cx="8229600" cy="548640"/>
          </a:xfrm>
        </p:spPr>
        <p:txBody>
          <a:bodyPr lIns="0" tIns="0" rIns="91440" bIns="0" anchor="t" anchorCtr="0">
            <a:normAutofit/>
          </a:bodyPr>
          <a:lstStyle>
            <a:lvl1pPr marL="0" indent="0" algn="l">
              <a:buNone/>
              <a:defRPr sz="1500" cap="all" baseline="0">
                <a:solidFill>
                  <a:schemeClr val="tx1"/>
                </a:solidFill>
                <a:latin typeface="+mj-lt"/>
                <a:cs typeface="Aria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09522" y="367833"/>
            <a:ext cx="2280037" cy="1276512"/>
          </a:xfrm>
          <a:prstGeom prst="rect">
            <a:avLst/>
          </a:prstGeom>
        </p:spPr>
      </p:pic>
      <p:sp>
        <p:nvSpPr>
          <p:cNvPr id="11" name="Rectangle 11"/>
          <p:cNvSpPr>
            <a:spLocks noChangeArrowheads="1"/>
          </p:cNvSpPr>
          <p:nvPr userDrawn="1"/>
        </p:nvSpPr>
        <p:spPr bwMode="auto">
          <a:xfrm>
            <a:off x="0" y="1930400"/>
            <a:ext cx="9144000" cy="61384"/>
          </a:xfrm>
          <a:prstGeom prst="rect">
            <a:avLst/>
          </a:prstGeom>
          <a:solidFill>
            <a:schemeClr val="accent1"/>
          </a:solidFill>
          <a:ln w="12700">
            <a:noFill/>
            <a:round/>
            <a:headEnd type="oval" w="med" len="med"/>
            <a:tailEnd/>
          </a:ln>
        </p:spPr>
        <p:txBody>
          <a:bodyPr/>
          <a:lstStyle/>
          <a:p>
            <a:pPr>
              <a:defRPr/>
            </a:pPr>
            <a:endParaRPr lang="en-US" sz="1800">
              <a:solidFill>
                <a:srgbClr val="00629B"/>
              </a:solidFill>
              <a:ea typeface="ヒラギノ角ゴ Pro W3" pitchFamily="126" charset="-128"/>
            </a:endParaRPr>
          </a:p>
        </p:txBody>
      </p:sp>
    </p:spTree>
    <p:extLst>
      <p:ext uri="{BB962C8B-B14F-4D97-AF65-F5344CB8AC3E}">
        <p14:creationId xmlns:p14="http://schemas.microsoft.com/office/powerpoint/2010/main" val="3343767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6864"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1"/>
          </p:nvPr>
        </p:nvSpPr>
        <p:spPr/>
        <p:txBody>
          <a:bodyPr/>
          <a:lstStyle/>
          <a:p>
            <a:fld id="{77A06355-695B-A541-92EF-FCC51061BB6D}" type="slidenum">
              <a:rPr lang="en-US" smtClean="0"/>
              <a:pPr/>
              <a:t>‹#›</a:t>
            </a:fld>
            <a:endParaRPr lang="en-US"/>
          </a:p>
        </p:txBody>
      </p:sp>
      <p:sp>
        <p:nvSpPr>
          <p:cNvPr id="7" name="Text Placeholder 2"/>
          <p:cNvSpPr>
            <a:spLocks noGrp="1"/>
          </p:cNvSpPr>
          <p:nvPr>
            <p:ph type="body" idx="12"/>
          </p:nvPr>
        </p:nvSpPr>
        <p:spPr>
          <a:xfrm>
            <a:off x="457200" y="1138430"/>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0" name="Text Placeholder 4"/>
          <p:cNvSpPr>
            <a:spLocks noGrp="1"/>
          </p:cNvSpPr>
          <p:nvPr>
            <p:ph type="body" sz="quarter" idx="3"/>
          </p:nvPr>
        </p:nvSpPr>
        <p:spPr>
          <a:xfrm>
            <a:off x="4626863" y="1133857"/>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Tree>
    <p:extLst>
      <p:ext uri="{BB962C8B-B14F-4D97-AF65-F5344CB8AC3E}">
        <p14:creationId xmlns:p14="http://schemas.microsoft.com/office/powerpoint/2010/main" val="19593554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99680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 name="Title 1">
            <a:extLst>
              <a:ext uri="{FF2B5EF4-FFF2-40B4-BE49-F238E27FC236}">
                <a16:creationId xmlns:a16="http://schemas.microsoft.com/office/drawing/2014/main" id="{6C83FCA4-9020-7DF3-61DB-8CB7DA2D23D9}"/>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1F55685D-1C3B-C826-F6D7-880D1F2337E4}"/>
              </a:ext>
            </a:extLst>
          </p:cNvPr>
          <p:cNvSpPr>
            <a:spLocks noGrp="1"/>
          </p:cNvSpPr>
          <p:nvPr>
            <p:ph type="dt" idx="10"/>
          </p:nvPr>
        </p:nvSpPr>
        <p:spPr/>
        <p:txBody>
          <a:bodyPr/>
          <a:lstStyle/>
          <a:p>
            <a:r>
              <a:rPr lang="en-US"/>
              <a:t>May 2024</a:t>
            </a:r>
            <a:endParaRPr lang="en-GB" dirty="0"/>
          </a:p>
        </p:txBody>
      </p:sp>
      <p:sp>
        <p:nvSpPr>
          <p:cNvPr id="6" name="Footer Placeholder 5">
            <a:extLst>
              <a:ext uri="{FF2B5EF4-FFF2-40B4-BE49-F238E27FC236}">
                <a16:creationId xmlns:a16="http://schemas.microsoft.com/office/drawing/2014/main" id="{54BFB9FF-85AD-8852-CD0A-B7070D5B4A3F}"/>
              </a:ext>
            </a:extLst>
          </p:cNvPr>
          <p:cNvSpPr>
            <a:spLocks noGrp="1"/>
          </p:cNvSpPr>
          <p:nvPr>
            <p:ph type="ftr" idx="11"/>
          </p:nvPr>
        </p:nvSpPr>
        <p:spPr/>
        <p:txBody>
          <a:bodyPr/>
          <a:lstStyle/>
          <a:p>
            <a:r>
              <a:rPr lang="en-GB"/>
              <a:t>Nima Namvar et al., Charter Communications Inc.</a:t>
            </a:r>
            <a:endParaRPr lang="en-GB" dirty="0"/>
          </a:p>
        </p:txBody>
      </p:sp>
      <p:sp>
        <p:nvSpPr>
          <p:cNvPr id="9" name="Slide Number Placeholder 8">
            <a:extLst>
              <a:ext uri="{FF2B5EF4-FFF2-40B4-BE49-F238E27FC236}">
                <a16:creationId xmlns:a16="http://schemas.microsoft.com/office/drawing/2014/main" id="{157D42A5-7362-114A-B737-94CFCAE2DAC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3530892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457200" y="2939935"/>
            <a:ext cx="8229600" cy="2286000"/>
          </a:xfrm>
        </p:spPr>
        <p:txBody>
          <a:bodyPr lIns="0" tIns="0" rIns="91440" bIns="0" rtlCol="0" anchor="b" anchorCtr="0">
            <a:normAutofit/>
          </a:bodyPr>
          <a:lstStyle>
            <a:lvl1pPr marL="0" indent="0" algn="l" defTabSz="342892" rtl="0" eaLnBrk="1" latinLnBrk="0" hangingPunct="1">
              <a:spcBef>
                <a:spcPct val="0"/>
              </a:spcBef>
              <a:buNone/>
              <a:defRPr lang="en-US" sz="2100" b="1" kern="1200" cap="none" baseline="0" dirty="0" smtClean="0">
                <a:solidFill>
                  <a:schemeClr val="accent1"/>
                </a:solidFill>
                <a:latin typeface="+mj-lt"/>
                <a:ea typeface="+mj-ea"/>
                <a:cs typeface="Arial"/>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7" name="Subtitle 2"/>
          <p:cNvSpPr>
            <a:spLocks noGrp="1"/>
          </p:cNvSpPr>
          <p:nvPr>
            <p:ph type="subTitle" idx="10"/>
          </p:nvPr>
        </p:nvSpPr>
        <p:spPr>
          <a:xfrm>
            <a:off x="457200" y="5353951"/>
            <a:ext cx="8229600" cy="548640"/>
          </a:xfrm>
        </p:spPr>
        <p:txBody>
          <a:bodyPr lIns="0" tIns="0" rIns="91440" bIns="0" anchor="t" anchorCtr="0">
            <a:normAutofit/>
          </a:bodyPr>
          <a:lstStyle>
            <a:lvl1pPr marL="0" indent="0" algn="l">
              <a:buNone/>
              <a:defRPr sz="1500" cap="all" baseline="0">
                <a:solidFill>
                  <a:schemeClr val="tx1"/>
                </a:solidFill>
                <a:latin typeface="+mj-lt"/>
                <a:cs typeface="Aria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09522" y="367833"/>
            <a:ext cx="2280037" cy="1276512"/>
          </a:xfrm>
          <a:prstGeom prst="rect">
            <a:avLst/>
          </a:prstGeom>
        </p:spPr>
      </p:pic>
      <p:sp>
        <p:nvSpPr>
          <p:cNvPr id="11" name="Rectangle 11"/>
          <p:cNvSpPr>
            <a:spLocks noChangeArrowheads="1"/>
          </p:cNvSpPr>
          <p:nvPr userDrawn="1"/>
        </p:nvSpPr>
        <p:spPr bwMode="auto">
          <a:xfrm>
            <a:off x="0" y="1930400"/>
            <a:ext cx="9144000" cy="61384"/>
          </a:xfrm>
          <a:prstGeom prst="rect">
            <a:avLst/>
          </a:prstGeom>
          <a:solidFill>
            <a:schemeClr val="accent1"/>
          </a:solidFill>
          <a:ln w="12700">
            <a:noFill/>
            <a:round/>
            <a:headEnd type="oval" w="med" len="med"/>
            <a:tailEnd/>
          </a:ln>
        </p:spPr>
        <p:txBody>
          <a:bodyPr/>
          <a:lstStyle/>
          <a:p>
            <a:pPr>
              <a:defRPr/>
            </a:pPr>
            <a:endParaRPr lang="en-US" sz="1800">
              <a:solidFill>
                <a:srgbClr val="00629B"/>
              </a:solidFill>
              <a:ea typeface="ヒラギノ角ゴ Pro W3" pitchFamily="126" charset="-128"/>
            </a:endParaRPr>
          </a:p>
        </p:txBody>
      </p:sp>
    </p:spTree>
    <p:extLst>
      <p:ext uri="{BB962C8B-B14F-4D97-AF65-F5344CB8AC3E}">
        <p14:creationId xmlns:p14="http://schemas.microsoft.com/office/powerpoint/2010/main" val="15904519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6864" y="1888435"/>
            <a:ext cx="4059936" cy="375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1"/>
          </p:nvPr>
        </p:nvSpPr>
        <p:spPr/>
        <p:txBody>
          <a:bodyPr/>
          <a:lstStyle/>
          <a:p>
            <a:fld id="{77A06355-695B-A541-92EF-FCC51061BB6D}" type="slidenum">
              <a:rPr lang="en-US" smtClean="0"/>
              <a:pPr/>
              <a:t>‹#›</a:t>
            </a:fld>
            <a:endParaRPr lang="en-US"/>
          </a:p>
        </p:txBody>
      </p:sp>
      <p:sp>
        <p:nvSpPr>
          <p:cNvPr id="7" name="Text Placeholder 2"/>
          <p:cNvSpPr>
            <a:spLocks noGrp="1"/>
          </p:cNvSpPr>
          <p:nvPr>
            <p:ph type="body" idx="12"/>
          </p:nvPr>
        </p:nvSpPr>
        <p:spPr>
          <a:xfrm>
            <a:off x="457200" y="1138430"/>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10" name="Text Placeholder 4"/>
          <p:cNvSpPr>
            <a:spLocks noGrp="1"/>
          </p:cNvSpPr>
          <p:nvPr>
            <p:ph type="body" sz="quarter" idx="3"/>
          </p:nvPr>
        </p:nvSpPr>
        <p:spPr>
          <a:xfrm>
            <a:off x="4626863" y="1133857"/>
            <a:ext cx="4059936" cy="639763"/>
          </a:xfrm>
        </p:spPr>
        <p:txBody>
          <a:bodyPr anchor="b"/>
          <a:lstStyle>
            <a:lvl1pPr marL="0" indent="0">
              <a:buNone/>
              <a:defRPr sz="1500" b="0" cap="all" baseline="0">
                <a:solidFill>
                  <a:schemeClr val="tx1"/>
                </a:solidFill>
                <a:latin typeface="+mj-lt"/>
                <a:cs typeface="Arial"/>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Tree>
    <p:extLst>
      <p:ext uri="{BB962C8B-B14F-4D97-AF65-F5344CB8AC3E}">
        <p14:creationId xmlns:p14="http://schemas.microsoft.com/office/powerpoint/2010/main" val="42240143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2038207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903796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GB"/>
              <a:t>Nima Namvar et al., Charter Communications Inc.</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en-GB"/>
              <a:t>Nima Namvar et al., Charter Communications Inc.</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en-GB"/>
              <a:t>Nima Namvar et al., Charter Communications Inc.</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en-GB"/>
              <a:t>Nima Namvar et al., Charter Communications Inc.</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457200" y="2939935"/>
            <a:ext cx="8229600" cy="2286000"/>
          </a:xfrm>
        </p:spPr>
        <p:txBody>
          <a:bodyPr lIns="0" tIns="0" rIns="91440" bIns="0" rtlCol="0" anchor="b" anchorCtr="0">
            <a:normAutofit/>
          </a:bodyPr>
          <a:lstStyle>
            <a:lvl1pPr marL="0" indent="0" algn="l" defTabSz="342892" rtl="0" eaLnBrk="1" latinLnBrk="0" hangingPunct="1">
              <a:spcBef>
                <a:spcPct val="0"/>
              </a:spcBef>
              <a:buNone/>
              <a:defRPr lang="en-US" sz="2100" b="1" i="0" kern="1200" cap="none" baseline="0" dirty="0" smtClean="0">
                <a:solidFill>
                  <a:schemeClr val="accent1"/>
                </a:solidFill>
                <a:latin typeface="Open Sans ExtraBold" panose="020B0606030504020204" pitchFamily="34" charset="0"/>
                <a:ea typeface="Open Sans ExtraBold" panose="020B0606030504020204" pitchFamily="34" charset="0"/>
                <a:cs typeface="Open Sans ExtraBold" panose="020B0606030504020204" pitchFamily="34" charset="0"/>
              </a:defRPr>
            </a:lvl1pPr>
            <a:lvl2pPr marL="342892" indent="0">
              <a:buNone/>
              <a:defRPr sz="135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en-US"/>
              <a:t>Click to edit Master text styles</a:t>
            </a:r>
          </a:p>
        </p:txBody>
      </p:sp>
      <p:sp>
        <p:nvSpPr>
          <p:cNvPr id="7" name="Subtitle 2"/>
          <p:cNvSpPr>
            <a:spLocks noGrp="1"/>
          </p:cNvSpPr>
          <p:nvPr>
            <p:ph type="subTitle" idx="10"/>
          </p:nvPr>
        </p:nvSpPr>
        <p:spPr>
          <a:xfrm>
            <a:off x="457200" y="5353951"/>
            <a:ext cx="8229600" cy="820135"/>
          </a:xfrm>
        </p:spPr>
        <p:txBody>
          <a:bodyPr lIns="0" tIns="0" rIns="91440" bIns="0" anchor="t" anchorCtr="0">
            <a:normAutofit/>
          </a:bodyPr>
          <a:lstStyle>
            <a:lvl1pPr marL="0" indent="0" algn="l">
              <a:buNone/>
              <a:defRPr sz="1500" b="1" i="1" cap="none"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a:t>Click to edit Master subtitle style</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609522" y="367833"/>
            <a:ext cx="2280037" cy="1276512"/>
          </a:xfrm>
          <a:prstGeom prst="rect">
            <a:avLst/>
          </a:prstGeom>
        </p:spPr>
      </p:pic>
      <p:sp>
        <p:nvSpPr>
          <p:cNvPr id="11" name="Rectangle 11"/>
          <p:cNvSpPr>
            <a:spLocks noChangeArrowheads="1"/>
          </p:cNvSpPr>
          <p:nvPr userDrawn="1"/>
        </p:nvSpPr>
        <p:spPr bwMode="auto">
          <a:xfrm>
            <a:off x="0" y="1930400"/>
            <a:ext cx="9144000" cy="61384"/>
          </a:xfrm>
          <a:prstGeom prst="rect">
            <a:avLst/>
          </a:prstGeom>
          <a:solidFill>
            <a:schemeClr val="accent1"/>
          </a:solidFill>
          <a:ln w="12700">
            <a:noFill/>
            <a:round/>
            <a:headEnd type="oval" w="med" len="med"/>
            <a:tailEnd/>
          </a:ln>
        </p:spPr>
        <p:txBody>
          <a:bodyPr/>
          <a:lstStyle/>
          <a:p>
            <a:pPr>
              <a:defRPr/>
            </a:pPr>
            <a:endParaRPr lang="en-US" sz="1800">
              <a:solidFill>
                <a:srgbClr val="00629B"/>
              </a:solidFill>
              <a:ea typeface="ヒラギノ角ゴ Pro W3" pitchFamily="126" charset="-128"/>
            </a:endParaRPr>
          </a:p>
        </p:txBody>
      </p:sp>
    </p:spTree>
    <p:extLst>
      <p:ext uri="{BB962C8B-B14F-4D97-AF65-F5344CB8AC3E}">
        <p14:creationId xmlns:p14="http://schemas.microsoft.com/office/powerpoint/2010/main" val="1779297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709270"/>
            <a:ext cx="8229600" cy="3935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4105921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Numbe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71446" indent="-171446">
              <a:buFont typeface="+mj-lt"/>
              <a:buAutoNum type="arabicPeriod"/>
              <a:defRPr/>
            </a:lvl1pPr>
            <a:lvl2pPr marL="342892" indent="-171446">
              <a:buFont typeface="+mj-lt"/>
              <a:buAutoNum type="alphaLcPeriod"/>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p>
            <a:fld id="{77A06355-695B-A541-92EF-FCC51061BB6D}" type="slidenum">
              <a:rPr lang="en-US" smtClean="0"/>
              <a:pPr/>
              <a:t>‹#›</a:t>
            </a:fld>
            <a:endParaRPr lang="en-US"/>
          </a:p>
        </p:txBody>
      </p:sp>
    </p:spTree>
    <p:extLst>
      <p:ext uri="{BB962C8B-B14F-4D97-AF65-F5344CB8AC3E}">
        <p14:creationId xmlns:p14="http://schemas.microsoft.com/office/powerpoint/2010/main" val="12704508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18" Type="http://schemas.openxmlformats.org/officeDocument/2006/relationships/slideLayout" Target="../slideLayouts/slideLayout2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slideLayout" Target="../slideLayouts/slideLayout23.xml"/><Relationship Id="rId2" Type="http://schemas.openxmlformats.org/officeDocument/2006/relationships/slideLayout" Target="../slideLayouts/slideLayout8.xml"/><Relationship Id="rId16" Type="http://schemas.openxmlformats.org/officeDocument/2006/relationships/slideLayout" Target="../slideLayouts/slideLayout22.xml"/><Relationship Id="rId20"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19"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Nima Namvar et al., Charter Communications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0"/>
            <a:ext cx="8229600" cy="646176"/>
          </a:xfrm>
          <a:prstGeom prst="rect">
            <a:avLst/>
          </a:prstGeom>
        </p:spPr>
        <p:txBody>
          <a:bodyPr vert="horz" lIns="0" tIns="0" rIns="0" bIns="0" rtlCol="0" anchor="t" anchorCtr="0">
            <a:normAutofit/>
          </a:bodyPr>
          <a:lstStyle/>
          <a:p>
            <a:r>
              <a:rPr lang="en-US"/>
              <a:t>Click to edit Master title style</a:t>
            </a:r>
          </a:p>
        </p:txBody>
      </p:sp>
      <p:sp>
        <p:nvSpPr>
          <p:cNvPr id="3" name="Text Placeholder 2"/>
          <p:cNvSpPr>
            <a:spLocks noGrp="1"/>
          </p:cNvSpPr>
          <p:nvPr>
            <p:ph type="body" idx="1"/>
          </p:nvPr>
        </p:nvSpPr>
        <p:spPr>
          <a:xfrm>
            <a:off x="457200" y="1524000"/>
            <a:ext cx="8229600" cy="4120896"/>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457202" y="6400799"/>
            <a:ext cx="302895" cy="158496"/>
          </a:xfrm>
          <a:prstGeom prst="rect">
            <a:avLst/>
          </a:prstGeom>
        </p:spPr>
        <p:txBody>
          <a:bodyPr vert="horz" lIns="0" tIns="0" rIns="0" bIns="0" rtlCol="0" anchor="t" anchorCtr="0">
            <a:noAutofit/>
          </a:bodyPr>
          <a:lstStyle>
            <a:lvl1pPr algn="l">
              <a:defRPr sz="800" b="1">
                <a:solidFill>
                  <a:schemeClr val="accent2"/>
                </a:solidFill>
                <a:latin typeface="+mn-lt"/>
                <a:ea typeface="Arial" charset="0"/>
                <a:cs typeface="Arial" charset="0"/>
              </a:defRPr>
            </a:lvl1pPr>
          </a:lstStyle>
          <a:p>
            <a:fld id="{77A06355-695B-A541-92EF-FCC51061BB6D}" type="slidenum">
              <a:rPr lang="en-US" smtClean="0"/>
              <a:pPr/>
              <a:t>‹#›</a:t>
            </a:fld>
            <a:endParaRPr lang="en-US"/>
          </a:p>
        </p:txBody>
      </p:sp>
      <p:sp>
        <p:nvSpPr>
          <p:cNvPr id="14" name="Date Placeholder 3"/>
          <p:cNvSpPr txBox="1">
            <a:spLocks/>
          </p:cNvSpPr>
          <p:nvPr userDrawn="1"/>
        </p:nvSpPr>
        <p:spPr>
          <a:xfrm>
            <a:off x="760095" y="6400799"/>
            <a:ext cx="2057400" cy="158496"/>
          </a:xfrm>
          <a:prstGeom prst="rect">
            <a:avLst/>
          </a:prstGeom>
        </p:spPr>
        <p:txBody>
          <a:bodyPr vert="horz" lIns="0" tIns="0" rIns="0" bIns="0" rtlCol="0" anchor="t" anchorCtr="0">
            <a:noAutofit/>
          </a:bodyPr>
          <a:lstStyle>
            <a:defPPr>
              <a:defRPr lang="en-US"/>
            </a:defPPr>
            <a:lvl1pPr marL="0" algn="l" defTabSz="914400" rtl="0" eaLnBrk="1" latinLnBrk="0" hangingPunct="1">
              <a:defRPr sz="800" b="1" kern="1200">
                <a:solidFill>
                  <a:schemeClr val="tx1">
                    <a:tint val="75000"/>
                  </a:schemeClr>
                </a:solidFill>
                <a:latin typeface="+mn-lt"/>
                <a:ea typeface="Arial" charset="0"/>
                <a:cs typeface="Arial"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a:solidFill>
                  <a:schemeClr val="accent2"/>
                </a:solidFill>
              </a:rPr>
              <a:t>Charter: Confidential</a:t>
            </a:r>
          </a:p>
        </p:txBody>
      </p:sp>
      <p:pic>
        <p:nvPicPr>
          <p:cNvPr id="13" name="Picture 12"/>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694714" y="6047233"/>
            <a:ext cx="1059093" cy="592948"/>
          </a:xfrm>
          <a:prstGeom prst="rect">
            <a:avLst/>
          </a:prstGeom>
        </p:spPr>
      </p:pic>
    </p:spTree>
    <p:extLst>
      <p:ext uri="{BB962C8B-B14F-4D97-AF65-F5344CB8AC3E}">
        <p14:creationId xmlns:p14="http://schemas.microsoft.com/office/powerpoint/2010/main" val="3480961776"/>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674" r:id="rId17"/>
    <p:sldLayoutId id="2147483675" r:id="rId18"/>
  </p:sldLayoutIdLst>
  <p:hf hdr="0"/>
  <p:txStyles>
    <p:titleStyle>
      <a:lvl1pPr algn="l" defTabSz="685783" rtl="0" eaLnBrk="1" latinLnBrk="0" hangingPunct="1">
        <a:lnSpc>
          <a:spcPct val="90000"/>
        </a:lnSpc>
        <a:spcBef>
          <a:spcPct val="0"/>
        </a:spcBef>
        <a:buNone/>
        <a:defRPr sz="2100" b="1" i="0" kern="120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46" indent="-171446" algn="l" defTabSz="685783" rtl="0" eaLnBrk="1" latinLnBrk="0" hangingPunct="1">
        <a:lnSpc>
          <a:spcPct val="90000"/>
        </a:lnSpc>
        <a:spcBef>
          <a:spcPts val="750"/>
        </a:spcBef>
        <a:buClrTx/>
        <a:buFont typeface="Arial" panose="020B0604020202020204" pitchFamily="34" charset="0"/>
        <a:buChar char="•"/>
        <a:defRPr sz="15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342892" indent="-171446" algn="l" defTabSz="685783" rtl="0" eaLnBrk="1" latinLnBrk="0" hangingPunct="1">
        <a:lnSpc>
          <a:spcPct val="90000"/>
        </a:lnSpc>
        <a:spcBef>
          <a:spcPts val="375"/>
        </a:spcBef>
        <a:buClrTx/>
        <a:buFont typeface="Arial" panose="020B0604020202020204" pitchFamily="34" charset="0"/>
        <a:buChar char="•"/>
        <a:defRPr sz="135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514337" indent="-171446" algn="l" defTabSz="685783" rtl="0" eaLnBrk="1" latinLnBrk="0" hangingPunct="1">
        <a:lnSpc>
          <a:spcPct val="90000"/>
        </a:lnSpc>
        <a:spcBef>
          <a:spcPts val="375"/>
        </a:spcBef>
        <a:buClrTx/>
        <a:buFont typeface="Arial" panose="020B0604020202020204" pitchFamily="34" charset="0"/>
        <a:buChar char="•"/>
        <a:defRPr sz="12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685783" indent="-171446" algn="l" defTabSz="685783" rtl="0" eaLnBrk="1" latinLnBrk="0" hangingPunct="1">
        <a:lnSpc>
          <a:spcPct val="90000"/>
        </a:lnSpc>
        <a:spcBef>
          <a:spcPts val="375"/>
        </a:spcBef>
        <a:buClrTx/>
        <a:buFont typeface="Arial" panose="020B0604020202020204" pitchFamily="34" charset="0"/>
        <a:buChar char="•"/>
        <a:defRPr sz="105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857228" indent="-171446" algn="l" defTabSz="685783" rtl="0" eaLnBrk="1" latinLnBrk="0" hangingPunct="1">
        <a:lnSpc>
          <a:spcPct val="90000"/>
        </a:lnSpc>
        <a:spcBef>
          <a:spcPts val="375"/>
        </a:spcBef>
        <a:buClrTx/>
        <a:buFont typeface="Arial" panose="020B0604020202020204" pitchFamily="34" charset="0"/>
        <a:buChar char="•"/>
        <a:defRPr sz="900" b="0" i="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85800" y="363198"/>
            <a:ext cx="2303451" cy="273050"/>
          </a:xfrm>
        </p:spPr>
        <p:txBody>
          <a:bodyPr/>
          <a:lstStyle/>
          <a:p>
            <a:r>
              <a:rPr lang="en-US" dirty="0"/>
              <a:t>September 2024</a:t>
            </a:r>
            <a:endParaRPr lang="en-GB" dirty="0"/>
          </a:p>
        </p:txBody>
      </p:sp>
      <p:sp>
        <p:nvSpPr>
          <p:cNvPr id="7" name="Footer Placeholder 4"/>
          <p:cNvSpPr>
            <a:spLocks noGrp="1"/>
          </p:cNvSpPr>
          <p:nvPr>
            <p:ph type="ftr" idx="11"/>
          </p:nvPr>
        </p:nvSpPr>
        <p:spPr>
          <a:xfrm>
            <a:off x="5181600" y="6475413"/>
            <a:ext cx="3360738" cy="153987"/>
          </a:xfrm>
        </p:spPr>
        <p:txBody>
          <a:bodyPr/>
          <a:lstStyle/>
          <a:p>
            <a:r>
              <a:rPr lang="en-GB" dirty="0"/>
              <a:t>Nima Namvar et al., Charter Communications Inc.</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Range Expansion via Repeated Transmission</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3076" name="Rectangle 4"/>
          <p:cNvSpPr>
            <a:spLocks noChangeArrowheads="1"/>
          </p:cNvSpPr>
          <p:nvPr/>
        </p:nvSpPr>
        <p:spPr bwMode="auto">
          <a:xfrm>
            <a:off x="228600" y="191690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702942544"/>
              </p:ext>
            </p:extLst>
          </p:nvPr>
        </p:nvGraphicFramePr>
        <p:xfrm>
          <a:off x="796925" y="2483983"/>
          <a:ext cx="8153400" cy="3298825"/>
        </p:xfrm>
        <a:graphic>
          <a:graphicData uri="http://schemas.openxmlformats.org/presentationml/2006/ole">
            <mc:AlternateContent xmlns:mc="http://schemas.openxmlformats.org/markup-compatibility/2006">
              <mc:Choice xmlns:v="urn:schemas-microsoft-com:vml" Requires="v">
                <p:oleObj name="Document" r:id="rId3" imgW="8559800" imgH="3479800" progId="Word.Document.8">
                  <p:embed/>
                </p:oleObj>
              </mc:Choice>
              <mc:Fallback>
                <p:oleObj name="Document" r:id="rId3" imgW="8559800" imgH="3479800"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796925" y="2483983"/>
                        <a:ext cx="8153400" cy="3298825"/>
                      </a:xfrm>
                      <a:prstGeom prst="rect">
                        <a:avLst/>
                      </a:prstGeom>
                      <a:noFill/>
                    </p:spPr>
                  </p:pic>
                </p:oleObj>
              </mc:Fallback>
            </mc:AlternateContent>
          </a:graphicData>
        </a:graphic>
      </p:graphicFrame>
      <p:sp>
        <p:nvSpPr>
          <p:cNvPr id="4" name="TextBox 3">
            <a:extLst>
              <a:ext uri="{FF2B5EF4-FFF2-40B4-BE49-F238E27FC236}">
                <a16:creationId xmlns:a16="http://schemas.microsoft.com/office/drawing/2014/main" id="{33459121-76CB-685F-5153-9878CA5BA627}"/>
              </a:ext>
            </a:extLst>
          </p:cNvPr>
          <p:cNvSpPr txBox="1"/>
          <p:nvPr/>
        </p:nvSpPr>
        <p:spPr>
          <a:xfrm>
            <a:off x="457199" y="5782808"/>
            <a:ext cx="3260719" cy="646331"/>
          </a:xfrm>
          <a:prstGeom prst="rect">
            <a:avLst/>
          </a:prstGeom>
          <a:noFill/>
        </p:spPr>
        <p:txBody>
          <a:bodyPr wrap="square" rtlCol="0">
            <a:spAutoFit/>
          </a:bodyPr>
          <a:lstStyle/>
          <a:p>
            <a:r>
              <a:rPr lang="en-US" sz="1200" dirty="0">
                <a:solidFill>
                  <a:schemeClr val="tx1"/>
                </a:solidFill>
              </a:rPr>
              <a:t>Revision 0: initial submission</a:t>
            </a:r>
            <a:br>
              <a:rPr lang="en-US" sz="1200" dirty="0">
                <a:solidFill>
                  <a:schemeClr val="tx1"/>
                </a:solidFill>
              </a:rPr>
            </a:br>
            <a:r>
              <a:rPr lang="en-US" sz="1200" dirty="0">
                <a:solidFill>
                  <a:schemeClr val="tx1"/>
                </a:solidFill>
              </a:rPr>
              <a:t>Revision 1: added slides 5-7 + updated references</a:t>
            </a:r>
          </a:p>
          <a:p>
            <a:r>
              <a:rPr lang="en-US" sz="1200" dirty="0">
                <a:solidFill>
                  <a:schemeClr val="tx1"/>
                </a:solidFill>
              </a:rPr>
              <a:t>Revision 2: </a:t>
            </a:r>
            <a:r>
              <a:rPr lang="en-US" sz="1200" dirty="0" err="1">
                <a:solidFill>
                  <a:schemeClr val="tx1"/>
                </a:solidFill>
              </a:rPr>
              <a:t>editoral</a:t>
            </a:r>
            <a:endParaRPr lang="en-US" sz="1200"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Time Domain Mask</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Proposed structure:</a:t>
            </a:r>
          </a:p>
          <a:p>
            <a:pPr lvl="1">
              <a:buFont typeface="Arial" panose="020B0604020202020204" pitchFamily="34" charset="0"/>
              <a:buChar char="•"/>
            </a:pPr>
            <a:r>
              <a:rPr lang="en-US" sz="1400" dirty="0"/>
              <a:t>It is composed of two subfields corresponding to intra-TXOP and inter-TXOP repetitions, respectively. </a:t>
            </a:r>
          </a:p>
          <a:p>
            <a:pPr lvl="1">
              <a:buFont typeface="Arial" panose="020B0604020202020204" pitchFamily="34" charset="0"/>
              <a:buChar char="•"/>
            </a:pPr>
            <a:r>
              <a:rPr lang="en-US" sz="1400" i="1" u="sng" dirty="0"/>
              <a:t>Intra-TXOP subfield </a:t>
            </a:r>
            <a:r>
              <a:rPr lang="en-US" sz="1400" dirty="0"/>
              <a:t>indicates PPDU repetition across consecutive OFDMA symbols within a single TXOP</a:t>
            </a:r>
          </a:p>
          <a:p>
            <a:pPr lvl="1">
              <a:buFont typeface="Arial" panose="020B0604020202020204" pitchFamily="34" charset="0"/>
              <a:buChar char="•"/>
            </a:pPr>
            <a:r>
              <a:rPr lang="en-US" sz="1400" i="1" u="sng" dirty="0"/>
              <a:t>Inter-TXOP subfield </a:t>
            </a:r>
            <a:r>
              <a:rPr lang="en-US" sz="1400" dirty="0"/>
              <a:t>indicates PPDU repetition over consecutive TXOPs</a:t>
            </a:r>
          </a:p>
          <a:p>
            <a:pPr lvl="1">
              <a:buFont typeface="Arial" panose="020B0604020202020204" pitchFamily="34" charset="0"/>
              <a:buChar char="•"/>
            </a:pPr>
            <a:endParaRPr lang="en-US" sz="1200" dirty="0"/>
          </a:p>
          <a:p>
            <a:pPr>
              <a:buFont typeface="Arial" panose="020B0604020202020204" pitchFamily="34" charset="0"/>
              <a:buChar char="•"/>
            </a:pPr>
            <a:r>
              <a:rPr lang="en-US" sz="1800" dirty="0"/>
              <a:t>Illustrative Example assuming 8-bit time domain mask:</a:t>
            </a:r>
          </a:p>
          <a:p>
            <a:pPr lvl="1">
              <a:buFont typeface="Arial" panose="020B0604020202020204" pitchFamily="34" charset="0"/>
              <a:buChar char="•"/>
            </a:pPr>
            <a:r>
              <a:rPr lang="en-US" sz="1400" dirty="0"/>
              <a:t>0000 0000: no time domain repetition</a:t>
            </a:r>
          </a:p>
          <a:p>
            <a:pPr lvl="1">
              <a:buFont typeface="Arial" panose="020B0604020202020204" pitchFamily="34" charset="0"/>
              <a:buChar char="•"/>
            </a:pPr>
            <a:r>
              <a:rPr lang="en-US" sz="1400" dirty="0"/>
              <a:t>0011 0000: three times repetition over the OFDMA symbols</a:t>
            </a:r>
            <a:br>
              <a:rPr lang="en-US" sz="1400" dirty="0"/>
            </a:br>
            <a:r>
              <a:rPr lang="en-US" sz="1400" dirty="0"/>
              <a:t>within a single TXOP.</a:t>
            </a:r>
          </a:p>
          <a:p>
            <a:pPr lvl="1">
              <a:buFont typeface="Arial" panose="020B0604020202020204" pitchFamily="34" charset="0"/>
              <a:buChar char="•"/>
            </a:pPr>
            <a:r>
              <a:rPr lang="en-US" sz="1400" dirty="0"/>
              <a:t>0000 0001: one repetition over the immediately next available TXOP</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21" name="Picture 20">
            <a:extLst>
              <a:ext uri="{FF2B5EF4-FFF2-40B4-BE49-F238E27FC236}">
                <a16:creationId xmlns:a16="http://schemas.microsoft.com/office/drawing/2014/main" id="{1786AEEA-E52D-2C03-A661-B31732AECFBC}"/>
              </a:ext>
            </a:extLst>
          </p:cNvPr>
          <p:cNvPicPr>
            <a:picLocks noChangeAspect="1"/>
          </p:cNvPicPr>
          <p:nvPr/>
        </p:nvPicPr>
        <p:blipFill>
          <a:blip r:embed="rId2"/>
          <a:stretch>
            <a:fillRect/>
          </a:stretch>
        </p:blipFill>
        <p:spPr>
          <a:xfrm>
            <a:off x="6332538" y="3886200"/>
            <a:ext cx="2209800" cy="1196975"/>
          </a:xfrm>
          <a:prstGeom prst="rect">
            <a:avLst/>
          </a:prstGeom>
        </p:spPr>
      </p:pic>
    </p:spTree>
    <p:extLst>
      <p:ext uri="{BB962C8B-B14F-4D97-AF65-F5344CB8AC3E}">
        <p14:creationId xmlns:p14="http://schemas.microsoft.com/office/powerpoint/2010/main" val="3774993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Usage example for “Range Expansion” Field</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We consider two illustrative examples to show how the proposed repetition field in the U-SIG carries the necessary information about the transmitter's adopted repetition scheme.</a:t>
            </a:r>
          </a:p>
          <a:p>
            <a:pPr>
              <a:buFont typeface="Arial" panose="020B0604020202020204" pitchFamily="34" charset="0"/>
              <a:buChar char="•"/>
            </a:pPr>
            <a:r>
              <a:rPr lang="en-US" sz="1800" dirty="0"/>
              <a:t>Example 1:</a:t>
            </a:r>
          </a:p>
          <a:p>
            <a:pPr lvl="1">
              <a:buFont typeface="Arial" panose="020B0604020202020204" pitchFamily="34" charset="0"/>
              <a:buChar char="•"/>
            </a:pPr>
            <a:r>
              <a:rPr lang="en-US" sz="1400" dirty="0"/>
              <a:t>If only freq. domain is active, and repetition occurs across 3 RU sets</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r>
              <a:rPr lang="en-US" sz="1800" dirty="0"/>
              <a:t>Example 2:</a:t>
            </a:r>
          </a:p>
          <a:p>
            <a:pPr lvl="1">
              <a:buFont typeface="Arial" panose="020B0604020202020204" pitchFamily="34" charset="0"/>
              <a:buChar char="•"/>
            </a:pPr>
            <a:r>
              <a:rPr lang="en-US" sz="1400" dirty="0"/>
              <a:t>If freq. domain is active and 2 intra-TXOP repetitions on all the available links</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22" name="Picture 21">
            <a:extLst>
              <a:ext uri="{FF2B5EF4-FFF2-40B4-BE49-F238E27FC236}">
                <a16:creationId xmlns:a16="http://schemas.microsoft.com/office/drawing/2014/main" id="{59524FCB-9626-7D1D-B293-BC975DEFB138}"/>
              </a:ext>
            </a:extLst>
          </p:cNvPr>
          <p:cNvPicPr>
            <a:picLocks noChangeAspect="1"/>
          </p:cNvPicPr>
          <p:nvPr/>
        </p:nvPicPr>
        <p:blipFill>
          <a:blip r:embed="rId2"/>
          <a:stretch>
            <a:fillRect/>
          </a:stretch>
        </p:blipFill>
        <p:spPr>
          <a:xfrm>
            <a:off x="1295400" y="3460155"/>
            <a:ext cx="7429500" cy="698500"/>
          </a:xfrm>
          <a:prstGeom prst="rect">
            <a:avLst/>
          </a:prstGeom>
        </p:spPr>
      </p:pic>
      <p:pic>
        <p:nvPicPr>
          <p:cNvPr id="33" name="Picture 32">
            <a:extLst>
              <a:ext uri="{FF2B5EF4-FFF2-40B4-BE49-F238E27FC236}">
                <a16:creationId xmlns:a16="http://schemas.microsoft.com/office/drawing/2014/main" id="{2ACF90C2-BE4A-18DE-CE7A-2C1B218D5295}"/>
              </a:ext>
            </a:extLst>
          </p:cNvPr>
          <p:cNvPicPr>
            <a:picLocks noChangeAspect="1"/>
          </p:cNvPicPr>
          <p:nvPr/>
        </p:nvPicPr>
        <p:blipFill>
          <a:blip r:embed="rId3"/>
          <a:stretch>
            <a:fillRect/>
          </a:stretch>
        </p:blipFill>
        <p:spPr>
          <a:xfrm>
            <a:off x="1231900" y="5029200"/>
            <a:ext cx="7493000" cy="749300"/>
          </a:xfrm>
          <a:prstGeom prst="rect">
            <a:avLst/>
          </a:prstGeom>
        </p:spPr>
      </p:pic>
    </p:spTree>
    <p:extLst>
      <p:ext uri="{BB962C8B-B14F-4D97-AF65-F5344CB8AC3E}">
        <p14:creationId xmlns:p14="http://schemas.microsoft.com/office/powerpoint/2010/main" val="3243207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References</a:t>
            </a:r>
          </a:p>
        </p:txBody>
      </p:sp>
      <p:sp>
        <p:nvSpPr>
          <p:cNvPr id="3" name="Content Placeholder 2"/>
          <p:cNvSpPr>
            <a:spLocks noGrp="1"/>
          </p:cNvSpPr>
          <p:nvPr>
            <p:ph idx="1"/>
          </p:nvPr>
        </p:nvSpPr>
        <p:spPr>
          <a:xfrm>
            <a:off x="685801" y="1905000"/>
            <a:ext cx="7770813" cy="3808811"/>
          </a:xfrm>
        </p:spPr>
        <p:txBody>
          <a:bodyPr/>
          <a:lstStyle/>
          <a:p>
            <a:pPr marL="0" indent="0"/>
            <a:r>
              <a:rPr lang="en-US" sz="2000" dirty="0"/>
              <a:t>[1] </a:t>
            </a:r>
            <a:r>
              <a:rPr lang="en-US" sz="2000" b="0" dirty="0"/>
              <a:t>Design Targets and Considerations for Enhanced Long Range, IEEE 802.11-24/0873r2</a:t>
            </a:r>
          </a:p>
          <a:p>
            <a:pPr marL="0" indent="0"/>
            <a:r>
              <a:rPr lang="en-US" sz="2000" dirty="0"/>
              <a:t>[2] </a:t>
            </a:r>
            <a:r>
              <a:rPr lang="en-US" sz="2000" b="0" dirty="0"/>
              <a:t>“An Enhanced Long Range PPDU”, IEEE 802.11-24/0921r0</a:t>
            </a:r>
          </a:p>
          <a:p>
            <a:pPr marL="0" indent="0"/>
            <a:r>
              <a:rPr lang="en-US" sz="2000" dirty="0"/>
              <a:t>[3] </a:t>
            </a:r>
            <a:r>
              <a:rPr lang="en-US" sz="2000" b="0" dirty="0"/>
              <a:t>Thought for Range Extension in UHR, IEEE 802.11-23/0042r0</a:t>
            </a:r>
          </a:p>
          <a:p>
            <a:pPr marL="0" indent="0"/>
            <a:r>
              <a:rPr lang="en-US" sz="2000" dirty="0"/>
              <a:t>[4] </a:t>
            </a:r>
            <a:r>
              <a:rPr lang="en-US" sz="2000" b="0" dirty="0"/>
              <a:t>Low Power and Long Range Preamble, IEEE 802.11-23/1100r0</a:t>
            </a:r>
            <a:endParaRPr lang="en-US" sz="2000" dirty="0"/>
          </a:p>
          <a:p>
            <a:pPr marL="0" indent="0"/>
            <a:r>
              <a:rPr lang="en-US" sz="2000" dirty="0"/>
              <a:t>[5] </a:t>
            </a:r>
            <a:r>
              <a:rPr lang="en-US" sz="2000" b="0" dirty="0"/>
              <a:t>UHR Rate vs Range Enhancement with Relay, IEEE 802.11-23/1908r1</a:t>
            </a:r>
            <a:r>
              <a:rPr lang="en-US" sz="2000" dirty="0"/>
              <a:t> </a:t>
            </a:r>
          </a:p>
          <a:p>
            <a:pPr marL="0" indent="0"/>
            <a:r>
              <a:rPr lang="en-US" sz="2000" dirty="0"/>
              <a:t>[6] </a:t>
            </a:r>
            <a:r>
              <a:rPr lang="en-US" sz="2000" b="0" dirty="0"/>
              <a:t>David </a:t>
            </a:r>
            <a:r>
              <a:rPr lang="en-US" sz="2000" b="0" dirty="0" err="1"/>
              <a:t>Tse</a:t>
            </a:r>
            <a:r>
              <a:rPr lang="en-US" sz="2000" b="0" dirty="0"/>
              <a:t> and Pramod Viswanath. Fundamentals of wireless communication. Cambridge university press, 2005.</a:t>
            </a:r>
          </a:p>
          <a:p>
            <a:pPr>
              <a:buFont typeface="Arial" panose="020B0604020202020204" pitchFamily="34" charset="0"/>
              <a:buChar char="•"/>
            </a:pPr>
            <a:endParaRPr lang="en-US" sz="1400" dirty="0"/>
          </a:p>
          <a:p>
            <a:pPr marL="0" indent="0"/>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82602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SP1</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Do you support to define a “range expansion” mode for the AP and non-AP STA where the transmitter may invoke a repetition scheme over time/freq. to improve the SNR at the receiver when the coverage is poor? </a:t>
            </a:r>
            <a:endParaRPr lang="en-US" sz="1400" dirty="0"/>
          </a:p>
          <a:p>
            <a:pPr lvl="1">
              <a:buFont typeface="Arial" panose="020B0604020202020204" pitchFamily="34" charset="0"/>
              <a:buChar char="•"/>
            </a:pPr>
            <a:endParaRPr lang="en-US" sz="14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70160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SP2</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Do you agree to define a new “range expansion” field in the U-SIG to determine/signal the employed repetition scheme across time/freq.?</a:t>
            </a:r>
            <a:endParaRPr lang="en-US" sz="14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9501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Introduction</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Enhanced Long Range (ELR) </a:t>
            </a:r>
            <a:r>
              <a:rPr lang="en-US" sz="1800" b="0" dirty="0"/>
              <a:t>was previously explored by the UHR study group as a means to augment uplink coverage and rectify the disparity between downlink and uplink signal strengths [1-5].</a:t>
            </a:r>
          </a:p>
          <a:p>
            <a:pPr>
              <a:buFont typeface="Arial" panose="020B0604020202020204" pitchFamily="34" charset="0"/>
              <a:buChar char="•"/>
            </a:pPr>
            <a:r>
              <a:rPr lang="en-US" sz="1800" b="0" dirty="0"/>
              <a:t>The objective of incorporating ELR into the 11bn standard is to facilitate long-distance reception PPDUs, even under conditions of severely diminished signal strength.</a:t>
            </a:r>
          </a:p>
          <a:p>
            <a:pPr>
              <a:buFont typeface="Arial" panose="020B0604020202020204" pitchFamily="34" charset="0"/>
              <a:buChar char="•"/>
            </a:pPr>
            <a:r>
              <a:rPr lang="en-US" sz="1800" b="0" dirty="0"/>
              <a:t>In this document, we propose a combined approach of repeated transmissions across time and frequency domains, coupled with coherent combining, to enhance the 11bn range in both downlink (DL) and uplink (UL) directions. Importantly, our proposed solution requires only minimal modifications to the existing standard, preserving the established methods of detection, modulation, and coding.</a:t>
            </a:r>
          </a:p>
          <a:p>
            <a:pPr>
              <a:buFont typeface="Arial" panose="020B0604020202020204" pitchFamily="34" charset="0"/>
              <a:buChar char="•"/>
            </a:pPr>
            <a:endParaRPr lang="en-US" sz="1800" b="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Repeated Transmission</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The concept of repeated transmission offers a straightforward yet immensely effective approach to improved the SNR and range.</a:t>
            </a:r>
          </a:p>
          <a:p>
            <a:pPr lvl="1">
              <a:buFont typeface="Arial" panose="020B0604020202020204" pitchFamily="34" charset="0"/>
              <a:buChar char="•"/>
            </a:pPr>
            <a:r>
              <a:rPr lang="en-US" sz="1400" dirty="0">
                <a:solidFill>
                  <a:srgbClr val="FF0000"/>
                </a:solidFill>
              </a:rPr>
              <a:t>A simple version of repeated transmission was introduced in 802.11ax (DCM and ER PPDU).</a:t>
            </a:r>
          </a:p>
          <a:p>
            <a:pPr>
              <a:buFont typeface="Arial" panose="020B0604020202020204" pitchFamily="34" charset="0"/>
              <a:buChar char="•"/>
            </a:pPr>
            <a:r>
              <a:rPr lang="en-US" sz="1800" dirty="0"/>
              <a:t>Leveraging Signal Repetition for Range Expansion:</a:t>
            </a:r>
          </a:p>
          <a:p>
            <a:pPr marL="742950" lvl="2" indent="-342900">
              <a:spcBef>
                <a:spcPts val="600"/>
              </a:spcBef>
              <a:buFont typeface="Arial" panose="020B0604020202020204" pitchFamily="34" charset="0"/>
              <a:buChar char="•"/>
            </a:pPr>
            <a:r>
              <a:rPr lang="en-US" sz="1600" b="0" dirty="0"/>
              <a:t>This strategy entails the deliberate transmission of identical or slightly modified copies of the same signal across the wireless medium. </a:t>
            </a:r>
          </a:p>
          <a:p>
            <a:pPr marL="742950" lvl="2" indent="-342900">
              <a:spcBef>
                <a:spcPts val="600"/>
              </a:spcBef>
              <a:buFont typeface="Arial" panose="020B0604020202020204" pitchFamily="34" charset="0"/>
              <a:buChar char="•"/>
            </a:pPr>
            <a:r>
              <a:rPr lang="en-US" sz="1600" b="0" dirty="0"/>
              <a:t>The aim is to counteract the adverse impact of channel impairments – such as path loss, fading, noise, and interference – that often curtail the coverage distance and reliability of wireless links.</a:t>
            </a:r>
          </a:p>
          <a:p>
            <a:pPr marL="742950" lvl="2" indent="-342900">
              <a:spcBef>
                <a:spcPts val="600"/>
              </a:spcBef>
              <a:buFont typeface="Arial" panose="020B0604020202020204" pitchFamily="34" charset="0"/>
              <a:buChar char="•"/>
            </a:pPr>
            <a:r>
              <a:rPr lang="en-US" sz="1600" b="0" dirty="0"/>
              <a:t>The repetition can be employed over time, frequency, and space dimensions or any combination thereof (e.g., time and freq.). </a:t>
            </a:r>
          </a:p>
          <a:p>
            <a:pPr marL="742950" lvl="2" indent="-342900">
              <a:spcBef>
                <a:spcPts val="600"/>
              </a:spcBef>
              <a:buFont typeface="Arial" panose="020B0604020202020204" pitchFamily="34" charset="0"/>
              <a:buChar char="•"/>
            </a:pPr>
            <a:r>
              <a:rPr lang="en-US" sz="1600" b="0" dirty="0"/>
              <a:t>The receiver must employ coherent combination of the received replicas to improve the observed SNR.</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5160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Signal Processing at the receiver</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The receiver should be aware of the repetition scheme employed by the transmitter. </a:t>
            </a:r>
          </a:p>
          <a:p>
            <a:pPr lvl="1">
              <a:buFont typeface="Arial" panose="020B0604020202020204" pitchFamily="34" charset="0"/>
              <a:buChar char="•"/>
            </a:pPr>
            <a:r>
              <a:rPr lang="en-US" sz="1400" dirty="0"/>
              <a:t>The required signaling for this purpose is discussed in the following slides. </a:t>
            </a:r>
          </a:p>
          <a:p>
            <a:pPr>
              <a:buFont typeface="Arial" panose="020B0604020202020204" pitchFamily="34" charset="0"/>
              <a:buChar char="•"/>
            </a:pPr>
            <a:r>
              <a:rPr lang="en-US" sz="1800" dirty="0"/>
              <a:t>Utilizing Coherent Combining for improved SNR</a:t>
            </a:r>
          </a:p>
          <a:p>
            <a:pPr lvl="1">
              <a:buFont typeface="Arial" panose="020B0604020202020204" pitchFamily="34" charset="0"/>
              <a:buChar char="•"/>
            </a:pPr>
            <a:r>
              <a:rPr lang="en-US" sz="1400" dirty="0"/>
              <a:t>Different Coherent Combining methods can be implemented. </a:t>
            </a:r>
          </a:p>
          <a:p>
            <a:pPr lvl="1">
              <a:buFont typeface="Arial" panose="020B0604020202020204" pitchFamily="34" charset="0"/>
              <a:buChar char="•"/>
            </a:pPr>
            <a:r>
              <a:rPr lang="en-US" sz="1400" dirty="0"/>
              <a:t>In particular, MRC yields the maximum possible SNR gain. </a:t>
            </a:r>
          </a:p>
          <a:p>
            <a:pPr lvl="1">
              <a:buFont typeface="Arial" panose="020B0604020202020204" pitchFamily="34" charset="0"/>
              <a:buChar char="•"/>
            </a:pPr>
            <a:r>
              <a:rPr lang="en-US" sz="1400" dirty="0"/>
              <a:t>For instance, when the AP employs MRC and N independent signal replicas are dispatched through the channel, the resultant increase in received SNR in dB can be approximated by 10*log(N).</a:t>
            </a:r>
            <a:endParaRPr lang="en-US" sz="1400" b="1" dirty="0"/>
          </a:p>
          <a:p>
            <a:pPr>
              <a:buFont typeface="Arial" panose="020B0604020202020204" pitchFamily="34" charset="0"/>
              <a:buChar char="•"/>
            </a:pPr>
            <a:r>
              <a:rPr lang="en-US" sz="1800" dirty="0"/>
              <a:t>Illustrative example:</a:t>
            </a:r>
          </a:p>
          <a:p>
            <a:pPr lvl="1">
              <a:buFont typeface="Arial" panose="020B0604020202020204" pitchFamily="34" charset="0"/>
              <a:buChar char="•"/>
            </a:pPr>
            <a:r>
              <a:rPr lang="en-US" sz="1400" dirty="0"/>
              <a:t>Transmitting 2 signal replicas in the UL could yield an anticipated 3dB enhancement in received SNR. As another example, the receiver can observe 9.53 dB gain in SNR when N=9, i.e., replicating the original signal over 8 other branches. </a:t>
            </a:r>
          </a:p>
          <a:p>
            <a:pPr lvl="1">
              <a:buFont typeface="Arial" panose="020B0604020202020204" pitchFamily="34" charset="0"/>
              <a:buChar char="•"/>
            </a:pPr>
            <a:endParaRPr lang="en-US" sz="14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964451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400" dirty="0"/>
              <a:t>Coherent Combining Improves the Noise Statistics (1/3)</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00200"/>
                <a:ext cx="7770813" cy="4572000"/>
              </a:xfrm>
            </p:spPr>
            <p:txBody>
              <a:bodyPr/>
              <a:lstStyle/>
              <a:p>
                <a:pPr>
                  <a:buFont typeface="Arial" panose="020B0604020202020204" pitchFamily="34" charset="0"/>
                  <a:buChar char="•"/>
                </a:pPr>
                <a:r>
                  <a:rPr lang="en-US" sz="1800" dirty="0"/>
                  <a:t>An important question is whether a signal repetition scheme only works in ideal situations. </a:t>
                </a:r>
              </a:p>
              <a:p>
                <a:pPr lvl="1">
                  <a:buFont typeface="Arial" panose="020B0604020202020204" pitchFamily="34" charset="0"/>
                  <a:buChar char="•"/>
                </a:pPr>
                <a:r>
                  <a:rPr lang="en-US" sz="1400" dirty="0"/>
                  <a:t>We show that improving the noise statistics (before detection and demodulation) is a direct result of coherent combining </a:t>
                </a:r>
                <a:r>
                  <a:rPr lang="en-US" sz="1400" dirty="0">
                    <a:solidFill>
                      <a:srgbClr val="FF0000"/>
                    </a:solidFill>
                  </a:rPr>
                  <a:t>in any given channel conditions.</a:t>
                </a:r>
                <a:endParaRPr lang="en-US" sz="1000" b="1" dirty="0">
                  <a:solidFill>
                    <a:srgbClr val="FF0000"/>
                  </a:solidFill>
                </a:endParaRPr>
              </a:p>
              <a:p>
                <a:pPr>
                  <a:buFont typeface="Arial" panose="020B0604020202020204" pitchFamily="34" charset="0"/>
                  <a:buChar char="•"/>
                </a:pPr>
                <a:r>
                  <a:rPr lang="en-US" sz="1600" b="0" dirty="0">
                    <a:solidFill>
                      <a:srgbClr val="000000"/>
                    </a:solidFill>
                    <a:effectLst/>
                    <a:latin typeface="Canela Text" pitchFamily="2" charset="0"/>
                  </a:rPr>
                  <a:t>Consider the following linear set of equations:  </a:t>
                </a:r>
              </a:p>
              <a:p>
                <a:pPr lvl="1">
                  <a:buFont typeface="Arial" panose="020B0604020202020204" pitchFamily="34" charset="0"/>
                  <a:buChar char="•"/>
                </a:pPr>
                <a:r>
                  <a:rPr lang="en-US" sz="1200" dirty="0">
                    <a:solidFill>
                      <a:srgbClr val="000000"/>
                    </a:solidFill>
                    <a:effectLst/>
                    <a:latin typeface="Canela Text" pitchFamily="2" charset="0"/>
                  </a:rPr>
                  <a:t>where </a:t>
                </a:r>
                <a:r>
                  <a:rPr lang="en-US" sz="1200" dirty="0">
                    <a:solidFill>
                      <a:srgbClr val="000000"/>
                    </a:solidFill>
                    <a:effectLst/>
                    <a:latin typeface="STIX Two Math" panose="02020603050405020304" pitchFamily="18" charset="0"/>
                  </a:rPr>
                  <a:t>𝒙</a:t>
                </a:r>
                <a:r>
                  <a:rPr lang="en-US" sz="1200" dirty="0">
                    <a:solidFill>
                      <a:srgbClr val="000000"/>
                    </a:solidFill>
                    <a:effectLst/>
                    <a:latin typeface="Canela Text" pitchFamily="2" charset="0"/>
                  </a:rPr>
                  <a:t> is an </a:t>
                </a:r>
                <a:r>
                  <a:rPr lang="en-US" sz="1200" dirty="0">
                    <a:solidFill>
                      <a:srgbClr val="000000"/>
                    </a:solidFill>
                    <a:effectLst/>
                    <a:latin typeface="STIX Two Math" panose="02020603050405020304" pitchFamily="18" charset="0"/>
                  </a:rPr>
                  <a:t>𝑁</a:t>
                </a:r>
                <a:r>
                  <a:rPr lang="en-US" sz="1200" dirty="0">
                    <a:solidFill>
                      <a:srgbClr val="000000"/>
                    </a:solidFill>
                    <a:effectLst/>
                    <a:latin typeface="Canela Text" pitchFamily="2" charset="0"/>
                  </a:rPr>
                  <a:t>  by 1 vector of observations or sufficient statistics, </a:t>
                </a:r>
                <a14:m>
                  <m:oMath xmlns:m="http://schemas.openxmlformats.org/officeDocument/2006/math">
                    <m:r>
                      <a:rPr lang="en-US" sz="1200" i="1" smtClean="0">
                        <a:solidFill>
                          <a:srgbClr val="000000"/>
                        </a:solidFill>
                        <a:effectLst/>
                        <a:latin typeface="Cambria Math" panose="02040503050406030204" pitchFamily="18" charset="0"/>
                        <a:ea typeface="Cambria Math" panose="02040503050406030204" pitchFamily="18" charset="0"/>
                      </a:rPr>
                      <m:t>𝜃</m:t>
                    </m:r>
                  </m:oMath>
                </a14:m>
                <a:r>
                  <a:rPr lang="en-US" sz="1200" dirty="0">
                    <a:solidFill>
                      <a:srgbClr val="000000"/>
                    </a:solidFill>
                    <a:effectLst/>
                    <a:latin typeface="Canela Text" pitchFamily="2" charset="0"/>
                  </a:rPr>
                  <a:t> is a </a:t>
                </a:r>
                <a:r>
                  <a:rPr lang="en-US" sz="1200" dirty="0">
                    <a:solidFill>
                      <a:srgbClr val="000000"/>
                    </a:solidFill>
                    <a:effectLst/>
                    <a:latin typeface="STIX Two Math" panose="02020603050405020304" pitchFamily="18" charset="0"/>
                  </a:rPr>
                  <a:t>𝑝</a:t>
                </a:r>
                <a:r>
                  <a:rPr lang="en-US" sz="1200" dirty="0">
                    <a:solidFill>
                      <a:srgbClr val="000000"/>
                    </a:solidFill>
                    <a:effectLst/>
                    <a:latin typeface="Canela Text" pitchFamily="2" charset="0"/>
                  </a:rPr>
                  <a:t> by 1 vector of parameters to be estimated, </a:t>
                </a:r>
                <a:r>
                  <a:rPr lang="en-US" sz="1200" dirty="0">
                    <a:solidFill>
                      <a:srgbClr val="000000"/>
                    </a:solidFill>
                    <a:effectLst/>
                    <a:latin typeface="STIX Two Math" panose="02020603050405020304" pitchFamily="18" charset="0"/>
                  </a:rPr>
                  <a:t>𝑯</a:t>
                </a:r>
                <a:r>
                  <a:rPr lang="en-US" sz="1200" dirty="0">
                    <a:solidFill>
                      <a:srgbClr val="000000"/>
                    </a:solidFill>
                    <a:effectLst/>
                    <a:latin typeface="Canela Text" pitchFamily="2" charset="0"/>
                  </a:rPr>
                  <a:t> is a </a:t>
                </a:r>
                <a:r>
                  <a:rPr lang="en-US" sz="1200" dirty="0">
                    <a:solidFill>
                      <a:srgbClr val="000000"/>
                    </a:solidFill>
                    <a:effectLst/>
                    <a:latin typeface="STIX Two Math" panose="02020603050405020304" pitchFamily="18" charset="0"/>
                  </a:rPr>
                  <a:t>𝑁</a:t>
                </a:r>
                <a:r>
                  <a:rPr lang="en-US" sz="1200" dirty="0">
                    <a:solidFill>
                      <a:srgbClr val="000000"/>
                    </a:solidFill>
                    <a:effectLst/>
                    <a:latin typeface="Canela Text" pitchFamily="2" charset="0"/>
                  </a:rPr>
                  <a:t> by </a:t>
                </a:r>
                <a:r>
                  <a:rPr lang="en-US" sz="1200" dirty="0">
                    <a:solidFill>
                      <a:srgbClr val="000000"/>
                    </a:solidFill>
                    <a:effectLst/>
                    <a:latin typeface="STIX Two Math" panose="02020603050405020304" pitchFamily="18" charset="0"/>
                  </a:rPr>
                  <a:t>𝑝</a:t>
                </a:r>
                <a:r>
                  <a:rPr lang="en-US" sz="1200" dirty="0">
                    <a:solidFill>
                      <a:srgbClr val="000000"/>
                    </a:solidFill>
                    <a:effectLst/>
                    <a:latin typeface="Canela Text" pitchFamily="2" charset="0"/>
                  </a:rPr>
                  <a:t> matrix of known parameters, and </a:t>
                </a:r>
                <a:r>
                  <a:rPr lang="en-US" sz="1200" dirty="0">
                    <a:solidFill>
                      <a:srgbClr val="000000"/>
                    </a:solidFill>
                    <a:effectLst/>
                    <a:latin typeface="STIX Two Math" panose="02020603050405020304" pitchFamily="18" charset="0"/>
                  </a:rPr>
                  <a:t>𝒘</a:t>
                </a:r>
                <a:r>
                  <a:rPr lang="en-US" sz="1200" dirty="0">
                    <a:solidFill>
                      <a:srgbClr val="000000"/>
                    </a:solidFill>
                    <a:effectLst/>
                    <a:latin typeface="Canela Text" pitchFamily="2" charset="0"/>
                  </a:rPr>
                  <a:t> is an </a:t>
                </a:r>
                <a:r>
                  <a:rPr lang="en-US" sz="1200" dirty="0">
                    <a:solidFill>
                      <a:srgbClr val="000000"/>
                    </a:solidFill>
                    <a:effectLst/>
                    <a:latin typeface="STIX Two Math" panose="02020603050405020304" pitchFamily="18" charset="0"/>
                  </a:rPr>
                  <a:t>𝑁</a:t>
                </a:r>
                <a:r>
                  <a:rPr lang="en-US" sz="1200" dirty="0">
                    <a:solidFill>
                      <a:srgbClr val="000000"/>
                    </a:solidFill>
                    <a:effectLst/>
                    <a:latin typeface="Canela Text" pitchFamily="2" charset="0"/>
                  </a:rPr>
                  <a:t> by 1 vector of AWGN noise</a:t>
                </a:r>
              </a:p>
              <a:p>
                <a:pPr lvl="1">
                  <a:buFont typeface="Arial" panose="020B0604020202020204" pitchFamily="34" charset="0"/>
                  <a:buChar char="•"/>
                </a:pPr>
                <a:r>
                  <a:rPr lang="en-US" sz="1100" dirty="0">
                    <a:solidFill>
                      <a:srgbClr val="000000"/>
                    </a:solidFill>
                    <a:effectLst/>
                    <a:latin typeface="Canela Text" pitchFamily="2" charset="0"/>
                  </a:rPr>
                  <a:t>This model is known to admit a Min-variance-unbiased (MVU) estimator</a:t>
                </a:r>
                <a14:m>
                  <m:oMath xmlns:m="http://schemas.openxmlformats.org/officeDocument/2006/math">
                    <a:fld id="{825F15A7-03F4-43D7-82C5-3E23DA2F108C}" type="mathplaceholder">
                      <a:rPr lang="en-US" sz="1100" i="1">
                        <a:latin typeface="Cambria Math" panose="02040503050406030204" pitchFamily="18" charset="0"/>
                      </a:rPr>
                      <a:t> </a:t>
                    </a:fld>
                  </m:oMath>
                </a14:m>
                <a:endParaRPr lang="en-US" sz="1100" dirty="0">
                  <a:solidFill>
                    <a:srgbClr val="000000"/>
                  </a:solidFill>
                  <a:effectLst/>
                  <a:latin typeface="Canela Text" pitchFamily="2" charset="0"/>
                </a:endParaRPr>
              </a:p>
              <a:p>
                <a:pPr lvl="1">
                  <a:buFont typeface="Arial" panose="020B0604020202020204" pitchFamily="34" charset="0"/>
                  <a:buChar char="•"/>
                </a:pPr>
                <a:r>
                  <a:rPr lang="en-US" sz="1100" dirty="0">
                    <a:latin typeface="Canela Text" pitchFamily="2" charset="0"/>
                  </a:rPr>
                  <a:t>The Covariance matrix is given by</a:t>
                </a:r>
                <a:endParaRPr lang="en-US" sz="1100" dirty="0">
                  <a:solidFill>
                    <a:srgbClr val="000000"/>
                  </a:solidFill>
                  <a:effectLst/>
                  <a:latin typeface="Canela Text" pitchFamily="2" charset="0"/>
                </a:endParaRPr>
              </a:p>
              <a:p>
                <a:pPr lvl="1">
                  <a:buFont typeface="Arial" panose="020B0604020202020204" pitchFamily="34" charset="0"/>
                  <a:buChar char="•"/>
                </a:pPr>
                <a:r>
                  <a:rPr lang="en-US" sz="1050" dirty="0">
                    <a:solidFill>
                      <a:srgbClr val="000000"/>
                    </a:solidFill>
                    <a:effectLst/>
                    <a:latin typeface="Canela Text" pitchFamily="2" charset="0"/>
                  </a:rPr>
                  <a:t>Note also that the improvement in the estimator’s noise does not depend on the parameter (e.g., on the power of the data symbols—or transmit power—in the case when the parameter 𝜽 pertains to data symbols</a:t>
                </a:r>
              </a:p>
              <a:p>
                <a:pPr lvl="1">
                  <a:buFont typeface="Arial" panose="020B0604020202020204" pitchFamily="34" charset="0"/>
                  <a:buChar char="•"/>
                </a:pPr>
                <a:endParaRPr lang="en-US" sz="1100" dirty="0">
                  <a:solidFill>
                    <a:srgbClr val="000000"/>
                  </a:solidFill>
                  <a:effectLst/>
                  <a:latin typeface="Canela Text" pitchFamily="2" charset="0"/>
                </a:endParaRPr>
              </a:p>
              <a:p>
                <a:pPr>
                  <a:buFont typeface="Arial" panose="020B0604020202020204" pitchFamily="34" charset="0"/>
                  <a:buChar char="•"/>
                </a:pPr>
                <a:r>
                  <a:rPr lang="en-US" sz="1500" b="0" dirty="0">
                    <a:latin typeface="Canela Text" pitchFamily="2" charset="0"/>
                  </a:rPr>
                  <a:t>Without loss of generality, we can model the repetitions at the RU level or over the OFDM symbols (in time) —i.e., a symbol 𝑠 is repeated on 𝑀 dimensions and observed 𝑀 times at the receiver scaled by the flat channel coefficients, denoted 𝑟</a:t>
                </a:r>
                <a:r>
                  <a:rPr lang="en-US" sz="1500" b="0" baseline="-25000" dirty="0">
                    <a:latin typeface="Canela Text" pitchFamily="2" charset="0"/>
                  </a:rPr>
                  <a:t>I</a:t>
                </a:r>
              </a:p>
              <a:p>
                <a:pPr>
                  <a:buFont typeface="Arial" panose="020B0604020202020204" pitchFamily="34" charset="0"/>
                  <a:buChar char="•"/>
                </a:pPr>
                <a:r>
                  <a:rPr lang="en-US" sz="1500" b="0" dirty="0">
                    <a:latin typeface="Canela Text" pitchFamily="2" charset="0"/>
                  </a:rPr>
                  <a:t>These coefficients are available because of channel estimation.</a:t>
                </a:r>
              </a:p>
              <a:p>
                <a:pPr lvl="1">
                  <a:buFont typeface="Arial" panose="020B0604020202020204" pitchFamily="34" charset="0"/>
                  <a:buChar char="•"/>
                </a:pPr>
                <a:r>
                  <a:rPr lang="en-US" sz="1100" dirty="0">
                    <a:latin typeface="Canela Text" pitchFamily="2" charset="0"/>
                  </a:rPr>
                  <a:t>Also, assume that |𝑠|# ≜ 1.</a:t>
                </a:r>
              </a:p>
              <a:p>
                <a:pPr lvl="1">
                  <a:buFont typeface="Arial" panose="020B0604020202020204" pitchFamily="34" charset="0"/>
                  <a:buChar char="•"/>
                </a:pPr>
                <a:endParaRPr lang="en-US" sz="1100" b="0" dirty="0">
                  <a:latin typeface="Canela Text" pitchFamily="2" charset="0"/>
                </a:endParaRPr>
              </a:p>
              <a:p>
                <a:pPr>
                  <a:buFont typeface="Arial" panose="020B0604020202020204" pitchFamily="34" charset="0"/>
                  <a:buChar char="•"/>
                </a:pPr>
                <a:endParaRPr lang="en-US" sz="1500" b="0" dirty="0">
                  <a:latin typeface="Canela Text" pitchFamily="2" charset="0"/>
                </a:endParaRPr>
              </a:p>
              <a:p>
                <a:pPr lvl="1">
                  <a:buFont typeface="Arial" panose="020B0604020202020204" pitchFamily="34" charset="0"/>
                  <a:buChar char="•"/>
                </a:pPr>
                <a:endParaRPr lang="en-US" sz="1100" dirty="0">
                  <a:solidFill>
                    <a:srgbClr val="000000"/>
                  </a:solidFill>
                  <a:effectLst/>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solidFill>
                    <a:srgbClr val="000000"/>
                  </a:solidFill>
                  <a:effectLst/>
                  <a:latin typeface="Canela Text" pitchFamily="2" charset="0"/>
                </a:endParaRPr>
              </a:p>
              <a:p>
                <a:pPr lvl="1">
                  <a:buFont typeface="Arial" panose="020B0604020202020204" pitchFamily="34" charset="0"/>
                  <a:buChar char="•"/>
                </a:pPr>
                <a:endParaRPr lang="en-US" sz="1200" dirty="0">
                  <a:solidFill>
                    <a:srgbClr val="000000"/>
                  </a:solidFill>
                  <a:effectLst/>
                  <a:latin typeface="Canela Text" pitchFamily="2" charset="0"/>
                </a:endParaRPr>
              </a:p>
              <a:p>
                <a:pPr>
                  <a:buFont typeface="Arial" panose="020B0604020202020204" pitchFamily="34" charset="0"/>
                  <a:buChar char="•"/>
                </a:pPr>
                <a:endParaRPr lang="en-US" sz="2200" b="0" dirty="0"/>
              </a:p>
              <a:p>
                <a:pPr>
                  <a:buFont typeface="Arial" panose="020B0604020202020204" pitchFamily="34" charset="0"/>
                  <a:buChar char="•"/>
                </a:pP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00200"/>
                <a:ext cx="7770813" cy="4572000"/>
              </a:xfrm>
              <a:blipFill>
                <a:blip r:embed="rId2"/>
                <a:stretch>
                  <a:fillRect l="-654" t="-831" r="-490"/>
                </a:stretch>
              </a:blipFill>
            </p:spPr>
            <p:txBody>
              <a:bodyPr/>
              <a:lstStyle/>
              <a:p>
                <a:r>
                  <a:rPr lang="en-US">
                    <a:noFill/>
                  </a:rPr>
                  <a:t> </a:t>
                </a:r>
              </a:p>
            </p:txBody>
          </p:sp>
        </mc:Fallback>
      </mc:AlternateContent>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10" name="Picture 9">
            <a:extLst>
              <a:ext uri="{FF2B5EF4-FFF2-40B4-BE49-F238E27FC236}">
                <a16:creationId xmlns:a16="http://schemas.microsoft.com/office/drawing/2014/main" id="{43589212-7D4F-12ED-1FB6-3573A4CFC0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48400" y="3595077"/>
            <a:ext cx="1389057" cy="268231"/>
          </a:xfrm>
          <a:prstGeom prst="rect">
            <a:avLst/>
          </a:prstGeom>
        </p:spPr>
      </p:pic>
      <p:pic>
        <p:nvPicPr>
          <p:cNvPr id="17" name="Picture 16">
            <a:extLst>
              <a:ext uri="{FF2B5EF4-FFF2-40B4-BE49-F238E27FC236}">
                <a16:creationId xmlns:a16="http://schemas.microsoft.com/office/drawing/2014/main" id="{28E1EA18-2EB8-C644-E680-C8F40F3726B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2743200"/>
            <a:ext cx="1076322" cy="269081"/>
          </a:xfrm>
          <a:prstGeom prst="rect">
            <a:avLst/>
          </a:prstGeom>
        </p:spPr>
      </p:pic>
      <p:pic>
        <p:nvPicPr>
          <p:cNvPr id="8" name="Picture 7">
            <a:extLst>
              <a:ext uri="{FF2B5EF4-FFF2-40B4-BE49-F238E27FC236}">
                <a16:creationId xmlns:a16="http://schemas.microsoft.com/office/drawing/2014/main" id="{6C8A00EB-C9F2-5CBF-D878-C1B82DDE95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79375" y="3830564"/>
            <a:ext cx="1314457" cy="341973"/>
          </a:xfrm>
          <a:prstGeom prst="rect">
            <a:avLst/>
          </a:prstGeom>
        </p:spPr>
      </p:pic>
    </p:spTree>
    <p:extLst>
      <p:ext uri="{BB962C8B-B14F-4D97-AF65-F5344CB8AC3E}">
        <p14:creationId xmlns:p14="http://schemas.microsoft.com/office/powerpoint/2010/main" val="339475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400" dirty="0"/>
              <a:t>Coherent Combining Improves the Noise Statistics (2/3)</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00200"/>
                <a:ext cx="7770813" cy="4572000"/>
              </a:xfrm>
            </p:spPr>
            <p:txBody>
              <a:bodyPr/>
              <a:lstStyle/>
              <a:p>
                <a:pPr>
                  <a:buFont typeface="Arial" panose="020B0604020202020204" pitchFamily="34" charset="0"/>
                  <a:buChar char="•"/>
                </a:pPr>
                <a:r>
                  <a:rPr lang="en-US" sz="1800" dirty="0"/>
                  <a:t>Then the linear model applies with 𝑝 = 1, 𝜽 = 𝑠, 𝑁 = 𝑀:</a:t>
                </a:r>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endParaRPr lang="en-US" sz="1400" dirty="0"/>
              </a:p>
              <a:p>
                <a:pPr lvl="1">
                  <a:buFont typeface="Arial" panose="020B0604020202020204" pitchFamily="34" charset="0"/>
                  <a:buChar char="•"/>
                </a:pPr>
                <a:r>
                  <a:rPr lang="en-US" sz="1400" dirty="0"/>
                  <a:t>We can now think of the expression above as an alternative statistic for 𝑠 and ask the question of what its SNR is</a:t>
                </a:r>
              </a:p>
              <a:p>
                <a:pPr>
                  <a:buFont typeface="Arial" panose="020B0604020202020204" pitchFamily="34" charset="0"/>
                  <a:buChar char="•"/>
                </a:pPr>
                <a:r>
                  <a:rPr lang="en-US" sz="1500" dirty="0">
                    <a:solidFill>
                      <a:srgbClr val="000000"/>
                    </a:solidFill>
                    <a:effectLst/>
                    <a:latin typeface="Canela Text" pitchFamily="2" charset="0"/>
                  </a:rPr>
                  <a:t>Regarding the SNR, note that</a:t>
                </a:r>
                <a:r>
                  <a:rPr lang="en-US" sz="1500" dirty="0">
                    <a:latin typeface="Canela Text" pitchFamily="2" charset="0"/>
                  </a:rPr>
                  <a:t>:</a:t>
                </a:r>
              </a:p>
              <a:p>
                <a:pPr lvl="1">
                  <a:buFont typeface="Arial" panose="020B0604020202020204" pitchFamily="34" charset="0"/>
                  <a:buChar char="•"/>
                </a:pPr>
                <a:r>
                  <a:rPr lang="en-US" sz="1100" dirty="0">
                    <a:latin typeface="Canela Text" pitchFamily="2" charset="0"/>
                  </a:rPr>
                  <a:t>i</a:t>
                </a:r>
                <a:r>
                  <a:rPr lang="en-US" sz="1100" dirty="0">
                    <a:solidFill>
                      <a:srgbClr val="000000"/>
                    </a:solidFill>
                    <a:effectLst/>
                    <a:latin typeface="Canela Text" pitchFamily="2" charset="0"/>
                  </a:rPr>
                  <a:t>ts noise component is </a:t>
                </a:r>
                <a14:m>
                  <m:oMath xmlns:m="http://schemas.openxmlformats.org/officeDocument/2006/math">
                    <m:nary>
                      <m:naryPr>
                        <m:chr m:val="∑"/>
                        <m:limLoc m:val="subSup"/>
                        <m:ctrlPr>
                          <a:rPr lang="en-US" sz="1100" i="1" smtClean="0">
                            <a:solidFill>
                              <a:srgbClr val="000000"/>
                            </a:solidFill>
                            <a:effectLst/>
                            <a:latin typeface="Cambria Math" panose="02040503050406030204" pitchFamily="18" charset="0"/>
                          </a:rPr>
                        </m:ctrlPr>
                      </m:naryPr>
                      <m:sub>
                        <m:r>
                          <m:rPr>
                            <m:brk m:alnAt="25"/>
                          </m:rPr>
                          <a:rPr lang="en-US" sz="1100" b="0" i="1" smtClean="0">
                            <a:solidFill>
                              <a:srgbClr val="000000"/>
                            </a:solidFill>
                            <a:effectLst/>
                            <a:latin typeface="Cambria Math" panose="02040503050406030204" pitchFamily="18" charset="0"/>
                          </a:rPr>
                          <m:t>𝑖</m:t>
                        </m:r>
                        <m:r>
                          <a:rPr lang="en-US" sz="1100" b="0" i="1" smtClean="0">
                            <a:solidFill>
                              <a:srgbClr val="000000"/>
                            </a:solidFill>
                            <a:effectLst/>
                            <a:latin typeface="Cambria Math" panose="02040503050406030204" pitchFamily="18" charset="0"/>
                          </a:rPr>
                          <m:t>=1</m:t>
                        </m:r>
                      </m:sub>
                      <m:sup>
                        <m:r>
                          <a:rPr lang="en-US" sz="1100" b="0" i="1" smtClean="0">
                            <a:solidFill>
                              <a:srgbClr val="000000"/>
                            </a:solidFill>
                            <a:effectLst/>
                            <a:latin typeface="Cambria Math" panose="02040503050406030204" pitchFamily="18" charset="0"/>
                          </a:rPr>
                          <m:t>𝑀</m:t>
                        </m:r>
                      </m:sup>
                      <m:e>
                        <m:sSub>
                          <m:sSubPr>
                            <m:ctrlPr>
                              <a:rPr lang="en-US" sz="1100" i="1" smtClean="0">
                                <a:solidFill>
                                  <a:srgbClr val="000000"/>
                                </a:solidFill>
                                <a:effectLst/>
                                <a:latin typeface="Cambria Math" panose="02040503050406030204" pitchFamily="18" charset="0"/>
                              </a:rPr>
                            </m:ctrlPr>
                          </m:sSubPr>
                          <m:e>
                            <m:r>
                              <a:rPr lang="en-US" sz="1100" b="0" i="1" smtClean="0">
                                <a:solidFill>
                                  <a:srgbClr val="000000"/>
                                </a:solidFill>
                                <a:effectLst/>
                                <a:latin typeface="Cambria Math" panose="02040503050406030204" pitchFamily="18" charset="0"/>
                              </a:rPr>
                              <m:t>𝑟</m:t>
                            </m:r>
                          </m:e>
                          <m:sub>
                            <m:r>
                              <a:rPr lang="en-US" sz="1100" b="0" i="1" smtClean="0">
                                <a:solidFill>
                                  <a:srgbClr val="000000"/>
                                </a:solidFill>
                                <a:effectLst/>
                                <a:latin typeface="Cambria Math" panose="02040503050406030204" pitchFamily="18" charset="0"/>
                              </a:rPr>
                              <m:t>𝑖</m:t>
                            </m:r>
                          </m:sub>
                        </m:sSub>
                        <m:sSub>
                          <m:sSubPr>
                            <m:ctrlPr>
                              <a:rPr lang="en-US" sz="1100" i="1" smtClean="0">
                                <a:solidFill>
                                  <a:srgbClr val="000000"/>
                                </a:solidFill>
                                <a:effectLst/>
                                <a:latin typeface="Cambria Math" panose="02040503050406030204" pitchFamily="18" charset="0"/>
                              </a:rPr>
                            </m:ctrlPr>
                          </m:sSubPr>
                          <m:e>
                            <m:r>
                              <a:rPr lang="en-US" sz="1100" b="0" i="1" smtClean="0">
                                <a:solidFill>
                                  <a:srgbClr val="000000"/>
                                </a:solidFill>
                                <a:effectLst/>
                                <a:latin typeface="Cambria Math" panose="02040503050406030204" pitchFamily="18" charset="0"/>
                              </a:rPr>
                              <m:t>𝑤</m:t>
                            </m:r>
                          </m:e>
                          <m:sub>
                            <m:r>
                              <a:rPr lang="en-US" sz="1100" b="0" i="1" smtClean="0">
                                <a:solidFill>
                                  <a:srgbClr val="000000"/>
                                </a:solidFill>
                                <a:effectLst/>
                                <a:latin typeface="Cambria Math" panose="02040503050406030204" pitchFamily="18" charset="0"/>
                              </a:rPr>
                              <m:t>𝑖</m:t>
                            </m:r>
                          </m:sub>
                        </m:sSub>
                      </m:e>
                    </m:nary>
                  </m:oMath>
                </a14:m>
                <a:endParaRPr lang="en-US" sz="1100" dirty="0">
                  <a:solidFill>
                    <a:srgbClr val="000000"/>
                  </a:solidFill>
                  <a:effectLst/>
                  <a:latin typeface="Canela Text" pitchFamily="2" charset="0"/>
                </a:endParaRPr>
              </a:p>
              <a:p>
                <a:pPr lvl="1">
                  <a:buFont typeface="Arial" panose="020B0604020202020204" pitchFamily="34" charset="0"/>
                  <a:buChar char="•"/>
                </a:pPr>
                <a:r>
                  <a:rPr lang="en-US" sz="1100" dirty="0">
                    <a:latin typeface="Canela Text" pitchFamily="2" charset="0"/>
                  </a:rPr>
                  <a:t>the variance is </a:t>
                </a:r>
                <a14:m>
                  <m:oMath xmlns:m="http://schemas.openxmlformats.org/officeDocument/2006/math">
                    <m:sSup>
                      <m:sSupPr>
                        <m:ctrlPr>
                          <a:rPr lang="en-US" sz="1100" i="1" smtClean="0">
                            <a:solidFill>
                              <a:srgbClr val="000000"/>
                            </a:solidFill>
                            <a:effectLst/>
                            <a:latin typeface="Cambria Math" panose="02040503050406030204" pitchFamily="18" charset="0"/>
                          </a:rPr>
                        </m:ctrlPr>
                      </m:sSupPr>
                      <m:e>
                        <m:r>
                          <a:rPr lang="en-US" sz="1100" i="1" smtClean="0">
                            <a:solidFill>
                              <a:srgbClr val="000000"/>
                            </a:solidFill>
                            <a:effectLst/>
                            <a:latin typeface="Cambria Math" panose="02040503050406030204" pitchFamily="18" charset="0"/>
                            <a:ea typeface="Cambria Math" panose="02040503050406030204" pitchFamily="18" charset="0"/>
                          </a:rPr>
                          <m:t>𝜎</m:t>
                        </m:r>
                      </m:e>
                      <m:sup>
                        <m:r>
                          <a:rPr lang="en-US" sz="1100" b="0" i="1" smtClean="0">
                            <a:solidFill>
                              <a:srgbClr val="000000"/>
                            </a:solidFill>
                            <a:effectLst/>
                            <a:latin typeface="Cambria Math" panose="02040503050406030204" pitchFamily="18" charset="0"/>
                          </a:rPr>
                          <m:t>2</m:t>
                        </m:r>
                      </m:sup>
                    </m:sSup>
                    <m:nary>
                      <m:naryPr>
                        <m:chr m:val="∑"/>
                        <m:limLoc m:val="subSup"/>
                        <m:ctrlPr>
                          <a:rPr lang="en-US" sz="1100" i="1" smtClean="0">
                            <a:solidFill>
                              <a:srgbClr val="000000"/>
                            </a:solidFill>
                            <a:effectLst/>
                            <a:latin typeface="Cambria Math" panose="02040503050406030204" pitchFamily="18" charset="0"/>
                          </a:rPr>
                        </m:ctrlPr>
                      </m:naryPr>
                      <m:sub>
                        <m:r>
                          <m:rPr>
                            <m:brk m:alnAt="25"/>
                          </m:rPr>
                          <a:rPr lang="en-US" sz="1100" b="0" i="1" smtClean="0">
                            <a:solidFill>
                              <a:srgbClr val="000000"/>
                            </a:solidFill>
                            <a:effectLst/>
                            <a:latin typeface="Cambria Math" panose="02040503050406030204" pitchFamily="18" charset="0"/>
                          </a:rPr>
                          <m:t>𝑖</m:t>
                        </m:r>
                        <m:r>
                          <a:rPr lang="en-US" sz="1100" b="0" i="1" smtClean="0">
                            <a:solidFill>
                              <a:srgbClr val="000000"/>
                            </a:solidFill>
                            <a:effectLst/>
                            <a:latin typeface="Cambria Math" panose="02040503050406030204" pitchFamily="18" charset="0"/>
                          </a:rPr>
                          <m:t>=1</m:t>
                        </m:r>
                      </m:sub>
                      <m:sup>
                        <m:r>
                          <a:rPr lang="en-US" sz="1100" b="0" i="1" smtClean="0">
                            <a:solidFill>
                              <a:srgbClr val="000000"/>
                            </a:solidFill>
                            <a:effectLst/>
                            <a:latin typeface="Cambria Math" panose="02040503050406030204" pitchFamily="18" charset="0"/>
                          </a:rPr>
                          <m:t>𝑀</m:t>
                        </m:r>
                      </m:sup>
                      <m:e>
                        <m:sSubSup>
                          <m:sSubSupPr>
                            <m:ctrlPr>
                              <a:rPr lang="en-US" sz="1100" b="0" i="1" smtClean="0">
                                <a:solidFill>
                                  <a:srgbClr val="000000"/>
                                </a:solidFill>
                                <a:effectLst/>
                                <a:latin typeface="Cambria Math" panose="02040503050406030204" pitchFamily="18" charset="0"/>
                              </a:rPr>
                            </m:ctrlPr>
                          </m:sSubSupPr>
                          <m:e>
                            <m:r>
                              <a:rPr lang="en-US" sz="1100" b="0" i="1" smtClean="0">
                                <a:solidFill>
                                  <a:srgbClr val="000000"/>
                                </a:solidFill>
                                <a:effectLst/>
                                <a:latin typeface="Cambria Math" panose="02040503050406030204" pitchFamily="18" charset="0"/>
                              </a:rPr>
                              <m:t>𝑟</m:t>
                            </m:r>
                          </m:e>
                          <m:sub>
                            <m:r>
                              <a:rPr lang="en-US" sz="1100" b="0" i="1" smtClean="0">
                                <a:solidFill>
                                  <a:srgbClr val="000000"/>
                                </a:solidFill>
                                <a:effectLst/>
                                <a:latin typeface="Cambria Math" panose="02040503050406030204" pitchFamily="18" charset="0"/>
                              </a:rPr>
                              <m:t>𝑖</m:t>
                            </m:r>
                          </m:sub>
                          <m:sup>
                            <m:r>
                              <a:rPr lang="en-US" sz="1100" b="0" i="1" smtClean="0">
                                <a:solidFill>
                                  <a:srgbClr val="000000"/>
                                </a:solidFill>
                                <a:effectLst/>
                                <a:latin typeface="Cambria Math" panose="02040503050406030204" pitchFamily="18" charset="0"/>
                              </a:rPr>
                              <m:t>2</m:t>
                            </m:r>
                          </m:sup>
                        </m:sSubSup>
                      </m:e>
                    </m:nary>
                  </m:oMath>
                </a14:m>
                <a:endParaRPr lang="en-US" sz="1100" dirty="0">
                  <a:latin typeface="Canela Text" pitchFamily="2" charset="0"/>
                </a:endParaRPr>
              </a:p>
              <a:p>
                <a:pPr lvl="1">
                  <a:buFont typeface="Arial" panose="020B0604020202020204" pitchFamily="34" charset="0"/>
                  <a:buChar char="•"/>
                </a:pPr>
                <a:r>
                  <a:rPr lang="en-US" sz="1100" dirty="0">
                    <a:latin typeface="Canela Text" pitchFamily="2" charset="0"/>
                  </a:rPr>
                  <a:t>a</a:t>
                </a:r>
                <a:r>
                  <a:rPr lang="en-US" sz="1100" dirty="0">
                    <a:solidFill>
                      <a:srgbClr val="000000"/>
                    </a:solidFill>
                    <a:effectLst/>
                    <a:latin typeface="Canela Text" pitchFamily="2" charset="0"/>
                  </a:rPr>
                  <a:t>nd the signal component is </a:t>
                </a:r>
                <a:r>
                  <a:rPr lang="en-US" sz="1100" i="1" dirty="0">
                    <a:solidFill>
                      <a:srgbClr val="000000"/>
                    </a:solidFill>
                    <a:effectLst/>
                    <a:latin typeface="Canela Text" pitchFamily="2" charset="0"/>
                  </a:rPr>
                  <a:t>s</a:t>
                </a:r>
                <a14:m>
                  <m:oMath xmlns:m="http://schemas.openxmlformats.org/officeDocument/2006/math">
                    <m:nary>
                      <m:naryPr>
                        <m:chr m:val="∑"/>
                        <m:limLoc m:val="subSup"/>
                        <m:ctrlPr>
                          <a:rPr lang="en-US" sz="1100" i="1" smtClean="0">
                            <a:solidFill>
                              <a:srgbClr val="000000"/>
                            </a:solidFill>
                            <a:effectLst/>
                            <a:latin typeface="Cambria Math" panose="02040503050406030204" pitchFamily="18" charset="0"/>
                          </a:rPr>
                        </m:ctrlPr>
                      </m:naryPr>
                      <m:sub>
                        <m:r>
                          <m:rPr>
                            <m:brk m:alnAt="25"/>
                          </m:rPr>
                          <a:rPr lang="en-US" sz="1100" b="0" i="1" smtClean="0">
                            <a:solidFill>
                              <a:srgbClr val="000000"/>
                            </a:solidFill>
                            <a:effectLst/>
                            <a:latin typeface="Cambria Math" panose="02040503050406030204" pitchFamily="18" charset="0"/>
                          </a:rPr>
                          <m:t>𝑖</m:t>
                        </m:r>
                        <m:r>
                          <a:rPr lang="en-US" sz="1100" b="0" i="1" smtClean="0">
                            <a:solidFill>
                              <a:srgbClr val="000000"/>
                            </a:solidFill>
                            <a:effectLst/>
                            <a:latin typeface="Cambria Math" panose="02040503050406030204" pitchFamily="18" charset="0"/>
                          </a:rPr>
                          <m:t>=1</m:t>
                        </m:r>
                      </m:sub>
                      <m:sup>
                        <m:r>
                          <a:rPr lang="en-US" sz="1100" b="0" i="1" smtClean="0">
                            <a:solidFill>
                              <a:srgbClr val="000000"/>
                            </a:solidFill>
                            <a:effectLst/>
                            <a:latin typeface="Cambria Math" panose="02040503050406030204" pitchFamily="18" charset="0"/>
                          </a:rPr>
                          <m:t>𝑀</m:t>
                        </m:r>
                      </m:sup>
                      <m:e>
                        <m:sSubSup>
                          <m:sSubSupPr>
                            <m:ctrlPr>
                              <a:rPr lang="en-US" sz="1100" b="0" i="1" smtClean="0">
                                <a:solidFill>
                                  <a:srgbClr val="000000"/>
                                </a:solidFill>
                                <a:effectLst/>
                                <a:latin typeface="Cambria Math" panose="02040503050406030204" pitchFamily="18" charset="0"/>
                              </a:rPr>
                            </m:ctrlPr>
                          </m:sSubSupPr>
                          <m:e>
                            <m:r>
                              <a:rPr lang="en-US" sz="1100" b="0" i="1" smtClean="0">
                                <a:solidFill>
                                  <a:srgbClr val="000000"/>
                                </a:solidFill>
                                <a:effectLst/>
                                <a:latin typeface="Cambria Math" panose="02040503050406030204" pitchFamily="18" charset="0"/>
                              </a:rPr>
                              <m:t>𝑟</m:t>
                            </m:r>
                          </m:e>
                          <m:sub>
                            <m:r>
                              <a:rPr lang="en-US" sz="1100" b="0" i="1" smtClean="0">
                                <a:solidFill>
                                  <a:srgbClr val="000000"/>
                                </a:solidFill>
                                <a:effectLst/>
                                <a:latin typeface="Cambria Math" panose="02040503050406030204" pitchFamily="18" charset="0"/>
                              </a:rPr>
                              <m:t>𝑖</m:t>
                            </m:r>
                          </m:sub>
                          <m:sup>
                            <m:r>
                              <a:rPr lang="en-US" sz="1100" b="0" i="1" smtClean="0">
                                <a:solidFill>
                                  <a:srgbClr val="000000"/>
                                </a:solidFill>
                                <a:effectLst/>
                                <a:latin typeface="Cambria Math" panose="02040503050406030204" pitchFamily="18" charset="0"/>
                              </a:rPr>
                              <m:t>2</m:t>
                            </m:r>
                          </m:sup>
                        </m:sSubSup>
                      </m:e>
                    </m:nary>
                  </m:oMath>
                </a14:m>
                <a:endParaRPr lang="en-US" sz="1100" dirty="0">
                  <a:solidFill>
                    <a:srgbClr val="000000"/>
                  </a:solidFill>
                  <a:effectLst/>
                  <a:latin typeface="Canela Text" pitchFamily="2" charset="0"/>
                </a:endParaRPr>
              </a:p>
              <a:p>
                <a:pPr lvl="1">
                  <a:buFont typeface="Arial" panose="020B0604020202020204" pitchFamily="34" charset="0"/>
                  <a:buChar char="•"/>
                </a:pPr>
                <a:r>
                  <a:rPr lang="en-US" sz="1100" dirty="0">
                    <a:solidFill>
                      <a:srgbClr val="000000"/>
                    </a:solidFill>
                    <a:effectLst/>
                    <a:latin typeface="Canela Text" pitchFamily="2" charset="0"/>
                  </a:rPr>
                  <a:t>The resulting SNR can be calculated as</a:t>
                </a:r>
              </a:p>
              <a:p>
                <a:pPr lvl="1">
                  <a:buFont typeface="Arial" panose="020B0604020202020204" pitchFamily="34" charset="0"/>
                  <a:buChar char="•"/>
                </a:pPr>
                <a:endParaRPr lang="en-US" sz="1100" dirty="0">
                  <a:solidFill>
                    <a:srgbClr val="000000"/>
                  </a:solidFill>
                  <a:effectLst/>
                  <a:latin typeface="Canela Text" pitchFamily="2" charset="0"/>
                </a:endParaRPr>
              </a:p>
              <a:p>
                <a:pPr>
                  <a:buFont typeface="Arial" panose="020B0604020202020204" pitchFamily="34" charset="0"/>
                  <a:buChar char="•"/>
                </a:pPr>
                <a:r>
                  <a:rPr lang="en-US" sz="1500" dirty="0">
                    <a:latin typeface="Canela Text" pitchFamily="2" charset="0"/>
                  </a:rPr>
                  <a:t>What happens if the channel coefficients are uncorrelated?</a:t>
                </a:r>
              </a:p>
              <a:p>
                <a:pPr lvl="1">
                  <a:buFont typeface="Arial" panose="020B0604020202020204" pitchFamily="34" charset="0"/>
                  <a:buChar char="•"/>
                </a:pPr>
                <a:r>
                  <a:rPr lang="en-US" sz="1100" dirty="0">
                    <a:latin typeface="Canela Text" pitchFamily="2" charset="0"/>
                  </a:rPr>
                  <a:t>With uncorrelated flat fading </a:t>
                </a:r>
                <a14:m>
                  <m:oMath xmlns:m="http://schemas.openxmlformats.org/officeDocument/2006/math">
                    <m:sSub>
                      <m:sSubPr>
                        <m:ctrlPr>
                          <a:rPr lang="en-US" sz="1100" i="1" smtClean="0">
                            <a:latin typeface="Cambria Math" panose="02040503050406030204" pitchFamily="18" charset="0"/>
                          </a:rPr>
                        </m:ctrlPr>
                      </m:sSubPr>
                      <m:e>
                        <m:r>
                          <a:rPr lang="en-US" sz="1100" b="0" i="1" smtClean="0">
                            <a:latin typeface="Cambria Math" panose="02040503050406030204" pitchFamily="18" charset="0"/>
                          </a:rPr>
                          <m:t>𝑟</m:t>
                        </m:r>
                      </m:e>
                      <m:sub>
                        <m:r>
                          <a:rPr lang="en-US" sz="1100" b="0" i="1" smtClean="0">
                            <a:latin typeface="Cambria Math" panose="02040503050406030204" pitchFamily="18" charset="0"/>
                          </a:rPr>
                          <m:t>𝑖</m:t>
                        </m:r>
                      </m:sub>
                    </m:sSub>
                  </m:oMath>
                </a14:m>
                <a:r>
                  <a:rPr lang="en-US" sz="1100" dirty="0">
                    <a:latin typeface="Canela Text" pitchFamily="2" charset="0"/>
                  </a:rPr>
                  <a:t>, as would happen, e.g., with RUs spaced apart by more than one coherence bandwidth in the frequency domain, then </a:t>
                </a:r>
                <a14:m>
                  <m:oMath xmlns:m="http://schemas.openxmlformats.org/officeDocument/2006/math">
                    <m:nary>
                      <m:naryPr>
                        <m:chr m:val="∑"/>
                        <m:limLoc m:val="subSup"/>
                        <m:ctrlPr>
                          <a:rPr lang="en-US" sz="1100" i="1">
                            <a:latin typeface="Cambria Math" panose="02040503050406030204" pitchFamily="18" charset="0"/>
                          </a:rPr>
                        </m:ctrlPr>
                      </m:naryPr>
                      <m:sub>
                        <m:r>
                          <m:rPr>
                            <m:brk m:alnAt="25"/>
                          </m:rPr>
                          <a:rPr lang="en-US" sz="1100" i="1">
                            <a:latin typeface="Cambria Math" panose="02040503050406030204" pitchFamily="18" charset="0"/>
                          </a:rPr>
                          <m:t>𝑖</m:t>
                        </m:r>
                        <m:r>
                          <a:rPr lang="en-US" sz="1100" i="1">
                            <a:latin typeface="Cambria Math" panose="02040503050406030204" pitchFamily="18" charset="0"/>
                          </a:rPr>
                          <m:t>=1</m:t>
                        </m:r>
                      </m:sub>
                      <m:sup>
                        <m:r>
                          <a:rPr lang="en-US" sz="1100" i="1">
                            <a:latin typeface="Cambria Math" panose="02040503050406030204" pitchFamily="18" charset="0"/>
                          </a:rPr>
                          <m:t>𝑀</m:t>
                        </m:r>
                      </m:sup>
                      <m:e>
                        <m:sSubSup>
                          <m:sSubSupPr>
                            <m:ctrlPr>
                              <a:rPr lang="en-US" sz="1100" i="1">
                                <a:latin typeface="Cambria Math" panose="02040503050406030204" pitchFamily="18" charset="0"/>
                              </a:rPr>
                            </m:ctrlPr>
                          </m:sSubSupPr>
                          <m:e>
                            <m:r>
                              <a:rPr lang="en-US" sz="1100" i="1">
                                <a:latin typeface="Cambria Math" panose="02040503050406030204" pitchFamily="18" charset="0"/>
                              </a:rPr>
                              <m:t>𝑟</m:t>
                            </m:r>
                          </m:e>
                          <m:sub>
                            <m:r>
                              <a:rPr lang="en-US" sz="1100" i="1">
                                <a:latin typeface="Cambria Math" panose="02040503050406030204" pitchFamily="18" charset="0"/>
                              </a:rPr>
                              <m:t>𝑖</m:t>
                            </m:r>
                          </m:sub>
                          <m:sup>
                            <m:r>
                              <a:rPr lang="en-US" sz="1100" i="1">
                                <a:latin typeface="Cambria Math" panose="02040503050406030204" pitchFamily="18" charset="0"/>
                              </a:rPr>
                              <m:t>2</m:t>
                            </m:r>
                          </m:sup>
                        </m:sSubSup>
                      </m:e>
                    </m:nary>
                  </m:oMath>
                </a14:m>
                <a:r>
                  <a:rPr lang="en-US" sz="1100" dirty="0">
                    <a:latin typeface="Canela Text" pitchFamily="2" charset="0"/>
                  </a:rPr>
                  <a:t> becomes a central 𝜒-squared variable.</a:t>
                </a:r>
              </a:p>
              <a:p>
                <a:pPr lvl="1">
                  <a:buFont typeface="Arial" panose="020B0604020202020204" pitchFamily="34" charset="0"/>
                  <a:buChar char="•"/>
                </a:pPr>
                <a:r>
                  <a:rPr lang="en-US" sz="1100" dirty="0">
                    <a:latin typeface="Canela Text" pitchFamily="2" charset="0"/>
                  </a:rPr>
                  <a:t>Consequently, the probability density function concentrates around its mean, </a:t>
                </a:r>
                <a:r>
                  <a:rPr lang="en-US" sz="1100" dirty="0">
                    <a:solidFill>
                      <a:srgbClr val="FF0000"/>
                    </a:solidFill>
                    <a:latin typeface="Canela Text" pitchFamily="2" charset="0"/>
                  </a:rPr>
                  <a:t>which becomes 𝑀 times the mean of each term</a:t>
                </a:r>
              </a:p>
              <a:p>
                <a:pPr lvl="1">
                  <a:buFont typeface="Arial" panose="020B0604020202020204" pitchFamily="34" charset="0"/>
                  <a:buChar char="•"/>
                </a:pPr>
                <a:r>
                  <a:rPr lang="en-US" sz="1100" dirty="0">
                    <a:solidFill>
                      <a:schemeClr val="tx1"/>
                    </a:solidFill>
                    <a:latin typeface="Canela Text" pitchFamily="2" charset="0"/>
                  </a:rPr>
                  <a:t>By a similar simple calculation, the average SNR can be seen to become 𝑀𝛾, an 𝑀-fold improvement, where 𝛾 is the SNR on one branch.</a:t>
                </a:r>
              </a:p>
              <a:p>
                <a:pPr lvl="1">
                  <a:buFont typeface="Arial" panose="020B0604020202020204" pitchFamily="34" charset="0"/>
                  <a:buChar char="•"/>
                </a:pPr>
                <a:endParaRPr lang="en-US" sz="1100" dirty="0">
                  <a:solidFill>
                    <a:srgbClr val="FF0000"/>
                  </a:solidFill>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solidFill>
                    <a:srgbClr val="000000"/>
                  </a:solidFill>
                  <a:effectLst/>
                  <a:latin typeface="Canela Text" pitchFamily="2" charset="0"/>
                </a:endParaRPr>
              </a:p>
              <a:p>
                <a:pPr lvl="1">
                  <a:buFont typeface="Arial" panose="020B0604020202020204" pitchFamily="34" charset="0"/>
                  <a:buChar char="•"/>
                </a:pPr>
                <a:endParaRPr lang="en-US" sz="1200" dirty="0">
                  <a:solidFill>
                    <a:srgbClr val="000000"/>
                  </a:solidFill>
                  <a:effectLst/>
                  <a:latin typeface="Canela Text" pitchFamily="2" charset="0"/>
                </a:endParaRPr>
              </a:p>
              <a:p>
                <a:pPr>
                  <a:buFont typeface="Arial" panose="020B0604020202020204" pitchFamily="34" charset="0"/>
                  <a:buChar char="•"/>
                </a:pPr>
                <a:endParaRPr lang="en-US" sz="2200" b="0" dirty="0"/>
              </a:p>
              <a:p>
                <a:pPr>
                  <a:buFont typeface="Arial" panose="020B0604020202020204" pitchFamily="34" charset="0"/>
                  <a:buChar char="•"/>
                </a:pP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00200"/>
                <a:ext cx="7770813" cy="4572000"/>
              </a:xfrm>
              <a:blipFill>
                <a:blip r:embed="rId3"/>
                <a:stretch>
                  <a:fillRect l="-654" t="-831" b="-3324"/>
                </a:stretch>
              </a:blipFill>
            </p:spPr>
            <p:txBody>
              <a:bodyPr/>
              <a:lstStyle/>
              <a:p>
                <a:r>
                  <a:rPr lang="en-US">
                    <a:noFill/>
                  </a:rPr>
                  <a:t> </a:t>
                </a:r>
              </a:p>
            </p:txBody>
          </p:sp>
        </mc:Fallback>
      </mc:AlternateContent>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13" name="Picture 12">
            <a:extLst>
              <a:ext uri="{FF2B5EF4-FFF2-40B4-BE49-F238E27FC236}">
                <a16:creationId xmlns:a16="http://schemas.microsoft.com/office/drawing/2014/main" id="{FAF9AB9A-00F3-4C31-CA8E-120D43F9BF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259" y="2080731"/>
            <a:ext cx="7354094" cy="636757"/>
          </a:xfrm>
          <a:prstGeom prst="rect">
            <a:avLst/>
          </a:prstGeom>
        </p:spPr>
      </p:pic>
      <p:pic>
        <p:nvPicPr>
          <p:cNvPr id="15" name="Picture 14">
            <a:extLst>
              <a:ext uri="{FF2B5EF4-FFF2-40B4-BE49-F238E27FC236}">
                <a16:creationId xmlns:a16="http://schemas.microsoft.com/office/drawing/2014/main" id="{BAD54ECB-760C-6D2F-2A8A-E537A71BFBA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95800" y="4033357"/>
            <a:ext cx="2515393" cy="686017"/>
          </a:xfrm>
          <a:prstGeom prst="rect">
            <a:avLst/>
          </a:prstGeom>
        </p:spPr>
      </p:pic>
    </p:spTree>
    <p:extLst>
      <p:ext uri="{BB962C8B-B14F-4D97-AF65-F5344CB8AC3E}">
        <p14:creationId xmlns:p14="http://schemas.microsoft.com/office/powerpoint/2010/main" val="78533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400" dirty="0"/>
              <a:t>Coherent Combining Improves the Noise Statistics (3/3)</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00200"/>
                <a:ext cx="7770813" cy="4572000"/>
              </a:xfrm>
            </p:spPr>
            <p:txBody>
              <a:bodyPr/>
              <a:lstStyle/>
              <a:p>
                <a:pPr>
                  <a:buFont typeface="Arial" panose="020B0604020202020204" pitchFamily="34" charset="0"/>
                  <a:buChar char="•"/>
                </a:pPr>
                <a:r>
                  <a:rPr lang="en-US" sz="1800" dirty="0">
                    <a:latin typeface="Canela Text" pitchFamily="2" charset="0"/>
                  </a:rPr>
                  <a:t>What happens if the channel coefficients are </a:t>
                </a:r>
                <a:r>
                  <a:rPr lang="en-US" sz="1800" u="sng" dirty="0">
                    <a:latin typeface="Canela Text" pitchFamily="2" charset="0"/>
                  </a:rPr>
                  <a:t>correlated</a:t>
                </a:r>
                <a:r>
                  <a:rPr lang="en-US" sz="1800" dirty="0">
                    <a:latin typeface="Canela Text" pitchFamily="2" charset="0"/>
                  </a:rPr>
                  <a:t>?</a:t>
                </a:r>
              </a:p>
              <a:p>
                <a:pPr lvl="1">
                  <a:buFont typeface="Arial" panose="020B0604020202020204" pitchFamily="34" charset="0"/>
                  <a:buChar char="•"/>
                </a:pPr>
                <a:r>
                  <a:rPr lang="en-US" sz="1400" dirty="0">
                    <a:latin typeface="Canela Text" pitchFamily="2" charset="0"/>
                  </a:rPr>
                  <a:t>This is the conceptual opposite case of uncorrelated fading which we studied so far</a:t>
                </a:r>
              </a:p>
              <a:p>
                <a:pPr lvl="1">
                  <a:buFont typeface="Arial" panose="020B0604020202020204" pitchFamily="34" charset="0"/>
                  <a:buChar char="•"/>
                </a:pPr>
                <a:r>
                  <a:rPr lang="en-US" sz="1400" dirty="0">
                    <a:latin typeface="Canela Text" pitchFamily="2" charset="0"/>
                  </a:rPr>
                  <a:t>It is straightforward to verify that, again, optimality is maintained and </a:t>
                </a:r>
                <a14:m>
                  <m:oMath xmlns:m="http://schemas.openxmlformats.org/officeDocument/2006/math">
                    <m:sSub>
                      <m:sSubPr>
                        <m:ctrlPr>
                          <a:rPr lang="en-US" sz="1400" i="1" smtClean="0">
                            <a:latin typeface="Cambria Math" panose="02040503050406030204" pitchFamily="18" charset="0"/>
                          </a:rPr>
                        </m:ctrlPr>
                      </m:sSubPr>
                      <m:e>
                        <m:r>
                          <a:rPr lang="en-US" sz="1400" i="1" smtClean="0">
                            <a:latin typeface="Cambria Math" panose="02040503050406030204" pitchFamily="18" charset="0"/>
                            <a:ea typeface="Cambria Math" panose="02040503050406030204" pitchFamily="18" charset="0"/>
                          </a:rPr>
                          <m:t>𝛾</m:t>
                        </m:r>
                      </m:e>
                      <m:sub>
                        <m:r>
                          <a:rPr lang="en-US" sz="1400" b="0" i="1" smtClean="0">
                            <a:latin typeface="Cambria Math" panose="02040503050406030204" pitchFamily="18" charset="0"/>
                          </a:rPr>
                          <m:t>𝑀𝑉𝑈</m:t>
                        </m:r>
                      </m:sub>
                    </m:sSub>
                    <m:r>
                      <a:rPr lang="en-US" sz="1400" b="0" i="1" smtClean="0">
                        <a:latin typeface="Cambria Math" panose="02040503050406030204" pitchFamily="18" charset="0"/>
                      </a:rPr>
                      <m:t>=</m:t>
                    </m:r>
                    <m:r>
                      <a:rPr lang="en-US" sz="1400" b="0" i="1" smtClean="0">
                        <a:latin typeface="Cambria Math" panose="02040503050406030204" pitchFamily="18" charset="0"/>
                      </a:rPr>
                      <m:t>𝑀</m:t>
                    </m:r>
                    <m:r>
                      <a:rPr lang="en-US" sz="1400" b="0" i="1" smtClean="0">
                        <a:latin typeface="Cambria Math" panose="02040503050406030204" pitchFamily="18" charset="0"/>
                      </a:rPr>
                      <m:t>.</m:t>
                    </m:r>
                    <m:r>
                      <a:rPr lang="en-US" sz="1400" b="0" i="1" smtClean="0">
                        <a:latin typeface="Cambria Math" panose="02040503050406030204" pitchFamily="18" charset="0"/>
                        <a:ea typeface="Cambria Math" panose="02040503050406030204" pitchFamily="18" charset="0"/>
                      </a:rPr>
                      <m:t>𝛾</m:t>
                    </m:r>
                  </m:oMath>
                </a14:m>
                <a:endParaRPr lang="en-US" sz="1400" dirty="0">
                  <a:latin typeface="Canela Text" pitchFamily="2" charset="0"/>
                </a:endParaRPr>
              </a:p>
              <a:p>
                <a:pPr lvl="1">
                  <a:buFont typeface="Arial" panose="020B0604020202020204" pitchFamily="34" charset="0"/>
                  <a:buChar char="•"/>
                </a:pPr>
                <a:r>
                  <a:rPr lang="en-US" sz="1400" dirty="0">
                    <a:latin typeface="Canela Text" pitchFamily="2" charset="0"/>
                  </a:rPr>
                  <a:t>Which means that an 𝑀-fold increase in the SNR of the statistic is </a:t>
                </a:r>
                <a:r>
                  <a:rPr lang="en-US" sz="1400" dirty="0" err="1">
                    <a:latin typeface="Canela Text" pitchFamily="2" charset="0"/>
                  </a:rPr>
                  <a:t>acheivable</a:t>
                </a:r>
                <a:r>
                  <a:rPr lang="en-US" sz="1400" dirty="0">
                    <a:latin typeface="Canela Text" pitchFamily="2" charset="0"/>
                  </a:rPr>
                  <a:t> despite there being no diversity in this case.</a:t>
                </a:r>
              </a:p>
              <a:p>
                <a:pPr lvl="1">
                  <a:buFont typeface="Arial" panose="020B0604020202020204" pitchFamily="34" charset="0"/>
                  <a:buChar char="•"/>
                </a:pPr>
                <a:r>
                  <a:rPr lang="en-US" sz="1400" dirty="0">
                    <a:latin typeface="Canela Text" pitchFamily="2" charset="0"/>
                  </a:rPr>
                  <a:t>Therefore, in both cases of correlated and uncorrelated channel coefficients, the M-fold increase in SNR is achievable via coherent combining of the received signal replicas. </a:t>
                </a:r>
              </a:p>
              <a:p>
                <a:pPr>
                  <a:buFont typeface="Arial" panose="020B0604020202020204" pitchFamily="34" charset="0"/>
                  <a:buChar char="•"/>
                </a:pPr>
                <a:r>
                  <a:rPr lang="en-US" sz="1800" dirty="0">
                    <a:latin typeface="Canela Text" pitchFamily="2" charset="0"/>
                  </a:rPr>
                  <a:t>In other words, the SNR gain can be realized irrespective of ideal channel conditions.</a:t>
                </a:r>
              </a:p>
              <a:p>
                <a:pPr lvl="1">
                  <a:buFont typeface="Arial" panose="020B0604020202020204" pitchFamily="34" charset="0"/>
                  <a:buChar char="•"/>
                </a:pPr>
                <a:endParaRPr lang="en-US" sz="1400" dirty="0"/>
              </a:p>
              <a:p>
                <a:pPr lvl="1">
                  <a:buFont typeface="Arial" panose="020B0604020202020204" pitchFamily="34" charset="0"/>
                  <a:buChar char="•"/>
                </a:pPr>
                <a:endParaRPr lang="en-US" sz="1100" dirty="0">
                  <a:solidFill>
                    <a:srgbClr val="000000"/>
                  </a:solidFill>
                  <a:effectLst/>
                  <a:latin typeface="Canela Text" pitchFamily="2" charset="0"/>
                </a:endParaRPr>
              </a:p>
              <a:p>
                <a:pPr marL="457200" lvl="1" indent="0"/>
                <a:endParaRPr lang="en-US" sz="1100" dirty="0">
                  <a:solidFill>
                    <a:srgbClr val="FF0000"/>
                  </a:solidFill>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latin typeface="Canela Text" pitchFamily="2" charset="0"/>
                </a:endParaRPr>
              </a:p>
              <a:p>
                <a:pPr lvl="1">
                  <a:buFont typeface="Arial" panose="020B0604020202020204" pitchFamily="34" charset="0"/>
                  <a:buChar char="•"/>
                </a:pPr>
                <a:endParaRPr lang="en-US" sz="1100" dirty="0">
                  <a:solidFill>
                    <a:srgbClr val="000000"/>
                  </a:solidFill>
                  <a:effectLst/>
                  <a:latin typeface="Canela Text" pitchFamily="2" charset="0"/>
                </a:endParaRPr>
              </a:p>
              <a:p>
                <a:pPr lvl="1">
                  <a:buFont typeface="Arial" panose="020B0604020202020204" pitchFamily="34" charset="0"/>
                  <a:buChar char="•"/>
                </a:pPr>
                <a:endParaRPr lang="en-US" sz="1200" dirty="0">
                  <a:solidFill>
                    <a:srgbClr val="000000"/>
                  </a:solidFill>
                  <a:effectLst/>
                  <a:latin typeface="Canela Text" pitchFamily="2" charset="0"/>
                </a:endParaRPr>
              </a:p>
              <a:p>
                <a:pPr>
                  <a:buFont typeface="Arial" panose="020B0604020202020204" pitchFamily="34" charset="0"/>
                  <a:buChar char="•"/>
                </a:pPr>
                <a:endParaRPr lang="en-US" sz="2200" b="0" dirty="0"/>
              </a:p>
              <a:p>
                <a:pPr>
                  <a:buFont typeface="Arial" panose="020B0604020202020204" pitchFamily="34" charset="0"/>
                  <a:buChar char="•"/>
                </a:pPr>
                <a:endParaRPr lang="en-US"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00200"/>
                <a:ext cx="7770813" cy="4572000"/>
              </a:xfrm>
              <a:blipFill>
                <a:blip r:embed="rId3"/>
                <a:stretch>
                  <a:fillRect l="-654" t="-831" r="-1144"/>
                </a:stretch>
              </a:blipFill>
            </p:spPr>
            <p:txBody>
              <a:bodyPr/>
              <a:lstStyle/>
              <a:p>
                <a:r>
                  <a:rPr lang="en-US">
                    <a:noFill/>
                  </a:rPr>
                  <a:t> </a:t>
                </a:r>
              </a:p>
            </p:txBody>
          </p:sp>
        </mc:Fallback>
      </mc:AlternateContent>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719762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Proposed Mechanism</a:t>
            </a:r>
          </a:p>
        </p:txBody>
      </p:sp>
      <p:sp>
        <p:nvSpPr>
          <p:cNvPr id="3" name="Content Placeholder 2"/>
          <p:cNvSpPr>
            <a:spLocks noGrp="1"/>
          </p:cNvSpPr>
          <p:nvPr>
            <p:ph idx="1"/>
          </p:nvPr>
        </p:nvSpPr>
        <p:spPr>
          <a:xfrm>
            <a:off x="685801" y="1905000"/>
            <a:ext cx="7770813" cy="4419600"/>
          </a:xfrm>
        </p:spPr>
        <p:txBody>
          <a:bodyPr/>
          <a:lstStyle/>
          <a:p>
            <a:pPr>
              <a:buFont typeface="Arial" panose="020B0604020202020204" pitchFamily="34" charset="0"/>
              <a:buChar char="•"/>
            </a:pPr>
            <a:r>
              <a:rPr lang="en-US" sz="1800" dirty="0"/>
              <a:t>As pointed out, the transmitter needs to inform the receiver about the repetition scheme it is employing to enable coherent combining upon the reception of signal replicas. </a:t>
            </a:r>
          </a:p>
          <a:p>
            <a:pPr>
              <a:buFont typeface="Arial" panose="020B0604020202020204" pitchFamily="34" charset="0"/>
              <a:buChar char="•"/>
            </a:pPr>
            <a:r>
              <a:rPr lang="en-US" sz="1800" dirty="0"/>
              <a:t>We propose a new "Range Expansion" Field to be included in the U-SIG </a:t>
            </a:r>
          </a:p>
          <a:p>
            <a:pPr lvl="1">
              <a:buFont typeface="Arial" panose="020B0604020202020204" pitchFamily="34" charset="0"/>
              <a:buChar char="•"/>
            </a:pPr>
            <a:r>
              <a:rPr lang="en-US" sz="1400" dirty="0"/>
              <a:t>The new Repetition Field carries all the necessary information about the time/freq./link domain repetition that is employed by the transmitter.</a:t>
            </a:r>
          </a:p>
          <a:p>
            <a:pPr>
              <a:buFont typeface="Arial" panose="020B0604020202020204" pitchFamily="34" charset="0"/>
              <a:buChar char="•"/>
            </a:pPr>
            <a:r>
              <a:rPr lang="en-US" sz="1800" dirty="0"/>
              <a:t>The proposed " Range Expansion " Field is composed of 3 subfields: </a:t>
            </a:r>
          </a:p>
          <a:p>
            <a:pPr lvl="1">
              <a:buFont typeface="Arial" panose="020B0604020202020204" pitchFamily="34" charset="0"/>
              <a:buChar char="•"/>
            </a:pPr>
            <a:r>
              <a:rPr lang="en-US" sz="1400" dirty="0"/>
              <a:t>Freq.-domain Mask (x bits): carries information about the repetition scheme over RUs         </a:t>
            </a:r>
          </a:p>
          <a:p>
            <a:pPr lvl="1">
              <a:buFont typeface="Arial" panose="020B0604020202020204" pitchFamily="34" charset="0"/>
              <a:buChar char="•"/>
            </a:pPr>
            <a:r>
              <a:rPr lang="en-US" sz="1400" dirty="0"/>
              <a:t>Time-domain Mask (y bits): carries information about inter and intra TXOP repetition schemes</a:t>
            </a:r>
          </a:p>
          <a:p>
            <a:pPr lvl="1">
              <a:buFont typeface="Arial" panose="020B0604020202020204" pitchFamily="34" charset="0"/>
              <a:buChar char="•"/>
            </a:pPr>
            <a:r>
              <a:rPr lang="en-US" sz="1400" dirty="0"/>
              <a:t>MLO Activation (z bits): carries information about repetition over multiple links in MLO-capable device</a:t>
            </a:r>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8" name="Picture 7">
            <a:extLst>
              <a:ext uri="{FF2B5EF4-FFF2-40B4-BE49-F238E27FC236}">
                <a16:creationId xmlns:a16="http://schemas.microsoft.com/office/drawing/2014/main" id="{630D83B9-9A22-3BF5-920F-AAA5AC706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1554" y="4953000"/>
            <a:ext cx="4371181" cy="1250061"/>
          </a:xfrm>
          <a:prstGeom prst="rect">
            <a:avLst/>
          </a:prstGeom>
        </p:spPr>
      </p:pic>
    </p:spTree>
    <p:extLst>
      <p:ext uri="{BB962C8B-B14F-4D97-AF65-F5344CB8AC3E}">
        <p14:creationId xmlns:p14="http://schemas.microsoft.com/office/powerpoint/2010/main" val="7739431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Freq. Domain Mask</a:t>
            </a:r>
          </a:p>
        </p:txBody>
      </p:sp>
      <p:sp>
        <p:nvSpPr>
          <p:cNvPr id="3" name="Content Placeholder 2"/>
          <p:cNvSpPr>
            <a:spLocks noGrp="1"/>
          </p:cNvSpPr>
          <p:nvPr>
            <p:ph idx="1"/>
          </p:nvPr>
        </p:nvSpPr>
        <p:spPr>
          <a:xfrm>
            <a:off x="685801" y="1982389"/>
            <a:ext cx="7770813" cy="3808811"/>
          </a:xfrm>
        </p:spPr>
        <p:txBody>
          <a:bodyPr/>
          <a:lstStyle/>
          <a:p>
            <a:pPr>
              <a:buFont typeface="Arial" panose="020B0604020202020204" pitchFamily="34" charset="0"/>
              <a:buChar char="•"/>
            </a:pPr>
            <a:r>
              <a:rPr lang="en-US" sz="1800" dirty="0"/>
              <a:t>Proposed structure:</a:t>
            </a:r>
          </a:p>
          <a:p>
            <a:pPr lvl="1">
              <a:buFont typeface="Arial" panose="020B0604020202020204" pitchFamily="34" charset="0"/>
              <a:buChar char="•"/>
            </a:pPr>
            <a:r>
              <a:rPr lang="en-US" sz="1400" dirty="0"/>
              <a:t>Consecutive RU treatment</a:t>
            </a:r>
          </a:p>
          <a:p>
            <a:pPr lvl="1">
              <a:buFont typeface="Arial" panose="020B0604020202020204" pitchFamily="34" charset="0"/>
              <a:buChar char="•"/>
            </a:pPr>
            <a:r>
              <a:rPr lang="en-US" sz="1400" dirty="0"/>
              <a:t>Duplication happens in RUs following original data</a:t>
            </a:r>
          </a:p>
          <a:p>
            <a:pPr lvl="1">
              <a:buFont typeface="Arial" panose="020B0604020202020204" pitchFamily="34" charset="0"/>
              <a:buChar char="•"/>
            </a:pPr>
            <a:r>
              <a:rPr lang="en-US" sz="1400" dirty="0"/>
              <a:t>4-bit value to indicate the desired duplication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a:t>Illustrative Example assuming 4-bit freq. domain mask: </a:t>
            </a:r>
            <a:br>
              <a:rPr lang="en-US" sz="1800" dirty="0"/>
            </a:br>
            <a:r>
              <a:rPr lang="en-US" sz="1800" dirty="0"/>
              <a:t>80 MHz RU106 {1,2,3,4,5,6,7}</a:t>
            </a:r>
          </a:p>
          <a:p>
            <a:pPr marL="456565" lvl="1" indent="-227965"/>
            <a:r>
              <a:rPr lang="en-US" sz="1400" dirty="0">
                <a:latin typeface="Open Sans"/>
                <a:ea typeface="Open Sans"/>
                <a:cs typeface="Open Sans"/>
              </a:rPr>
              <a:t>0001 = duplicate once {1,2,3}       {4,5,6}</a:t>
            </a:r>
            <a:endParaRPr lang="en-US" sz="1400" dirty="0"/>
          </a:p>
          <a:p>
            <a:pPr marL="456565" lvl="1" indent="-227965"/>
            <a:r>
              <a:rPr lang="en-US" sz="1400" dirty="0">
                <a:latin typeface="Open Sans"/>
                <a:ea typeface="Open Sans"/>
                <a:cs typeface="Open Sans"/>
              </a:rPr>
              <a:t>0010 = duplicate twice {1,2}        {3,4} and {5,6}</a:t>
            </a:r>
            <a:endParaRPr lang="en-US" sz="1400" dirty="0"/>
          </a:p>
          <a:p>
            <a:pPr marL="456565" lvl="1" indent="-227965"/>
            <a:r>
              <a:rPr lang="en-US" sz="1400" dirty="0">
                <a:latin typeface="Open Sans"/>
                <a:ea typeface="Open Sans"/>
                <a:cs typeface="Open Sans"/>
              </a:rPr>
              <a:t>0011 = duplicate thrice {1}        {2,3,4}</a:t>
            </a:r>
            <a:endParaRPr lang="en-US" sz="1400" dirty="0"/>
          </a:p>
          <a:p>
            <a:pPr marL="456565" lvl="1" indent="-227965"/>
            <a:r>
              <a:rPr lang="en-US" sz="1400" dirty="0">
                <a:latin typeface="Open Sans"/>
                <a:ea typeface="Open Sans"/>
                <a:cs typeface="Open Sans"/>
              </a:rPr>
              <a:t>0100 = duplicate 4 times {1}       {2,3,4,5}</a:t>
            </a:r>
            <a:endParaRPr lang="en-US" sz="1400" dirty="0"/>
          </a:p>
          <a:p>
            <a:pPr marL="456565" lvl="1" indent="-227965"/>
            <a:r>
              <a:rPr lang="en-US" sz="1400" dirty="0">
                <a:latin typeface="Open Sans"/>
                <a:ea typeface="Open Sans"/>
                <a:cs typeface="Open Sans"/>
              </a:rPr>
              <a:t>0110 = duplicate 6 times {1}        {2,3,4,5,6,7}</a:t>
            </a:r>
            <a:endParaRPr lang="en-US" sz="1400" dirty="0"/>
          </a:p>
          <a:p>
            <a:pPr>
              <a:buFont typeface="Arial" panose="020B0604020202020204" pitchFamily="34" charset="0"/>
              <a:buChar char="•"/>
            </a:pPr>
            <a:endParaRPr lang="en-US" sz="1800" dirty="0"/>
          </a:p>
          <a:p>
            <a:pPr>
              <a:buFont typeface="Arial" panose="020B0604020202020204" pitchFamily="34" charset="0"/>
              <a:buChar char="•"/>
            </a:pPr>
            <a:endParaRPr lang="en-US" sz="1800" b="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1"/>
          </p:nvPr>
        </p:nvSpPr>
        <p:spPr>
          <a:xfrm>
            <a:off x="5357818" y="6475413"/>
            <a:ext cx="3184520" cy="180975"/>
          </a:xfrm>
        </p:spPr>
        <p:txBody>
          <a:bodyPr/>
          <a:lstStyle/>
          <a:p>
            <a:r>
              <a:rPr lang="en-GB" dirty="0"/>
              <a:t>Nima Namvar et al., Charter Communications Inc.</a:t>
            </a:r>
          </a:p>
        </p:txBody>
      </p:sp>
      <p:sp>
        <p:nvSpPr>
          <p:cNvPr id="6" name="Date Placeholder 5"/>
          <p:cNvSpPr>
            <a:spLocks noGrp="1"/>
          </p:cNvSpPr>
          <p:nvPr>
            <p:ph type="dt" idx="10"/>
          </p:nvPr>
        </p:nvSpPr>
        <p:spPr>
          <a:xfrm>
            <a:off x="696912" y="333375"/>
            <a:ext cx="1874823" cy="273050"/>
          </a:xfrm>
        </p:spPr>
        <p:txBody>
          <a:bodyPr/>
          <a:lstStyle/>
          <a:p>
            <a:r>
              <a:rPr lang="en-US" dirty="0"/>
              <a:t>September 2024</a:t>
            </a:r>
            <a:endParaRPr lang="en-GB" dirty="0"/>
          </a:p>
        </p:txBody>
      </p:sp>
      <p:pic>
        <p:nvPicPr>
          <p:cNvPr id="9" name="Picture 8">
            <a:extLst>
              <a:ext uri="{FF2B5EF4-FFF2-40B4-BE49-F238E27FC236}">
                <a16:creationId xmlns:a16="http://schemas.microsoft.com/office/drawing/2014/main" id="{FAFD7F0E-9B56-19A7-EB83-64C2FDEF1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6047" y="1611086"/>
            <a:ext cx="3564169" cy="1547953"/>
          </a:xfrm>
          <a:prstGeom prst="rect">
            <a:avLst/>
          </a:prstGeom>
        </p:spPr>
      </p:pic>
      <p:sp>
        <p:nvSpPr>
          <p:cNvPr id="10" name="Arrow: Right 8">
            <a:extLst>
              <a:ext uri="{FF2B5EF4-FFF2-40B4-BE49-F238E27FC236}">
                <a16:creationId xmlns:a16="http://schemas.microsoft.com/office/drawing/2014/main" id="{DEDB970E-7B92-A03B-9055-94E8F47B3822}"/>
              </a:ext>
            </a:extLst>
          </p:cNvPr>
          <p:cNvSpPr/>
          <p:nvPr/>
        </p:nvSpPr>
        <p:spPr>
          <a:xfrm>
            <a:off x="3418952" y="4202481"/>
            <a:ext cx="228600" cy="831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8">
            <a:extLst>
              <a:ext uri="{FF2B5EF4-FFF2-40B4-BE49-F238E27FC236}">
                <a16:creationId xmlns:a16="http://schemas.microsoft.com/office/drawing/2014/main" id="{9248B164-D34E-ECF8-DE87-3E860D14180B}"/>
              </a:ext>
            </a:extLst>
          </p:cNvPr>
          <p:cNvSpPr/>
          <p:nvPr/>
        </p:nvSpPr>
        <p:spPr>
          <a:xfrm>
            <a:off x="3304652" y="4496395"/>
            <a:ext cx="228600" cy="831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8">
            <a:extLst>
              <a:ext uri="{FF2B5EF4-FFF2-40B4-BE49-F238E27FC236}">
                <a16:creationId xmlns:a16="http://schemas.microsoft.com/office/drawing/2014/main" id="{B66666A0-87CF-9DB8-DC6D-1F23485FF0DF}"/>
              </a:ext>
            </a:extLst>
          </p:cNvPr>
          <p:cNvSpPr/>
          <p:nvPr/>
        </p:nvSpPr>
        <p:spPr>
          <a:xfrm>
            <a:off x="3200400" y="4790309"/>
            <a:ext cx="228600" cy="831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8">
            <a:extLst>
              <a:ext uri="{FF2B5EF4-FFF2-40B4-BE49-F238E27FC236}">
                <a16:creationId xmlns:a16="http://schemas.microsoft.com/office/drawing/2014/main" id="{DC07E6F9-EB23-942F-AC5C-BF9AFF1BEE27}"/>
              </a:ext>
            </a:extLst>
          </p:cNvPr>
          <p:cNvSpPr/>
          <p:nvPr/>
        </p:nvSpPr>
        <p:spPr>
          <a:xfrm>
            <a:off x="3314700" y="5061386"/>
            <a:ext cx="228600" cy="831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8">
            <a:extLst>
              <a:ext uri="{FF2B5EF4-FFF2-40B4-BE49-F238E27FC236}">
                <a16:creationId xmlns:a16="http://schemas.microsoft.com/office/drawing/2014/main" id="{4CE993C7-5858-2BDA-459C-A1A2F2E21AC0}"/>
              </a:ext>
            </a:extLst>
          </p:cNvPr>
          <p:cNvSpPr/>
          <p:nvPr/>
        </p:nvSpPr>
        <p:spPr>
          <a:xfrm>
            <a:off x="3324748" y="5327073"/>
            <a:ext cx="228600" cy="831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2976732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1_Office Theme">
  <a:themeElements>
    <a:clrScheme name="Charter &amp; Spectrum">
      <a:dk1>
        <a:srgbClr val="2C3035"/>
      </a:dk1>
      <a:lt1>
        <a:srgbClr val="FFFFFF"/>
      </a:lt1>
      <a:dk2>
        <a:srgbClr val="003057"/>
      </a:dk2>
      <a:lt2>
        <a:srgbClr val="0077BC"/>
      </a:lt2>
      <a:accent1>
        <a:srgbClr val="00629B"/>
      </a:accent1>
      <a:accent2>
        <a:srgbClr val="808285"/>
      </a:accent2>
      <a:accent3>
        <a:srgbClr val="009E8C"/>
      </a:accent3>
      <a:accent4>
        <a:srgbClr val="FAA900"/>
      </a:accent4>
      <a:accent5>
        <a:srgbClr val="96004D"/>
      </a:accent5>
      <a:accent6>
        <a:srgbClr val="500778"/>
      </a:accent6>
      <a:hlink>
        <a:srgbClr val="0077BC"/>
      </a:hlink>
      <a:folHlink>
        <a:srgbClr val="00305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arter_Presentation_Template_Wide" id="{C8591471-93C3-F544-8442-14B57C24BEE2}" vid="{4D2E7FDF-9A25-1C4E-A186-AAF33FA96C8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120057</TotalTime>
  <Words>1771</Words>
  <Application>Microsoft Macintosh PowerPoint</Application>
  <PresentationFormat>On-screen Show (4:3)</PresentationFormat>
  <Paragraphs>212</Paragraphs>
  <Slides>14</Slides>
  <Notes>4</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6" baseType="lpstr">
      <vt:lpstr>Arial</vt:lpstr>
      <vt:lpstr>Cambria Math</vt:lpstr>
      <vt:lpstr>Canela Text</vt:lpstr>
      <vt:lpstr>Open Sans</vt:lpstr>
      <vt:lpstr>Open Sans ExtraBold</vt:lpstr>
      <vt:lpstr>Open Sans SemiBold</vt:lpstr>
      <vt:lpstr>STIX Two Math</vt:lpstr>
      <vt:lpstr>Times New Roman</vt:lpstr>
      <vt:lpstr>ヒラギノ角ゴ Pro W3</vt:lpstr>
      <vt:lpstr>Office Theme</vt:lpstr>
      <vt:lpstr>1_Office Theme</vt:lpstr>
      <vt:lpstr>Document</vt:lpstr>
      <vt:lpstr>Range Expansion via Repeated Transmission</vt:lpstr>
      <vt:lpstr>Introduction</vt:lpstr>
      <vt:lpstr>Repeated Transmission</vt:lpstr>
      <vt:lpstr>Signal Processing at the receiver</vt:lpstr>
      <vt:lpstr>Coherent Combining Improves the Noise Statistics (1/3)</vt:lpstr>
      <vt:lpstr>Coherent Combining Improves the Noise Statistics (2/3)</vt:lpstr>
      <vt:lpstr>Coherent Combining Improves the Noise Statistics (3/3)</vt:lpstr>
      <vt:lpstr>Proposed Mechanism</vt:lpstr>
      <vt:lpstr>Freq. Domain Mask</vt:lpstr>
      <vt:lpstr>Time Domain Mask</vt:lpstr>
      <vt:lpstr>Usage example for “Range Expansion” Field</vt:lpstr>
      <vt:lpstr>References</vt:lpstr>
      <vt:lpstr>SP1</vt:lpstr>
      <vt:lpstr>SP2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Nima Namvar</cp:lastModifiedBy>
  <cp:revision>1449</cp:revision>
  <cp:lastPrinted>1601-01-01T00:00:00Z</cp:lastPrinted>
  <dcterms:created xsi:type="dcterms:W3CDTF">2017-01-26T15:28:16Z</dcterms:created>
  <dcterms:modified xsi:type="dcterms:W3CDTF">2024-09-11T17:26:42Z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