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7" r:id="rId2"/>
  </p:sldMasterIdLst>
  <p:notesMasterIdLst>
    <p:notesMasterId r:id="rId17"/>
  </p:notesMasterIdLst>
  <p:handoutMasterIdLst>
    <p:handoutMasterId r:id="rId18"/>
  </p:handoutMasterIdLst>
  <p:sldIdLst>
    <p:sldId id="256" r:id="rId3"/>
    <p:sldId id="2366" r:id="rId4"/>
    <p:sldId id="2390" r:id="rId5"/>
    <p:sldId id="2378" r:id="rId6"/>
    <p:sldId id="2393" r:id="rId7"/>
    <p:sldId id="2394" r:id="rId8"/>
    <p:sldId id="2395" r:id="rId9"/>
    <p:sldId id="2380" r:id="rId10"/>
    <p:sldId id="2381" r:id="rId11"/>
    <p:sldId id="2383" r:id="rId12"/>
    <p:sldId id="2384" r:id="rId13"/>
    <p:sldId id="2389" r:id="rId14"/>
    <p:sldId id="2386" r:id="rId15"/>
    <p:sldId id="2388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7FD7D4-BA96-40FF-A56B-EC81CC7A5FC7}" v="3" dt="2023-11-12T19:49:24.7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81" autoAdjust="0"/>
    <p:restoredTop sz="95282" autoAdjust="0"/>
  </p:normalViewPr>
  <p:slideViewPr>
    <p:cSldViewPr>
      <p:cViewPr varScale="1">
        <p:scale>
          <a:sx n="127" d="100"/>
          <a:sy n="127" d="100"/>
        </p:scale>
        <p:origin x="119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26" Type="http://schemas.microsoft.com/office/2018/10/relationships/authors" Target="authors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D9A2AB24-4DD2-42A5-BDA0-FB9A80127C07}"/>
    <pc:docChg chg="modSld">
      <pc:chgData name="Cariou, Laurent" userId="4453f93f-2ed2-46e8-bb8c-3237fbfdd40b" providerId="ADAL" clId="{D9A2AB24-4DD2-42A5-BDA0-FB9A80127C07}" dt="2023-11-09T19:19:51.794" v="239" actId="1036"/>
      <pc:docMkLst>
        <pc:docMk/>
      </pc:docMkLst>
      <pc:sldChg chg="modSp mod">
        <pc:chgData name="Cariou, Laurent" userId="4453f93f-2ed2-46e8-bb8c-3237fbfdd40b" providerId="ADAL" clId="{D9A2AB24-4DD2-42A5-BDA0-FB9A80127C07}" dt="2023-11-06T14:13:53.062" v="3" actId="20577"/>
        <pc:sldMkLst>
          <pc:docMk/>
          <pc:sldMk cId="2341338966" sldId="2369"/>
        </pc:sldMkLst>
        <pc:spChg chg="mod">
          <ac:chgData name="Cariou, Laurent" userId="4453f93f-2ed2-46e8-bb8c-3237fbfdd40b" providerId="ADAL" clId="{D9A2AB24-4DD2-42A5-BDA0-FB9A80127C07}" dt="2023-11-06T14:13:53.062" v="3" actId="20577"/>
          <ac:spMkLst>
            <pc:docMk/>
            <pc:sldMk cId="2341338966" sldId="2369"/>
            <ac:spMk id="3" creationId="{B644FE38-2414-FF91-4654-08027683DA36}"/>
          </ac:spMkLst>
        </pc:spChg>
      </pc:sldChg>
      <pc:sldChg chg="modSp mod">
        <pc:chgData name="Cariou, Laurent" userId="4453f93f-2ed2-46e8-bb8c-3237fbfdd40b" providerId="ADAL" clId="{D9A2AB24-4DD2-42A5-BDA0-FB9A80127C07}" dt="2023-11-09T19:19:51.794" v="239" actId="1036"/>
        <pc:sldMkLst>
          <pc:docMk/>
          <pc:sldMk cId="4289780796" sldId="2379"/>
        </pc:sldMkLst>
        <pc:spChg chg="mod">
          <ac:chgData name="Cariou, Laurent" userId="4453f93f-2ed2-46e8-bb8c-3237fbfdd40b" providerId="ADAL" clId="{D9A2AB24-4DD2-42A5-BDA0-FB9A80127C07}" dt="2023-11-09T19:19:51.794" v="239" actId="1036"/>
          <ac:spMkLst>
            <pc:docMk/>
            <pc:sldMk cId="4289780796" sldId="2379"/>
            <ac:spMk id="3" creationId="{762D7525-CC68-FE03-C46A-007959FD8227}"/>
          </ac:spMkLst>
        </pc:spChg>
      </pc:sldChg>
    </pc:docChg>
  </pc:docChgLst>
  <pc:docChgLst>
    <pc:chgData name="Cariou, Laurent" userId="4453f93f-2ed2-46e8-bb8c-3237fbfdd40b" providerId="ADAL" clId="{117FD7D4-BA96-40FF-A56B-EC81CC7A5FC7}"/>
    <pc:docChg chg="undo redo custSel addSld delSld modSld modMainMaster">
      <pc:chgData name="Cariou, Laurent" userId="4453f93f-2ed2-46e8-bb8c-3237fbfdd40b" providerId="ADAL" clId="{117FD7D4-BA96-40FF-A56B-EC81CC7A5FC7}" dt="2023-11-12T19:49:24.730" v="150"/>
      <pc:docMkLst>
        <pc:docMk/>
      </pc:docMkLst>
      <pc:sldChg chg="modSp mod">
        <pc:chgData name="Cariou, Laurent" userId="4453f93f-2ed2-46e8-bb8c-3237fbfdd40b" providerId="ADAL" clId="{117FD7D4-BA96-40FF-A56B-EC81CC7A5FC7}" dt="2023-11-12T19:49:24.730" v="150"/>
        <pc:sldMkLst>
          <pc:docMk/>
          <pc:sldMk cId="0" sldId="256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0" sldId="256"/>
            <ac:spMk id="6" creationId="{00000000-0000-0000-0000-000000000000}"/>
          </ac:spMkLst>
        </pc:spChg>
        <pc:spChg chg="mod">
          <ac:chgData name="Cariou, Laurent" userId="4453f93f-2ed2-46e8-bb8c-3237fbfdd40b" providerId="ADAL" clId="{117FD7D4-BA96-40FF-A56B-EC81CC7A5FC7}" dt="2023-11-12T19:49:17.837" v="149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Cariou, Laurent" userId="4453f93f-2ed2-46e8-bb8c-3237fbfdd40b" providerId="ADAL" clId="{117FD7D4-BA96-40FF-A56B-EC81CC7A5FC7}" dt="2023-11-12T19:49:24.730" v="150"/>
          <ac:graphicFrameMkLst>
            <pc:docMk/>
            <pc:sldMk cId="0" sldId="256"/>
            <ac:graphicFrameMk id="2" creationId="{49182675-0119-A2B7-6182-D5E4BAB5180E}"/>
          </ac:graphicFrameMkLst>
        </pc:graphicFrameChg>
      </pc:sldChg>
      <pc:sldChg chg="modSp mod">
        <pc:chgData name="Cariou, Laurent" userId="4453f93f-2ed2-46e8-bb8c-3237fbfdd40b" providerId="ADAL" clId="{117FD7D4-BA96-40FF-A56B-EC81CC7A5FC7}" dt="2023-11-12T19:41:49.825" v="70" actId="15"/>
        <pc:sldMkLst>
          <pc:docMk/>
          <pc:sldMk cId="1968720319" sldId="2366"/>
        </pc:sldMkLst>
        <pc:spChg chg="mod">
          <ac:chgData name="Cariou, Laurent" userId="4453f93f-2ed2-46e8-bb8c-3237fbfdd40b" providerId="ADAL" clId="{117FD7D4-BA96-40FF-A56B-EC81CC7A5FC7}" dt="2023-11-12T19:41:49.825" v="70" actId="15"/>
          <ac:spMkLst>
            <pc:docMk/>
            <pc:sldMk cId="1968720319" sldId="2366"/>
            <ac:spMk id="3" creationId="{00000000-0000-0000-0000-000000000000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968720319" sldId="2366"/>
            <ac:spMk id="6" creationId="{00000000-0000-0000-0000-000000000000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69642336" sldId="2367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69642336" sldId="2367"/>
            <ac:spMk id="6" creationId="{F8FC0AFF-E195-FB6C-E14E-7234C57FBE25}"/>
          </ac:spMkLst>
        </pc:spChg>
      </pc:sldChg>
      <pc:sldChg chg="modSp mod">
        <pc:chgData name="Cariou, Laurent" userId="4453f93f-2ed2-46e8-bb8c-3237fbfdd40b" providerId="ADAL" clId="{117FD7D4-BA96-40FF-A56B-EC81CC7A5FC7}" dt="2023-11-12T19:42:46.019" v="102" actId="20577"/>
        <pc:sldMkLst>
          <pc:docMk/>
          <pc:sldMk cId="1466877236" sldId="2368"/>
        </pc:sldMkLst>
        <pc:spChg chg="mod">
          <ac:chgData name="Cariou, Laurent" userId="4453f93f-2ed2-46e8-bb8c-3237fbfdd40b" providerId="ADAL" clId="{117FD7D4-BA96-40FF-A56B-EC81CC7A5FC7}" dt="2023-11-12T19:42:46.019" v="102" actId="20577"/>
          <ac:spMkLst>
            <pc:docMk/>
            <pc:sldMk cId="1466877236" sldId="2368"/>
            <ac:spMk id="3" creationId="{A07130CC-1BEE-0550-BAC7-7D31F5234FCA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466877236" sldId="2368"/>
            <ac:spMk id="6" creationId="{F8FC0AFF-E195-FB6C-E14E-7234C57FBE25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2341338966" sldId="2369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2341338966" sldId="2369"/>
            <ac:spMk id="6" creationId="{1EAC97F4-455E-20FF-6ABA-B6EC32A61E4C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1131840374" sldId="2374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131840374" sldId="2374"/>
            <ac:spMk id="6" creationId="{BB0EED72-F443-9A8D-1117-865B4E20C497}"/>
          </ac:spMkLst>
        </pc:spChg>
      </pc:sldChg>
      <pc:sldChg chg="modSp mod">
        <pc:chgData name="Cariou, Laurent" userId="4453f93f-2ed2-46e8-bb8c-3237fbfdd40b" providerId="ADAL" clId="{117FD7D4-BA96-40FF-A56B-EC81CC7A5FC7}" dt="2023-11-12T19:43:28.936" v="115" actId="20577"/>
        <pc:sldMkLst>
          <pc:docMk/>
          <pc:sldMk cId="3016494410" sldId="2375"/>
        </pc:sldMkLst>
        <pc:spChg chg="mod">
          <ac:chgData name="Cariou, Laurent" userId="4453f93f-2ed2-46e8-bb8c-3237fbfdd40b" providerId="ADAL" clId="{117FD7D4-BA96-40FF-A56B-EC81CC7A5FC7}" dt="2023-11-12T19:43:28.936" v="115" actId="20577"/>
          <ac:spMkLst>
            <pc:docMk/>
            <pc:sldMk cId="3016494410" sldId="2375"/>
            <ac:spMk id="2" creationId="{5AB13BA1-9180-AEB0-A162-FC6E5B3CE944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3016494410" sldId="2375"/>
            <ac:spMk id="6" creationId="{C73A5C01-20DC-3B0E-1935-51E3CE756C04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4190894526" sldId="2376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4190894526" sldId="2376"/>
            <ac:spMk id="6" creationId="{C73A5C01-20DC-3B0E-1935-51E3CE756C04}"/>
          </ac:spMkLst>
        </pc:spChg>
      </pc:sldChg>
      <pc:sldChg chg="modSp">
        <pc:chgData name="Cariou, Laurent" userId="4453f93f-2ed2-46e8-bb8c-3237fbfdd40b" providerId="ADAL" clId="{117FD7D4-BA96-40FF-A56B-EC81CC7A5FC7}" dt="2023-11-12T19:40:31.031" v="0"/>
        <pc:sldMkLst>
          <pc:docMk/>
          <pc:sldMk cId="2496911258" sldId="2377"/>
        </pc:sldMkLst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2496911258" sldId="2377"/>
            <ac:spMk id="6" creationId="{0C1F7390-B02D-DF36-2395-3C62BA5F834E}"/>
          </ac:spMkLst>
        </pc:spChg>
      </pc:sldChg>
      <pc:sldChg chg="modSp mod">
        <pc:chgData name="Cariou, Laurent" userId="4453f93f-2ed2-46e8-bb8c-3237fbfdd40b" providerId="ADAL" clId="{117FD7D4-BA96-40FF-A56B-EC81CC7A5FC7}" dt="2023-11-12T19:46:57.228" v="137" actId="1036"/>
        <pc:sldMkLst>
          <pc:docMk/>
          <pc:sldMk cId="1194664664" sldId="2378"/>
        </pc:sldMkLst>
        <pc:spChg chg="mod">
          <ac:chgData name="Cariou, Laurent" userId="4453f93f-2ed2-46e8-bb8c-3237fbfdd40b" providerId="ADAL" clId="{117FD7D4-BA96-40FF-A56B-EC81CC7A5FC7}" dt="2023-11-12T19:46:57.228" v="137" actId="1036"/>
          <ac:spMkLst>
            <pc:docMk/>
            <pc:sldMk cId="1194664664" sldId="2378"/>
            <ac:spMk id="3" creationId="{762D7525-CC68-FE03-C46A-007959FD8227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1194664664" sldId="2378"/>
            <ac:spMk id="6" creationId="{0C1F7390-B02D-DF36-2395-3C62BA5F834E}"/>
          </ac:spMkLst>
        </pc:spChg>
      </pc:sldChg>
      <pc:sldChg chg="modSp mod">
        <pc:chgData name="Cariou, Laurent" userId="4453f93f-2ed2-46e8-bb8c-3237fbfdd40b" providerId="ADAL" clId="{117FD7D4-BA96-40FF-A56B-EC81CC7A5FC7}" dt="2023-11-12T19:48:30.160" v="142" actId="20577"/>
        <pc:sldMkLst>
          <pc:docMk/>
          <pc:sldMk cId="4289780796" sldId="2379"/>
        </pc:sldMkLst>
        <pc:spChg chg="mod">
          <ac:chgData name="Cariou, Laurent" userId="4453f93f-2ed2-46e8-bb8c-3237fbfdd40b" providerId="ADAL" clId="{117FD7D4-BA96-40FF-A56B-EC81CC7A5FC7}" dt="2023-11-12T19:48:30.160" v="142" actId="20577"/>
          <ac:spMkLst>
            <pc:docMk/>
            <pc:sldMk cId="4289780796" sldId="2379"/>
            <ac:spMk id="2" creationId="{C0315234-0119-3B3A-E3CA-46B88EF278E7}"/>
          </ac:spMkLst>
        </pc:spChg>
        <pc:spChg chg="mod">
          <ac:chgData name="Cariou, Laurent" userId="4453f93f-2ed2-46e8-bb8c-3237fbfdd40b" providerId="ADAL" clId="{117FD7D4-BA96-40FF-A56B-EC81CC7A5FC7}" dt="2023-11-12T19:40:31.031" v="0"/>
          <ac:spMkLst>
            <pc:docMk/>
            <pc:sldMk cId="4289780796" sldId="2379"/>
            <ac:spMk id="6" creationId="{0C1F7390-B02D-DF36-2395-3C62BA5F834E}"/>
          </ac:spMkLst>
        </pc:spChg>
      </pc:sldChg>
      <pc:sldChg chg="modSp add del mod">
        <pc:chgData name="Cariou, Laurent" userId="4453f93f-2ed2-46e8-bb8c-3237fbfdd40b" providerId="ADAL" clId="{117FD7D4-BA96-40FF-A56B-EC81CC7A5FC7}" dt="2023-11-12T19:48:24.214" v="141" actId="47"/>
        <pc:sldMkLst>
          <pc:docMk/>
          <pc:sldMk cId="882803693" sldId="2380"/>
        </pc:sldMkLst>
        <pc:spChg chg="mod">
          <ac:chgData name="Cariou, Laurent" userId="4453f93f-2ed2-46e8-bb8c-3237fbfdd40b" providerId="ADAL" clId="{117FD7D4-BA96-40FF-A56B-EC81CC7A5FC7}" dt="2023-11-12T19:47:35.107" v="138" actId="20577"/>
          <ac:spMkLst>
            <pc:docMk/>
            <pc:sldMk cId="882803693" sldId="2380"/>
            <ac:spMk id="2" creationId="{C0315234-0119-3B3A-E3CA-46B88EF278E7}"/>
          </ac:spMkLst>
        </pc:spChg>
      </pc:sldChg>
      <pc:sldMasterChg chg="modSp mod modSldLayout">
        <pc:chgData name="Cariou, Laurent" userId="4453f93f-2ed2-46e8-bb8c-3237fbfdd40b" providerId="ADAL" clId="{117FD7D4-BA96-40FF-A56B-EC81CC7A5FC7}" dt="2023-11-12T19:49:04.479" v="14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117FD7D4-BA96-40FF-A56B-EC81CC7A5FC7}" dt="2023-11-12T19:49:04.479" v="148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49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0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1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2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4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117FD7D4-BA96-40FF-A56B-EC81CC7A5FC7}" dt="2023-11-12T19:40:31.031" v="0"/>
          <pc:sldLayoutMkLst>
            <pc:docMk/>
            <pc:sldMasterMk cId="0" sldId="2147483648"/>
            <pc:sldLayoutMk cId="0" sldId="2147483655"/>
          </pc:sldLayoutMkLst>
          <pc:spChg chg="mod">
            <ac:chgData name="Cariou, Laurent" userId="4453f93f-2ed2-46e8-bb8c-3237fbfdd40b" providerId="ADAL" clId="{117FD7D4-BA96-40FF-A56B-EC81CC7A5FC7}" dt="2023-11-12T19:40:31.031" v="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802.11-24/0067r1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5/13/24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Nima Namvar et al, Charter Communications,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802.11-24/0067r1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5/13/24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Nima Namvar et al, Charter Communications,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802.11-24/0067r1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5/13/24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D58016E-79D0-D2AA-22C6-434FE4FEE66A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Nima Namvar et al, Charter Communications, Inc.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802.11-24/0067r1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5/13/24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E9A623-7BB1-8204-1954-13A824C9B676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Nima Namvar et al, Charter Communications, Inc.</a:t>
            </a:r>
          </a:p>
        </p:txBody>
      </p:sp>
    </p:spTree>
    <p:extLst>
      <p:ext uri="{BB962C8B-B14F-4D97-AF65-F5344CB8AC3E}">
        <p14:creationId xmlns:p14="http://schemas.microsoft.com/office/powerpoint/2010/main" val="2993591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802.11-24/0067r1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5/13/24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0513E5-403C-A63B-98BD-66035B9EBFC5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Nima Namvar et al, Charter Communications, Inc.</a:t>
            </a:r>
          </a:p>
        </p:txBody>
      </p:sp>
    </p:spTree>
    <p:extLst>
      <p:ext uri="{BB962C8B-B14F-4D97-AF65-F5344CB8AC3E}">
        <p14:creationId xmlns:p14="http://schemas.microsoft.com/office/powerpoint/2010/main" val="115402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Nima Namvar et al., Charter Communications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ection Titl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73553"/>
            <a:ext cx="8229600" cy="318052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95718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ection Title (Blank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73553"/>
            <a:ext cx="8229600" cy="31805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1171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120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4000"/>
            <a:ext cx="4059936" cy="4120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59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8435"/>
            <a:ext cx="4059936" cy="375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6864" y="1888435"/>
            <a:ext cx="4059936" cy="375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2"/>
          </p:nvPr>
        </p:nvSpPr>
        <p:spPr>
          <a:xfrm>
            <a:off x="457200" y="1138430"/>
            <a:ext cx="4059936" cy="639763"/>
          </a:xfrm>
        </p:spPr>
        <p:txBody>
          <a:bodyPr anchor="b"/>
          <a:lstStyle>
            <a:lvl1pPr marL="0" indent="0">
              <a:buNone/>
              <a:defRPr sz="1500" b="0" cap="all" baseline="0">
                <a:solidFill>
                  <a:schemeClr val="tx1"/>
                </a:solidFill>
                <a:latin typeface="+mj-lt"/>
                <a:cs typeface="Arial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6863" y="1133857"/>
            <a:ext cx="4059936" cy="639763"/>
          </a:xfrm>
        </p:spPr>
        <p:txBody>
          <a:bodyPr anchor="b"/>
          <a:lstStyle>
            <a:lvl1pPr marL="0" indent="0">
              <a:buNone/>
              <a:defRPr sz="1500" b="0" cap="all" baseline="0">
                <a:solidFill>
                  <a:schemeClr val="tx1"/>
                </a:solidFill>
                <a:latin typeface="+mj-lt"/>
                <a:cs typeface="Arial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0636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879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87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9" y="455614"/>
            <a:ext cx="8229601" cy="839787"/>
          </a:xfrm>
        </p:spPr>
        <p:txBody>
          <a:bodyPr/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58787" y="1362075"/>
            <a:ext cx="8229600" cy="48097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7252" y="6480175"/>
            <a:ext cx="3656013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Nima Namvar et al., Charter Communications Inc.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EE6FD-3902-4572-AA1D-5F181EED4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8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39935"/>
            <a:ext cx="8229600" cy="2286000"/>
          </a:xfrm>
        </p:spPr>
        <p:txBody>
          <a:bodyPr lIns="0" tIns="0" rIns="91440" bIns="0" rtlCol="0" anchor="b" anchorCtr="0">
            <a:normAutofit/>
          </a:bodyPr>
          <a:lstStyle>
            <a:lvl1pPr marL="0" indent="0" algn="l" defTabSz="342892" rtl="0" eaLnBrk="1" latinLnBrk="0" hangingPunct="1">
              <a:spcBef>
                <a:spcPct val="0"/>
              </a:spcBef>
              <a:buNone/>
              <a:defRPr lang="en-US" sz="2100" b="1" kern="1200" cap="none" baseline="0" dirty="0" smtClean="0">
                <a:solidFill>
                  <a:schemeClr val="accent1"/>
                </a:solidFill>
                <a:latin typeface="+mj-lt"/>
                <a:ea typeface="+mj-ea"/>
                <a:cs typeface="Arial"/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0"/>
          </p:nvPr>
        </p:nvSpPr>
        <p:spPr>
          <a:xfrm>
            <a:off x="457200" y="5353951"/>
            <a:ext cx="8229600" cy="548640"/>
          </a:xfrm>
        </p:spPr>
        <p:txBody>
          <a:bodyPr lIns="0" tIns="0" rIns="91440" bIns="0" anchor="t" anchorCtr="0">
            <a:normAutofit/>
          </a:bodyPr>
          <a:lstStyle>
            <a:lvl1pPr marL="0" indent="0" algn="l">
              <a:buNone/>
              <a:defRPr sz="1500" cap="all" baseline="0">
                <a:solidFill>
                  <a:schemeClr val="tx1"/>
                </a:solidFill>
                <a:latin typeface="+mj-lt"/>
                <a:cs typeface="Arial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522" y="367833"/>
            <a:ext cx="2280037" cy="1276512"/>
          </a:xfrm>
          <a:prstGeom prst="rect">
            <a:avLst/>
          </a:prstGeom>
        </p:spPr>
      </p:pic>
      <p:sp>
        <p:nvSpPr>
          <p:cNvPr id="11" name="Rectangle 11"/>
          <p:cNvSpPr>
            <a:spLocks noChangeArrowheads="1"/>
          </p:cNvSpPr>
          <p:nvPr userDrawn="1"/>
        </p:nvSpPr>
        <p:spPr bwMode="auto">
          <a:xfrm>
            <a:off x="0" y="1930400"/>
            <a:ext cx="9144000" cy="61384"/>
          </a:xfrm>
          <a:prstGeom prst="rect">
            <a:avLst/>
          </a:prstGeom>
          <a:solidFill>
            <a:schemeClr val="accent1"/>
          </a:solidFill>
          <a:ln w="12700">
            <a:noFill/>
            <a:round/>
            <a:headEnd type="oval" w="med" len="med"/>
            <a:tailEnd/>
          </a:ln>
        </p:spPr>
        <p:txBody>
          <a:bodyPr/>
          <a:lstStyle/>
          <a:p>
            <a:pPr>
              <a:defRPr/>
            </a:pPr>
            <a:endParaRPr lang="en-US" sz="1800">
              <a:solidFill>
                <a:srgbClr val="00629B"/>
              </a:solidFill>
              <a:ea typeface="ヒラギノ角ゴ Pro W3" pitchFamily="12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37673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8435"/>
            <a:ext cx="4059936" cy="375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6864" y="1888435"/>
            <a:ext cx="4059936" cy="375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2"/>
          </p:nvPr>
        </p:nvSpPr>
        <p:spPr>
          <a:xfrm>
            <a:off x="457200" y="1138430"/>
            <a:ext cx="4059936" cy="639763"/>
          </a:xfrm>
        </p:spPr>
        <p:txBody>
          <a:bodyPr anchor="b"/>
          <a:lstStyle>
            <a:lvl1pPr marL="0" indent="0">
              <a:buNone/>
              <a:defRPr sz="1500" b="0" cap="all" baseline="0">
                <a:solidFill>
                  <a:schemeClr val="tx1"/>
                </a:solidFill>
                <a:latin typeface="+mj-lt"/>
                <a:cs typeface="Arial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6863" y="1133857"/>
            <a:ext cx="4059936" cy="639763"/>
          </a:xfrm>
        </p:spPr>
        <p:txBody>
          <a:bodyPr anchor="b"/>
          <a:lstStyle>
            <a:lvl1pPr marL="0" indent="0">
              <a:buNone/>
              <a:defRPr sz="1500" b="0" cap="all" baseline="0">
                <a:solidFill>
                  <a:schemeClr val="tx1"/>
                </a:solidFill>
                <a:latin typeface="+mj-lt"/>
                <a:cs typeface="Arial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9355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0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83FCA4-9020-7DF3-61DB-8CB7DA2D2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5685D-1C3B-C826-F6D7-880D1F2337E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BFB9FF-85AD-8852-CD0A-B7070D5B4A3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Nima Namvar et al., Charter Communications Inc.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7D42A5-7362-114A-B737-94CFCAE2DA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8929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39935"/>
            <a:ext cx="8229600" cy="2286000"/>
          </a:xfrm>
        </p:spPr>
        <p:txBody>
          <a:bodyPr lIns="0" tIns="0" rIns="91440" bIns="0" rtlCol="0" anchor="b" anchorCtr="0">
            <a:normAutofit/>
          </a:bodyPr>
          <a:lstStyle>
            <a:lvl1pPr marL="0" indent="0" algn="l" defTabSz="342892" rtl="0" eaLnBrk="1" latinLnBrk="0" hangingPunct="1">
              <a:spcBef>
                <a:spcPct val="0"/>
              </a:spcBef>
              <a:buNone/>
              <a:defRPr lang="en-US" sz="2100" b="1" kern="1200" cap="none" baseline="0" dirty="0" smtClean="0">
                <a:solidFill>
                  <a:schemeClr val="accent1"/>
                </a:solidFill>
                <a:latin typeface="+mj-lt"/>
                <a:ea typeface="+mj-ea"/>
                <a:cs typeface="Arial"/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0"/>
          </p:nvPr>
        </p:nvSpPr>
        <p:spPr>
          <a:xfrm>
            <a:off x="457200" y="5353951"/>
            <a:ext cx="8229600" cy="548640"/>
          </a:xfrm>
        </p:spPr>
        <p:txBody>
          <a:bodyPr lIns="0" tIns="0" rIns="91440" bIns="0" anchor="t" anchorCtr="0">
            <a:normAutofit/>
          </a:bodyPr>
          <a:lstStyle>
            <a:lvl1pPr marL="0" indent="0" algn="l">
              <a:buNone/>
              <a:defRPr sz="1500" cap="all" baseline="0">
                <a:solidFill>
                  <a:schemeClr val="tx1"/>
                </a:solidFill>
                <a:latin typeface="+mj-lt"/>
                <a:cs typeface="Arial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522" y="367833"/>
            <a:ext cx="2280037" cy="1276512"/>
          </a:xfrm>
          <a:prstGeom prst="rect">
            <a:avLst/>
          </a:prstGeom>
        </p:spPr>
      </p:pic>
      <p:sp>
        <p:nvSpPr>
          <p:cNvPr id="11" name="Rectangle 11"/>
          <p:cNvSpPr>
            <a:spLocks noChangeArrowheads="1"/>
          </p:cNvSpPr>
          <p:nvPr userDrawn="1"/>
        </p:nvSpPr>
        <p:spPr bwMode="auto">
          <a:xfrm>
            <a:off x="0" y="1930400"/>
            <a:ext cx="9144000" cy="61384"/>
          </a:xfrm>
          <a:prstGeom prst="rect">
            <a:avLst/>
          </a:prstGeom>
          <a:solidFill>
            <a:schemeClr val="accent1"/>
          </a:solidFill>
          <a:ln w="12700">
            <a:noFill/>
            <a:round/>
            <a:headEnd type="oval" w="med" len="med"/>
            <a:tailEnd/>
          </a:ln>
        </p:spPr>
        <p:txBody>
          <a:bodyPr/>
          <a:lstStyle/>
          <a:p>
            <a:pPr>
              <a:defRPr/>
            </a:pPr>
            <a:endParaRPr lang="en-US" sz="1800">
              <a:solidFill>
                <a:srgbClr val="00629B"/>
              </a:solidFill>
              <a:ea typeface="ヒラギノ角ゴ Pro W3" pitchFamily="12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04519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8435"/>
            <a:ext cx="4059936" cy="375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6864" y="1888435"/>
            <a:ext cx="4059936" cy="375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2"/>
          </p:nvPr>
        </p:nvSpPr>
        <p:spPr>
          <a:xfrm>
            <a:off x="457200" y="1138430"/>
            <a:ext cx="4059936" cy="639763"/>
          </a:xfrm>
        </p:spPr>
        <p:txBody>
          <a:bodyPr anchor="b"/>
          <a:lstStyle>
            <a:lvl1pPr marL="0" indent="0">
              <a:buNone/>
              <a:defRPr sz="1500" b="0" cap="all" baseline="0">
                <a:solidFill>
                  <a:schemeClr val="tx1"/>
                </a:solidFill>
                <a:latin typeface="+mj-lt"/>
                <a:cs typeface="Arial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6863" y="1133857"/>
            <a:ext cx="4059936" cy="639763"/>
          </a:xfrm>
        </p:spPr>
        <p:txBody>
          <a:bodyPr anchor="b"/>
          <a:lstStyle>
            <a:lvl1pPr marL="0" indent="0">
              <a:buNone/>
              <a:defRPr sz="1500" b="0" cap="all" baseline="0">
                <a:solidFill>
                  <a:schemeClr val="tx1"/>
                </a:solidFill>
                <a:latin typeface="+mj-lt"/>
                <a:cs typeface="Arial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40143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2074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96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Nima Namvar et al., Charter Communications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Nima Namvar et al., Charter Communications Inc.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Nima Namvar et al., Charter Communications Inc.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Nima Namvar et al., Charter Communications Inc.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39935"/>
            <a:ext cx="8229600" cy="2286000"/>
          </a:xfrm>
        </p:spPr>
        <p:txBody>
          <a:bodyPr lIns="0" tIns="0" rIns="91440" bIns="0" rtlCol="0" anchor="b" anchorCtr="0">
            <a:normAutofit/>
          </a:bodyPr>
          <a:lstStyle>
            <a:lvl1pPr marL="0" indent="0" algn="l" defTabSz="342892" rtl="0" eaLnBrk="1" latinLnBrk="0" hangingPunct="1">
              <a:spcBef>
                <a:spcPct val="0"/>
              </a:spcBef>
              <a:buNone/>
              <a:defRPr lang="en-US" sz="2100" b="1" i="0" kern="1200" cap="none" baseline="0" dirty="0" smtClean="0">
                <a:solidFill>
                  <a:schemeClr val="accent1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0"/>
          </p:nvPr>
        </p:nvSpPr>
        <p:spPr>
          <a:xfrm>
            <a:off x="457200" y="5353951"/>
            <a:ext cx="8229600" cy="820135"/>
          </a:xfrm>
        </p:spPr>
        <p:txBody>
          <a:bodyPr lIns="0" tIns="0" rIns="91440" bIns="0" anchor="t" anchorCtr="0">
            <a:normAutofit/>
          </a:bodyPr>
          <a:lstStyle>
            <a:lvl1pPr marL="0" indent="0" algn="l">
              <a:buNone/>
              <a:defRPr sz="1500" b="1" i="1" cap="none" baseline="0">
                <a:solidFill>
                  <a:schemeClr val="tx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522" y="367833"/>
            <a:ext cx="2280037" cy="1276512"/>
          </a:xfrm>
          <a:prstGeom prst="rect">
            <a:avLst/>
          </a:prstGeom>
        </p:spPr>
      </p:pic>
      <p:sp>
        <p:nvSpPr>
          <p:cNvPr id="11" name="Rectangle 11"/>
          <p:cNvSpPr>
            <a:spLocks noChangeArrowheads="1"/>
          </p:cNvSpPr>
          <p:nvPr userDrawn="1"/>
        </p:nvSpPr>
        <p:spPr bwMode="auto">
          <a:xfrm>
            <a:off x="0" y="1930400"/>
            <a:ext cx="9144000" cy="61384"/>
          </a:xfrm>
          <a:prstGeom prst="rect">
            <a:avLst/>
          </a:prstGeom>
          <a:solidFill>
            <a:schemeClr val="accent1"/>
          </a:solidFill>
          <a:ln w="12700">
            <a:noFill/>
            <a:round/>
            <a:headEnd type="oval" w="med" len="med"/>
            <a:tailEnd/>
          </a:ln>
        </p:spPr>
        <p:txBody>
          <a:bodyPr/>
          <a:lstStyle/>
          <a:p>
            <a:pPr>
              <a:defRPr/>
            </a:pPr>
            <a:endParaRPr lang="en-US" sz="1800">
              <a:solidFill>
                <a:srgbClr val="00629B"/>
              </a:solidFill>
              <a:ea typeface="ヒラギノ角ゴ Pro W3" pitchFamily="12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9297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9270"/>
            <a:ext cx="8229600" cy="3935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2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1446" indent="-171446">
              <a:buFont typeface="+mj-lt"/>
              <a:buAutoNum type="arabicPeriod"/>
              <a:defRPr/>
            </a:lvl1pPr>
            <a:lvl2pPr marL="342892" indent="-171446">
              <a:buFont typeface="+mj-lt"/>
              <a:buAutoNum type="alphaLcPeriod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5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8.xml"/><Relationship Id="rId16" Type="http://schemas.openxmlformats.org/officeDocument/2006/relationships/slideLayout" Target="../slideLayouts/slideLayout22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Nima Namvar et al., Charter Communications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802.11-24/0067r1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4617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412089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2" y="6400799"/>
            <a:ext cx="302895" cy="15849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800" b="1">
                <a:solidFill>
                  <a:schemeClr val="accent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fld id="{77A06355-695B-A541-92EF-FCC51061BB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Date Placeholder 3"/>
          <p:cNvSpPr txBox="1">
            <a:spLocks/>
          </p:cNvSpPr>
          <p:nvPr userDrawn="1"/>
        </p:nvSpPr>
        <p:spPr>
          <a:xfrm>
            <a:off x="760095" y="6400799"/>
            <a:ext cx="2057400" cy="15849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chemeClr val="tx1">
                    <a:tint val="75000"/>
                  </a:schemeClr>
                </a:solidFill>
                <a:latin typeface="+mn-lt"/>
                <a:ea typeface="Arial" charset="0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>
                <a:solidFill>
                  <a:schemeClr val="accent2"/>
                </a:solidFill>
              </a:rPr>
              <a:t>Charter: Confidential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714" y="6047233"/>
            <a:ext cx="1059093" cy="592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961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5" r:id="rId18"/>
  </p:sldLayoutIdLst>
  <p:hf hdr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2100" b="1" i="0" kern="1200">
          <a:solidFill>
            <a:schemeClr val="accent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ClrTx/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342892" indent="-171446" algn="l" defTabSz="685783" rtl="0" eaLnBrk="1" latinLnBrk="0" hangingPunct="1">
        <a:lnSpc>
          <a:spcPct val="90000"/>
        </a:lnSpc>
        <a:spcBef>
          <a:spcPts val="375"/>
        </a:spcBef>
        <a:buClrTx/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514337" indent="-171446" algn="l" defTabSz="685783" rtl="0" eaLnBrk="1" latinLnBrk="0" hangingPunct="1">
        <a:lnSpc>
          <a:spcPct val="90000"/>
        </a:lnSpc>
        <a:spcBef>
          <a:spcPts val="375"/>
        </a:spcBef>
        <a:buClrTx/>
        <a:buFont typeface="Arial" panose="020B0604020202020204" pitchFamily="34" charset="0"/>
        <a:buChar char="•"/>
        <a:defRPr sz="12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685783" indent="-171446" algn="l" defTabSz="685783" rtl="0" eaLnBrk="1" latinLnBrk="0" hangingPunct="1">
        <a:lnSpc>
          <a:spcPct val="90000"/>
        </a:lnSpc>
        <a:spcBef>
          <a:spcPts val="375"/>
        </a:spcBef>
        <a:buClrTx/>
        <a:buFont typeface="Arial" panose="020B0604020202020204" pitchFamily="34" charset="0"/>
        <a:buChar char="•"/>
        <a:defRPr sz="105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857228" indent="-171446" algn="l" defTabSz="685783" rtl="0" eaLnBrk="1" latinLnBrk="0" hangingPunct="1">
        <a:lnSpc>
          <a:spcPct val="90000"/>
        </a:lnSpc>
        <a:spcBef>
          <a:spcPts val="375"/>
        </a:spcBef>
        <a:buClrTx/>
        <a:buFont typeface="Arial" panose="020B0604020202020204" pitchFamily="34" charset="0"/>
        <a:buChar char="•"/>
        <a:defRPr sz="9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181600" y="6475413"/>
            <a:ext cx="3360738" cy="153987"/>
          </a:xfrm>
        </p:spPr>
        <p:txBody>
          <a:bodyPr/>
          <a:lstStyle/>
          <a:p>
            <a:r>
              <a:rPr lang="en-GB" dirty="0"/>
              <a:t>Nima Namvar et al., Charter Communications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Range Expansion via Repeated Transmission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8600" y="191690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49182675-0119-A2B7-6182-D5E4BAB518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2942544"/>
              </p:ext>
            </p:extLst>
          </p:nvPr>
        </p:nvGraphicFramePr>
        <p:xfrm>
          <a:off x="796925" y="2483983"/>
          <a:ext cx="8153400" cy="329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9800" imgH="3479800" progId="Word.Document.8">
                  <p:embed/>
                </p:oleObj>
              </mc:Choice>
              <mc:Fallback>
                <p:oleObj name="Document" r:id="rId3" imgW="8559800" imgH="3479800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49182675-0119-A2B7-6182-D5E4BAB518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2483983"/>
                        <a:ext cx="8153400" cy="3298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3459121-76CB-685F-5153-9878CA5BA627}"/>
              </a:ext>
            </a:extLst>
          </p:cNvPr>
          <p:cNvSpPr txBox="1"/>
          <p:nvPr/>
        </p:nvSpPr>
        <p:spPr>
          <a:xfrm>
            <a:off x="457199" y="5782808"/>
            <a:ext cx="326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Revision 0: initial submission</a:t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Revision 1: added slides 5-7 + updated references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Time Domain Mask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Proposed structure: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It is composed of two subfields corresponding to intra-TXOP and inter-TXOP repetitions, respectively.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u="sng" dirty="0"/>
              <a:t>Intra-TXOP subfield </a:t>
            </a:r>
            <a:r>
              <a:rPr lang="en-US" sz="1400" dirty="0"/>
              <a:t>indicates PPDU repetition across consecutive OFDMA symbols within a single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u="sng" dirty="0"/>
              <a:t>Inter-TXOP subfield </a:t>
            </a:r>
            <a:r>
              <a:rPr lang="en-US" sz="1400" dirty="0"/>
              <a:t>indicates PPDU repetition over consecutive TXOPs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Illustrative Example assuming 8-bit time domain mask: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0000 0000: no time domain repetition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0011 0000: three times repetition over the OFDMA symbols</a:t>
            </a:r>
            <a:br>
              <a:rPr lang="en-US" sz="1400" dirty="0"/>
            </a:br>
            <a:r>
              <a:rPr lang="en-US" sz="1400" dirty="0"/>
              <a:t>within a single TXOP.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0000 0001: one repetition over the immediately next available TXOP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Nima Namvar et al., Charter Communications Inc.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1786AEEA-E52D-2C03-A661-B31732AECF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538" y="3886200"/>
            <a:ext cx="2209800" cy="119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993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Usage example for “Range Expansion”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consider two illustrative examples to show how the proposed repetition field in the U-SIG carries the necessary information about the transmitter's adopted repetition scheme.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Example 1: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If only freq. domain is active, and repetition occurs across 3 RU sets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Example 2: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If freq. domain is active and 2 intra-TXOP repetitions on all the available links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Nima Namvar et al., Charter Communications Inc.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9524FCB-9626-7D1D-B293-BC975DEFB1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460155"/>
            <a:ext cx="7429500" cy="6985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ACF90C2-BE4A-18DE-CE7A-2C1B218D52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1900" y="5029200"/>
            <a:ext cx="7493000" cy="74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207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3808811"/>
          </a:xfrm>
        </p:spPr>
        <p:txBody>
          <a:bodyPr/>
          <a:lstStyle/>
          <a:p>
            <a:pPr marL="0" indent="0"/>
            <a:r>
              <a:rPr lang="en-US" sz="2000" dirty="0"/>
              <a:t>[1] </a:t>
            </a:r>
            <a:r>
              <a:rPr lang="en-US" sz="2000" b="0" dirty="0"/>
              <a:t>11-23-0480-03-0uhr-uhr-proposed-par</a:t>
            </a:r>
          </a:p>
          <a:p>
            <a:pPr marL="0" indent="0"/>
            <a:r>
              <a:rPr lang="en-US" sz="2000" dirty="0"/>
              <a:t>[2] </a:t>
            </a:r>
            <a:r>
              <a:rPr lang="en-US" sz="2000" b="0" dirty="0"/>
              <a:t>11-23-0042-00-0uhr-thought-for-range-extension-in-uhr</a:t>
            </a:r>
          </a:p>
          <a:p>
            <a:pPr marL="0" indent="0"/>
            <a:r>
              <a:rPr lang="en-US" sz="2000" dirty="0"/>
              <a:t>[3] </a:t>
            </a:r>
            <a:r>
              <a:rPr lang="en-US" sz="2000" b="0" dirty="0"/>
              <a:t>11-23-1100-00-0uhr-low-power-and-long-range-preamble</a:t>
            </a:r>
            <a:r>
              <a:rPr lang="en-US" sz="2000" dirty="0"/>
              <a:t> </a:t>
            </a:r>
          </a:p>
          <a:p>
            <a:pPr marL="0" indent="0"/>
            <a:r>
              <a:rPr lang="en-US" sz="2000" dirty="0"/>
              <a:t>[4] </a:t>
            </a:r>
            <a:r>
              <a:rPr lang="en-US" sz="2000" b="0" dirty="0"/>
              <a:t>11-22-1908-01-0uhr-uhr-rate-vs-range-enhancement-with-Relay</a:t>
            </a:r>
            <a:r>
              <a:rPr lang="en-US" sz="2000" dirty="0"/>
              <a:t> </a:t>
            </a:r>
          </a:p>
          <a:p>
            <a:pPr marL="0" indent="0"/>
            <a:r>
              <a:rPr lang="en-US" sz="2000" dirty="0"/>
              <a:t>[5] </a:t>
            </a:r>
            <a:r>
              <a:rPr lang="en-US" sz="2000" b="0" dirty="0"/>
              <a:t>11-22-1928-01-0uhr-enhanced-long-range-usage-scenarios-design-target-and-feasibility</a:t>
            </a:r>
          </a:p>
          <a:p>
            <a:pPr marL="0" indent="0"/>
            <a:r>
              <a:rPr lang="en-US" sz="2000" dirty="0"/>
              <a:t>[6] </a:t>
            </a:r>
            <a:r>
              <a:rPr lang="en-US" sz="2000" b="0" dirty="0"/>
              <a:t>David </a:t>
            </a:r>
            <a:r>
              <a:rPr lang="en-US" sz="2000" b="0" dirty="0" err="1"/>
              <a:t>Tse</a:t>
            </a:r>
            <a:r>
              <a:rPr lang="en-US" sz="2000" b="0" dirty="0"/>
              <a:t> and Pramod Viswanath. Fundamentals of wireless communication. Cambridge university press, 2005.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Nima Namvar et al., Charter Communications Inc.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6025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SP1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support to define a “range expansion” mode for the AP and non-AP STA where the transmitter may invoke a repetition scheme over time/freq. to improve the SNR at the receiver when the coverage is poor? 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Nima Namvar et al., Charter Communications Inc.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0160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SP2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agree to define a new “range expansion” field in the U-SIG to determine/signal the employed repetition scheme across time/freq.?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Nima Namvar et al., Charter Communications Inc.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015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UHR aims to attain exceptional reliability concerning throughput, latency, packet loss, and power consumption as described in the UHR proposed PAR [1].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pursuit of advancing Range </a:t>
            </a:r>
            <a:r>
              <a:rPr lang="en-US" sz="1800" dirty="0" err="1"/>
              <a:t>v.s</a:t>
            </a:r>
            <a:r>
              <a:rPr lang="en-US" sz="1800" dirty="0"/>
              <a:t>. Rate (</a:t>
            </a:r>
            <a:r>
              <a:rPr lang="en-US" sz="1800" dirty="0" err="1"/>
              <a:t>RvR</a:t>
            </a:r>
            <a:r>
              <a:rPr lang="en-US" sz="1800" dirty="0"/>
              <a:t>), a pivotal KPI within UHR, several potential technologies have been introduced, as detailed in [2-5].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this document, we propose repeated transmission across time/freq. domains coupled with coherent combining to improve the 11bn range in both DL and UL directions.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Nima Namvar et al., Charter Communications Inc.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Repeated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concept of repeated transmission offers a straightforward yet immensely effective approach to improved the SNR and range.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A simple version of repeated transmission was introduced in 802.11ax (DCM and ER PPDU).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Leveraging Signal Repetition for Range Expansion: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This strategy entails the deliberate transmission of identical or slightly modified copies of the same signal across the wireless medium. 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The aim is to counteract the adverse impact of channel impairments – such as path loss, fading, noise, and interference – that often curtail the coverage distance and reliability of wireless links.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The repetition can be employed over time, frequency, and space dimensions or any combination thereof (e.g., time and freq.). 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The receiver must employ coherent combination of the received replicas to improve the observed SNR.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Nima Namvar et al., Charter Communications Inc.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5160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Signal Processing at the receiver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receiver should be aware of the repetition scheme employed by the transmitter.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required signaling for this purpose is discussed in the following slides.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Utilizing Coherent Combining for improved SNR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Different Coherent Combining methods can be implemented.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 particular, MRC yields the maximum possible SNR gain.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 instance, when the AP employs MRC and N independent signal replicas are dispatched through the channel, the resultant increase in received SNR in dB can be approximated by 10*log(N).</a:t>
            </a:r>
            <a:endParaRPr lang="en-US" sz="1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Illustrative 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Transmitting 2 signal replicas in the UL could yield an anticipated 3dB enhancement in received SNR. As another example, the receiver can observe 9.53 dB gain in SNR when N=9, i.e., replicating the original signal over 8 other branches. 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Nima Namvar et al., Charter Communications Inc.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4451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400" dirty="0"/>
              <a:t>Coherent Combining Improves the Noise Statistics (1/3)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1" y="1600200"/>
                <a:ext cx="7770813" cy="45720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dirty="0"/>
                  <a:t>An important question is whether a signal repetition scheme only works in ideal situations.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We show that improving the noise statistics (before detection and demodulation) is a direct result of coherent combining </a:t>
                </a:r>
                <a:r>
                  <a:rPr lang="en-US" sz="1400" dirty="0">
                    <a:solidFill>
                      <a:srgbClr val="FF0000"/>
                    </a:solidFill>
                  </a:rPr>
                  <a:t>in any given channel conditions.</a:t>
                </a:r>
                <a:endParaRPr lang="en-US" sz="1000" b="1" dirty="0">
                  <a:solidFill>
                    <a:srgbClr val="FF0000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b="0" dirty="0">
                    <a:solidFill>
                      <a:srgbClr val="000000"/>
                    </a:solidFill>
                    <a:effectLst/>
                    <a:latin typeface="Canela Text" pitchFamily="2" charset="0"/>
                  </a:rPr>
                  <a:t>Consider the following linear set of equations:  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200" dirty="0">
                    <a:solidFill>
                      <a:srgbClr val="000000"/>
                    </a:solidFill>
                    <a:effectLst/>
                    <a:latin typeface="Canela Text" pitchFamily="2" charset="0"/>
                  </a:rPr>
                  <a:t>where 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STIX Two Math" panose="02020603050405020304" pitchFamily="18" charset="0"/>
                  </a:rPr>
                  <a:t>𝒙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nela Text" pitchFamily="2" charset="0"/>
                  </a:rPr>
                  <a:t> is an 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STIX Two Math" panose="02020603050405020304" pitchFamily="18" charset="0"/>
                  </a:rPr>
                  <a:t>𝑁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nela Text" pitchFamily="2" charset="0"/>
                  </a:rPr>
                  <a:t>  by 1 vector of observations or sufficient statistics, 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200" dirty="0">
                    <a:solidFill>
                      <a:srgbClr val="000000"/>
                    </a:solidFill>
                    <a:effectLst/>
                    <a:latin typeface="Canela Text" pitchFamily="2" charset="0"/>
                  </a:rPr>
                  <a:t> is a 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STIX Two Math" panose="02020603050405020304" pitchFamily="18" charset="0"/>
                  </a:rPr>
                  <a:t>𝑝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nela Text" pitchFamily="2" charset="0"/>
                  </a:rPr>
                  <a:t> by 1 vector of parameters to be estimated, 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STIX Two Math" panose="02020603050405020304" pitchFamily="18" charset="0"/>
                  </a:rPr>
                  <a:t>𝑯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nela Text" pitchFamily="2" charset="0"/>
                  </a:rPr>
                  <a:t> is a 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STIX Two Math" panose="02020603050405020304" pitchFamily="18" charset="0"/>
                  </a:rPr>
                  <a:t>𝑁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nela Text" pitchFamily="2" charset="0"/>
                  </a:rPr>
                  <a:t> by 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STIX Two Math" panose="02020603050405020304" pitchFamily="18" charset="0"/>
                  </a:rPr>
                  <a:t>𝑝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nela Text" pitchFamily="2" charset="0"/>
                  </a:rPr>
                  <a:t> matrix of known parameters, and 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STIX Two Math" panose="02020603050405020304" pitchFamily="18" charset="0"/>
                  </a:rPr>
                  <a:t>𝒘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nela Text" pitchFamily="2" charset="0"/>
                  </a:rPr>
                  <a:t> is an 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STIX Two Math" panose="02020603050405020304" pitchFamily="18" charset="0"/>
                  </a:rPr>
                  <a:t>𝑁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nela Text" pitchFamily="2" charset="0"/>
                  </a:rPr>
                  <a:t> by 1 vector of AWGN noise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100" dirty="0">
                    <a:solidFill>
                      <a:srgbClr val="000000"/>
                    </a:solidFill>
                    <a:effectLst/>
                    <a:latin typeface="Canela Text" pitchFamily="2" charset="0"/>
                  </a:rPr>
                  <a:t>This model is known to admit a Min-variance-unbiased (MVU) estimator</a:t>
                </a:r>
                <a14:m>
                  <m:oMath xmlns:m="http://schemas.openxmlformats.org/officeDocument/2006/math">
                    <a:fld id="{825F15A7-03F4-43D7-82C5-3E23DA2F108C}" type="mathplaceholder">
                      <a:rPr lang="en-US" sz="1100" i="1">
                        <a:latin typeface="Cambria Math" panose="02040503050406030204" pitchFamily="18" charset="0"/>
                      </a:rPr>
                      <a:t> </a:t>
                    </a:fld>
                  </m:oMath>
                </a14:m>
                <a:endParaRPr lang="en-US" sz="1100" dirty="0">
                  <a:solidFill>
                    <a:srgbClr val="000000"/>
                  </a:solidFill>
                  <a:effectLst/>
                  <a:latin typeface="Canela Text" pitchFamily="2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100" dirty="0">
                    <a:latin typeface="Canela Text" pitchFamily="2" charset="0"/>
                  </a:rPr>
                  <a:t>The Covariance matrix is given by</a:t>
                </a:r>
                <a:endParaRPr lang="en-US" sz="1100" dirty="0">
                  <a:solidFill>
                    <a:srgbClr val="000000"/>
                  </a:solidFill>
                  <a:effectLst/>
                  <a:latin typeface="Canela Text" pitchFamily="2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050" dirty="0">
                    <a:solidFill>
                      <a:srgbClr val="000000"/>
                    </a:solidFill>
                    <a:effectLst/>
                    <a:latin typeface="Canela Text" pitchFamily="2" charset="0"/>
                  </a:rPr>
                  <a:t>Note also that the improvement in the estimator’s noise does not depend on the parameter (e.g., on the power of the data symbols—or transmit power—in the case when the parameter 𝜽 pertains to data symbols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100" dirty="0">
                  <a:solidFill>
                    <a:srgbClr val="000000"/>
                  </a:solidFill>
                  <a:effectLst/>
                  <a:latin typeface="Canela Text" pitchFamily="2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500" b="0" dirty="0">
                    <a:latin typeface="Canela Text" pitchFamily="2" charset="0"/>
                  </a:rPr>
                  <a:t>Without loss of generality, we can model the repetitions at the RU level or over the OFDM symbols (in time) —i.e., a symbol 𝑠 is repeated on 𝑀 dimensions and observed 𝑀 times at the receiver scaled by the flat channel coefficients, denoted 𝑟</a:t>
                </a:r>
                <a:r>
                  <a:rPr lang="en-US" sz="1500" b="0" baseline="-25000" dirty="0">
                    <a:latin typeface="Canela Text" pitchFamily="2" charset="0"/>
                  </a:rPr>
                  <a:t>I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500" b="0" dirty="0">
                    <a:latin typeface="Canela Text" pitchFamily="2" charset="0"/>
                  </a:rPr>
                  <a:t>These coefficients are available because of channel estimation.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100" dirty="0">
                    <a:latin typeface="Canela Text" pitchFamily="2" charset="0"/>
                  </a:rPr>
                  <a:t>Also, assume that |𝑠|# ≜ 1.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100" b="0" dirty="0">
                  <a:latin typeface="Canela Text" pitchFamily="2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500" b="0" dirty="0">
                  <a:latin typeface="Canela Text" pitchFamily="2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100" dirty="0">
                  <a:solidFill>
                    <a:srgbClr val="000000"/>
                  </a:solidFill>
                  <a:effectLst/>
                  <a:latin typeface="Canela Text" pitchFamily="2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100" dirty="0">
                  <a:latin typeface="Canela Text" pitchFamily="2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100" dirty="0">
                  <a:solidFill>
                    <a:srgbClr val="000000"/>
                  </a:solidFill>
                  <a:effectLst/>
                  <a:latin typeface="Canela Text" pitchFamily="2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200" dirty="0">
                  <a:solidFill>
                    <a:srgbClr val="000000"/>
                  </a:solidFill>
                  <a:effectLst/>
                  <a:latin typeface="Canela Text" pitchFamily="2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200" b="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600200"/>
                <a:ext cx="7770813" cy="4572000"/>
              </a:xfrm>
              <a:blipFill>
                <a:blip r:embed="rId2"/>
                <a:stretch>
                  <a:fillRect l="-654" t="-831" r="-4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Nima Namvar et al., Charter Communications Inc.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3589212-7D4F-12ED-1FB6-3573A4CFC0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3595077"/>
            <a:ext cx="1389057" cy="26823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E1EA18-2EB8-C644-E680-C8F40F3726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2743200"/>
            <a:ext cx="1076322" cy="26908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C8A00EB-C9F2-5CBF-D878-C1B82DDE95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375" y="3830564"/>
            <a:ext cx="1314457" cy="341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753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400" dirty="0"/>
              <a:t>Coherent Combining Improves the Noise Statistics (2/3)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1" y="1600200"/>
                <a:ext cx="7770813" cy="45720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dirty="0"/>
                  <a:t>Then the linear model applies with 𝑝 = 1, 𝜽 = 𝑠, 𝑁 = 𝑀: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4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4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4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We can now think of the expression above as an alternative statistic for 𝑠 and ask the question of what its SNR is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500" dirty="0">
                    <a:solidFill>
                      <a:srgbClr val="000000"/>
                    </a:solidFill>
                    <a:effectLst/>
                    <a:latin typeface="Canela Text" pitchFamily="2" charset="0"/>
                  </a:rPr>
                  <a:t>Regarding the SNR, note that</a:t>
                </a:r>
                <a:r>
                  <a:rPr lang="en-US" sz="1500" dirty="0">
                    <a:latin typeface="Canela Text" pitchFamily="2" charset="0"/>
                  </a:rPr>
                  <a:t>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100" dirty="0">
                    <a:latin typeface="Canela Text" pitchFamily="2" charset="0"/>
                  </a:rPr>
                  <a:t>i</a:t>
                </a:r>
                <a:r>
                  <a:rPr lang="en-US" sz="1100" dirty="0">
                    <a:solidFill>
                      <a:srgbClr val="000000"/>
                    </a:solidFill>
                    <a:effectLst/>
                    <a:latin typeface="Canela Text" pitchFamily="2" charset="0"/>
                  </a:rPr>
                  <a:t>ts noise component is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110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11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1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11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  <m:e>
                        <m:sSub>
                          <m:sSubPr>
                            <m:ctrlPr>
                              <a:rPr lang="en-US" sz="110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110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sz="1100" dirty="0">
                  <a:solidFill>
                    <a:srgbClr val="000000"/>
                  </a:solidFill>
                  <a:effectLst/>
                  <a:latin typeface="Canela Text" pitchFamily="2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100" dirty="0">
                    <a:latin typeface="Canela Text" pitchFamily="2" charset="0"/>
                  </a:rPr>
                  <a:t>the variance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10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sz="11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nary>
                      <m:naryPr>
                        <m:chr m:val="∑"/>
                        <m:limLoc m:val="subSup"/>
                        <m:ctrlPr>
                          <a:rPr lang="en-US" sz="110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11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1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11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  <m:e>
                        <m:sSubSup>
                          <m:sSubSupPr>
                            <m:ctrlPr>
                              <a:rPr lang="en-US" sz="1100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100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100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nary>
                  </m:oMath>
                </a14:m>
                <a:endParaRPr lang="en-US" sz="1100" dirty="0">
                  <a:latin typeface="Canela Text" pitchFamily="2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100" dirty="0">
                    <a:latin typeface="Canela Text" pitchFamily="2" charset="0"/>
                  </a:rPr>
                  <a:t>a</a:t>
                </a:r>
                <a:r>
                  <a:rPr lang="en-US" sz="1100" dirty="0">
                    <a:solidFill>
                      <a:srgbClr val="000000"/>
                    </a:solidFill>
                    <a:effectLst/>
                    <a:latin typeface="Canela Text" pitchFamily="2" charset="0"/>
                  </a:rPr>
                  <a:t>nd the signal component is </a:t>
                </a:r>
                <a:r>
                  <a:rPr lang="en-US" sz="1100" i="1" dirty="0">
                    <a:solidFill>
                      <a:srgbClr val="000000"/>
                    </a:solidFill>
                    <a:effectLst/>
                    <a:latin typeface="Canela Text" pitchFamily="2" charset="0"/>
                  </a:rPr>
                  <a:t>s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110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11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1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11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  <m:e>
                        <m:sSubSup>
                          <m:sSubSupPr>
                            <m:ctrlPr>
                              <a:rPr lang="en-US" sz="1100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100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100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nary>
                  </m:oMath>
                </a14:m>
                <a:endParaRPr lang="en-US" sz="1100" dirty="0">
                  <a:solidFill>
                    <a:srgbClr val="000000"/>
                  </a:solidFill>
                  <a:effectLst/>
                  <a:latin typeface="Canela Text" pitchFamily="2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100" dirty="0">
                    <a:solidFill>
                      <a:srgbClr val="000000"/>
                    </a:solidFill>
                    <a:effectLst/>
                    <a:latin typeface="Canela Text" pitchFamily="2" charset="0"/>
                  </a:rPr>
                  <a:t>The resulting SNR can be calculated as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100" dirty="0">
                  <a:solidFill>
                    <a:srgbClr val="000000"/>
                  </a:solidFill>
                  <a:effectLst/>
                  <a:latin typeface="Canela Text" pitchFamily="2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500" dirty="0">
                    <a:latin typeface="Canela Text" pitchFamily="2" charset="0"/>
                  </a:rPr>
                  <a:t>What happens if the channel coefficients are uncorrelated?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100" dirty="0">
                    <a:latin typeface="Canela Text" pitchFamily="2" charset="0"/>
                  </a:rPr>
                  <a:t>With uncorrelated flat fading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100" dirty="0">
                    <a:latin typeface="Canela Text" pitchFamily="2" charset="0"/>
                  </a:rPr>
                  <a:t>, as would happen, e.g., with RUs spaced apart by more than one coherence bandwidth in the frequency domain, then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  <m:e>
                        <m:sSubSup>
                          <m:sSubSupPr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nary>
                  </m:oMath>
                </a14:m>
                <a:r>
                  <a:rPr lang="en-US" sz="1100" dirty="0">
                    <a:latin typeface="Canela Text" pitchFamily="2" charset="0"/>
                  </a:rPr>
                  <a:t> becomes a central 𝜒-squared variable.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100" dirty="0">
                    <a:latin typeface="Canela Text" pitchFamily="2" charset="0"/>
                  </a:rPr>
                  <a:t>Consequently, the probability density function concentrates around its mean, </a:t>
                </a:r>
                <a:r>
                  <a:rPr lang="en-US" sz="1100" dirty="0">
                    <a:solidFill>
                      <a:srgbClr val="FF0000"/>
                    </a:solidFill>
                    <a:latin typeface="Canela Text" pitchFamily="2" charset="0"/>
                  </a:rPr>
                  <a:t>which becomes 𝑀 times the mean of each term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100" dirty="0">
                    <a:solidFill>
                      <a:schemeClr val="tx1"/>
                    </a:solidFill>
                    <a:latin typeface="Canela Text" pitchFamily="2" charset="0"/>
                  </a:rPr>
                  <a:t>By a similar simple calculation, the average SNR can be seen to become 𝑀𝛾, an 𝑀-fold improvement, where 𝛾 is the SNR on one branch.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100" dirty="0">
                  <a:solidFill>
                    <a:srgbClr val="FF0000"/>
                  </a:solidFill>
                  <a:latin typeface="Canela Text" pitchFamily="2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100" dirty="0">
                  <a:latin typeface="Canela Text" pitchFamily="2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100" dirty="0">
                  <a:latin typeface="Canela Text" pitchFamily="2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100" dirty="0">
                  <a:latin typeface="Canela Text" pitchFamily="2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100" dirty="0">
                  <a:solidFill>
                    <a:srgbClr val="000000"/>
                  </a:solidFill>
                  <a:effectLst/>
                  <a:latin typeface="Canela Text" pitchFamily="2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200" dirty="0">
                  <a:solidFill>
                    <a:srgbClr val="000000"/>
                  </a:solidFill>
                  <a:effectLst/>
                  <a:latin typeface="Canela Text" pitchFamily="2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200" b="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600200"/>
                <a:ext cx="7770813" cy="4572000"/>
              </a:xfrm>
              <a:blipFill>
                <a:blip r:embed="rId3"/>
                <a:stretch>
                  <a:fillRect l="-654" t="-831" b="-33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Nima Namvar et al., Charter Communications Inc.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AF9AB9A-00F3-4C31-CA8E-120D43F9BF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259" y="2080731"/>
            <a:ext cx="7354094" cy="63675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AD54ECB-760C-6D2F-2A8A-E537A71BFBA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4033357"/>
            <a:ext cx="2515393" cy="686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33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400" dirty="0"/>
              <a:t>Coherent Combining Improves the Noise Statistics (3/3)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1" y="1600200"/>
                <a:ext cx="7770813" cy="45720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dirty="0">
                    <a:latin typeface="Canela Text" pitchFamily="2" charset="0"/>
                  </a:rPr>
                  <a:t>What happens if the channel coefficients are </a:t>
                </a:r>
                <a:r>
                  <a:rPr lang="en-US" sz="1800" u="sng" dirty="0">
                    <a:latin typeface="Canela Text" pitchFamily="2" charset="0"/>
                  </a:rPr>
                  <a:t>correlated</a:t>
                </a:r>
                <a:r>
                  <a:rPr lang="en-US" sz="1800" dirty="0">
                    <a:latin typeface="Canela Text" pitchFamily="2" charset="0"/>
                  </a:rPr>
                  <a:t>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>
                    <a:latin typeface="Canela Text" pitchFamily="2" charset="0"/>
                  </a:rPr>
                  <a:t>This is the conceptual opposite case of uncorrelated fading which we studied so far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>
                    <a:latin typeface="Canela Text" pitchFamily="2" charset="0"/>
                  </a:rPr>
                  <a:t>It is straightforward to verify that, again, optimality is maintained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𝑀𝑉𝑈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endParaRPr lang="en-US" sz="1400" dirty="0">
                  <a:latin typeface="Canela Text" pitchFamily="2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>
                    <a:latin typeface="Canela Text" pitchFamily="2" charset="0"/>
                  </a:rPr>
                  <a:t>Which means that an 𝑀-fold increase in the SNR of the statistic is </a:t>
                </a:r>
                <a:r>
                  <a:rPr lang="en-US" sz="1400" dirty="0" err="1">
                    <a:latin typeface="Canela Text" pitchFamily="2" charset="0"/>
                  </a:rPr>
                  <a:t>acheivable</a:t>
                </a:r>
                <a:r>
                  <a:rPr lang="en-US" sz="1400" dirty="0">
                    <a:latin typeface="Canela Text" pitchFamily="2" charset="0"/>
                  </a:rPr>
                  <a:t> despite there being no diversity in this case.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>
                    <a:latin typeface="Canela Text" pitchFamily="2" charset="0"/>
                  </a:rPr>
                  <a:t>Therefore, in both cases of correlated and uncorrelated channel coefficients, the M-fold increase in SNR is achievable via coherent combining of the received signal replicas.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dirty="0">
                    <a:latin typeface="Canela Text" pitchFamily="2" charset="0"/>
                  </a:rPr>
                  <a:t>In other words, the SNR gain can be realized irrespective of ideal channel conditions.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4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100" dirty="0">
                  <a:solidFill>
                    <a:srgbClr val="000000"/>
                  </a:solidFill>
                  <a:effectLst/>
                  <a:latin typeface="Canela Text" pitchFamily="2" charset="0"/>
                </a:endParaRPr>
              </a:p>
              <a:p>
                <a:pPr marL="457200" lvl="1" indent="0"/>
                <a:endParaRPr lang="en-US" sz="1100" dirty="0">
                  <a:solidFill>
                    <a:srgbClr val="FF0000"/>
                  </a:solidFill>
                  <a:latin typeface="Canela Text" pitchFamily="2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100" dirty="0">
                  <a:latin typeface="Canela Text" pitchFamily="2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100" dirty="0">
                  <a:latin typeface="Canela Text" pitchFamily="2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100" dirty="0">
                  <a:latin typeface="Canela Text" pitchFamily="2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100" dirty="0">
                  <a:solidFill>
                    <a:srgbClr val="000000"/>
                  </a:solidFill>
                  <a:effectLst/>
                  <a:latin typeface="Canela Text" pitchFamily="2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200" dirty="0">
                  <a:solidFill>
                    <a:srgbClr val="000000"/>
                  </a:solidFill>
                  <a:effectLst/>
                  <a:latin typeface="Canela Text" pitchFamily="2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200" b="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600200"/>
                <a:ext cx="7770813" cy="4572000"/>
              </a:xfrm>
              <a:blipFill>
                <a:blip r:embed="rId3"/>
                <a:stretch>
                  <a:fillRect l="-654" t="-831" r="-11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Nima Namvar et al., Charter Communications Inc.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762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Proposed Mechanism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As pointed out, the transmitter needs to inform the receiver about the repetition scheme it is employing to enable coherent combining upon the reception of signal replicas.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propose a new "Range Expansion" Field to be included in the U-SIG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new Repetition Field carries all the necessary information about the time/freq./link domain repetition that is employed by the transmitter.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proposed " Range Expansion " Field is composed of 3 subfields: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Freq.-domain Mask (x bits): carries information about the repetition scheme over RUs        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Time-domain Mask (y bits): carries information about inter and intra TXOP repetition schemes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MLO Activation (z bits): carries information about repetition over multiple links in MLO-capable device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Nima Namvar et al., Charter Communications Inc.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30D83B9-9A22-3BF5-920F-AAA5AC706B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554" y="4953000"/>
            <a:ext cx="4371181" cy="1250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943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Freq. Domain Mask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2389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Proposed structure: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Consecutive RU treatment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Duplication happens in RUs following original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4-bit value to indicate the desired duplication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Illustrative Example assuming 4-bit freq. domain mask: </a:t>
            </a:r>
            <a:br>
              <a:rPr lang="en-US" sz="1800" dirty="0"/>
            </a:br>
            <a:r>
              <a:rPr lang="en-US" sz="1800" dirty="0"/>
              <a:t>80 MHz RU106 {1,2,3,4,5,6,7}</a:t>
            </a:r>
          </a:p>
          <a:p>
            <a:pPr marL="456565" lvl="1" indent="-227965"/>
            <a:r>
              <a:rPr lang="en-US" sz="1400" dirty="0">
                <a:latin typeface="Open Sans"/>
                <a:ea typeface="Open Sans"/>
                <a:cs typeface="Open Sans"/>
              </a:rPr>
              <a:t>0001 = duplicate once {1,2,3}       {4,5,6}</a:t>
            </a:r>
            <a:endParaRPr lang="en-US" sz="1400" dirty="0"/>
          </a:p>
          <a:p>
            <a:pPr marL="456565" lvl="1" indent="-227965"/>
            <a:r>
              <a:rPr lang="en-US" sz="1400" dirty="0">
                <a:latin typeface="Open Sans"/>
                <a:ea typeface="Open Sans"/>
                <a:cs typeface="Open Sans"/>
              </a:rPr>
              <a:t>0010 = duplicate twice {1,2}        {3,4} and {5,6}</a:t>
            </a:r>
            <a:endParaRPr lang="en-US" sz="1400" dirty="0"/>
          </a:p>
          <a:p>
            <a:pPr marL="456565" lvl="1" indent="-227965"/>
            <a:r>
              <a:rPr lang="en-US" sz="1400" dirty="0">
                <a:latin typeface="Open Sans"/>
                <a:ea typeface="Open Sans"/>
                <a:cs typeface="Open Sans"/>
              </a:rPr>
              <a:t>0011 = duplicate thrice {1}        {2,3,4}</a:t>
            </a:r>
            <a:endParaRPr lang="en-US" sz="1400" dirty="0"/>
          </a:p>
          <a:p>
            <a:pPr marL="456565" lvl="1" indent="-227965"/>
            <a:r>
              <a:rPr lang="en-US" sz="1400" dirty="0">
                <a:latin typeface="Open Sans"/>
                <a:ea typeface="Open Sans"/>
                <a:cs typeface="Open Sans"/>
              </a:rPr>
              <a:t>0100 = duplicate 4 times {1}       {2,3,4,5}</a:t>
            </a:r>
            <a:endParaRPr lang="en-US" sz="1400" dirty="0"/>
          </a:p>
          <a:p>
            <a:pPr marL="456565" lvl="1" indent="-227965"/>
            <a:r>
              <a:rPr lang="en-US" sz="1400" dirty="0">
                <a:latin typeface="Open Sans"/>
                <a:ea typeface="Open Sans"/>
                <a:cs typeface="Open Sans"/>
              </a:rPr>
              <a:t>0110 = duplicate 6 times {1}        {2,3,4,5,6,7}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Nima Namvar et al., Charter Communications Inc.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AFD7F0E-9B56-19A7-EB83-64C2FDEF11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047" y="1611086"/>
            <a:ext cx="3564169" cy="1547953"/>
          </a:xfrm>
          <a:prstGeom prst="rect">
            <a:avLst/>
          </a:prstGeom>
        </p:spPr>
      </p:pic>
      <p:sp>
        <p:nvSpPr>
          <p:cNvPr id="10" name="Arrow: Right 8">
            <a:extLst>
              <a:ext uri="{FF2B5EF4-FFF2-40B4-BE49-F238E27FC236}">
                <a16:creationId xmlns:a16="http://schemas.microsoft.com/office/drawing/2014/main" id="{DEDB970E-7B92-A03B-9055-94E8F47B3822}"/>
              </a:ext>
            </a:extLst>
          </p:cNvPr>
          <p:cNvSpPr/>
          <p:nvPr/>
        </p:nvSpPr>
        <p:spPr>
          <a:xfrm>
            <a:off x="3418952" y="4202481"/>
            <a:ext cx="228600" cy="8312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8">
            <a:extLst>
              <a:ext uri="{FF2B5EF4-FFF2-40B4-BE49-F238E27FC236}">
                <a16:creationId xmlns:a16="http://schemas.microsoft.com/office/drawing/2014/main" id="{9248B164-D34E-ECF8-DE87-3E860D14180B}"/>
              </a:ext>
            </a:extLst>
          </p:cNvPr>
          <p:cNvSpPr/>
          <p:nvPr/>
        </p:nvSpPr>
        <p:spPr>
          <a:xfrm>
            <a:off x="3304652" y="4496395"/>
            <a:ext cx="228600" cy="8312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8">
            <a:extLst>
              <a:ext uri="{FF2B5EF4-FFF2-40B4-BE49-F238E27FC236}">
                <a16:creationId xmlns:a16="http://schemas.microsoft.com/office/drawing/2014/main" id="{B66666A0-87CF-9DB8-DC6D-1F23485FF0DF}"/>
              </a:ext>
            </a:extLst>
          </p:cNvPr>
          <p:cNvSpPr/>
          <p:nvPr/>
        </p:nvSpPr>
        <p:spPr>
          <a:xfrm>
            <a:off x="3200400" y="4790309"/>
            <a:ext cx="228600" cy="8312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Right 8">
            <a:extLst>
              <a:ext uri="{FF2B5EF4-FFF2-40B4-BE49-F238E27FC236}">
                <a16:creationId xmlns:a16="http://schemas.microsoft.com/office/drawing/2014/main" id="{DC07E6F9-EB23-942F-AC5C-BF9AFF1BEE27}"/>
              </a:ext>
            </a:extLst>
          </p:cNvPr>
          <p:cNvSpPr/>
          <p:nvPr/>
        </p:nvSpPr>
        <p:spPr>
          <a:xfrm>
            <a:off x="3314700" y="5061386"/>
            <a:ext cx="228600" cy="8312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Right 8">
            <a:extLst>
              <a:ext uri="{FF2B5EF4-FFF2-40B4-BE49-F238E27FC236}">
                <a16:creationId xmlns:a16="http://schemas.microsoft.com/office/drawing/2014/main" id="{4CE993C7-5858-2BDA-459C-A1A2F2E21AC0}"/>
              </a:ext>
            </a:extLst>
          </p:cNvPr>
          <p:cNvSpPr/>
          <p:nvPr/>
        </p:nvSpPr>
        <p:spPr>
          <a:xfrm>
            <a:off x="3324748" y="5327073"/>
            <a:ext cx="228600" cy="8312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67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1_Office Theme">
  <a:themeElements>
    <a:clrScheme name="Charter &amp; Spectrum">
      <a:dk1>
        <a:srgbClr val="2C3035"/>
      </a:dk1>
      <a:lt1>
        <a:srgbClr val="FFFFFF"/>
      </a:lt1>
      <a:dk2>
        <a:srgbClr val="003057"/>
      </a:dk2>
      <a:lt2>
        <a:srgbClr val="0077BC"/>
      </a:lt2>
      <a:accent1>
        <a:srgbClr val="00629B"/>
      </a:accent1>
      <a:accent2>
        <a:srgbClr val="808285"/>
      </a:accent2>
      <a:accent3>
        <a:srgbClr val="009E8C"/>
      </a:accent3>
      <a:accent4>
        <a:srgbClr val="FAA900"/>
      </a:accent4>
      <a:accent5>
        <a:srgbClr val="96004D"/>
      </a:accent5>
      <a:accent6>
        <a:srgbClr val="500778"/>
      </a:accent6>
      <a:hlink>
        <a:srgbClr val="0077BC"/>
      </a:hlink>
      <a:folHlink>
        <a:srgbClr val="003057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arter_Presentation_Template_Wide" id="{C8591471-93C3-F544-8442-14B57C24BEE2}" vid="{4D2E7FDF-9A25-1C4E-A186-AAF33FA96C8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120015</TotalTime>
  <Words>1670</Words>
  <Application>Microsoft Macintosh PowerPoint</Application>
  <PresentationFormat>On-screen Show (4:3)</PresentationFormat>
  <Paragraphs>206</Paragraphs>
  <Slides>14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Arial</vt:lpstr>
      <vt:lpstr>Cambria Math</vt:lpstr>
      <vt:lpstr>Canela Text</vt:lpstr>
      <vt:lpstr>Open Sans</vt:lpstr>
      <vt:lpstr>Open Sans ExtraBold</vt:lpstr>
      <vt:lpstr>Open Sans SemiBold</vt:lpstr>
      <vt:lpstr>STIX Two Math</vt:lpstr>
      <vt:lpstr>Times New Roman</vt:lpstr>
      <vt:lpstr>ヒラギノ角ゴ Pro W3</vt:lpstr>
      <vt:lpstr>Office Theme</vt:lpstr>
      <vt:lpstr>1_Office Theme</vt:lpstr>
      <vt:lpstr>Document</vt:lpstr>
      <vt:lpstr>Range Expansion via Repeated Transmission</vt:lpstr>
      <vt:lpstr>Introduction</vt:lpstr>
      <vt:lpstr>Repeated Transmission</vt:lpstr>
      <vt:lpstr>Signal Processing at the receiver</vt:lpstr>
      <vt:lpstr>Coherent Combining Improves the Noise Statistics (1/3)</vt:lpstr>
      <vt:lpstr>Coherent Combining Improves the Noise Statistics (2/3)</vt:lpstr>
      <vt:lpstr>Coherent Combining Improves the Noise Statistics (3/3)</vt:lpstr>
      <vt:lpstr>Proposed Mechanism</vt:lpstr>
      <vt:lpstr>Freq. Domain Mask</vt:lpstr>
      <vt:lpstr>Time Domain Mask</vt:lpstr>
      <vt:lpstr>Usage example for “Range Expansion” Field</vt:lpstr>
      <vt:lpstr>References</vt:lpstr>
      <vt:lpstr>SP1</vt:lpstr>
      <vt:lpstr>SP2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laurent.cariou@intel.com</dc:creator>
  <cp:lastModifiedBy>Nima Namvar</cp:lastModifiedBy>
  <cp:revision>1446</cp:revision>
  <cp:lastPrinted>1601-01-01T00:00:00Z</cp:lastPrinted>
  <dcterms:created xsi:type="dcterms:W3CDTF">2017-01-26T15:28:16Z</dcterms:created>
  <dcterms:modified xsi:type="dcterms:W3CDTF">2024-05-13T09:35:12Z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