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0"/>
  </p:notesMasterIdLst>
  <p:handoutMasterIdLst>
    <p:handoutMasterId r:id="rId11"/>
  </p:handoutMasterIdLst>
  <p:sldIdLst>
    <p:sldId id="256" r:id="rId3"/>
    <p:sldId id="257" r:id="rId4"/>
    <p:sldId id="283" r:id="rId5"/>
    <p:sldId id="304" r:id="rId6"/>
    <p:sldId id="299" r:id="rId7"/>
    <p:sldId id="280" r:id="rId8"/>
    <p:sldId id="284" r:id="rId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4" autoAdjust="0"/>
    <p:restoredTop sz="93477" autoAdjust="0"/>
  </p:normalViewPr>
  <p:slideViewPr>
    <p:cSldViewPr>
      <p:cViewPr varScale="1">
        <p:scale>
          <a:sx n="112" d="100"/>
          <a:sy n="112" d="100"/>
        </p:scale>
        <p:origin x="264" y="10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143" d="100"/>
          <a:sy n="143" d="100"/>
        </p:scale>
        <p:origin x="4040" y="11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802.11-bn/1832r0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1/9/2024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802.11-bn/1832r0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802.11-bn/1832r0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802.11-bn/1832r0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802.11-bn/1832r0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129013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802.11-bn/1832r0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2575086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802.11-bn/1832r0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5</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8839487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802.11-bn/1832r0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1662685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802.11-bn/1832r0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7</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3444146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December 2023</a:t>
            </a:r>
            <a:endParaRPr lang="en-GB" dirty="0"/>
          </a:p>
        </p:txBody>
      </p:sp>
      <p:sp>
        <p:nvSpPr>
          <p:cNvPr id="5" name="Footer Placeholder 4"/>
          <p:cNvSpPr>
            <a:spLocks noGrp="1"/>
          </p:cNvSpPr>
          <p:nvPr>
            <p:ph type="ftr" idx="11"/>
          </p:nvPr>
        </p:nvSpPr>
        <p:spPr/>
        <p:txBody>
          <a:bodyPr/>
          <a:lstStyle>
            <a:lvl1pPr>
              <a:defRPr/>
            </a:lvl1pPr>
          </a:lstStyle>
          <a:p>
            <a:r>
              <a:rPr lang="en-GB" dirty="0"/>
              <a:t>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itle">
  <p:cSld name="标题幻灯片">
    <p:spTree>
      <p:nvGrpSpPr>
        <p:cNvPr id="1" name=""/>
        <p:cNvGrpSpPr/>
        <p:nvPr/>
      </p:nvGrpSpPr>
      <p:grpSpPr>
        <a:xfrm>
          <a:off x="0" y="0"/>
          <a:ext cx="0" cy="0"/>
          <a:chOff x="0" y="0"/>
          <a:chExt cx="0" cy="0"/>
        </a:xfrm>
      </p:grpSpPr>
      <p:pic>
        <p:nvPicPr>
          <p:cNvPr id="4" name="Picture 71" descr="内页元素3-1"/>
          <p:cNvPicPr>
            <a:picLocks noChangeAspect="1" noChangeArrowheads="1"/>
          </p:cNvPicPr>
          <p:nvPr userDrawn="1"/>
        </p:nvPicPr>
        <p:blipFill>
          <a:blip r:embed="rId2" cstate="print"/>
          <a:srcRect/>
          <a:stretch>
            <a:fillRect/>
          </a:stretch>
        </p:blipFill>
        <p:spPr bwMode="auto">
          <a:xfrm>
            <a:off x="0" y="37"/>
            <a:ext cx="12190413" cy="6492875"/>
          </a:xfrm>
          <a:prstGeom prst="rect">
            <a:avLst/>
          </a:prstGeom>
          <a:noFill/>
          <a:ln w="9525">
            <a:noFill/>
            <a:miter lim="800000"/>
            <a:headEnd/>
            <a:tailEnd/>
          </a:ln>
        </p:spPr>
      </p:pic>
      <p:grpSp>
        <p:nvGrpSpPr>
          <p:cNvPr id="2" name="Group 72"/>
          <p:cNvGrpSpPr>
            <a:grpSpLocks/>
          </p:cNvGrpSpPr>
          <p:nvPr userDrawn="1"/>
        </p:nvGrpSpPr>
        <p:grpSpPr bwMode="auto">
          <a:xfrm>
            <a:off x="8055" y="7938"/>
            <a:ext cx="12190412" cy="6858000"/>
            <a:chOff x="1" y="1"/>
            <a:chExt cx="7681" cy="4320"/>
          </a:xfrm>
        </p:grpSpPr>
        <p:pic>
          <p:nvPicPr>
            <p:cNvPr id="6" name="Picture 73" descr="封面元素2"/>
            <p:cNvPicPr>
              <a:picLocks noChangeAspect="1" noChangeArrowheads="1"/>
            </p:cNvPicPr>
            <p:nvPr userDrawn="1"/>
          </p:nvPicPr>
          <p:blipFill>
            <a:blip r:embed="rId3" cstate="print"/>
            <a:srcRect/>
            <a:stretch>
              <a:fillRect/>
            </a:stretch>
          </p:blipFill>
          <p:spPr bwMode="auto">
            <a:xfrm>
              <a:off x="1" y="1"/>
              <a:ext cx="7681" cy="4320"/>
            </a:xfrm>
            <a:prstGeom prst="rect">
              <a:avLst/>
            </a:prstGeom>
            <a:noFill/>
            <a:ln w="9525">
              <a:noFill/>
              <a:miter lim="800000"/>
              <a:headEnd/>
              <a:tailEnd/>
            </a:ln>
          </p:spPr>
        </p:pic>
        <p:sp>
          <p:nvSpPr>
            <p:cNvPr id="7" name="Rectangle 74"/>
            <p:cNvSpPr>
              <a:spLocks noChangeArrowheads="1"/>
            </p:cNvSpPr>
            <p:nvPr userDrawn="1"/>
          </p:nvSpPr>
          <p:spPr bwMode="auto">
            <a:xfrm>
              <a:off x="6554" y="3482"/>
              <a:ext cx="602" cy="629"/>
            </a:xfrm>
            <a:prstGeom prst="rect">
              <a:avLst/>
            </a:prstGeom>
            <a:solidFill>
              <a:schemeClr val="bg1"/>
            </a:solidFill>
            <a:ln w="9525" algn="ctr">
              <a:noFill/>
              <a:miter lim="800000"/>
              <a:headEnd/>
              <a:tailEnd/>
            </a:ln>
            <a:effectLst/>
          </p:spPr>
          <p:txBody>
            <a:bodyPr wrap="none" anchor="ctr"/>
            <a:lstStyle/>
            <a:p>
              <a:pPr algn="ctr">
                <a:spcBef>
                  <a:spcPct val="50000"/>
                </a:spcBef>
                <a:buClr>
                  <a:srgbClr val="5F5F5F"/>
                </a:buClr>
                <a:buSzPct val="80000"/>
                <a:buFont typeface="Wingdings" pitchFamily="2" charset="2"/>
                <a:buNone/>
                <a:defRPr/>
              </a:pPr>
              <a:endParaRPr lang="zh-CN" altLang="en-US" sz="3599" b="1">
                <a:solidFill>
                  <a:srgbClr val="FFFFFF"/>
                </a:solidFill>
                <a:latin typeface="Arial" charset="0"/>
                <a:ea typeface="宋体" pitchFamily="2" charset="-122"/>
              </a:endParaRPr>
            </a:p>
          </p:txBody>
        </p:sp>
      </p:grpSp>
      <p:sp>
        <p:nvSpPr>
          <p:cNvPr id="8" name="Text Box 76"/>
          <p:cNvSpPr txBox="1">
            <a:spLocks noChangeArrowheads="1"/>
          </p:cNvSpPr>
          <p:nvPr userDrawn="1"/>
        </p:nvSpPr>
        <p:spPr bwMode="auto">
          <a:xfrm>
            <a:off x="811117" y="6199358"/>
            <a:ext cx="2653882" cy="307706"/>
          </a:xfrm>
          <a:prstGeom prst="rect">
            <a:avLst/>
          </a:prstGeom>
          <a:noFill/>
          <a:ln w="9525">
            <a:noFill/>
            <a:miter lim="800000"/>
            <a:headEnd/>
            <a:tailEnd/>
          </a:ln>
        </p:spPr>
        <p:txBody>
          <a:bodyPr wrap="none">
            <a:spAutoFit/>
          </a:bodyPr>
          <a:lstStyle/>
          <a:p>
            <a:pPr eaLnBrk="0" hangingPunct="0">
              <a:defRPr/>
            </a:pPr>
            <a:r>
              <a:rPr lang="en-US" altLang="zh-CN" sz="1400" dirty="0">
                <a:solidFill>
                  <a:srgbClr val="000000"/>
                </a:solidFill>
                <a:latin typeface="FrutigerNext LT Bold" pitchFamily="-92" charset="0"/>
                <a:ea typeface="ＭＳ Ｐゴシック" pitchFamily="34" charset="-128"/>
              </a:rPr>
              <a:t>HUAWEI TECHNOLOGIES CO., LTD.</a:t>
            </a:r>
          </a:p>
        </p:txBody>
      </p:sp>
      <p:sp>
        <p:nvSpPr>
          <p:cNvPr id="1508364" name="Rectangle 12"/>
          <p:cNvSpPr>
            <a:spLocks noGrp="1" noChangeArrowheads="1"/>
          </p:cNvSpPr>
          <p:nvPr>
            <p:ph type="ctrTitle"/>
          </p:nvPr>
        </p:nvSpPr>
        <p:spPr>
          <a:xfrm>
            <a:off x="896710" y="2130600"/>
            <a:ext cx="7348212" cy="1470025"/>
          </a:xfrm>
        </p:spPr>
        <p:txBody>
          <a:bodyPr/>
          <a:lstStyle>
            <a:lvl1pPr>
              <a:defRPr sz="3999">
                <a:solidFill>
                  <a:schemeClr val="bg1"/>
                </a:solidFill>
              </a:defRPr>
            </a:lvl1pPr>
          </a:lstStyle>
          <a:p>
            <a:r>
              <a:rPr lang="zh-CN" altLang="en-US"/>
              <a:t>单击此处编辑母版标题样式</a:t>
            </a:r>
          </a:p>
        </p:txBody>
      </p:sp>
      <p:sp>
        <p:nvSpPr>
          <p:cNvPr id="1508365" name="Rectangle 13"/>
          <p:cNvSpPr>
            <a:spLocks noGrp="1" noChangeArrowheads="1"/>
          </p:cNvSpPr>
          <p:nvPr>
            <p:ph type="subTitle" idx="1"/>
          </p:nvPr>
        </p:nvSpPr>
        <p:spPr>
          <a:xfrm>
            <a:off x="896705" y="4108450"/>
            <a:ext cx="7345037" cy="533400"/>
          </a:xfrm>
        </p:spPr>
        <p:txBody>
          <a:bodyPr anchor="ctr"/>
          <a:lstStyle>
            <a:lvl1pPr marL="0" indent="0">
              <a:buFontTx/>
              <a:buNone/>
              <a:defRPr>
                <a:solidFill>
                  <a:schemeClr val="bg1"/>
                </a:solidFill>
              </a:defRPr>
            </a:lvl1pPr>
          </a:lstStyle>
          <a:p>
            <a:r>
              <a:rPr lang="zh-CN" altLang="en-US"/>
              <a:t>单击此处编辑母版副标题样式</a:t>
            </a:r>
          </a:p>
        </p:txBody>
      </p:sp>
    </p:spTree>
    <p:extLst>
      <p:ext uri="{BB962C8B-B14F-4D97-AF65-F5344CB8AC3E}">
        <p14:creationId xmlns:p14="http://schemas.microsoft.com/office/powerpoint/2010/main" val="3971643719"/>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a:xfrm>
            <a:off x="638011" y="1076326"/>
            <a:ext cx="11017556" cy="5095874"/>
          </a:xfrm>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Tree>
    <p:extLst>
      <p:ext uri="{BB962C8B-B14F-4D97-AF65-F5344CB8AC3E}">
        <p14:creationId xmlns:p14="http://schemas.microsoft.com/office/powerpoint/2010/main" val="172612396"/>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Hassan Omar, Huawei Technologies</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December 2023</a:t>
            </a:r>
            <a:endParaRPr lang="en-GB" dirty="0"/>
          </a:p>
        </p:txBody>
      </p:sp>
      <p:sp>
        <p:nvSpPr>
          <p:cNvPr id="5" name="Footer Placeholder 4"/>
          <p:cNvSpPr>
            <a:spLocks noGrp="1"/>
          </p:cNvSpPr>
          <p:nvPr>
            <p:ph type="ftr" idx="11"/>
          </p:nvPr>
        </p:nvSpPr>
        <p:spPr/>
        <p:txBody>
          <a:bodyPr/>
          <a:lstStyle>
            <a:lvl1pPr>
              <a:defRPr/>
            </a:lvl1pPr>
          </a:lstStyle>
          <a:p>
            <a:r>
              <a:rPr lang="en-GB" dirty="0"/>
              <a:t>Hassan Omar,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December 2023</a:t>
            </a:r>
            <a:endParaRPr lang="en-GB" dirty="0"/>
          </a:p>
        </p:txBody>
      </p:sp>
      <p:sp>
        <p:nvSpPr>
          <p:cNvPr id="6" name="Footer Placeholder 5"/>
          <p:cNvSpPr>
            <a:spLocks noGrp="1"/>
          </p:cNvSpPr>
          <p:nvPr>
            <p:ph type="ftr" idx="11"/>
          </p:nvPr>
        </p:nvSpPr>
        <p:spPr/>
        <p:txBody>
          <a:bodyPr/>
          <a:lstStyle>
            <a:lvl1pPr>
              <a:defRPr/>
            </a:lvl1pPr>
          </a:lstStyle>
          <a:p>
            <a:r>
              <a:rPr lang="en-GB" dirty="0"/>
              <a:t>Hassan Omar,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December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Hassan Omar, Huawei Technologies</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December 2023</a:t>
            </a:r>
            <a:endParaRPr lang="en-GB" dirty="0"/>
          </a:p>
        </p:txBody>
      </p:sp>
      <p:sp>
        <p:nvSpPr>
          <p:cNvPr id="4" name="Footer Placeholder 3"/>
          <p:cNvSpPr>
            <a:spLocks noGrp="1"/>
          </p:cNvSpPr>
          <p:nvPr>
            <p:ph type="ftr" idx="11"/>
          </p:nvPr>
        </p:nvSpPr>
        <p:spPr/>
        <p:txBody>
          <a:bodyPr/>
          <a:lstStyle>
            <a:lvl1pPr>
              <a:defRPr/>
            </a:lvl1pPr>
          </a:lstStyle>
          <a:p>
            <a:r>
              <a:rPr lang="en-GB" dirty="0"/>
              <a:t>Hassan Omar,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2023</a:t>
            </a:r>
            <a:endParaRPr lang="en-GB" dirty="0"/>
          </a:p>
        </p:txBody>
      </p:sp>
      <p:sp>
        <p:nvSpPr>
          <p:cNvPr id="3" name="Footer Placeholder 2"/>
          <p:cNvSpPr>
            <a:spLocks noGrp="1"/>
          </p:cNvSpPr>
          <p:nvPr>
            <p:ph type="ftr" idx="11"/>
          </p:nvPr>
        </p:nvSpPr>
        <p:spPr/>
        <p:txBody>
          <a:bodyPr/>
          <a:lstStyle>
            <a:lvl1pPr>
              <a:defRPr/>
            </a:lvl1pPr>
          </a:lstStyle>
          <a:p>
            <a:r>
              <a:rPr lang="en-GB" dirty="0"/>
              <a:t>Hassan Omar,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December 2023</a:t>
            </a:r>
            <a:endParaRPr lang="en-GB" dirty="0"/>
          </a:p>
        </p:txBody>
      </p:sp>
      <p:sp>
        <p:nvSpPr>
          <p:cNvPr id="5" name="Footer Placeholder 4"/>
          <p:cNvSpPr>
            <a:spLocks noGrp="1"/>
          </p:cNvSpPr>
          <p:nvPr>
            <p:ph type="ftr" idx="11"/>
          </p:nvPr>
        </p:nvSpPr>
        <p:spPr/>
        <p:txBody>
          <a:bodyPr/>
          <a:lstStyle>
            <a:lvl1pPr>
              <a:defRPr/>
            </a:lvl1pPr>
          </a:lstStyle>
          <a:p>
            <a:r>
              <a:rPr lang="en-GB" dirty="0"/>
              <a:t>Hassan Omar,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December 2023</a:t>
            </a:r>
            <a:endParaRPr lang="en-GB" dirty="0"/>
          </a:p>
        </p:txBody>
      </p:sp>
      <p:sp>
        <p:nvSpPr>
          <p:cNvPr id="5" name="Footer Placeholder 4"/>
          <p:cNvSpPr>
            <a:spLocks noGrp="1"/>
          </p:cNvSpPr>
          <p:nvPr>
            <p:ph type="ftr" idx="11"/>
          </p:nvPr>
        </p:nvSpPr>
        <p:spPr/>
        <p:txBody>
          <a:bodyPr/>
          <a:lstStyle>
            <a:lvl1pPr>
              <a:defRPr/>
            </a:lvl1pPr>
          </a:lstStyle>
          <a:p>
            <a:r>
              <a:rPr lang="en-GB" dirty="0"/>
              <a:t>Hassan Omar,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5" Type="http://schemas.openxmlformats.org/officeDocument/2006/relationships/image" Target="../media/image2.pn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Calibri" panose="020F0502020204030204" pitchFamily="34" charset="0"/>
                <a:cs typeface="Calibri" panose="020F0502020204030204" pitchFamily="34" charset="0"/>
              </a:defRPr>
            </a:lvl1pPr>
          </a:lstStyle>
          <a:p>
            <a:r>
              <a:rPr lang="en-US" dirty="0"/>
              <a:t>December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Calibri" panose="020F0502020204030204" pitchFamily="34" charset="0"/>
                <a:cs typeface="Calibri" panose="020F0502020204030204" pitchFamily="34" charset="0"/>
              </a:defRPr>
            </a:lvl1pPr>
          </a:lstStyle>
          <a:p>
            <a:r>
              <a:rPr lang="en-GB" dirty="0"/>
              <a:t>Hassan Omar </a:t>
            </a:r>
            <a:r>
              <a:rPr lang="en-GB" i="1" dirty="0"/>
              <a:t>et al.</a:t>
            </a:r>
            <a:r>
              <a:rPr lang="en-GB" dirty="0"/>
              <a:t>, Huawei Technologies</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Calibri" panose="020F0502020204030204" pitchFamily="34" charset="0"/>
                <a:cs typeface="Calibri" panose="020F0502020204030204" pitchFamily="34" charset="0"/>
              </a:defRPr>
            </a:lvl1pPr>
          </a:lstStyle>
          <a:p>
            <a:r>
              <a:rPr lang="en-GB"/>
              <a:t>Slide </a:t>
            </a:r>
            <a:fld id="{D09C756B-EB39-4236-ADBB-73052B179AE4}" type="slidenum">
              <a:rPr lang="en-GB" smtClean="0"/>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latin typeface="Calibri" panose="020F0502020204030204" pitchFamily="34" charset="0"/>
              <a:cs typeface="Calibri" panose="020F0502020204030204" pitchFamily="34" charset="0"/>
            </a:endParaRPr>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latin typeface="Calibri" panose="020F0502020204030204" pitchFamily="34" charset="0"/>
                <a:cs typeface="Calibri" panose="020F0502020204030204" pitchFamily="34" charset="0"/>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latin typeface="Calibri" panose="020F0502020204030204" pitchFamily="34" charset="0"/>
              <a:cs typeface="Calibri" panose="020F0502020204030204" pitchFamily="34" charset="0"/>
            </a:endParaRPr>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Calibri" panose="020F0502020204030204" pitchFamily="34" charset="0"/>
              </a:rPr>
              <a:t>doc.: IEEE 802.11-24/0050r0</a:t>
            </a:r>
          </a:p>
        </p:txBody>
      </p:sp>
      <p:sp>
        <p:nvSpPr>
          <p:cNvPr id="7" name="Rectangle 3">
            <a:extLst>
              <a:ext uri="{FF2B5EF4-FFF2-40B4-BE49-F238E27FC236}">
                <a16:creationId xmlns:a16="http://schemas.microsoft.com/office/drawing/2014/main" id="{DDD5C9A4-2DD2-4D1F-9C8B-25BE102DD03C}"/>
              </a:ext>
            </a:extLst>
          </p:cNvPr>
          <p:cNvSpPr>
            <a:spLocks noChangeArrowheads="1"/>
          </p:cNvSpPr>
          <p:nvPr userDrawn="1"/>
        </p:nvSpPr>
        <p:spPr bwMode="auto">
          <a:xfrm>
            <a:off x="914400" y="38544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Calibri" panose="020F0502020204030204" pitchFamily="34" charset="0"/>
          <a:ea typeface="+mj-ea"/>
          <a:cs typeface="Calibri" panose="020F0502020204030204" pitchFamily="34" charset="0"/>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Calibri" panose="020F0502020204030204" pitchFamily="34" charset="0"/>
          <a:ea typeface="+mn-ea"/>
          <a:cs typeface="Calibri" panose="020F0502020204030204" pitchFamily="34" charset="0"/>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Calibri" panose="020F0502020204030204" pitchFamily="34" charset="0"/>
          <a:ea typeface="+mn-ea"/>
          <a:cs typeface="Calibri" panose="020F0502020204030204" pitchFamily="34" charset="0"/>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cs typeface="Calibri" panose="020F0502020204030204" pitchFamily="34" charset="0"/>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Calibri" panose="020F0502020204030204" pitchFamily="34" charset="0"/>
          <a:ea typeface="+mn-ea"/>
          <a:cs typeface="Calibri" panose="020F0502020204030204" pitchFamily="34" charset="0"/>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Calibri" panose="020F0502020204030204" pitchFamily="34" charset="0"/>
          <a:ea typeface="+mn-ea"/>
          <a:cs typeface="Calibri" panose="020F0502020204030204" pitchFamily="34" charset="0"/>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2" name="Group 97"/>
          <p:cNvGrpSpPr>
            <a:grpSpLocks/>
          </p:cNvGrpSpPr>
          <p:nvPr/>
        </p:nvGrpSpPr>
        <p:grpSpPr bwMode="auto">
          <a:xfrm>
            <a:off x="0" y="6223001"/>
            <a:ext cx="12192000" cy="635000"/>
            <a:chOff x="0" y="3920"/>
            <a:chExt cx="7682" cy="400"/>
          </a:xfrm>
        </p:grpSpPr>
        <p:pic>
          <p:nvPicPr>
            <p:cNvPr id="10338" name="Picture 98" descr="图片1"/>
            <p:cNvPicPr>
              <a:picLocks noChangeAspect="1" noChangeArrowheads="1"/>
            </p:cNvPicPr>
            <p:nvPr userDrawn="1"/>
          </p:nvPicPr>
          <p:blipFill>
            <a:blip r:embed="rId4" cstate="print"/>
            <a:srcRect/>
            <a:stretch>
              <a:fillRect/>
            </a:stretch>
          </p:blipFill>
          <p:spPr bwMode="auto">
            <a:xfrm>
              <a:off x="0" y="3920"/>
              <a:ext cx="5760" cy="400"/>
            </a:xfrm>
            <a:prstGeom prst="rect">
              <a:avLst/>
            </a:prstGeom>
            <a:noFill/>
          </p:spPr>
        </p:pic>
        <p:pic>
          <p:nvPicPr>
            <p:cNvPr id="10339" name="Picture 99" descr="图片1"/>
            <p:cNvPicPr>
              <a:picLocks noChangeAspect="1" noChangeArrowheads="1"/>
            </p:cNvPicPr>
            <p:nvPr userDrawn="1"/>
          </p:nvPicPr>
          <p:blipFill>
            <a:blip r:embed="rId4" cstate="print"/>
            <a:srcRect/>
            <a:stretch>
              <a:fillRect/>
            </a:stretch>
          </p:blipFill>
          <p:spPr bwMode="auto">
            <a:xfrm>
              <a:off x="1539" y="3920"/>
              <a:ext cx="5760" cy="400"/>
            </a:xfrm>
            <a:prstGeom prst="rect">
              <a:avLst/>
            </a:prstGeom>
            <a:noFill/>
          </p:spPr>
        </p:pic>
        <p:pic>
          <p:nvPicPr>
            <p:cNvPr id="10340" name="Picture 100" descr="图片1"/>
            <p:cNvPicPr>
              <a:picLocks noChangeAspect="1" noChangeArrowheads="1"/>
            </p:cNvPicPr>
            <p:nvPr userDrawn="1"/>
          </p:nvPicPr>
          <p:blipFill>
            <a:blip r:embed="rId4" cstate="print"/>
            <a:srcRect/>
            <a:stretch>
              <a:fillRect/>
            </a:stretch>
          </p:blipFill>
          <p:spPr bwMode="auto">
            <a:xfrm rot="10800000">
              <a:off x="6619" y="3920"/>
              <a:ext cx="1063" cy="400"/>
            </a:xfrm>
            <a:prstGeom prst="rect">
              <a:avLst/>
            </a:prstGeom>
            <a:noFill/>
          </p:spPr>
        </p:pic>
      </p:grpSp>
      <p:pic>
        <p:nvPicPr>
          <p:cNvPr id="10341" name="Picture 101" descr="图片3副本"/>
          <p:cNvPicPr>
            <a:picLocks noChangeAspect="1" noChangeArrowheads="1"/>
          </p:cNvPicPr>
          <p:nvPr/>
        </p:nvPicPr>
        <p:blipFill>
          <a:blip r:embed="rId5" cstate="print"/>
          <a:srcRect/>
          <a:stretch>
            <a:fillRect/>
          </a:stretch>
        </p:blipFill>
        <p:spPr bwMode="auto">
          <a:xfrm>
            <a:off x="10179575" y="6393019"/>
            <a:ext cx="1295063" cy="307975"/>
          </a:xfrm>
          <a:prstGeom prst="rect">
            <a:avLst/>
          </a:prstGeom>
          <a:noFill/>
        </p:spPr>
      </p:pic>
      <p:sp>
        <p:nvSpPr>
          <p:cNvPr id="154" name="Text Box 8"/>
          <p:cNvSpPr txBox="1">
            <a:spLocks noChangeArrowheads="1"/>
          </p:cNvSpPr>
          <p:nvPr/>
        </p:nvSpPr>
        <p:spPr bwMode="auto">
          <a:xfrm>
            <a:off x="876079" y="6502410"/>
            <a:ext cx="2475911" cy="18466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lIns="0" tIns="0" rIns="80033" bIns="0">
            <a:spAutoFit/>
          </a:bodyPr>
          <a:lstStyle>
            <a:lvl1pPr defTabSz="801688" eaLnBrk="0" hangingPunct="0">
              <a:defRPr>
                <a:solidFill>
                  <a:schemeClr val="tx1"/>
                </a:solidFill>
                <a:latin typeface="Calibri" pitchFamily="34" charset="0"/>
                <a:ea typeface="宋体" pitchFamily="2" charset="-122"/>
              </a:defRPr>
            </a:lvl1pPr>
            <a:lvl2pPr marL="742950" indent="-285750" defTabSz="801688" eaLnBrk="0" hangingPunct="0">
              <a:defRPr>
                <a:solidFill>
                  <a:schemeClr val="tx1"/>
                </a:solidFill>
                <a:latin typeface="Calibri" pitchFamily="34" charset="0"/>
                <a:ea typeface="宋体" pitchFamily="2" charset="-122"/>
              </a:defRPr>
            </a:lvl2pPr>
            <a:lvl3pPr marL="1143000" indent="-228600" defTabSz="801688" eaLnBrk="0" hangingPunct="0">
              <a:defRPr>
                <a:solidFill>
                  <a:schemeClr val="tx1"/>
                </a:solidFill>
                <a:latin typeface="Calibri" pitchFamily="34" charset="0"/>
                <a:ea typeface="宋体" pitchFamily="2" charset="-122"/>
              </a:defRPr>
            </a:lvl3pPr>
            <a:lvl4pPr marL="1600200" indent="-228600" defTabSz="801688" eaLnBrk="0" hangingPunct="0">
              <a:defRPr>
                <a:solidFill>
                  <a:schemeClr val="tx1"/>
                </a:solidFill>
                <a:latin typeface="Calibri" pitchFamily="34" charset="0"/>
                <a:ea typeface="宋体" pitchFamily="2" charset="-122"/>
              </a:defRPr>
            </a:lvl4pPr>
            <a:lvl5pPr marL="2057400" indent="-228600" defTabSz="801688" eaLnBrk="0" hangingPunct="0">
              <a:defRPr>
                <a:solidFill>
                  <a:schemeClr val="tx1"/>
                </a:solidFill>
                <a:latin typeface="Calibri" pitchFamily="34" charset="0"/>
                <a:ea typeface="宋体" pitchFamily="2" charset="-122"/>
              </a:defRPr>
            </a:lvl5pPr>
            <a:lvl6pPr marL="2514600" indent="-228600" defTabSz="801688" eaLnBrk="0" fontAlgn="base" hangingPunct="0">
              <a:spcBef>
                <a:spcPct val="0"/>
              </a:spcBef>
              <a:spcAft>
                <a:spcPct val="0"/>
              </a:spcAft>
              <a:defRPr>
                <a:solidFill>
                  <a:schemeClr val="tx1"/>
                </a:solidFill>
                <a:latin typeface="Calibri" pitchFamily="34" charset="0"/>
                <a:ea typeface="宋体" pitchFamily="2" charset="-122"/>
              </a:defRPr>
            </a:lvl6pPr>
            <a:lvl7pPr marL="2971800" indent="-228600" defTabSz="801688" eaLnBrk="0" fontAlgn="base" hangingPunct="0">
              <a:spcBef>
                <a:spcPct val="0"/>
              </a:spcBef>
              <a:spcAft>
                <a:spcPct val="0"/>
              </a:spcAft>
              <a:defRPr>
                <a:solidFill>
                  <a:schemeClr val="tx1"/>
                </a:solidFill>
                <a:latin typeface="Calibri" pitchFamily="34" charset="0"/>
                <a:ea typeface="宋体" pitchFamily="2" charset="-122"/>
              </a:defRPr>
            </a:lvl7pPr>
            <a:lvl8pPr marL="3429000" indent="-228600" defTabSz="801688" eaLnBrk="0" fontAlgn="base" hangingPunct="0">
              <a:spcBef>
                <a:spcPct val="0"/>
              </a:spcBef>
              <a:spcAft>
                <a:spcPct val="0"/>
              </a:spcAft>
              <a:defRPr>
                <a:solidFill>
                  <a:schemeClr val="tx1"/>
                </a:solidFill>
                <a:latin typeface="Calibri" pitchFamily="34" charset="0"/>
                <a:ea typeface="宋体" pitchFamily="2" charset="-122"/>
              </a:defRPr>
            </a:lvl8pPr>
            <a:lvl9pPr marL="3886200" indent="-228600" defTabSz="801688" eaLnBrk="0" fontAlgn="base" hangingPunct="0">
              <a:spcBef>
                <a:spcPct val="0"/>
              </a:spcBef>
              <a:spcAft>
                <a:spcPct val="0"/>
              </a:spcAft>
              <a:defRPr>
                <a:solidFill>
                  <a:schemeClr val="tx1"/>
                </a:solidFill>
                <a:latin typeface="Calibri" pitchFamily="34" charset="0"/>
                <a:ea typeface="宋体" pitchFamily="2" charset="-122"/>
              </a:defRPr>
            </a:lvl9pPr>
          </a:lstStyle>
          <a:p>
            <a:pPr>
              <a:defRPr/>
            </a:pPr>
            <a:r>
              <a:rPr lang="en-US" altLang="zh-CN" sz="1200" dirty="0">
                <a:solidFill>
                  <a:prstClr val="black"/>
                </a:solidFill>
                <a:latin typeface="Times New Roman" pitchFamily="18" charset="0"/>
                <a:ea typeface="MS PGothic" pitchFamily="34" charset="-128"/>
              </a:rPr>
              <a:t>HUAWEITECHNOLOGIESCO.,LTD.</a:t>
            </a:r>
          </a:p>
        </p:txBody>
      </p:sp>
      <p:sp>
        <p:nvSpPr>
          <p:cNvPr id="10246" name="Rectangle 13"/>
          <p:cNvSpPr>
            <a:spLocks noGrp="1" noChangeArrowheads="1"/>
          </p:cNvSpPr>
          <p:nvPr>
            <p:ph type="title"/>
          </p:nvPr>
        </p:nvSpPr>
        <p:spPr bwMode="auto">
          <a:xfrm>
            <a:off x="876072" y="325480"/>
            <a:ext cx="10438270" cy="474623"/>
          </a:xfrm>
          <a:prstGeom prst="rect">
            <a:avLst/>
          </a:prstGeom>
          <a:noFill/>
          <a:ln w="9525">
            <a:noFill/>
            <a:miter lim="800000"/>
            <a:headEnd/>
            <a:tailEnd/>
          </a:ln>
          <a:effectLst/>
        </p:spPr>
        <p:txBody>
          <a:bodyPr vert="horz" wrap="square" lIns="72000" tIns="36000" rIns="72000" bIns="36000" numCol="1" anchor="ctr" anchorCtr="0" compatLnSpc="1">
            <a:prstTxWarp prst="textNoShape">
              <a:avLst/>
            </a:prstTxWarp>
            <a:normAutofit/>
          </a:bodyPr>
          <a:lstStyle/>
          <a:p>
            <a:pPr lvl="0"/>
            <a:r>
              <a:rPr lang="en-US" altLang="zh-CN" dirty="0"/>
              <a:t>Click to edit Master title style</a:t>
            </a:r>
            <a:endParaRPr lang="zh-CN" altLang="en-US" dirty="0"/>
          </a:p>
        </p:txBody>
      </p:sp>
      <p:sp>
        <p:nvSpPr>
          <p:cNvPr id="10247" name="Rectangle 21"/>
          <p:cNvSpPr>
            <a:spLocks noChangeArrowheads="1"/>
          </p:cNvSpPr>
          <p:nvPr/>
        </p:nvSpPr>
        <p:spPr bwMode="auto">
          <a:xfrm>
            <a:off x="5135815" y="6502407"/>
            <a:ext cx="1413185" cy="184666"/>
          </a:xfrm>
          <a:prstGeom prst="rect">
            <a:avLst/>
          </a:prstGeom>
          <a:noFill/>
          <a:ln w="9525" algn="ctr">
            <a:noFill/>
            <a:miter lim="800000"/>
            <a:headEnd/>
            <a:tailEnd/>
          </a:ln>
          <a:effectLst/>
        </p:spPr>
        <p:txBody>
          <a:bodyPr wrap="none" lIns="80001" tIns="0" rIns="80001" bIns="0">
            <a:spAutoFit/>
          </a:bodyPr>
          <a:lstStyle/>
          <a:p>
            <a:pPr defTabSz="801447" eaLnBrk="0" hangingPunct="0">
              <a:defRPr/>
            </a:pPr>
            <a:r>
              <a:rPr lang="en-US" altLang="zh-CN" sz="1200" dirty="0" err="1">
                <a:solidFill>
                  <a:prstClr val="black"/>
                </a:solidFill>
                <a:latin typeface="Times New Roman" pitchFamily="18" charset="0"/>
                <a:ea typeface="MS PGothic" pitchFamily="34" charset="-128"/>
              </a:rPr>
              <a:t>HuaweiConfidential</a:t>
            </a:r>
            <a:endParaRPr lang="en-US" altLang="zh-CN" sz="1200" dirty="0">
              <a:solidFill>
                <a:prstClr val="black"/>
              </a:solidFill>
              <a:latin typeface="Times New Roman" pitchFamily="18" charset="0"/>
              <a:ea typeface="MS PGothic" pitchFamily="34" charset="-128"/>
            </a:endParaRPr>
          </a:p>
        </p:txBody>
      </p:sp>
      <p:sp>
        <p:nvSpPr>
          <p:cNvPr id="10248" name="Rectangle 68"/>
          <p:cNvSpPr>
            <a:spLocks noGrp="1" noChangeArrowheads="1"/>
          </p:cNvSpPr>
          <p:nvPr>
            <p:ph type="body" idx="1"/>
          </p:nvPr>
        </p:nvSpPr>
        <p:spPr bwMode="auto">
          <a:xfrm>
            <a:off x="628486" y="1076328"/>
            <a:ext cx="11303232" cy="5095875"/>
          </a:xfrm>
          <a:prstGeom prst="rect">
            <a:avLst/>
          </a:prstGeom>
          <a:noFill/>
          <a:ln w="9525">
            <a:noFill/>
            <a:miter lim="800000"/>
            <a:headEnd/>
            <a:tailEnd/>
          </a:ln>
          <a:effectLst/>
        </p:spPr>
        <p:txBody>
          <a:bodyPr vert="horz" wrap="square" lIns="80082" tIns="40040" rIns="80082" bIns="40040" numCol="1" anchor="t" anchorCtr="0" compatLnSpc="1">
            <a:prstTxWarp prst="textNoShape">
              <a:avLst/>
            </a:prstTxWarp>
          </a:bodyPr>
          <a:lstStyle/>
          <a:p>
            <a:pPr lvl="0"/>
            <a:r>
              <a:rPr lang="en-US" altLang="zh-CN" dirty="0"/>
              <a:t>Click to edit Master text styles</a:t>
            </a:r>
            <a:endParaRPr lang="zh-CN" altLang="en-US" dirty="0"/>
          </a:p>
          <a:p>
            <a:pPr lvl="1"/>
            <a:r>
              <a:rPr lang="en-US" altLang="zh-CN" dirty="0"/>
              <a:t>Second level</a:t>
            </a:r>
            <a:endParaRPr lang="zh-CN" altLang="en-US" dirty="0"/>
          </a:p>
          <a:p>
            <a:pPr lvl="2"/>
            <a:r>
              <a:rPr lang="en-US" altLang="zh-CN" dirty="0"/>
              <a:t>Third level</a:t>
            </a:r>
            <a:endParaRPr lang="zh-CN" altLang="en-US" dirty="0"/>
          </a:p>
          <a:p>
            <a:pPr lvl="3"/>
            <a:r>
              <a:rPr lang="en-US" altLang="zh-CN" dirty="0"/>
              <a:t>Fourth level</a:t>
            </a:r>
            <a:endParaRPr lang="zh-CN" altLang="en-US" dirty="0"/>
          </a:p>
          <a:p>
            <a:pPr lvl="4"/>
            <a:r>
              <a:rPr lang="en-US" altLang="zh-CN" dirty="0"/>
              <a:t>Fifth level</a:t>
            </a:r>
            <a:endParaRPr lang="zh-CN" altLang="en-US" dirty="0"/>
          </a:p>
        </p:txBody>
      </p:sp>
      <p:sp>
        <p:nvSpPr>
          <p:cNvPr id="6149" name="Rectangle 5"/>
          <p:cNvSpPr>
            <a:spLocks noChangeArrowheads="1"/>
          </p:cNvSpPr>
          <p:nvPr/>
        </p:nvSpPr>
        <p:spPr bwMode="auto">
          <a:xfrm>
            <a:off x="8481496" y="6502547"/>
            <a:ext cx="1583808" cy="241154"/>
          </a:xfrm>
          <a:prstGeom prst="rect">
            <a:avLst/>
          </a:prstGeom>
          <a:noFill/>
          <a:ln w="9525">
            <a:noFill/>
            <a:miter lim="800000"/>
            <a:headEnd/>
            <a:tailEnd/>
          </a:ln>
        </p:spPr>
        <p:txBody>
          <a:bodyPr lIns="0" tIns="0" rIns="0" bIns="0"/>
          <a:lstStyle/>
          <a:p>
            <a:pPr eaLnBrk="0" hangingPunct="0">
              <a:lnSpc>
                <a:spcPct val="85000"/>
              </a:lnSpc>
            </a:pPr>
            <a:r>
              <a:rPr lang="de-DE" altLang="zh-CN" sz="1200" dirty="0">
                <a:solidFill>
                  <a:prstClr val="black"/>
                </a:solidFill>
                <a:latin typeface="Times New Roman" pitchFamily="18" charset="0"/>
                <a:ea typeface="MS PGothic" pitchFamily="34" charset="-128"/>
              </a:rPr>
              <a:t>Page</a:t>
            </a:r>
            <a:fld id="{81F34FA2-C906-4E95-91BE-AE6D91A1F71C}" type="slidenum">
              <a:rPr lang="de-DE" altLang="zh-CN" sz="1200" smtClean="0">
                <a:solidFill>
                  <a:srgbClr val="000000"/>
                </a:solidFill>
                <a:latin typeface="FrutigerNext LT Bold" pitchFamily="20" charset="0"/>
                <a:ea typeface="MS PGothic" pitchFamily="34" charset="-128"/>
              </a:rPr>
              <a:pPr eaLnBrk="0" hangingPunct="0">
                <a:lnSpc>
                  <a:spcPct val="85000"/>
                </a:lnSpc>
              </a:pPr>
              <a:t>‹#›</a:t>
            </a:fld>
            <a:endParaRPr lang="en-GB" altLang="zh-CN" sz="1200" dirty="0">
              <a:solidFill>
                <a:srgbClr val="000000"/>
              </a:solidFill>
              <a:latin typeface="FrutigerNext LT Bold" pitchFamily="20" charset="0"/>
              <a:ea typeface="MS PGothic" pitchFamily="34" charset="-128"/>
            </a:endParaRPr>
          </a:p>
        </p:txBody>
      </p:sp>
      <p:cxnSp>
        <p:nvCxnSpPr>
          <p:cNvPr id="83" name="直接连接符 82"/>
          <p:cNvCxnSpPr/>
          <p:nvPr userDrawn="1"/>
        </p:nvCxnSpPr>
        <p:spPr bwMode="auto">
          <a:xfrm>
            <a:off x="0" y="833375"/>
            <a:ext cx="12192000" cy="0"/>
          </a:xfrm>
          <a:prstGeom prst="line">
            <a:avLst/>
          </a:prstGeom>
          <a:noFill/>
          <a:ln w="34925">
            <a:solidFill>
              <a:srgbClr val="C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535178780"/>
      </p:ext>
    </p:extLst>
  </p:cSld>
  <p:clrMap bg1="lt1" tx1="dk1" bg2="lt2" tx2="dk2" accent1="accent1" accent2="accent2" accent3="accent3" accent4="accent4" accent5="accent5" accent6="accent6" hlink="hlink" folHlink="folHlink"/>
  <p:sldLayoutIdLst>
    <p:sldLayoutId id="2147483661" r:id="rId1"/>
    <p:sldLayoutId id="2147483662" r:id="rId2"/>
  </p:sldLayoutIdLst>
  <p:transition/>
  <p:hf sldNum="0" hdr="0" ftr="0" dt="0"/>
  <p:txStyles>
    <p:titleStyle>
      <a:lvl1pPr algn="l" rtl="0" eaLnBrk="0" fontAlgn="base" hangingPunct="0">
        <a:spcBef>
          <a:spcPct val="0"/>
        </a:spcBef>
        <a:spcAft>
          <a:spcPct val="0"/>
        </a:spcAft>
        <a:defRPr sz="2999" b="1">
          <a:solidFill>
            <a:srgbClr val="990000"/>
          </a:solidFill>
          <a:latin typeface="Arial" pitchFamily="34" charset="0"/>
          <a:ea typeface="黑体" pitchFamily="49" charset="-122"/>
          <a:cs typeface="Arial" pitchFamily="34" charset="0"/>
        </a:defRPr>
      </a:lvl1pPr>
      <a:lvl2pPr algn="l" rtl="0" eaLnBrk="0" fontAlgn="base" hangingPunct="0">
        <a:spcBef>
          <a:spcPct val="0"/>
        </a:spcBef>
        <a:spcAft>
          <a:spcPct val="0"/>
        </a:spcAft>
        <a:defRPr sz="3199" b="1">
          <a:solidFill>
            <a:srgbClr val="990000"/>
          </a:solidFill>
          <a:latin typeface="FrutigerNext LT Medium" pitchFamily="34" charset="0"/>
          <a:ea typeface="黑体" pitchFamily="49" charset="-122"/>
          <a:cs typeface="宋体" charset="-122"/>
        </a:defRPr>
      </a:lvl2pPr>
      <a:lvl3pPr algn="l" rtl="0" eaLnBrk="0" fontAlgn="base" hangingPunct="0">
        <a:spcBef>
          <a:spcPct val="0"/>
        </a:spcBef>
        <a:spcAft>
          <a:spcPct val="0"/>
        </a:spcAft>
        <a:defRPr sz="3199" b="1">
          <a:solidFill>
            <a:srgbClr val="990000"/>
          </a:solidFill>
          <a:latin typeface="FrutigerNext LT Medium" pitchFamily="34" charset="0"/>
          <a:ea typeface="黑体" pitchFamily="49" charset="-122"/>
          <a:cs typeface="宋体" charset="-122"/>
        </a:defRPr>
      </a:lvl3pPr>
      <a:lvl4pPr algn="l" rtl="0" eaLnBrk="0" fontAlgn="base" hangingPunct="0">
        <a:spcBef>
          <a:spcPct val="0"/>
        </a:spcBef>
        <a:spcAft>
          <a:spcPct val="0"/>
        </a:spcAft>
        <a:defRPr sz="3199" b="1">
          <a:solidFill>
            <a:srgbClr val="990000"/>
          </a:solidFill>
          <a:latin typeface="FrutigerNext LT Medium" pitchFamily="34" charset="0"/>
          <a:ea typeface="黑体" pitchFamily="49" charset="-122"/>
          <a:cs typeface="宋体" charset="-122"/>
        </a:defRPr>
      </a:lvl4pPr>
      <a:lvl5pPr algn="l" rtl="0" eaLnBrk="0" fontAlgn="base" hangingPunct="0">
        <a:spcBef>
          <a:spcPct val="0"/>
        </a:spcBef>
        <a:spcAft>
          <a:spcPct val="0"/>
        </a:spcAft>
        <a:defRPr sz="3199" b="1">
          <a:solidFill>
            <a:srgbClr val="990000"/>
          </a:solidFill>
          <a:latin typeface="FrutigerNext LT Medium" pitchFamily="34" charset="0"/>
          <a:ea typeface="黑体" pitchFamily="49" charset="-122"/>
          <a:cs typeface="宋体" charset="-122"/>
        </a:defRPr>
      </a:lvl5pPr>
      <a:lvl6pPr marL="456743" algn="l" rtl="0" eaLnBrk="1" fontAlgn="base" hangingPunct="1">
        <a:spcBef>
          <a:spcPct val="0"/>
        </a:spcBef>
        <a:spcAft>
          <a:spcPct val="0"/>
        </a:spcAft>
        <a:defRPr sz="3199" b="1">
          <a:solidFill>
            <a:srgbClr val="990000"/>
          </a:solidFill>
          <a:latin typeface="FrutigerNext LT Medium" pitchFamily="34" charset="0"/>
          <a:ea typeface="华文细黑" pitchFamily="2" charset="-122"/>
          <a:cs typeface="宋体" charset="-122"/>
        </a:defRPr>
      </a:lvl6pPr>
      <a:lvl7pPr marL="913479" algn="l" rtl="0" eaLnBrk="1" fontAlgn="base" hangingPunct="1">
        <a:spcBef>
          <a:spcPct val="0"/>
        </a:spcBef>
        <a:spcAft>
          <a:spcPct val="0"/>
        </a:spcAft>
        <a:defRPr sz="3199" b="1">
          <a:solidFill>
            <a:srgbClr val="990000"/>
          </a:solidFill>
          <a:latin typeface="FrutigerNext LT Medium" pitchFamily="34" charset="0"/>
          <a:ea typeface="华文细黑" pitchFamily="2" charset="-122"/>
          <a:cs typeface="宋体" charset="-122"/>
        </a:defRPr>
      </a:lvl7pPr>
      <a:lvl8pPr marL="1370218" algn="l" rtl="0" eaLnBrk="1" fontAlgn="base" hangingPunct="1">
        <a:spcBef>
          <a:spcPct val="0"/>
        </a:spcBef>
        <a:spcAft>
          <a:spcPct val="0"/>
        </a:spcAft>
        <a:defRPr sz="3199" b="1">
          <a:solidFill>
            <a:srgbClr val="990000"/>
          </a:solidFill>
          <a:latin typeface="FrutigerNext LT Medium" pitchFamily="34" charset="0"/>
          <a:ea typeface="华文细黑" pitchFamily="2" charset="-122"/>
          <a:cs typeface="宋体" charset="-122"/>
        </a:defRPr>
      </a:lvl8pPr>
      <a:lvl9pPr marL="1826956" algn="l" rtl="0" eaLnBrk="1" fontAlgn="base" hangingPunct="1">
        <a:spcBef>
          <a:spcPct val="0"/>
        </a:spcBef>
        <a:spcAft>
          <a:spcPct val="0"/>
        </a:spcAft>
        <a:defRPr sz="3199" b="1">
          <a:solidFill>
            <a:srgbClr val="990000"/>
          </a:solidFill>
          <a:latin typeface="FrutigerNext LT Medium" pitchFamily="34" charset="0"/>
          <a:ea typeface="华文细黑" pitchFamily="2" charset="-122"/>
          <a:cs typeface="宋体" charset="-122"/>
        </a:defRPr>
      </a:lvl9pPr>
    </p:titleStyle>
    <p:bodyStyle>
      <a:lvl1pPr marL="342556" indent="-342556" algn="l" rtl="0" eaLnBrk="0" fontAlgn="base" hangingPunct="0">
        <a:lnSpc>
          <a:spcPct val="140000"/>
        </a:lnSpc>
        <a:spcBef>
          <a:spcPct val="0"/>
        </a:spcBef>
        <a:spcAft>
          <a:spcPct val="0"/>
        </a:spcAft>
        <a:buClr>
          <a:srgbClr val="777777"/>
        </a:buClr>
        <a:buSzPct val="60000"/>
        <a:buFont typeface="Wingdings" pitchFamily="2" charset="2"/>
        <a:buChar char="l"/>
        <a:defRPr sz="1999" b="1">
          <a:solidFill>
            <a:schemeClr val="tx1"/>
          </a:solidFill>
          <a:latin typeface="Arial" pitchFamily="34" charset="0"/>
          <a:ea typeface="黑体" pitchFamily="49" charset="-122"/>
          <a:cs typeface="Arial" pitchFamily="34" charset="0"/>
        </a:defRPr>
      </a:lvl1pPr>
      <a:lvl2pPr marL="742200" indent="-285463" algn="l" rtl="0" eaLnBrk="0" fontAlgn="base" hangingPunct="0">
        <a:lnSpc>
          <a:spcPct val="140000"/>
        </a:lnSpc>
        <a:spcBef>
          <a:spcPct val="0"/>
        </a:spcBef>
        <a:spcAft>
          <a:spcPct val="0"/>
        </a:spcAft>
        <a:buSzPct val="50000"/>
        <a:buFont typeface="Wingdings" pitchFamily="2" charset="2"/>
        <a:buChar char="p"/>
        <a:defRPr>
          <a:solidFill>
            <a:schemeClr val="tx1"/>
          </a:solidFill>
          <a:latin typeface="Arial" pitchFamily="34" charset="0"/>
          <a:ea typeface="+mn-ea"/>
          <a:cs typeface="Arial" pitchFamily="34" charset="0"/>
        </a:defRPr>
      </a:lvl2pPr>
      <a:lvl3pPr marL="1141846" indent="-228370" algn="l" rtl="0" eaLnBrk="0" fontAlgn="base" hangingPunct="0">
        <a:lnSpc>
          <a:spcPct val="140000"/>
        </a:lnSpc>
        <a:spcBef>
          <a:spcPct val="0"/>
        </a:spcBef>
        <a:spcAft>
          <a:spcPct val="0"/>
        </a:spcAft>
        <a:buSzPct val="50000"/>
        <a:buFont typeface="Wingdings" pitchFamily="2" charset="2"/>
        <a:buChar char="n"/>
        <a:defRPr sz="1600">
          <a:solidFill>
            <a:schemeClr val="tx1"/>
          </a:solidFill>
          <a:latin typeface="Arial" pitchFamily="34" charset="0"/>
          <a:ea typeface="+mn-ea"/>
          <a:cs typeface="Arial" pitchFamily="34" charset="0"/>
        </a:defRPr>
      </a:lvl3pPr>
      <a:lvl4pPr marL="1598587" indent="-228370" algn="l" rtl="0" eaLnBrk="0" fontAlgn="base" hangingPunct="0">
        <a:lnSpc>
          <a:spcPct val="140000"/>
        </a:lnSpc>
        <a:spcBef>
          <a:spcPct val="0"/>
        </a:spcBef>
        <a:spcAft>
          <a:spcPct val="0"/>
        </a:spcAft>
        <a:buChar char="–"/>
        <a:defRPr sz="1300">
          <a:solidFill>
            <a:schemeClr val="tx1"/>
          </a:solidFill>
          <a:latin typeface="Arial" pitchFamily="34" charset="0"/>
          <a:ea typeface="+mn-ea"/>
          <a:cs typeface="Arial" pitchFamily="34" charset="0"/>
        </a:defRPr>
      </a:lvl4pPr>
      <a:lvl5pPr marL="2055325" indent="-228370" algn="l" rtl="0" eaLnBrk="0" fontAlgn="base" hangingPunct="0">
        <a:lnSpc>
          <a:spcPct val="140000"/>
        </a:lnSpc>
        <a:spcBef>
          <a:spcPct val="0"/>
        </a:spcBef>
        <a:spcAft>
          <a:spcPct val="0"/>
        </a:spcAft>
        <a:buFont typeface="Arial" pitchFamily="34" charset="0"/>
        <a:buChar char="~"/>
        <a:defRPr sz="1200">
          <a:solidFill>
            <a:schemeClr val="tx1"/>
          </a:solidFill>
          <a:latin typeface="Arial" pitchFamily="34" charset="0"/>
          <a:ea typeface="+mn-ea"/>
          <a:cs typeface="Arial" pitchFamily="34" charset="0"/>
        </a:defRPr>
      </a:lvl5pPr>
      <a:lvl6pPr marL="2512065" indent="-228370" algn="l" rtl="0" eaLnBrk="1" fontAlgn="base" hangingPunct="1">
        <a:spcBef>
          <a:spcPct val="20000"/>
        </a:spcBef>
        <a:spcAft>
          <a:spcPct val="0"/>
        </a:spcAft>
        <a:buFont typeface="Arial" charset="0"/>
        <a:buChar char="~"/>
        <a:defRPr sz="1600">
          <a:solidFill>
            <a:schemeClr val="tx1"/>
          </a:solidFill>
          <a:latin typeface="+mn-lt"/>
          <a:ea typeface="+mn-ea"/>
          <a:cs typeface="+mn-cs"/>
        </a:defRPr>
      </a:lvl6pPr>
      <a:lvl7pPr marL="2968805" indent="-228370" algn="l" rtl="0" eaLnBrk="1" fontAlgn="base" hangingPunct="1">
        <a:spcBef>
          <a:spcPct val="20000"/>
        </a:spcBef>
        <a:spcAft>
          <a:spcPct val="0"/>
        </a:spcAft>
        <a:buFont typeface="Arial" charset="0"/>
        <a:buChar char="~"/>
        <a:defRPr sz="1600">
          <a:solidFill>
            <a:schemeClr val="tx1"/>
          </a:solidFill>
          <a:latin typeface="+mn-lt"/>
          <a:ea typeface="+mn-ea"/>
          <a:cs typeface="+mn-cs"/>
        </a:defRPr>
      </a:lvl7pPr>
      <a:lvl8pPr marL="3425543" indent="-228370" algn="l" rtl="0" eaLnBrk="1" fontAlgn="base" hangingPunct="1">
        <a:spcBef>
          <a:spcPct val="20000"/>
        </a:spcBef>
        <a:spcAft>
          <a:spcPct val="0"/>
        </a:spcAft>
        <a:buFont typeface="Arial" charset="0"/>
        <a:buChar char="~"/>
        <a:defRPr sz="1600">
          <a:solidFill>
            <a:schemeClr val="tx1"/>
          </a:solidFill>
          <a:latin typeface="+mn-lt"/>
          <a:ea typeface="+mn-ea"/>
          <a:cs typeface="+mn-cs"/>
        </a:defRPr>
      </a:lvl8pPr>
      <a:lvl9pPr marL="3882282" indent="-228370" algn="l" rtl="0" eaLnBrk="1" fontAlgn="base" hangingPunct="1">
        <a:spcBef>
          <a:spcPct val="20000"/>
        </a:spcBef>
        <a:spcAft>
          <a:spcPct val="0"/>
        </a:spcAft>
        <a:buFont typeface="Arial" charset="0"/>
        <a:buChar char="~"/>
        <a:defRPr sz="1600">
          <a:solidFill>
            <a:schemeClr val="tx1"/>
          </a:solidFill>
          <a:latin typeface="+mn-lt"/>
          <a:ea typeface="+mn-ea"/>
          <a:cs typeface="+mn-cs"/>
        </a:defRPr>
      </a:lvl9pPr>
    </p:bodyStyle>
    <p:otherStyle>
      <a:defPPr>
        <a:defRPr lang="zh-CN"/>
      </a:defPPr>
      <a:lvl1pPr marL="0" algn="l" defTabSz="913479" rtl="0" eaLnBrk="1" latinLnBrk="0" hangingPunct="1">
        <a:defRPr sz="1699" kern="1200">
          <a:solidFill>
            <a:schemeClr val="tx1"/>
          </a:solidFill>
          <a:latin typeface="+mn-lt"/>
          <a:ea typeface="+mn-ea"/>
          <a:cs typeface="+mn-cs"/>
        </a:defRPr>
      </a:lvl1pPr>
      <a:lvl2pPr marL="456743" algn="l" defTabSz="913479" rtl="0" eaLnBrk="1" latinLnBrk="0" hangingPunct="1">
        <a:defRPr sz="1699" kern="1200">
          <a:solidFill>
            <a:schemeClr val="tx1"/>
          </a:solidFill>
          <a:latin typeface="+mn-lt"/>
          <a:ea typeface="+mn-ea"/>
          <a:cs typeface="+mn-cs"/>
        </a:defRPr>
      </a:lvl2pPr>
      <a:lvl3pPr marL="913479" algn="l" defTabSz="913479" rtl="0" eaLnBrk="1" latinLnBrk="0" hangingPunct="1">
        <a:defRPr sz="1699" kern="1200">
          <a:solidFill>
            <a:schemeClr val="tx1"/>
          </a:solidFill>
          <a:latin typeface="+mn-lt"/>
          <a:ea typeface="+mn-ea"/>
          <a:cs typeface="+mn-cs"/>
        </a:defRPr>
      </a:lvl3pPr>
      <a:lvl4pPr marL="1370218" algn="l" defTabSz="913479" rtl="0" eaLnBrk="1" latinLnBrk="0" hangingPunct="1">
        <a:defRPr sz="1699" kern="1200">
          <a:solidFill>
            <a:schemeClr val="tx1"/>
          </a:solidFill>
          <a:latin typeface="+mn-lt"/>
          <a:ea typeface="+mn-ea"/>
          <a:cs typeface="+mn-cs"/>
        </a:defRPr>
      </a:lvl4pPr>
      <a:lvl5pPr marL="1826956" algn="l" defTabSz="913479" rtl="0" eaLnBrk="1" latinLnBrk="0" hangingPunct="1">
        <a:defRPr sz="1699" kern="1200">
          <a:solidFill>
            <a:schemeClr val="tx1"/>
          </a:solidFill>
          <a:latin typeface="+mn-lt"/>
          <a:ea typeface="+mn-ea"/>
          <a:cs typeface="+mn-cs"/>
        </a:defRPr>
      </a:lvl5pPr>
      <a:lvl6pPr marL="2283695" algn="l" defTabSz="913479" rtl="0" eaLnBrk="1" latinLnBrk="0" hangingPunct="1">
        <a:defRPr sz="1699" kern="1200">
          <a:solidFill>
            <a:schemeClr val="tx1"/>
          </a:solidFill>
          <a:latin typeface="+mn-lt"/>
          <a:ea typeface="+mn-ea"/>
          <a:cs typeface="+mn-cs"/>
        </a:defRPr>
      </a:lvl6pPr>
      <a:lvl7pPr marL="2740437" algn="l" defTabSz="913479" rtl="0" eaLnBrk="1" latinLnBrk="0" hangingPunct="1">
        <a:defRPr sz="1699" kern="1200">
          <a:solidFill>
            <a:schemeClr val="tx1"/>
          </a:solidFill>
          <a:latin typeface="+mn-lt"/>
          <a:ea typeface="+mn-ea"/>
          <a:cs typeface="+mn-cs"/>
        </a:defRPr>
      </a:lvl7pPr>
      <a:lvl8pPr marL="3197174" algn="l" defTabSz="913479" rtl="0" eaLnBrk="1" latinLnBrk="0" hangingPunct="1">
        <a:defRPr sz="1699" kern="1200">
          <a:solidFill>
            <a:schemeClr val="tx1"/>
          </a:solidFill>
          <a:latin typeface="+mn-lt"/>
          <a:ea typeface="+mn-ea"/>
          <a:cs typeface="+mn-cs"/>
        </a:defRPr>
      </a:lvl8pPr>
      <a:lvl9pPr marL="3653910" algn="l" defTabSz="913479" rtl="0" eaLnBrk="1" latinLnBrk="0" hangingPunct="1">
        <a:defRPr sz="169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5.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emf"/></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800" dirty="0"/>
              <a:t>Coordinated Spatial Reuse Types</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2024-01-09</a:t>
            </a:r>
          </a:p>
        </p:txBody>
      </p:sp>
      <p:sp>
        <p:nvSpPr>
          <p:cNvPr id="6" name="Date Placeholder 3"/>
          <p:cNvSpPr>
            <a:spLocks noGrp="1"/>
          </p:cNvSpPr>
          <p:nvPr>
            <p:ph type="dt" idx="10"/>
          </p:nvPr>
        </p:nvSpPr>
        <p:spPr/>
        <p:txBody>
          <a:bodyPr/>
          <a:lstStyle/>
          <a:p>
            <a:r>
              <a:rPr lang="en-US" dirty="0"/>
              <a:t>January 2024</a:t>
            </a:r>
            <a:endParaRPr lang="en-GB" dirty="0"/>
          </a:p>
        </p:txBody>
      </p:sp>
      <p:sp>
        <p:nvSpPr>
          <p:cNvPr id="7" name="Footer Placeholder 4"/>
          <p:cNvSpPr>
            <a:spLocks noGrp="1"/>
          </p:cNvSpPr>
          <p:nvPr>
            <p:ph type="ftr" idx="11"/>
          </p:nvPr>
        </p:nvSpPr>
        <p:spPr/>
        <p:txBody>
          <a:bodyPr/>
          <a:lstStyle/>
          <a:p>
            <a:r>
              <a:rPr lang="en-US" dirty="0"/>
              <a:t>Hassan Omar </a:t>
            </a:r>
            <a:r>
              <a:rPr lang="en-GB" i="1" dirty="0"/>
              <a:t>et al.</a:t>
            </a:r>
            <a:r>
              <a:rPr lang="en-GB" dirty="0"/>
              <a:t>, Huawei Technologies</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793142"/>
              </p:ext>
            </p:extLst>
          </p:nvPr>
        </p:nvGraphicFramePr>
        <p:xfrm>
          <a:off x="996950" y="2590800"/>
          <a:ext cx="10167938" cy="3135313"/>
        </p:xfrm>
        <a:graphic>
          <a:graphicData uri="http://schemas.openxmlformats.org/presentationml/2006/ole">
            <mc:AlternateContent xmlns:mc="http://schemas.openxmlformats.org/markup-compatibility/2006">
              <mc:Choice xmlns:v="urn:schemas-microsoft-com:vml" Requires="v">
                <p:oleObj spid="_x0000_s1330" name="Document" r:id="rId4" imgW="10446655" imgH="3219187" progId="Word.Document.8">
                  <p:embed/>
                </p:oleObj>
              </mc:Choice>
              <mc:Fallback>
                <p:oleObj name="Document" r:id="rId4" imgW="10446655" imgH="3219187" progId="Word.Document.8">
                  <p:embed/>
                  <p:pic>
                    <p:nvPicPr>
                      <p:cNvPr id="0" name="Picture 3"/>
                      <p:cNvPicPr>
                        <a:picLocks noChangeAspect="1" noChangeArrowheads="1"/>
                      </p:cNvPicPr>
                      <p:nvPr/>
                    </p:nvPicPr>
                    <p:blipFill>
                      <a:blip r:embed="rId5"/>
                      <a:srcRect/>
                      <a:stretch>
                        <a:fillRect/>
                      </a:stretch>
                    </p:blipFill>
                    <p:spPr bwMode="auto">
                      <a:xfrm>
                        <a:off x="996950" y="2590800"/>
                        <a:ext cx="10167938" cy="31353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latin typeface="Calibri" panose="020F0502020204030204" pitchFamily="34" charset="0"/>
                <a:cs typeface="Calibri" panose="020F0502020204030204" pitchFamily="34" charset="0"/>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39258" y="1981201"/>
            <a:ext cx="10513485" cy="4113213"/>
          </a:xfrm>
          <a:ln/>
        </p:spPr>
        <p:txBody>
          <a:bodyPr/>
          <a:lstStyle/>
          <a:p>
            <a:pPr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contribution presents different types of coordinated spatial reuse, based on the direction (i.e., uplink or downlink) of involved PPDU transmissions, as well as the requirements for each coordinated spatial reuse type, in terms of interference measurement and transmit power control</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US" dirty="0"/>
              <a:t>Hassan Omar </a:t>
            </a:r>
            <a:r>
              <a:rPr lang="en-GB" i="1" dirty="0"/>
              <a:t>et al.</a:t>
            </a:r>
            <a:r>
              <a:rPr lang="en-GB" dirty="0"/>
              <a:t>, Huawei Technologies</a:t>
            </a:r>
          </a:p>
        </p:txBody>
      </p:sp>
      <p:sp>
        <p:nvSpPr>
          <p:cNvPr id="4" name="Date Placeholder 3"/>
          <p:cNvSpPr>
            <a:spLocks noGrp="1"/>
          </p:cNvSpPr>
          <p:nvPr>
            <p:ph type="dt" idx="15"/>
          </p:nvPr>
        </p:nvSpPr>
        <p:spPr/>
        <p:txBody>
          <a:bodyPr/>
          <a:lstStyle/>
          <a:p>
            <a:r>
              <a:rPr lang="en-US" dirty="0"/>
              <a:t>January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Backgrounds</a:t>
            </a:r>
          </a:p>
        </p:txBody>
      </p:sp>
      <p:sp>
        <p:nvSpPr>
          <p:cNvPr id="2" name="Content Placeholder 1"/>
          <p:cNvSpPr>
            <a:spLocks noGrp="1"/>
          </p:cNvSpPr>
          <p:nvPr>
            <p:ph idx="1"/>
          </p:nvPr>
        </p:nvSpPr>
        <p:spPr/>
        <p:txBody>
          <a:bodyPr/>
          <a:lstStyle/>
          <a:p>
            <a:pPr algn="just">
              <a:buFont typeface="Arial" panose="020B0604020202020204" pitchFamily="34" charset="0"/>
              <a:buChar char="•"/>
            </a:pPr>
            <a:r>
              <a:rPr lang="en-GB" sz="2000" dirty="0"/>
              <a:t>The term ‘spatial reuse’ is introduced in the IEEE 802.11ax amendment:</a:t>
            </a:r>
          </a:p>
          <a:p>
            <a:pPr lvl="1" algn="just">
              <a:buFont typeface="Arial" panose="020B0604020202020204" pitchFamily="34" charset="0"/>
              <a:buChar char="•"/>
            </a:pPr>
            <a:r>
              <a:rPr lang="en-GB" sz="1800" b="1" dirty="0"/>
              <a:t>Spatial reuse (SR)</a:t>
            </a:r>
            <a:r>
              <a:rPr lang="en-GB" sz="1800" dirty="0"/>
              <a:t>: </a:t>
            </a:r>
            <a:r>
              <a:rPr lang="en-US" sz="1800" kern="1200" dirty="0"/>
              <a:t>The transmission of a physical layer (PHY) protocol data unit (PPDU) on the medium under certain conditions when a PPDU has been detected that would otherwise have prevented the transmission</a:t>
            </a:r>
            <a:endParaRPr lang="en-GB" sz="1800" dirty="0"/>
          </a:p>
          <a:p>
            <a:pPr algn="just">
              <a:buFont typeface="Arial" panose="020B0604020202020204" pitchFamily="34" charset="0"/>
              <a:buChar char="•"/>
            </a:pPr>
            <a:r>
              <a:rPr lang="en-GB" sz="2000" dirty="0"/>
              <a:t>‘Coordinated’ SR (Co-SR) is a proposed UHR feature that has been presented and evaluated in different UHR SG and </a:t>
            </a:r>
            <a:r>
              <a:rPr lang="en-GB" sz="2000" dirty="0" err="1"/>
              <a:t>TGbn</a:t>
            </a:r>
            <a:r>
              <a:rPr lang="en-GB" sz="2000" dirty="0"/>
              <a:t> contributions, where the ‘coordination’ of SR is performed by a sharing AP, i.e., a TXOP owner AP [1]-[14]</a:t>
            </a:r>
          </a:p>
          <a:p>
            <a:pPr algn="just">
              <a:buFont typeface="Arial" panose="020B0604020202020204" pitchFamily="34" charset="0"/>
              <a:buChar char="•"/>
            </a:pPr>
            <a:r>
              <a:rPr lang="en-GB" sz="2000" dirty="0"/>
              <a:t>The ‘coordination’ of SR by a sharing AP may include a specification of the maximum transmit power for a transmitting STA, which depends on the interference that the transmitting STA introduces to other PPDU transmissions during a specified Co-SR duration</a:t>
            </a:r>
          </a:p>
          <a:p>
            <a:pPr algn="just">
              <a:buFont typeface="Arial" panose="020B0604020202020204" pitchFamily="34" charset="0"/>
              <a:buChar char="•"/>
            </a:pPr>
            <a:r>
              <a:rPr lang="en-GB" sz="2000" dirty="0"/>
              <a:t>The requirements for transmit power control and interference measurement/report mainly depend on the Co-SR type, in terms of the direction of PPDU transmissions [i.e., uplink (UL) or downlink (DL)] in the sharing AP and shared AP BSSs </a:t>
            </a:r>
            <a:r>
              <a:rPr lang="en-GB" sz="2200" dirty="0"/>
              <a:t> </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a:t>
            </a:fld>
            <a:endParaRPr lang="en-GB"/>
          </a:p>
        </p:txBody>
      </p:sp>
      <p:sp>
        <p:nvSpPr>
          <p:cNvPr id="5" name="Footer Placeholder 4"/>
          <p:cNvSpPr>
            <a:spLocks noGrp="1"/>
          </p:cNvSpPr>
          <p:nvPr>
            <p:ph type="ftr" idx="14"/>
          </p:nvPr>
        </p:nvSpPr>
        <p:spPr/>
        <p:txBody>
          <a:bodyPr/>
          <a:lstStyle/>
          <a:p>
            <a:r>
              <a:rPr lang="en-US" dirty="0"/>
              <a:t>Hassan Omar </a:t>
            </a:r>
            <a:r>
              <a:rPr lang="en-GB" i="1" dirty="0"/>
              <a:t>et al.</a:t>
            </a:r>
            <a:r>
              <a:rPr lang="en-GB" dirty="0"/>
              <a:t>, Huawei Technologies</a:t>
            </a:r>
          </a:p>
        </p:txBody>
      </p:sp>
      <p:sp>
        <p:nvSpPr>
          <p:cNvPr id="4" name="Date Placeholder 3"/>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26562188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1" y="685801"/>
            <a:ext cx="10361084"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Co-SR Types and Requirements</a:t>
            </a:r>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4</a:t>
            </a:fld>
            <a:endParaRPr lang="en-GB" dirty="0"/>
          </a:p>
        </p:txBody>
      </p:sp>
      <p:sp>
        <p:nvSpPr>
          <p:cNvPr id="5" name="Footer Placeholder 4"/>
          <p:cNvSpPr>
            <a:spLocks noGrp="1"/>
          </p:cNvSpPr>
          <p:nvPr>
            <p:ph type="ftr" idx="14"/>
          </p:nvPr>
        </p:nvSpPr>
        <p:spPr/>
        <p:txBody>
          <a:bodyPr/>
          <a:lstStyle/>
          <a:p>
            <a:r>
              <a:rPr lang="en-US" dirty="0"/>
              <a:t>Hassan Omar </a:t>
            </a:r>
            <a:r>
              <a:rPr lang="en-GB" i="1" dirty="0"/>
              <a:t>et al.</a:t>
            </a:r>
            <a:r>
              <a:rPr lang="en-GB" dirty="0"/>
              <a:t>, Huawei Technologies</a:t>
            </a:r>
          </a:p>
        </p:txBody>
      </p:sp>
      <p:sp>
        <p:nvSpPr>
          <p:cNvPr id="4" name="Date Placeholder 3"/>
          <p:cNvSpPr>
            <a:spLocks noGrp="1"/>
          </p:cNvSpPr>
          <p:nvPr>
            <p:ph type="dt" idx="15"/>
          </p:nvPr>
        </p:nvSpPr>
        <p:spPr/>
        <p:txBody>
          <a:bodyPr/>
          <a:lstStyle/>
          <a:p>
            <a:r>
              <a:rPr lang="en-US" dirty="0"/>
              <a:t>January 2024</a:t>
            </a:r>
            <a:endParaRPr lang="en-GB" dirty="0"/>
          </a:p>
        </p:txBody>
      </p:sp>
      <p:sp>
        <p:nvSpPr>
          <p:cNvPr id="207" name="Rectangle 206">
            <a:extLst>
              <a:ext uri="{FF2B5EF4-FFF2-40B4-BE49-F238E27FC236}">
                <a16:creationId xmlns:a16="http://schemas.microsoft.com/office/drawing/2014/main" id="{0B00F7AE-8DBE-4CE4-8508-9D7F8190773A}"/>
              </a:ext>
            </a:extLst>
          </p:cNvPr>
          <p:cNvSpPr/>
          <p:nvPr/>
        </p:nvSpPr>
        <p:spPr>
          <a:xfrm>
            <a:off x="4406264" y="2092381"/>
            <a:ext cx="402882"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SIFS</a:t>
            </a:r>
          </a:p>
        </p:txBody>
      </p:sp>
      <p:grpSp>
        <p:nvGrpSpPr>
          <p:cNvPr id="11268" name="Group 11267">
            <a:extLst>
              <a:ext uri="{FF2B5EF4-FFF2-40B4-BE49-F238E27FC236}">
                <a16:creationId xmlns:a16="http://schemas.microsoft.com/office/drawing/2014/main" id="{FC075D52-C80A-41C2-A9DB-409E9EBEB1C9}"/>
              </a:ext>
            </a:extLst>
          </p:cNvPr>
          <p:cNvGrpSpPr/>
          <p:nvPr/>
        </p:nvGrpSpPr>
        <p:grpSpPr>
          <a:xfrm>
            <a:off x="133543" y="1743342"/>
            <a:ext cx="2873257" cy="1064517"/>
            <a:chOff x="403343" y="3670299"/>
            <a:chExt cx="2873257" cy="1064517"/>
          </a:xfrm>
        </p:grpSpPr>
        <p:cxnSp>
          <p:nvCxnSpPr>
            <p:cNvPr id="55" name="Straight Arrow Connector 54">
              <a:extLst>
                <a:ext uri="{FF2B5EF4-FFF2-40B4-BE49-F238E27FC236}">
                  <a16:creationId xmlns:a16="http://schemas.microsoft.com/office/drawing/2014/main" id="{EBCBF41F-CB35-45A3-9D30-415C3CC98E55}"/>
                </a:ext>
              </a:extLst>
            </p:cNvPr>
            <p:cNvCxnSpPr/>
            <p:nvPr/>
          </p:nvCxnSpPr>
          <p:spPr>
            <a:xfrm>
              <a:off x="1139404" y="4061821"/>
              <a:ext cx="2011680" cy="0"/>
            </a:xfrm>
            <a:prstGeom prst="straightConnector1">
              <a:avLst/>
            </a:prstGeom>
            <a:noFill/>
            <a:ln w="9525" cap="flat" cmpd="sng" algn="ctr">
              <a:solidFill>
                <a:sysClr val="windowText" lastClr="000000"/>
              </a:solidFill>
              <a:prstDash val="solid"/>
              <a:tailEnd type="triangle"/>
            </a:ln>
            <a:effectLst/>
          </p:spPr>
        </p:cxnSp>
        <p:sp>
          <p:nvSpPr>
            <p:cNvPr id="57" name="Rectangle 56">
              <a:extLst>
                <a:ext uri="{FF2B5EF4-FFF2-40B4-BE49-F238E27FC236}">
                  <a16:creationId xmlns:a16="http://schemas.microsoft.com/office/drawing/2014/main" id="{9AFA898E-79AF-46D0-98E9-EB0F26331357}"/>
                </a:ext>
              </a:extLst>
            </p:cNvPr>
            <p:cNvSpPr/>
            <p:nvPr/>
          </p:nvSpPr>
          <p:spPr>
            <a:xfrm>
              <a:off x="2743369" y="4030591"/>
              <a:ext cx="533231"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time</a:t>
              </a:r>
            </a:p>
          </p:txBody>
        </p:sp>
        <p:sp>
          <p:nvSpPr>
            <p:cNvPr id="59" name="Rectangle 58">
              <a:extLst>
                <a:ext uri="{FF2B5EF4-FFF2-40B4-BE49-F238E27FC236}">
                  <a16:creationId xmlns:a16="http://schemas.microsoft.com/office/drawing/2014/main" id="{33F6195E-1B80-467E-83DB-FBB3770D3D8A}"/>
                </a:ext>
              </a:extLst>
            </p:cNvPr>
            <p:cNvSpPr/>
            <p:nvPr/>
          </p:nvSpPr>
          <p:spPr bwMode="auto">
            <a:xfrm>
              <a:off x="1351080" y="3859181"/>
              <a:ext cx="231130" cy="202407"/>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60" name="Rectangle 59">
              <a:extLst>
                <a:ext uri="{FF2B5EF4-FFF2-40B4-BE49-F238E27FC236}">
                  <a16:creationId xmlns:a16="http://schemas.microsoft.com/office/drawing/2014/main" id="{F17A1D20-6297-4A61-A131-09043C232780}"/>
                </a:ext>
              </a:extLst>
            </p:cNvPr>
            <p:cNvSpPr/>
            <p:nvPr/>
          </p:nvSpPr>
          <p:spPr>
            <a:xfrm>
              <a:off x="1147233" y="3670299"/>
              <a:ext cx="606114"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Co-trigger</a:t>
              </a:r>
            </a:p>
          </p:txBody>
        </p:sp>
        <p:sp>
          <p:nvSpPr>
            <p:cNvPr id="63" name="Rectangle 62">
              <a:extLst>
                <a:ext uri="{FF2B5EF4-FFF2-40B4-BE49-F238E27FC236}">
                  <a16:creationId xmlns:a16="http://schemas.microsoft.com/office/drawing/2014/main" id="{C005AC3D-711C-4947-A47A-68A3E61CFD05}"/>
                </a:ext>
              </a:extLst>
            </p:cNvPr>
            <p:cNvSpPr/>
            <p:nvPr/>
          </p:nvSpPr>
          <p:spPr bwMode="auto">
            <a:xfrm>
              <a:off x="1286450" y="3859231"/>
              <a:ext cx="65598" cy="202407"/>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64" name="Rectangle 63">
              <a:extLst>
                <a:ext uri="{FF2B5EF4-FFF2-40B4-BE49-F238E27FC236}">
                  <a16:creationId xmlns:a16="http://schemas.microsoft.com/office/drawing/2014/main" id="{5C12AB86-B492-4114-97FA-AB515D857275}"/>
                </a:ext>
              </a:extLst>
            </p:cNvPr>
            <p:cNvSpPr/>
            <p:nvPr/>
          </p:nvSpPr>
          <p:spPr bwMode="auto">
            <a:xfrm>
              <a:off x="1219458" y="3859231"/>
              <a:ext cx="65598" cy="202407"/>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13" name="TextBox 12">
              <a:extLst>
                <a:ext uri="{FF2B5EF4-FFF2-40B4-BE49-F238E27FC236}">
                  <a16:creationId xmlns:a16="http://schemas.microsoft.com/office/drawing/2014/main" id="{D327CEE2-C736-47CC-BDF0-E8E853E840A5}"/>
                </a:ext>
              </a:extLst>
            </p:cNvPr>
            <p:cNvSpPr txBox="1"/>
            <p:nvPr/>
          </p:nvSpPr>
          <p:spPr>
            <a:xfrm>
              <a:off x="406180" y="3931807"/>
              <a:ext cx="856026" cy="246221"/>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itchFamily="34" charset="0"/>
                  <a:ea typeface="宋体" charset="-122"/>
                </a:rPr>
                <a:t>Sharing AP</a:t>
              </a:r>
            </a:p>
          </p:txBody>
        </p:sp>
        <p:grpSp>
          <p:nvGrpSpPr>
            <p:cNvPr id="11266" name="Group 11265">
              <a:extLst>
                <a:ext uri="{FF2B5EF4-FFF2-40B4-BE49-F238E27FC236}">
                  <a16:creationId xmlns:a16="http://schemas.microsoft.com/office/drawing/2014/main" id="{3F7B1426-4F4E-49DF-9789-11631EB388C8}"/>
                </a:ext>
              </a:extLst>
            </p:cNvPr>
            <p:cNvGrpSpPr/>
            <p:nvPr/>
          </p:nvGrpSpPr>
          <p:grpSpPr>
            <a:xfrm>
              <a:off x="1710876" y="3846432"/>
              <a:ext cx="755599" cy="215444"/>
              <a:chOff x="2024643" y="3850665"/>
              <a:chExt cx="755599" cy="215444"/>
            </a:xfrm>
          </p:grpSpPr>
          <p:sp>
            <p:nvSpPr>
              <p:cNvPr id="85" name="Rectangle 84">
                <a:extLst>
                  <a:ext uri="{FF2B5EF4-FFF2-40B4-BE49-F238E27FC236}">
                    <a16:creationId xmlns:a16="http://schemas.microsoft.com/office/drawing/2014/main" id="{5C1524BF-75FC-4878-ACAC-855DA71BA89F}"/>
                  </a:ext>
                </a:extLst>
              </p:cNvPr>
              <p:cNvSpPr/>
              <p:nvPr/>
            </p:nvSpPr>
            <p:spPr bwMode="auto">
              <a:xfrm>
                <a:off x="2024643" y="3860439"/>
                <a:ext cx="755599" cy="202407"/>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86" name="Rectangle 85">
                <a:extLst>
                  <a:ext uri="{FF2B5EF4-FFF2-40B4-BE49-F238E27FC236}">
                    <a16:creationId xmlns:a16="http://schemas.microsoft.com/office/drawing/2014/main" id="{C9AF5AD3-8516-4FB1-B8E3-B5ECC20C441A}"/>
                  </a:ext>
                </a:extLst>
              </p:cNvPr>
              <p:cNvSpPr/>
              <p:nvPr/>
            </p:nvSpPr>
            <p:spPr>
              <a:xfrm>
                <a:off x="2099385" y="3850665"/>
                <a:ext cx="606114"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DL PPDU</a:t>
                </a:r>
              </a:p>
            </p:txBody>
          </p:sp>
        </p:grpSp>
        <p:sp>
          <p:nvSpPr>
            <p:cNvPr id="91" name="Rectangle 90">
              <a:extLst>
                <a:ext uri="{FF2B5EF4-FFF2-40B4-BE49-F238E27FC236}">
                  <a16:creationId xmlns:a16="http://schemas.microsoft.com/office/drawing/2014/main" id="{945238EA-F3DC-4C2B-A4EE-B3C8C8CC75C9}"/>
                </a:ext>
              </a:extLst>
            </p:cNvPr>
            <p:cNvSpPr/>
            <p:nvPr/>
          </p:nvSpPr>
          <p:spPr>
            <a:xfrm>
              <a:off x="1443567" y="4009396"/>
              <a:ext cx="402882"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SIFS</a:t>
              </a:r>
            </a:p>
          </p:txBody>
        </p:sp>
        <p:grpSp>
          <p:nvGrpSpPr>
            <p:cNvPr id="11267" name="Group 11266">
              <a:extLst>
                <a:ext uri="{FF2B5EF4-FFF2-40B4-BE49-F238E27FC236}">
                  <a16:creationId xmlns:a16="http://schemas.microsoft.com/office/drawing/2014/main" id="{44426321-6A08-4289-9CB7-6D557B4F8425}"/>
                </a:ext>
              </a:extLst>
            </p:cNvPr>
            <p:cNvGrpSpPr/>
            <p:nvPr/>
          </p:nvGrpSpPr>
          <p:grpSpPr>
            <a:xfrm>
              <a:off x="2465747" y="3689252"/>
              <a:ext cx="362120" cy="369899"/>
              <a:chOff x="2685880" y="3689252"/>
              <a:chExt cx="362120" cy="369899"/>
            </a:xfrm>
          </p:grpSpPr>
          <p:sp>
            <p:nvSpPr>
              <p:cNvPr id="92" name="Rectangle 91">
                <a:extLst>
                  <a:ext uri="{FF2B5EF4-FFF2-40B4-BE49-F238E27FC236}">
                    <a16:creationId xmlns:a16="http://schemas.microsoft.com/office/drawing/2014/main" id="{D8177D80-8C6D-4D6C-B556-9F75CB0F4DF0}"/>
                  </a:ext>
                </a:extLst>
              </p:cNvPr>
              <p:cNvSpPr/>
              <p:nvPr/>
            </p:nvSpPr>
            <p:spPr bwMode="auto">
              <a:xfrm>
                <a:off x="2818672" y="3855507"/>
                <a:ext cx="96536" cy="203644"/>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95" name="Rectangle 94">
                <a:extLst>
                  <a:ext uri="{FF2B5EF4-FFF2-40B4-BE49-F238E27FC236}">
                    <a16:creationId xmlns:a16="http://schemas.microsoft.com/office/drawing/2014/main" id="{0691107F-3E16-4195-957F-D0D2E8E8649D}"/>
                  </a:ext>
                </a:extLst>
              </p:cNvPr>
              <p:cNvSpPr/>
              <p:nvPr/>
            </p:nvSpPr>
            <p:spPr>
              <a:xfrm>
                <a:off x="2685880" y="3689252"/>
                <a:ext cx="362120"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ACK</a:t>
                </a:r>
              </a:p>
            </p:txBody>
          </p:sp>
        </p:grpSp>
        <p:sp>
          <p:nvSpPr>
            <p:cNvPr id="97" name="Rectangle 96">
              <a:extLst>
                <a:ext uri="{FF2B5EF4-FFF2-40B4-BE49-F238E27FC236}">
                  <a16:creationId xmlns:a16="http://schemas.microsoft.com/office/drawing/2014/main" id="{E59A4A5D-2EAE-4782-B35F-C9D677BD68DD}"/>
                </a:ext>
              </a:extLst>
            </p:cNvPr>
            <p:cNvSpPr/>
            <p:nvPr/>
          </p:nvSpPr>
          <p:spPr>
            <a:xfrm>
              <a:off x="2337650" y="4009396"/>
              <a:ext cx="402882"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SIFS</a:t>
              </a:r>
            </a:p>
          </p:txBody>
        </p:sp>
        <p:cxnSp>
          <p:nvCxnSpPr>
            <p:cNvPr id="98" name="Straight Arrow Connector 97">
              <a:extLst>
                <a:ext uri="{FF2B5EF4-FFF2-40B4-BE49-F238E27FC236}">
                  <a16:creationId xmlns:a16="http://schemas.microsoft.com/office/drawing/2014/main" id="{C2590854-FAE3-4DD9-94CC-2474C06E45B7}"/>
                </a:ext>
              </a:extLst>
            </p:cNvPr>
            <p:cNvCxnSpPr/>
            <p:nvPr/>
          </p:nvCxnSpPr>
          <p:spPr>
            <a:xfrm>
              <a:off x="1136567" y="4550602"/>
              <a:ext cx="2011680" cy="0"/>
            </a:xfrm>
            <a:prstGeom prst="straightConnector1">
              <a:avLst/>
            </a:prstGeom>
            <a:noFill/>
            <a:ln w="9525" cap="flat" cmpd="sng" algn="ctr">
              <a:solidFill>
                <a:sysClr val="windowText" lastClr="000000"/>
              </a:solidFill>
              <a:prstDash val="solid"/>
              <a:tailEnd type="triangle"/>
            </a:ln>
            <a:effectLst/>
          </p:spPr>
        </p:cxnSp>
        <p:sp>
          <p:nvSpPr>
            <p:cNvPr id="99" name="Rectangle 98">
              <a:extLst>
                <a:ext uri="{FF2B5EF4-FFF2-40B4-BE49-F238E27FC236}">
                  <a16:creationId xmlns:a16="http://schemas.microsoft.com/office/drawing/2014/main" id="{AC798810-3208-4F76-89A0-FEF095456593}"/>
                </a:ext>
              </a:extLst>
            </p:cNvPr>
            <p:cNvSpPr/>
            <p:nvPr/>
          </p:nvSpPr>
          <p:spPr>
            <a:xfrm>
              <a:off x="2740532" y="4519372"/>
              <a:ext cx="533231"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time</a:t>
              </a:r>
            </a:p>
          </p:txBody>
        </p:sp>
        <p:sp>
          <p:nvSpPr>
            <p:cNvPr id="104" name="TextBox 103">
              <a:extLst>
                <a:ext uri="{FF2B5EF4-FFF2-40B4-BE49-F238E27FC236}">
                  <a16:creationId xmlns:a16="http://schemas.microsoft.com/office/drawing/2014/main" id="{05889BAD-736E-46BD-87AD-406571EFB1CB}"/>
                </a:ext>
              </a:extLst>
            </p:cNvPr>
            <p:cNvSpPr txBox="1"/>
            <p:nvPr/>
          </p:nvSpPr>
          <p:spPr>
            <a:xfrm>
              <a:off x="403343" y="4420588"/>
              <a:ext cx="856026" cy="246221"/>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itchFamily="34" charset="0"/>
                  <a:ea typeface="宋体" charset="-122"/>
                </a:rPr>
                <a:t>Shared AP</a:t>
              </a:r>
            </a:p>
          </p:txBody>
        </p:sp>
        <p:grpSp>
          <p:nvGrpSpPr>
            <p:cNvPr id="105" name="Group 104">
              <a:extLst>
                <a:ext uri="{FF2B5EF4-FFF2-40B4-BE49-F238E27FC236}">
                  <a16:creationId xmlns:a16="http://schemas.microsoft.com/office/drawing/2014/main" id="{48122B9D-FED5-4D38-A2C6-FFB79B7408C7}"/>
                </a:ext>
              </a:extLst>
            </p:cNvPr>
            <p:cNvGrpSpPr/>
            <p:nvPr/>
          </p:nvGrpSpPr>
          <p:grpSpPr>
            <a:xfrm>
              <a:off x="1708039" y="4339446"/>
              <a:ext cx="755599" cy="215444"/>
              <a:chOff x="2024643" y="3850665"/>
              <a:chExt cx="755599" cy="215444"/>
            </a:xfrm>
          </p:grpSpPr>
          <p:sp>
            <p:nvSpPr>
              <p:cNvPr id="106" name="Rectangle 105">
                <a:extLst>
                  <a:ext uri="{FF2B5EF4-FFF2-40B4-BE49-F238E27FC236}">
                    <a16:creationId xmlns:a16="http://schemas.microsoft.com/office/drawing/2014/main" id="{0F19B8DD-0922-492A-9142-731DA8106A92}"/>
                  </a:ext>
                </a:extLst>
              </p:cNvPr>
              <p:cNvSpPr/>
              <p:nvPr/>
            </p:nvSpPr>
            <p:spPr bwMode="auto">
              <a:xfrm>
                <a:off x="2024643" y="3860439"/>
                <a:ext cx="755599" cy="202407"/>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107" name="Rectangle 106">
                <a:extLst>
                  <a:ext uri="{FF2B5EF4-FFF2-40B4-BE49-F238E27FC236}">
                    <a16:creationId xmlns:a16="http://schemas.microsoft.com/office/drawing/2014/main" id="{0F660CEF-8234-4BA8-8307-8D63AEAECE69}"/>
                  </a:ext>
                </a:extLst>
              </p:cNvPr>
              <p:cNvSpPr/>
              <p:nvPr/>
            </p:nvSpPr>
            <p:spPr>
              <a:xfrm>
                <a:off x="2099385" y="3850665"/>
                <a:ext cx="606114"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DL PPDU</a:t>
                </a:r>
              </a:p>
            </p:txBody>
          </p:sp>
        </p:grpSp>
        <p:grpSp>
          <p:nvGrpSpPr>
            <p:cNvPr id="109" name="Group 108">
              <a:extLst>
                <a:ext uri="{FF2B5EF4-FFF2-40B4-BE49-F238E27FC236}">
                  <a16:creationId xmlns:a16="http://schemas.microsoft.com/office/drawing/2014/main" id="{0B7D2553-A3E5-4AFB-B4B8-D7A920DF23A3}"/>
                </a:ext>
              </a:extLst>
            </p:cNvPr>
            <p:cNvGrpSpPr/>
            <p:nvPr/>
          </p:nvGrpSpPr>
          <p:grpSpPr>
            <a:xfrm>
              <a:off x="2462910" y="4178033"/>
              <a:ext cx="362120" cy="369899"/>
              <a:chOff x="2685880" y="3689252"/>
              <a:chExt cx="362120" cy="369899"/>
            </a:xfrm>
          </p:grpSpPr>
          <p:sp>
            <p:nvSpPr>
              <p:cNvPr id="110" name="Rectangle 109">
                <a:extLst>
                  <a:ext uri="{FF2B5EF4-FFF2-40B4-BE49-F238E27FC236}">
                    <a16:creationId xmlns:a16="http://schemas.microsoft.com/office/drawing/2014/main" id="{4683FD8A-32B5-4F97-A53E-A7B23793A835}"/>
                  </a:ext>
                </a:extLst>
              </p:cNvPr>
              <p:cNvSpPr/>
              <p:nvPr/>
            </p:nvSpPr>
            <p:spPr bwMode="auto">
              <a:xfrm>
                <a:off x="2818672" y="3855507"/>
                <a:ext cx="96536" cy="203644"/>
              </a:xfrm>
              <a:prstGeom prst="rect">
                <a:avLst/>
              </a:prstGeom>
              <a:noFill/>
              <a:ln>
                <a:solidFill>
                  <a:sysClr val="windowText" lastClr="000000"/>
                </a:solidFill>
                <a:prstDash val="dash"/>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111" name="Rectangle 110">
                <a:extLst>
                  <a:ext uri="{FF2B5EF4-FFF2-40B4-BE49-F238E27FC236}">
                    <a16:creationId xmlns:a16="http://schemas.microsoft.com/office/drawing/2014/main" id="{F4DF9199-4B91-408E-B19F-A00B3ADD8B2B}"/>
                  </a:ext>
                </a:extLst>
              </p:cNvPr>
              <p:cNvSpPr/>
              <p:nvPr/>
            </p:nvSpPr>
            <p:spPr>
              <a:xfrm>
                <a:off x="2685880" y="3689252"/>
                <a:ext cx="362120"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ACK</a:t>
                </a:r>
              </a:p>
            </p:txBody>
          </p:sp>
        </p:grpSp>
        <p:sp>
          <p:nvSpPr>
            <p:cNvPr id="112" name="Rectangle 111">
              <a:extLst>
                <a:ext uri="{FF2B5EF4-FFF2-40B4-BE49-F238E27FC236}">
                  <a16:creationId xmlns:a16="http://schemas.microsoft.com/office/drawing/2014/main" id="{C4091764-367B-42BC-85AF-150E38493066}"/>
                </a:ext>
              </a:extLst>
            </p:cNvPr>
            <p:cNvSpPr/>
            <p:nvPr/>
          </p:nvSpPr>
          <p:spPr>
            <a:xfrm>
              <a:off x="2334813" y="4498177"/>
              <a:ext cx="402882"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SIFS</a:t>
              </a:r>
            </a:p>
          </p:txBody>
        </p:sp>
      </p:grpSp>
      <p:grpSp>
        <p:nvGrpSpPr>
          <p:cNvPr id="11271" name="Group 11270">
            <a:extLst>
              <a:ext uri="{FF2B5EF4-FFF2-40B4-BE49-F238E27FC236}">
                <a16:creationId xmlns:a16="http://schemas.microsoft.com/office/drawing/2014/main" id="{70AA1703-B651-4F6B-B475-EEFBACF8F45C}"/>
              </a:ext>
            </a:extLst>
          </p:cNvPr>
          <p:cNvGrpSpPr/>
          <p:nvPr/>
        </p:nvGrpSpPr>
        <p:grpSpPr>
          <a:xfrm>
            <a:off x="3002076" y="1739538"/>
            <a:ext cx="3017398" cy="1072124"/>
            <a:chOff x="3094829" y="1760339"/>
            <a:chExt cx="3017398" cy="1072124"/>
          </a:xfrm>
        </p:grpSpPr>
        <p:grpSp>
          <p:nvGrpSpPr>
            <p:cNvPr id="11270" name="Group 11269">
              <a:extLst>
                <a:ext uri="{FF2B5EF4-FFF2-40B4-BE49-F238E27FC236}">
                  <a16:creationId xmlns:a16="http://schemas.microsoft.com/office/drawing/2014/main" id="{9F9D1075-D678-4360-9AE2-458177AEBE96}"/>
                </a:ext>
              </a:extLst>
            </p:cNvPr>
            <p:cNvGrpSpPr/>
            <p:nvPr/>
          </p:nvGrpSpPr>
          <p:grpSpPr>
            <a:xfrm>
              <a:off x="3094829" y="1760339"/>
              <a:ext cx="3017398" cy="1072124"/>
              <a:chOff x="3648534" y="1739174"/>
              <a:chExt cx="3017398" cy="1072124"/>
            </a:xfrm>
          </p:grpSpPr>
          <p:cxnSp>
            <p:nvCxnSpPr>
              <p:cNvPr id="115" name="Straight Arrow Connector 114">
                <a:extLst>
                  <a:ext uri="{FF2B5EF4-FFF2-40B4-BE49-F238E27FC236}">
                    <a16:creationId xmlns:a16="http://schemas.microsoft.com/office/drawing/2014/main" id="{0D007AE9-5831-4BDA-AA45-964B8AEF2431}"/>
                  </a:ext>
                </a:extLst>
              </p:cNvPr>
              <p:cNvCxnSpPr/>
              <p:nvPr/>
            </p:nvCxnSpPr>
            <p:spPr>
              <a:xfrm>
                <a:off x="4371704" y="2138303"/>
                <a:ext cx="2194560" cy="0"/>
              </a:xfrm>
              <a:prstGeom prst="straightConnector1">
                <a:avLst/>
              </a:prstGeom>
              <a:noFill/>
              <a:ln w="9525" cap="flat" cmpd="sng" algn="ctr">
                <a:solidFill>
                  <a:sysClr val="windowText" lastClr="000000"/>
                </a:solidFill>
                <a:prstDash val="solid"/>
                <a:tailEnd type="triangle"/>
              </a:ln>
              <a:effectLst/>
            </p:spPr>
          </p:cxnSp>
          <p:sp>
            <p:nvSpPr>
              <p:cNvPr id="116" name="Rectangle 115">
                <a:extLst>
                  <a:ext uri="{FF2B5EF4-FFF2-40B4-BE49-F238E27FC236}">
                    <a16:creationId xmlns:a16="http://schemas.microsoft.com/office/drawing/2014/main" id="{3A0FB1FA-AE9E-4068-BDFA-1E025B0E7E8D}"/>
                  </a:ext>
                </a:extLst>
              </p:cNvPr>
              <p:cNvSpPr/>
              <p:nvPr/>
            </p:nvSpPr>
            <p:spPr>
              <a:xfrm>
                <a:off x="6132701" y="2107073"/>
                <a:ext cx="533231"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time</a:t>
                </a:r>
              </a:p>
            </p:txBody>
          </p:sp>
          <p:sp>
            <p:nvSpPr>
              <p:cNvPr id="117" name="Rectangle 116">
                <a:extLst>
                  <a:ext uri="{FF2B5EF4-FFF2-40B4-BE49-F238E27FC236}">
                    <a16:creationId xmlns:a16="http://schemas.microsoft.com/office/drawing/2014/main" id="{552C98AB-4AAD-457F-A826-ED49849178E6}"/>
                  </a:ext>
                </a:extLst>
              </p:cNvPr>
              <p:cNvSpPr/>
              <p:nvPr/>
            </p:nvSpPr>
            <p:spPr bwMode="auto">
              <a:xfrm>
                <a:off x="4583380" y="1935663"/>
                <a:ext cx="231130" cy="202407"/>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118" name="Rectangle 117">
                <a:extLst>
                  <a:ext uri="{FF2B5EF4-FFF2-40B4-BE49-F238E27FC236}">
                    <a16:creationId xmlns:a16="http://schemas.microsoft.com/office/drawing/2014/main" id="{00614D27-083E-4629-BF49-49EFF4CC9DFF}"/>
                  </a:ext>
                </a:extLst>
              </p:cNvPr>
              <p:cNvSpPr/>
              <p:nvPr/>
            </p:nvSpPr>
            <p:spPr>
              <a:xfrm>
                <a:off x="4379533" y="1746781"/>
                <a:ext cx="606114"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Co-trigger</a:t>
                </a:r>
              </a:p>
            </p:txBody>
          </p:sp>
          <p:sp>
            <p:nvSpPr>
              <p:cNvPr id="119" name="Rectangle 118">
                <a:extLst>
                  <a:ext uri="{FF2B5EF4-FFF2-40B4-BE49-F238E27FC236}">
                    <a16:creationId xmlns:a16="http://schemas.microsoft.com/office/drawing/2014/main" id="{6F203845-C0BB-47CD-B07E-44980B30503C}"/>
                  </a:ext>
                </a:extLst>
              </p:cNvPr>
              <p:cNvSpPr/>
              <p:nvPr/>
            </p:nvSpPr>
            <p:spPr bwMode="auto">
              <a:xfrm>
                <a:off x="4518750" y="1935713"/>
                <a:ext cx="65598" cy="202407"/>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120" name="Rectangle 119">
                <a:extLst>
                  <a:ext uri="{FF2B5EF4-FFF2-40B4-BE49-F238E27FC236}">
                    <a16:creationId xmlns:a16="http://schemas.microsoft.com/office/drawing/2014/main" id="{3A95ADC0-CC86-4395-AFD7-5F1872D1A7E2}"/>
                  </a:ext>
                </a:extLst>
              </p:cNvPr>
              <p:cNvSpPr/>
              <p:nvPr/>
            </p:nvSpPr>
            <p:spPr bwMode="auto">
              <a:xfrm>
                <a:off x="4451758" y="1935713"/>
                <a:ext cx="65598" cy="202407"/>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121" name="TextBox 120">
                <a:extLst>
                  <a:ext uri="{FF2B5EF4-FFF2-40B4-BE49-F238E27FC236}">
                    <a16:creationId xmlns:a16="http://schemas.microsoft.com/office/drawing/2014/main" id="{700433EC-2F7E-4C40-B391-7A1BB0FC08DC}"/>
                  </a:ext>
                </a:extLst>
              </p:cNvPr>
              <p:cNvSpPr txBox="1"/>
              <p:nvPr/>
            </p:nvSpPr>
            <p:spPr>
              <a:xfrm>
                <a:off x="3651371" y="2008289"/>
                <a:ext cx="856026" cy="246221"/>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itchFamily="34" charset="0"/>
                    <a:ea typeface="宋体" charset="-122"/>
                  </a:rPr>
                  <a:t>Sharing AP</a:t>
                </a:r>
              </a:p>
            </p:txBody>
          </p:sp>
          <p:grpSp>
            <p:nvGrpSpPr>
              <p:cNvPr id="122" name="Group 121">
                <a:extLst>
                  <a:ext uri="{FF2B5EF4-FFF2-40B4-BE49-F238E27FC236}">
                    <a16:creationId xmlns:a16="http://schemas.microsoft.com/office/drawing/2014/main" id="{E168E482-6E82-494E-B9A8-D922003DDE70}"/>
                  </a:ext>
                </a:extLst>
              </p:cNvPr>
              <p:cNvGrpSpPr/>
              <p:nvPr/>
            </p:nvGrpSpPr>
            <p:grpSpPr>
              <a:xfrm>
                <a:off x="5292276" y="1927147"/>
                <a:ext cx="755599" cy="215444"/>
                <a:chOff x="2024643" y="3850665"/>
                <a:chExt cx="755599" cy="215444"/>
              </a:xfrm>
            </p:grpSpPr>
            <p:sp>
              <p:nvSpPr>
                <p:cNvPr id="138" name="Rectangle 137">
                  <a:extLst>
                    <a:ext uri="{FF2B5EF4-FFF2-40B4-BE49-F238E27FC236}">
                      <a16:creationId xmlns:a16="http://schemas.microsoft.com/office/drawing/2014/main" id="{D387F65F-5E65-47E5-8AE6-DB2E26BDD81A}"/>
                    </a:ext>
                  </a:extLst>
                </p:cNvPr>
                <p:cNvSpPr/>
                <p:nvPr/>
              </p:nvSpPr>
              <p:spPr bwMode="auto">
                <a:xfrm>
                  <a:off x="2024643" y="3860439"/>
                  <a:ext cx="755599" cy="202407"/>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139" name="Rectangle 138">
                  <a:extLst>
                    <a:ext uri="{FF2B5EF4-FFF2-40B4-BE49-F238E27FC236}">
                      <a16:creationId xmlns:a16="http://schemas.microsoft.com/office/drawing/2014/main" id="{69D30AAB-0428-4C57-9D3F-8E56FC5F32D7}"/>
                    </a:ext>
                  </a:extLst>
                </p:cNvPr>
                <p:cNvSpPr/>
                <p:nvPr/>
              </p:nvSpPr>
              <p:spPr>
                <a:xfrm>
                  <a:off x="2099385" y="3850665"/>
                  <a:ext cx="606114"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UL PPDU</a:t>
                  </a:r>
                </a:p>
              </p:txBody>
            </p:sp>
          </p:grpSp>
          <p:sp>
            <p:nvSpPr>
              <p:cNvPr id="123" name="Rectangle 122">
                <a:extLst>
                  <a:ext uri="{FF2B5EF4-FFF2-40B4-BE49-F238E27FC236}">
                    <a16:creationId xmlns:a16="http://schemas.microsoft.com/office/drawing/2014/main" id="{D708C93F-F184-4A1D-AE60-293A69B53B68}"/>
                  </a:ext>
                </a:extLst>
              </p:cNvPr>
              <p:cNvSpPr/>
              <p:nvPr/>
            </p:nvSpPr>
            <p:spPr>
              <a:xfrm>
                <a:off x="4675867" y="2085878"/>
                <a:ext cx="402882"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SIFS</a:t>
                </a:r>
              </a:p>
            </p:txBody>
          </p:sp>
          <p:grpSp>
            <p:nvGrpSpPr>
              <p:cNvPr id="124" name="Group 123">
                <a:extLst>
                  <a:ext uri="{FF2B5EF4-FFF2-40B4-BE49-F238E27FC236}">
                    <a16:creationId xmlns:a16="http://schemas.microsoft.com/office/drawing/2014/main" id="{5858BE20-A6F4-495F-AEA5-72D05885A88B}"/>
                  </a:ext>
                </a:extLst>
              </p:cNvPr>
              <p:cNvGrpSpPr/>
              <p:nvPr/>
            </p:nvGrpSpPr>
            <p:grpSpPr>
              <a:xfrm>
                <a:off x="6047147" y="1765734"/>
                <a:ext cx="362120" cy="369899"/>
                <a:chOff x="2685880" y="3689252"/>
                <a:chExt cx="362120" cy="369899"/>
              </a:xfrm>
            </p:grpSpPr>
            <p:sp>
              <p:nvSpPr>
                <p:cNvPr id="136" name="Rectangle 135">
                  <a:extLst>
                    <a:ext uri="{FF2B5EF4-FFF2-40B4-BE49-F238E27FC236}">
                      <a16:creationId xmlns:a16="http://schemas.microsoft.com/office/drawing/2014/main" id="{19C18DBA-B351-4A03-B919-F454FFA52EB5}"/>
                    </a:ext>
                  </a:extLst>
                </p:cNvPr>
                <p:cNvSpPr/>
                <p:nvPr/>
              </p:nvSpPr>
              <p:spPr bwMode="auto">
                <a:xfrm>
                  <a:off x="2818672" y="3855507"/>
                  <a:ext cx="96536" cy="203644"/>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137" name="Rectangle 136">
                  <a:extLst>
                    <a:ext uri="{FF2B5EF4-FFF2-40B4-BE49-F238E27FC236}">
                      <a16:creationId xmlns:a16="http://schemas.microsoft.com/office/drawing/2014/main" id="{42A5CBF4-4B8B-4789-BD4F-24F50E89E7D1}"/>
                    </a:ext>
                  </a:extLst>
                </p:cNvPr>
                <p:cNvSpPr/>
                <p:nvPr/>
              </p:nvSpPr>
              <p:spPr>
                <a:xfrm>
                  <a:off x="2685880" y="3689252"/>
                  <a:ext cx="362120"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ACK</a:t>
                  </a:r>
                </a:p>
              </p:txBody>
            </p:sp>
          </p:grpSp>
          <p:sp>
            <p:nvSpPr>
              <p:cNvPr id="125" name="Rectangle 124">
                <a:extLst>
                  <a:ext uri="{FF2B5EF4-FFF2-40B4-BE49-F238E27FC236}">
                    <a16:creationId xmlns:a16="http://schemas.microsoft.com/office/drawing/2014/main" id="{58904E1D-5E64-4C47-A55C-D594BD92BA69}"/>
                  </a:ext>
                </a:extLst>
              </p:cNvPr>
              <p:cNvSpPr/>
              <p:nvPr/>
            </p:nvSpPr>
            <p:spPr>
              <a:xfrm>
                <a:off x="5921718" y="2085878"/>
                <a:ext cx="402882"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SIFS</a:t>
                </a:r>
              </a:p>
            </p:txBody>
          </p:sp>
          <p:cxnSp>
            <p:nvCxnSpPr>
              <p:cNvPr id="126" name="Straight Arrow Connector 125">
                <a:extLst>
                  <a:ext uri="{FF2B5EF4-FFF2-40B4-BE49-F238E27FC236}">
                    <a16:creationId xmlns:a16="http://schemas.microsoft.com/office/drawing/2014/main" id="{CCFFDBC4-C89E-44EF-B578-B6F1B38A1447}"/>
                  </a:ext>
                </a:extLst>
              </p:cNvPr>
              <p:cNvCxnSpPr/>
              <p:nvPr/>
            </p:nvCxnSpPr>
            <p:spPr>
              <a:xfrm>
                <a:off x="4368867" y="2627084"/>
                <a:ext cx="2194560" cy="0"/>
              </a:xfrm>
              <a:prstGeom prst="straightConnector1">
                <a:avLst/>
              </a:prstGeom>
              <a:noFill/>
              <a:ln w="9525" cap="flat" cmpd="sng" algn="ctr">
                <a:solidFill>
                  <a:sysClr val="windowText" lastClr="000000"/>
                </a:solidFill>
                <a:prstDash val="solid"/>
                <a:tailEnd type="triangle"/>
              </a:ln>
              <a:effectLst/>
            </p:spPr>
          </p:cxnSp>
          <p:sp>
            <p:nvSpPr>
              <p:cNvPr id="127" name="Rectangle 126">
                <a:extLst>
                  <a:ext uri="{FF2B5EF4-FFF2-40B4-BE49-F238E27FC236}">
                    <a16:creationId xmlns:a16="http://schemas.microsoft.com/office/drawing/2014/main" id="{3307BB46-5994-4B01-9F4A-6823CA6EA928}"/>
                  </a:ext>
                </a:extLst>
              </p:cNvPr>
              <p:cNvSpPr/>
              <p:nvPr/>
            </p:nvSpPr>
            <p:spPr>
              <a:xfrm>
                <a:off x="6129864" y="2595854"/>
                <a:ext cx="533231"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time</a:t>
                </a:r>
              </a:p>
            </p:txBody>
          </p:sp>
          <p:sp>
            <p:nvSpPr>
              <p:cNvPr id="128" name="TextBox 127">
                <a:extLst>
                  <a:ext uri="{FF2B5EF4-FFF2-40B4-BE49-F238E27FC236}">
                    <a16:creationId xmlns:a16="http://schemas.microsoft.com/office/drawing/2014/main" id="{4603EBFA-CA56-4168-90BD-3B72556C5062}"/>
                  </a:ext>
                </a:extLst>
              </p:cNvPr>
              <p:cNvSpPr txBox="1"/>
              <p:nvPr/>
            </p:nvSpPr>
            <p:spPr>
              <a:xfrm>
                <a:off x="3648534" y="2497070"/>
                <a:ext cx="856026" cy="246221"/>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itchFamily="34" charset="0"/>
                    <a:ea typeface="宋体" charset="-122"/>
                  </a:rPr>
                  <a:t>Shared AP</a:t>
                </a:r>
              </a:p>
            </p:txBody>
          </p:sp>
          <p:grpSp>
            <p:nvGrpSpPr>
              <p:cNvPr id="129" name="Group 128">
                <a:extLst>
                  <a:ext uri="{FF2B5EF4-FFF2-40B4-BE49-F238E27FC236}">
                    <a16:creationId xmlns:a16="http://schemas.microsoft.com/office/drawing/2014/main" id="{2B19ED74-A798-41A7-9805-8AF29432AC6A}"/>
                  </a:ext>
                </a:extLst>
              </p:cNvPr>
              <p:cNvGrpSpPr/>
              <p:nvPr/>
            </p:nvGrpSpPr>
            <p:grpSpPr>
              <a:xfrm>
                <a:off x="5289439" y="2415928"/>
                <a:ext cx="755599" cy="215444"/>
                <a:chOff x="2024643" y="3850665"/>
                <a:chExt cx="755599" cy="215444"/>
              </a:xfrm>
            </p:grpSpPr>
            <p:sp>
              <p:nvSpPr>
                <p:cNvPr id="134" name="Rectangle 133">
                  <a:extLst>
                    <a:ext uri="{FF2B5EF4-FFF2-40B4-BE49-F238E27FC236}">
                      <a16:creationId xmlns:a16="http://schemas.microsoft.com/office/drawing/2014/main" id="{EC496133-D1D2-4625-9D0A-706AE7F76A35}"/>
                    </a:ext>
                  </a:extLst>
                </p:cNvPr>
                <p:cNvSpPr/>
                <p:nvPr/>
              </p:nvSpPr>
              <p:spPr bwMode="auto">
                <a:xfrm>
                  <a:off x="2024643" y="3860439"/>
                  <a:ext cx="755599" cy="202407"/>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135" name="Rectangle 134">
                  <a:extLst>
                    <a:ext uri="{FF2B5EF4-FFF2-40B4-BE49-F238E27FC236}">
                      <a16:creationId xmlns:a16="http://schemas.microsoft.com/office/drawing/2014/main" id="{5C97849E-061E-4F76-8BE6-1C48BCC996B4}"/>
                    </a:ext>
                  </a:extLst>
                </p:cNvPr>
                <p:cNvSpPr/>
                <p:nvPr/>
              </p:nvSpPr>
              <p:spPr>
                <a:xfrm>
                  <a:off x="2099385" y="3850665"/>
                  <a:ext cx="606114"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UL PPDU</a:t>
                  </a:r>
                </a:p>
              </p:txBody>
            </p:sp>
          </p:grpSp>
          <p:grpSp>
            <p:nvGrpSpPr>
              <p:cNvPr id="130" name="Group 129">
                <a:extLst>
                  <a:ext uri="{FF2B5EF4-FFF2-40B4-BE49-F238E27FC236}">
                    <a16:creationId xmlns:a16="http://schemas.microsoft.com/office/drawing/2014/main" id="{04091366-D0B6-4A09-8384-90E19C689314}"/>
                  </a:ext>
                </a:extLst>
              </p:cNvPr>
              <p:cNvGrpSpPr/>
              <p:nvPr/>
            </p:nvGrpSpPr>
            <p:grpSpPr>
              <a:xfrm>
                <a:off x="6044310" y="2254515"/>
                <a:ext cx="362120" cy="369899"/>
                <a:chOff x="2685880" y="3689252"/>
                <a:chExt cx="362120" cy="369899"/>
              </a:xfrm>
            </p:grpSpPr>
            <p:sp>
              <p:nvSpPr>
                <p:cNvPr id="132" name="Rectangle 131">
                  <a:extLst>
                    <a:ext uri="{FF2B5EF4-FFF2-40B4-BE49-F238E27FC236}">
                      <a16:creationId xmlns:a16="http://schemas.microsoft.com/office/drawing/2014/main" id="{5ED427B2-921F-4416-86DB-600D8EBDEF3F}"/>
                    </a:ext>
                  </a:extLst>
                </p:cNvPr>
                <p:cNvSpPr/>
                <p:nvPr/>
              </p:nvSpPr>
              <p:spPr bwMode="auto">
                <a:xfrm>
                  <a:off x="2818672" y="3855507"/>
                  <a:ext cx="96536" cy="203644"/>
                </a:xfrm>
                <a:prstGeom prst="rect">
                  <a:avLst/>
                </a:prstGeom>
                <a:noFill/>
                <a:ln>
                  <a:solidFill>
                    <a:sysClr val="windowText" lastClr="000000"/>
                  </a:solidFill>
                  <a:prstDash val="solid"/>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133" name="Rectangle 132">
                  <a:extLst>
                    <a:ext uri="{FF2B5EF4-FFF2-40B4-BE49-F238E27FC236}">
                      <a16:creationId xmlns:a16="http://schemas.microsoft.com/office/drawing/2014/main" id="{57C3A7D9-789C-4C93-B721-2F8D25FCBAE8}"/>
                    </a:ext>
                  </a:extLst>
                </p:cNvPr>
                <p:cNvSpPr/>
                <p:nvPr/>
              </p:nvSpPr>
              <p:spPr>
                <a:xfrm>
                  <a:off x="2685880" y="3689252"/>
                  <a:ext cx="362120"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ACK</a:t>
                  </a:r>
                </a:p>
              </p:txBody>
            </p:sp>
          </p:grpSp>
          <p:sp>
            <p:nvSpPr>
              <p:cNvPr id="131" name="Rectangle 130">
                <a:extLst>
                  <a:ext uri="{FF2B5EF4-FFF2-40B4-BE49-F238E27FC236}">
                    <a16:creationId xmlns:a16="http://schemas.microsoft.com/office/drawing/2014/main" id="{DD2678E4-D382-45DF-8AB1-61842D41787F}"/>
                  </a:ext>
                </a:extLst>
              </p:cNvPr>
              <p:cNvSpPr/>
              <p:nvPr/>
            </p:nvSpPr>
            <p:spPr>
              <a:xfrm>
                <a:off x="5916213" y="2574659"/>
                <a:ext cx="402882"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SIFS</a:t>
                </a:r>
              </a:p>
            </p:txBody>
          </p:sp>
          <p:sp>
            <p:nvSpPr>
              <p:cNvPr id="140" name="Rectangle 139">
                <a:extLst>
                  <a:ext uri="{FF2B5EF4-FFF2-40B4-BE49-F238E27FC236}">
                    <a16:creationId xmlns:a16="http://schemas.microsoft.com/office/drawing/2014/main" id="{5F4E0C1B-F36E-4D01-9C09-81F3EC3E700D}"/>
                  </a:ext>
                </a:extLst>
              </p:cNvPr>
              <p:cNvSpPr/>
              <p:nvPr/>
            </p:nvSpPr>
            <p:spPr bwMode="auto">
              <a:xfrm>
                <a:off x="4955324" y="1935663"/>
                <a:ext cx="231130" cy="202407"/>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141" name="Rectangle 140">
                <a:extLst>
                  <a:ext uri="{FF2B5EF4-FFF2-40B4-BE49-F238E27FC236}">
                    <a16:creationId xmlns:a16="http://schemas.microsoft.com/office/drawing/2014/main" id="{5AF9A8A6-E1C9-461E-8061-F78C18CFA355}"/>
                  </a:ext>
                </a:extLst>
              </p:cNvPr>
              <p:cNvSpPr/>
              <p:nvPr/>
            </p:nvSpPr>
            <p:spPr bwMode="auto">
              <a:xfrm>
                <a:off x="4955324" y="2428265"/>
                <a:ext cx="231130" cy="202407"/>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142" name="Rectangle 141">
                <a:extLst>
                  <a:ext uri="{FF2B5EF4-FFF2-40B4-BE49-F238E27FC236}">
                    <a16:creationId xmlns:a16="http://schemas.microsoft.com/office/drawing/2014/main" id="{71E677EF-57F4-40F3-9662-FC81112B0F8D}"/>
                  </a:ext>
                </a:extLst>
              </p:cNvPr>
              <p:cNvSpPr/>
              <p:nvPr/>
            </p:nvSpPr>
            <p:spPr>
              <a:xfrm>
                <a:off x="4767832" y="2238615"/>
                <a:ext cx="606114"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Trigger</a:t>
                </a:r>
              </a:p>
            </p:txBody>
          </p:sp>
          <p:sp>
            <p:nvSpPr>
              <p:cNvPr id="143" name="Rectangle 142">
                <a:extLst>
                  <a:ext uri="{FF2B5EF4-FFF2-40B4-BE49-F238E27FC236}">
                    <a16:creationId xmlns:a16="http://schemas.microsoft.com/office/drawing/2014/main" id="{923C88E2-7CC7-4CB2-86C7-0DC456CC7C3C}"/>
                  </a:ext>
                </a:extLst>
              </p:cNvPr>
              <p:cNvSpPr/>
              <p:nvPr/>
            </p:nvSpPr>
            <p:spPr>
              <a:xfrm>
                <a:off x="4767832" y="1739174"/>
                <a:ext cx="606114"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Trigger</a:t>
                </a:r>
              </a:p>
            </p:txBody>
          </p:sp>
        </p:grpSp>
        <p:sp>
          <p:nvSpPr>
            <p:cNvPr id="208" name="Rectangle 207">
              <a:extLst>
                <a:ext uri="{FF2B5EF4-FFF2-40B4-BE49-F238E27FC236}">
                  <a16:creationId xmlns:a16="http://schemas.microsoft.com/office/drawing/2014/main" id="{2827F674-2674-41F3-8F40-1CF8B81D7052}"/>
                </a:ext>
              </a:extLst>
            </p:cNvPr>
            <p:cNvSpPr/>
            <p:nvPr/>
          </p:nvSpPr>
          <p:spPr>
            <a:xfrm>
              <a:off x="4486980" y="2595154"/>
              <a:ext cx="402882"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SIFS</a:t>
              </a:r>
            </a:p>
          </p:txBody>
        </p:sp>
      </p:grpSp>
      <p:grpSp>
        <p:nvGrpSpPr>
          <p:cNvPr id="11272" name="Group 11271">
            <a:extLst>
              <a:ext uri="{FF2B5EF4-FFF2-40B4-BE49-F238E27FC236}">
                <a16:creationId xmlns:a16="http://schemas.microsoft.com/office/drawing/2014/main" id="{0CB1D818-4D37-4720-9B23-8D9EE4530E7E}"/>
              </a:ext>
            </a:extLst>
          </p:cNvPr>
          <p:cNvGrpSpPr/>
          <p:nvPr/>
        </p:nvGrpSpPr>
        <p:grpSpPr>
          <a:xfrm>
            <a:off x="6014750" y="1739538"/>
            <a:ext cx="3031033" cy="1072124"/>
            <a:chOff x="6188986" y="1771079"/>
            <a:chExt cx="3031033" cy="1072124"/>
          </a:xfrm>
        </p:grpSpPr>
        <p:cxnSp>
          <p:nvCxnSpPr>
            <p:cNvPr id="178" name="Straight Arrow Connector 177">
              <a:extLst>
                <a:ext uri="{FF2B5EF4-FFF2-40B4-BE49-F238E27FC236}">
                  <a16:creationId xmlns:a16="http://schemas.microsoft.com/office/drawing/2014/main" id="{FEAC9536-614E-422B-873C-61A4B6A419B9}"/>
                </a:ext>
              </a:extLst>
            </p:cNvPr>
            <p:cNvCxnSpPr/>
            <p:nvPr/>
          </p:nvCxnSpPr>
          <p:spPr>
            <a:xfrm>
              <a:off x="6925791" y="2170208"/>
              <a:ext cx="2194560" cy="0"/>
            </a:xfrm>
            <a:prstGeom prst="straightConnector1">
              <a:avLst/>
            </a:prstGeom>
            <a:noFill/>
            <a:ln w="9525" cap="flat" cmpd="sng" algn="ctr">
              <a:solidFill>
                <a:sysClr val="windowText" lastClr="000000"/>
              </a:solidFill>
              <a:prstDash val="solid"/>
              <a:tailEnd type="triangle"/>
            </a:ln>
            <a:effectLst/>
          </p:spPr>
        </p:cxnSp>
        <p:sp>
          <p:nvSpPr>
            <p:cNvPr id="179" name="Rectangle 178">
              <a:extLst>
                <a:ext uri="{FF2B5EF4-FFF2-40B4-BE49-F238E27FC236}">
                  <a16:creationId xmlns:a16="http://schemas.microsoft.com/office/drawing/2014/main" id="{18057BEB-ADB0-4882-B6AC-394FE71EFC1B}"/>
                </a:ext>
              </a:extLst>
            </p:cNvPr>
            <p:cNvSpPr/>
            <p:nvPr/>
          </p:nvSpPr>
          <p:spPr>
            <a:xfrm>
              <a:off x="8686788" y="2138978"/>
              <a:ext cx="533231"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time</a:t>
              </a:r>
            </a:p>
          </p:txBody>
        </p:sp>
        <p:sp>
          <p:nvSpPr>
            <p:cNvPr id="180" name="Rectangle 179">
              <a:extLst>
                <a:ext uri="{FF2B5EF4-FFF2-40B4-BE49-F238E27FC236}">
                  <a16:creationId xmlns:a16="http://schemas.microsoft.com/office/drawing/2014/main" id="{61AE1365-0173-4810-84FB-B97638D05F54}"/>
                </a:ext>
              </a:extLst>
            </p:cNvPr>
            <p:cNvSpPr/>
            <p:nvPr/>
          </p:nvSpPr>
          <p:spPr bwMode="auto">
            <a:xfrm>
              <a:off x="7137467" y="1967568"/>
              <a:ext cx="231130" cy="202407"/>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181" name="Rectangle 180">
              <a:extLst>
                <a:ext uri="{FF2B5EF4-FFF2-40B4-BE49-F238E27FC236}">
                  <a16:creationId xmlns:a16="http://schemas.microsoft.com/office/drawing/2014/main" id="{11CB41D7-4B2B-4D47-910E-226859183431}"/>
                </a:ext>
              </a:extLst>
            </p:cNvPr>
            <p:cNvSpPr/>
            <p:nvPr/>
          </p:nvSpPr>
          <p:spPr>
            <a:xfrm>
              <a:off x="6933620" y="1778686"/>
              <a:ext cx="606114"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Co-trigger</a:t>
              </a:r>
            </a:p>
          </p:txBody>
        </p:sp>
        <p:sp>
          <p:nvSpPr>
            <p:cNvPr id="182" name="Rectangle 181">
              <a:extLst>
                <a:ext uri="{FF2B5EF4-FFF2-40B4-BE49-F238E27FC236}">
                  <a16:creationId xmlns:a16="http://schemas.microsoft.com/office/drawing/2014/main" id="{BE7F041A-487B-4470-90B4-69065528A7E2}"/>
                </a:ext>
              </a:extLst>
            </p:cNvPr>
            <p:cNvSpPr/>
            <p:nvPr/>
          </p:nvSpPr>
          <p:spPr bwMode="auto">
            <a:xfrm>
              <a:off x="7072837" y="1967618"/>
              <a:ext cx="65598" cy="202407"/>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183" name="Rectangle 182">
              <a:extLst>
                <a:ext uri="{FF2B5EF4-FFF2-40B4-BE49-F238E27FC236}">
                  <a16:creationId xmlns:a16="http://schemas.microsoft.com/office/drawing/2014/main" id="{A618389F-9989-458A-90E1-52FAF36CEAB4}"/>
                </a:ext>
              </a:extLst>
            </p:cNvPr>
            <p:cNvSpPr/>
            <p:nvPr/>
          </p:nvSpPr>
          <p:spPr bwMode="auto">
            <a:xfrm>
              <a:off x="7005845" y="1967618"/>
              <a:ext cx="65598" cy="202407"/>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184" name="TextBox 183">
              <a:extLst>
                <a:ext uri="{FF2B5EF4-FFF2-40B4-BE49-F238E27FC236}">
                  <a16:creationId xmlns:a16="http://schemas.microsoft.com/office/drawing/2014/main" id="{38DC7F36-E04A-4F1B-A4A0-E40C2E1F6342}"/>
                </a:ext>
              </a:extLst>
            </p:cNvPr>
            <p:cNvSpPr txBox="1"/>
            <p:nvPr/>
          </p:nvSpPr>
          <p:spPr>
            <a:xfrm>
              <a:off x="6191823" y="2040194"/>
              <a:ext cx="856026" cy="246221"/>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itchFamily="34" charset="0"/>
                  <a:ea typeface="宋体" charset="-122"/>
                </a:rPr>
                <a:t>Sharing AP</a:t>
              </a:r>
            </a:p>
          </p:txBody>
        </p:sp>
        <p:grpSp>
          <p:nvGrpSpPr>
            <p:cNvPr id="185" name="Group 184">
              <a:extLst>
                <a:ext uri="{FF2B5EF4-FFF2-40B4-BE49-F238E27FC236}">
                  <a16:creationId xmlns:a16="http://schemas.microsoft.com/office/drawing/2014/main" id="{2C88AF38-4EEA-49E0-9DAA-47080DD7B524}"/>
                </a:ext>
              </a:extLst>
            </p:cNvPr>
            <p:cNvGrpSpPr/>
            <p:nvPr/>
          </p:nvGrpSpPr>
          <p:grpSpPr>
            <a:xfrm>
              <a:off x="7846363" y="1959052"/>
              <a:ext cx="755599" cy="215444"/>
              <a:chOff x="2024643" y="3850665"/>
              <a:chExt cx="755599" cy="215444"/>
            </a:xfrm>
          </p:grpSpPr>
          <p:sp>
            <p:nvSpPr>
              <p:cNvPr id="205" name="Rectangle 204">
                <a:extLst>
                  <a:ext uri="{FF2B5EF4-FFF2-40B4-BE49-F238E27FC236}">
                    <a16:creationId xmlns:a16="http://schemas.microsoft.com/office/drawing/2014/main" id="{E05ACDF8-E909-49E2-8C31-5858D4740A64}"/>
                  </a:ext>
                </a:extLst>
              </p:cNvPr>
              <p:cNvSpPr/>
              <p:nvPr/>
            </p:nvSpPr>
            <p:spPr bwMode="auto">
              <a:xfrm>
                <a:off x="2024643" y="3860439"/>
                <a:ext cx="755599" cy="202407"/>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206" name="Rectangle 205">
                <a:extLst>
                  <a:ext uri="{FF2B5EF4-FFF2-40B4-BE49-F238E27FC236}">
                    <a16:creationId xmlns:a16="http://schemas.microsoft.com/office/drawing/2014/main" id="{BA05060F-DAA0-4001-9749-80429D91BC4B}"/>
                  </a:ext>
                </a:extLst>
              </p:cNvPr>
              <p:cNvSpPr/>
              <p:nvPr/>
            </p:nvSpPr>
            <p:spPr>
              <a:xfrm>
                <a:off x="2099385" y="3850665"/>
                <a:ext cx="606114"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UL PPDU</a:t>
                </a:r>
              </a:p>
            </p:txBody>
          </p:sp>
        </p:grpSp>
        <p:sp>
          <p:nvSpPr>
            <p:cNvPr id="186" name="Rectangle 185">
              <a:extLst>
                <a:ext uri="{FF2B5EF4-FFF2-40B4-BE49-F238E27FC236}">
                  <a16:creationId xmlns:a16="http://schemas.microsoft.com/office/drawing/2014/main" id="{0AE4A3DE-C077-42AD-879F-4295203DC5B7}"/>
                </a:ext>
              </a:extLst>
            </p:cNvPr>
            <p:cNvSpPr/>
            <p:nvPr/>
          </p:nvSpPr>
          <p:spPr>
            <a:xfrm>
              <a:off x="7229954" y="2117718"/>
              <a:ext cx="402882"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SIFS</a:t>
              </a:r>
            </a:p>
          </p:txBody>
        </p:sp>
        <p:grpSp>
          <p:nvGrpSpPr>
            <p:cNvPr id="187" name="Group 186">
              <a:extLst>
                <a:ext uri="{FF2B5EF4-FFF2-40B4-BE49-F238E27FC236}">
                  <a16:creationId xmlns:a16="http://schemas.microsoft.com/office/drawing/2014/main" id="{DAA10ED3-1615-4C42-BDA8-F7895A6A28E0}"/>
                </a:ext>
              </a:extLst>
            </p:cNvPr>
            <p:cNvGrpSpPr/>
            <p:nvPr/>
          </p:nvGrpSpPr>
          <p:grpSpPr>
            <a:xfrm>
              <a:off x="8601234" y="1797639"/>
              <a:ext cx="362120" cy="369899"/>
              <a:chOff x="2685880" y="3689252"/>
              <a:chExt cx="362120" cy="369899"/>
            </a:xfrm>
          </p:grpSpPr>
          <p:sp>
            <p:nvSpPr>
              <p:cNvPr id="203" name="Rectangle 202">
                <a:extLst>
                  <a:ext uri="{FF2B5EF4-FFF2-40B4-BE49-F238E27FC236}">
                    <a16:creationId xmlns:a16="http://schemas.microsoft.com/office/drawing/2014/main" id="{6EF17821-FA94-4CDD-B33D-308E3FC076FB}"/>
                  </a:ext>
                </a:extLst>
              </p:cNvPr>
              <p:cNvSpPr/>
              <p:nvPr/>
            </p:nvSpPr>
            <p:spPr bwMode="auto">
              <a:xfrm>
                <a:off x="2818672" y="3855507"/>
                <a:ext cx="96536" cy="203644"/>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204" name="Rectangle 203">
                <a:extLst>
                  <a:ext uri="{FF2B5EF4-FFF2-40B4-BE49-F238E27FC236}">
                    <a16:creationId xmlns:a16="http://schemas.microsoft.com/office/drawing/2014/main" id="{64BC1FDD-366E-414D-8EA8-9F82FA7B3086}"/>
                  </a:ext>
                </a:extLst>
              </p:cNvPr>
              <p:cNvSpPr/>
              <p:nvPr/>
            </p:nvSpPr>
            <p:spPr>
              <a:xfrm>
                <a:off x="2685880" y="3689252"/>
                <a:ext cx="362120"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ACK</a:t>
                </a:r>
              </a:p>
            </p:txBody>
          </p:sp>
        </p:grpSp>
        <p:sp>
          <p:nvSpPr>
            <p:cNvPr id="188" name="Rectangle 187">
              <a:extLst>
                <a:ext uri="{FF2B5EF4-FFF2-40B4-BE49-F238E27FC236}">
                  <a16:creationId xmlns:a16="http://schemas.microsoft.com/office/drawing/2014/main" id="{7A53B85F-DEFA-4A8A-A839-55CC92264968}"/>
                </a:ext>
              </a:extLst>
            </p:cNvPr>
            <p:cNvSpPr/>
            <p:nvPr/>
          </p:nvSpPr>
          <p:spPr>
            <a:xfrm>
              <a:off x="8475805" y="2117718"/>
              <a:ext cx="402882"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SIFS</a:t>
              </a:r>
            </a:p>
          </p:txBody>
        </p:sp>
        <p:cxnSp>
          <p:nvCxnSpPr>
            <p:cNvPr id="189" name="Straight Arrow Connector 188">
              <a:extLst>
                <a:ext uri="{FF2B5EF4-FFF2-40B4-BE49-F238E27FC236}">
                  <a16:creationId xmlns:a16="http://schemas.microsoft.com/office/drawing/2014/main" id="{EF6979F1-1883-4780-BDE3-46F807D6EC88}"/>
                </a:ext>
              </a:extLst>
            </p:cNvPr>
            <p:cNvCxnSpPr/>
            <p:nvPr/>
          </p:nvCxnSpPr>
          <p:spPr>
            <a:xfrm>
              <a:off x="6922954" y="2658989"/>
              <a:ext cx="2194560" cy="0"/>
            </a:xfrm>
            <a:prstGeom prst="straightConnector1">
              <a:avLst/>
            </a:prstGeom>
            <a:noFill/>
            <a:ln w="9525" cap="flat" cmpd="sng" algn="ctr">
              <a:solidFill>
                <a:sysClr val="windowText" lastClr="000000"/>
              </a:solidFill>
              <a:prstDash val="solid"/>
              <a:tailEnd type="triangle"/>
            </a:ln>
            <a:effectLst/>
          </p:spPr>
        </p:cxnSp>
        <p:sp>
          <p:nvSpPr>
            <p:cNvPr id="190" name="Rectangle 189">
              <a:extLst>
                <a:ext uri="{FF2B5EF4-FFF2-40B4-BE49-F238E27FC236}">
                  <a16:creationId xmlns:a16="http://schemas.microsoft.com/office/drawing/2014/main" id="{FE9B96BE-CB0F-4C8B-89F0-EE3A7FF8F1DB}"/>
                </a:ext>
              </a:extLst>
            </p:cNvPr>
            <p:cNvSpPr/>
            <p:nvPr/>
          </p:nvSpPr>
          <p:spPr>
            <a:xfrm>
              <a:off x="8683951" y="2627759"/>
              <a:ext cx="533231"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time</a:t>
              </a:r>
            </a:p>
          </p:txBody>
        </p:sp>
        <p:sp>
          <p:nvSpPr>
            <p:cNvPr id="191" name="TextBox 190">
              <a:extLst>
                <a:ext uri="{FF2B5EF4-FFF2-40B4-BE49-F238E27FC236}">
                  <a16:creationId xmlns:a16="http://schemas.microsoft.com/office/drawing/2014/main" id="{82517D43-38EB-415C-965E-84C9DD9D4A17}"/>
                </a:ext>
              </a:extLst>
            </p:cNvPr>
            <p:cNvSpPr txBox="1"/>
            <p:nvPr/>
          </p:nvSpPr>
          <p:spPr>
            <a:xfrm>
              <a:off x="6188986" y="2528975"/>
              <a:ext cx="856026" cy="246221"/>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itchFamily="34" charset="0"/>
                  <a:ea typeface="宋体" charset="-122"/>
                </a:rPr>
                <a:t>Shared AP</a:t>
              </a:r>
            </a:p>
          </p:txBody>
        </p:sp>
        <p:grpSp>
          <p:nvGrpSpPr>
            <p:cNvPr id="192" name="Group 191">
              <a:extLst>
                <a:ext uri="{FF2B5EF4-FFF2-40B4-BE49-F238E27FC236}">
                  <a16:creationId xmlns:a16="http://schemas.microsoft.com/office/drawing/2014/main" id="{FD1626B7-4E4D-4397-ABBF-D703CA05344F}"/>
                </a:ext>
              </a:extLst>
            </p:cNvPr>
            <p:cNvGrpSpPr/>
            <p:nvPr/>
          </p:nvGrpSpPr>
          <p:grpSpPr>
            <a:xfrm>
              <a:off x="7843526" y="2447833"/>
              <a:ext cx="755599" cy="215444"/>
              <a:chOff x="2024643" y="3850665"/>
              <a:chExt cx="755599" cy="215444"/>
            </a:xfrm>
          </p:grpSpPr>
          <p:sp>
            <p:nvSpPr>
              <p:cNvPr id="201" name="Rectangle 200">
                <a:extLst>
                  <a:ext uri="{FF2B5EF4-FFF2-40B4-BE49-F238E27FC236}">
                    <a16:creationId xmlns:a16="http://schemas.microsoft.com/office/drawing/2014/main" id="{DD1294AA-8BAA-413F-93EE-CE47DA3F4519}"/>
                  </a:ext>
                </a:extLst>
              </p:cNvPr>
              <p:cNvSpPr/>
              <p:nvPr/>
            </p:nvSpPr>
            <p:spPr bwMode="auto">
              <a:xfrm>
                <a:off x="2024643" y="3860439"/>
                <a:ext cx="755599" cy="202407"/>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202" name="Rectangle 201">
                <a:extLst>
                  <a:ext uri="{FF2B5EF4-FFF2-40B4-BE49-F238E27FC236}">
                    <a16:creationId xmlns:a16="http://schemas.microsoft.com/office/drawing/2014/main" id="{9E2C6795-DC2E-40B0-89BB-1710695BA9B7}"/>
                  </a:ext>
                </a:extLst>
              </p:cNvPr>
              <p:cNvSpPr/>
              <p:nvPr/>
            </p:nvSpPr>
            <p:spPr>
              <a:xfrm>
                <a:off x="2099385" y="3850665"/>
                <a:ext cx="606114"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DL PPDU</a:t>
                </a:r>
              </a:p>
            </p:txBody>
          </p:sp>
        </p:grpSp>
        <p:grpSp>
          <p:nvGrpSpPr>
            <p:cNvPr id="193" name="Group 192">
              <a:extLst>
                <a:ext uri="{FF2B5EF4-FFF2-40B4-BE49-F238E27FC236}">
                  <a16:creationId xmlns:a16="http://schemas.microsoft.com/office/drawing/2014/main" id="{15309376-4440-4727-855C-54D5B16990ED}"/>
                </a:ext>
              </a:extLst>
            </p:cNvPr>
            <p:cNvGrpSpPr/>
            <p:nvPr/>
          </p:nvGrpSpPr>
          <p:grpSpPr>
            <a:xfrm>
              <a:off x="8598397" y="2286420"/>
              <a:ext cx="362120" cy="369899"/>
              <a:chOff x="2685880" y="3689252"/>
              <a:chExt cx="362120" cy="369899"/>
            </a:xfrm>
          </p:grpSpPr>
          <p:sp>
            <p:nvSpPr>
              <p:cNvPr id="199" name="Rectangle 198">
                <a:extLst>
                  <a:ext uri="{FF2B5EF4-FFF2-40B4-BE49-F238E27FC236}">
                    <a16:creationId xmlns:a16="http://schemas.microsoft.com/office/drawing/2014/main" id="{E31B7D8E-C9BC-425A-AD5A-16D13C817D14}"/>
                  </a:ext>
                </a:extLst>
              </p:cNvPr>
              <p:cNvSpPr/>
              <p:nvPr/>
            </p:nvSpPr>
            <p:spPr bwMode="auto">
              <a:xfrm>
                <a:off x="2818672" y="3855507"/>
                <a:ext cx="96536" cy="203644"/>
              </a:xfrm>
              <a:prstGeom prst="rect">
                <a:avLst/>
              </a:prstGeom>
              <a:noFill/>
              <a:ln>
                <a:solidFill>
                  <a:sysClr val="windowText" lastClr="000000"/>
                </a:solidFill>
                <a:prstDash val="dash"/>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200" name="Rectangle 199">
                <a:extLst>
                  <a:ext uri="{FF2B5EF4-FFF2-40B4-BE49-F238E27FC236}">
                    <a16:creationId xmlns:a16="http://schemas.microsoft.com/office/drawing/2014/main" id="{9FF5A5DF-6F35-428F-83F8-220D6B9298EE}"/>
                  </a:ext>
                </a:extLst>
              </p:cNvPr>
              <p:cNvSpPr/>
              <p:nvPr/>
            </p:nvSpPr>
            <p:spPr>
              <a:xfrm>
                <a:off x="2685880" y="3689252"/>
                <a:ext cx="362120"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ACK</a:t>
                </a:r>
              </a:p>
            </p:txBody>
          </p:sp>
        </p:grpSp>
        <p:sp>
          <p:nvSpPr>
            <p:cNvPr id="194" name="Rectangle 193">
              <a:extLst>
                <a:ext uri="{FF2B5EF4-FFF2-40B4-BE49-F238E27FC236}">
                  <a16:creationId xmlns:a16="http://schemas.microsoft.com/office/drawing/2014/main" id="{35A3842F-0BCD-4193-BD8D-96C3E3CE08D4}"/>
                </a:ext>
              </a:extLst>
            </p:cNvPr>
            <p:cNvSpPr/>
            <p:nvPr/>
          </p:nvSpPr>
          <p:spPr>
            <a:xfrm>
              <a:off x="8470300" y="2606564"/>
              <a:ext cx="402882"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SIFS</a:t>
              </a:r>
            </a:p>
          </p:txBody>
        </p:sp>
        <p:sp>
          <p:nvSpPr>
            <p:cNvPr id="195" name="Rectangle 194">
              <a:extLst>
                <a:ext uri="{FF2B5EF4-FFF2-40B4-BE49-F238E27FC236}">
                  <a16:creationId xmlns:a16="http://schemas.microsoft.com/office/drawing/2014/main" id="{A8881941-67C3-4EC5-9211-3FF4A55EE193}"/>
                </a:ext>
              </a:extLst>
            </p:cNvPr>
            <p:cNvSpPr/>
            <p:nvPr/>
          </p:nvSpPr>
          <p:spPr bwMode="auto">
            <a:xfrm>
              <a:off x="7509411" y="1967568"/>
              <a:ext cx="231130" cy="202407"/>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198" name="Rectangle 197">
              <a:extLst>
                <a:ext uri="{FF2B5EF4-FFF2-40B4-BE49-F238E27FC236}">
                  <a16:creationId xmlns:a16="http://schemas.microsoft.com/office/drawing/2014/main" id="{8A09BB42-0B48-4609-BCD7-48B64BE42951}"/>
                </a:ext>
              </a:extLst>
            </p:cNvPr>
            <p:cNvSpPr/>
            <p:nvPr/>
          </p:nvSpPr>
          <p:spPr>
            <a:xfrm>
              <a:off x="7321919" y="1771079"/>
              <a:ext cx="606114"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Trigger</a:t>
              </a:r>
            </a:p>
          </p:txBody>
        </p:sp>
        <p:sp>
          <p:nvSpPr>
            <p:cNvPr id="210" name="Rectangle 209">
              <a:extLst>
                <a:ext uri="{FF2B5EF4-FFF2-40B4-BE49-F238E27FC236}">
                  <a16:creationId xmlns:a16="http://schemas.microsoft.com/office/drawing/2014/main" id="{D063E484-A233-42C3-97A9-044E9A378E9F}"/>
                </a:ext>
              </a:extLst>
            </p:cNvPr>
            <p:cNvSpPr/>
            <p:nvPr/>
          </p:nvSpPr>
          <p:spPr>
            <a:xfrm>
              <a:off x="7596489" y="2117718"/>
              <a:ext cx="402882"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SIFS</a:t>
              </a:r>
            </a:p>
          </p:txBody>
        </p:sp>
      </p:grpSp>
      <p:grpSp>
        <p:nvGrpSpPr>
          <p:cNvPr id="241" name="Group 240">
            <a:extLst>
              <a:ext uri="{FF2B5EF4-FFF2-40B4-BE49-F238E27FC236}">
                <a16:creationId xmlns:a16="http://schemas.microsoft.com/office/drawing/2014/main" id="{0D864B4C-A461-4577-99D4-DF16B83D7E3F}"/>
              </a:ext>
            </a:extLst>
          </p:cNvPr>
          <p:cNvGrpSpPr/>
          <p:nvPr/>
        </p:nvGrpSpPr>
        <p:grpSpPr>
          <a:xfrm>
            <a:off x="9041060" y="1743342"/>
            <a:ext cx="3017398" cy="1064517"/>
            <a:chOff x="3094829" y="1767946"/>
            <a:chExt cx="3017398" cy="1064517"/>
          </a:xfrm>
        </p:grpSpPr>
        <p:grpSp>
          <p:nvGrpSpPr>
            <p:cNvPr id="242" name="Group 241">
              <a:extLst>
                <a:ext uri="{FF2B5EF4-FFF2-40B4-BE49-F238E27FC236}">
                  <a16:creationId xmlns:a16="http://schemas.microsoft.com/office/drawing/2014/main" id="{2185161B-9BE0-4A1D-ABF5-54B4C2868C8C}"/>
                </a:ext>
              </a:extLst>
            </p:cNvPr>
            <p:cNvGrpSpPr/>
            <p:nvPr/>
          </p:nvGrpSpPr>
          <p:grpSpPr>
            <a:xfrm>
              <a:off x="3094829" y="1767946"/>
              <a:ext cx="3017398" cy="1064517"/>
              <a:chOff x="3648534" y="1746781"/>
              <a:chExt cx="3017398" cy="1064517"/>
            </a:xfrm>
          </p:grpSpPr>
          <p:cxnSp>
            <p:nvCxnSpPr>
              <p:cNvPr id="244" name="Straight Arrow Connector 243">
                <a:extLst>
                  <a:ext uri="{FF2B5EF4-FFF2-40B4-BE49-F238E27FC236}">
                    <a16:creationId xmlns:a16="http://schemas.microsoft.com/office/drawing/2014/main" id="{0458A3AE-1ACC-4B44-AB6D-AE5BDE725E62}"/>
                  </a:ext>
                </a:extLst>
              </p:cNvPr>
              <p:cNvCxnSpPr/>
              <p:nvPr/>
            </p:nvCxnSpPr>
            <p:spPr>
              <a:xfrm>
                <a:off x="4371704" y="2138303"/>
                <a:ext cx="2194560" cy="0"/>
              </a:xfrm>
              <a:prstGeom prst="straightConnector1">
                <a:avLst/>
              </a:prstGeom>
              <a:noFill/>
              <a:ln w="9525" cap="flat" cmpd="sng" algn="ctr">
                <a:solidFill>
                  <a:sysClr val="windowText" lastClr="000000"/>
                </a:solidFill>
                <a:prstDash val="solid"/>
                <a:tailEnd type="triangle"/>
              </a:ln>
              <a:effectLst/>
            </p:spPr>
          </p:cxnSp>
          <p:sp>
            <p:nvSpPr>
              <p:cNvPr id="245" name="Rectangle 244">
                <a:extLst>
                  <a:ext uri="{FF2B5EF4-FFF2-40B4-BE49-F238E27FC236}">
                    <a16:creationId xmlns:a16="http://schemas.microsoft.com/office/drawing/2014/main" id="{3D34C5AA-2C25-4B82-A0CC-583E7D4DBA15}"/>
                  </a:ext>
                </a:extLst>
              </p:cNvPr>
              <p:cNvSpPr/>
              <p:nvPr/>
            </p:nvSpPr>
            <p:spPr>
              <a:xfrm>
                <a:off x="6132701" y="2107073"/>
                <a:ext cx="533231"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time</a:t>
                </a:r>
              </a:p>
            </p:txBody>
          </p:sp>
          <p:sp>
            <p:nvSpPr>
              <p:cNvPr id="246" name="Rectangle 245">
                <a:extLst>
                  <a:ext uri="{FF2B5EF4-FFF2-40B4-BE49-F238E27FC236}">
                    <a16:creationId xmlns:a16="http://schemas.microsoft.com/office/drawing/2014/main" id="{33C1836E-D087-42AE-98B6-395ADDE3A75F}"/>
                  </a:ext>
                </a:extLst>
              </p:cNvPr>
              <p:cNvSpPr/>
              <p:nvPr/>
            </p:nvSpPr>
            <p:spPr bwMode="auto">
              <a:xfrm>
                <a:off x="4583380" y="1935663"/>
                <a:ext cx="231130" cy="202407"/>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247" name="Rectangle 246">
                <a:extLst>
                  <a:ext uri="{FF2B5EF4-FFF2-40B4-BE49-F238E27FC236}">
                    <a16:creationId xmlns:a16="http://schemas.microsoft.com/office/drawing/2014/main" id="{56EB05F0-2905-420C-BA2B-872CF8A5781F}"/>
                  </a:ext>
                </a:extLst>
              </p:cNvPr>
              <p:cNvSpPr/>
              <p:nvPr/>
            </p:nvSpPr>
            <p:spPr>
              <a:xfrm>
                <a:off x="4379533" y="1746781"/>
                <a:ext cx="606114"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Co-trigger</a:t>
                </a:r>
              </a:p>
            </p:txBody>
          </p:sp>
          <p:sp>
            <p:nvSpPr>
              <p:cNvPr id="248" name="Rectangle 247">
                <a:extLst>
                  <a:ext uri="{FF2B5EF4-FFF2-40B4-BE49-F238E27FC236}">
                    <a16:creationId xmlns:a16="http://schemas.microsoft.com/office/drawing/2014/main" id="{1B0AE266-6089-4368-85DB-A307008AB9DC}"/>
                  </a:ext>
                </a:extLst>
              </p:cNvPr>
              <p:cNvSpPr/>
              <p:nvPr/>
            </p:nvSpPr>
            <p:spPr bwMode="auto">
              <a:xfrm>
                <a:off x="4518750" y="1935713"/>
                <a:ext cx="65598" cy="202407"/>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249" name="Rectangle 248">
                <a:extLst>
                  <a:ext uri="{FF2B5EF4-FFF2-40B4-BE49-F238E27FC236}">
                    <a16:creationId xmlns:a16="http://schemas.microsoft.com/office/drawing/2014/main" id="{0BC2BF6B-EA1C-4A94-B817-B1FD40806CC7}"/>
                  </a:ext>
                </a:extLst>
              </p:cNvPr>
              <p:cNvSpPr/>
              <p:nvPr/>
            </p:nvSpPr>
            <p:spPr bwMode="auto">
              <a:xfrm>
                <a:off x="4451758" y="1935713"/>
                <a:ext cx="65598" cy="202407"/>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250" name="TextBox 249">
                <a:extLst>
                  <a:ext uri="{FF2B5EF4-FFF2-40B4-BE49-F238E27FC236}">
                    <a16:creationId xmlns:a16="http://schemas.microsoft.com/office/drawing/2014/main" id="{10E6D680-3742-411A-9C74-875AEC773B6F}"/>
                  </a:ext>
                </a:extLst>
              </p:cNvPr>
              <p:cNvSpPr txBox="1"/>
              <p:nvPr/>
            </p:nvSpPr>
            <p:spPr>
              <a:xfrm>
                <a:off x="3651371" y="2008289"/>
                <a:ext cx="856026" cy="246221"/>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itchFamily="34" charset="0"/>
                    <a:ea typeface="宋体" charset="-122"/>
                  </a:rPr>
                  <a:t>Sharing AP</a:t>
                </a:r>
              </a:p>
            </p:txBody>
          </p:sp>
          <p:grpSp>
            <p:nvGrpSpPr>
              <p:cNvPr id="251" name="Group 250">
                <a:extLst>
                  <a:ext uri="{FF2B5EF4-FFF2-40B4-BE49-F238E27FC236}">
                    <a16:creationId xmlns:a16="http://schemas.microsoft.com/office/drawing/2014/main" id="{79DE2E05-46FE-46CC-B972-C653A34A6AAD}"/>
                  </a:ext>
                </a:extLst>
              </p:cNvPr>
              <p:cNvGrpSpPr/>
              <p:nvPr/>
            </p:nvGrpSpPr>
            <p:grpSpPr>
              <a:xfrm>
                <a:off x="5292276" y="1927147"/>
                <a:ext cx="755599" cy="215444"/>
                <a:chOff x="2024643" y="3850665"/>
                <a:chExt cx="755599" cy="215444"/>
              </a:xfrm>
            </p:grpSpPr>
            <p:sp>
              <p:nvSpPr>
                <p:cNvPr id="271" name="Rectangle 270">
                  <a:extLst>
                    <a:ext uri="{FF2B5EF4-FFF2-40B4-BE49-F238E27FC236}">
                      <a16:creationId xmlns:a16="http://schemas.microsoft.com/office/drawing/2014/main" id="{2DBA06C5-4BD0-4549-9D5C-F97667395664}"/>
                    </a:ext>
                  </a:extLst>
                </p:cNvPr>
                <p:cNvSpPr/>
                <p:nvPr/>
              </p:nvSpPr>
              <p:spPr bwMode="auto">
                <a:xfrm>
                  <a:off x="2024643" y="3860439"/>
                  <a:ext cx="755599" cy="202407"/>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272" name="Rectangle 271">
                  <a:extLst>
                    <a:ext uri="{FF2B5EF4-FFF2-40B4-BE49-F238E27FC236}">
                      <a16:creationId xmlns:a16="http://schemas.microsoft.com/office/drawing/2014/main" id="{2C7E8A28-9FCB-4403-B132-1508945A229B}"/>
                    </a:ext>
                  </a:extLst>
                </p:cNvPr>
                <p:cNvSpPr/>
                <p:nvPr/>
              </p:nvSpPr>
              <p:spPr>
                <a:xfrm>
                  <a:off x="2099385" y="3850665"/>
                  <a:ext cx="606114"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DL PPDU</a:t>
                  </a:r>
                </a:p>
              </p:txBody>
            </p:sp>
          </p:grpSp>
          <p:sp>
            <p:nvSpPr>
              <p:cNvPr id="252" name="Rectangle 251">
                <a:extLst>
                  <a:ext uri="{FF2B5EF4-FFF2-40B4-BE49-F238E27FC236}">
                    <a16:creationId xmlns:a16="http://schemas.microsoft.com/office/drawing/2014/main" id="{62179201-1D9D-45AD-94D9-5F6A1EF07822}"/>
                  </a:ext>
                </a:extLst>
              </p:cNvPr>
              <p:cNvSpPr/>
              <p:nvPr/>
            </p:nvSpPr>
            <p:spPr>
              <a:xfrm>
                <a:off x="4675867" y="2085878"/>
                <a:ext cx="402882"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SIFS</a:t>
                </a:r>
              </a:p>
            </p:txBody>
          </p:sp>
          <p:grpSp>
            <p:nvGrpSpPr>
              <p:cNvPr id="253" name="Group 252">
                <a:extLst>
                  <a:ext uri="{FF2B5EF4-FFF2-40B4-BE49-F238E27FC236}">
                    <a16:creationId xmlns:a16="http://schemas.microsoft.com/office/drawing/2014/main" id="{03689968-B225-45B5-BA8E-77DA67B3334E}"/>
                  </a:ext>
                </a:extLst>
              </p:cNvPr>
              <p:cNvGrpSpPr/>
              <p:nvPr/>
            </p:nvGrpSpPr>
            <p:grpSpPr>
              <a:xfrm>
                <a:off x="6047147" y="1765734"/>
                <a:ext cx="362120" cy="369899"/>
                <a:chOff x="2685880" y="3689252"/>
                <a:chExt cx="362120" cy="369899"/>
              </a:xfrm>
            </p:grpSpPr>
            <p:sp>
              <p:nvSpPr>
                <p:cNvPr id="269" name="Rectangle 268">
                  <a:extLst>
                    <a:ext uri="{FF2B5EF4-FFF2-40B4-BE49-F238E27FC236}">
                      <a16:creationId xmlns:a16="http://schemas.microsoft.com/office/drawing/2014/main" id="{48F4C809-E339-460E-A334-1FD751BE534B}"/>
                    </a:ext>
                  </a:extLst>
                </p:cNvPr>
                <p:cNvSpPr/>
                <p:nvPr/>
              </p:nvSpPr>
              <p:spPr bwMode="auto">
                <a:xfrm>
                  <a:off x="2818672" y="3855507"/>
                  <a:ext cx="96536" cy="203644"/>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270" name="Rectangle 269">
                  <a:extLst>
                    <a:ext uri="{FF2B5EF4-FFF2-40B4-BE49-F238E27FC236}">
                      <a16:creationId xmlns:a16="http://schemas.microsoft.com/office/drawing/2014/main" id="{1A041B2C-E81B-41B0-883F-36F82E94B5D5}"/>
                    </a:ext>
                  </a:extLst>
                </p:cNvPr>
                <p:cNvSpPr/>
                <p:nvPr/>
              </p:nvSpPr>
              <p:spPr>
                <a:xfrm>
                  <a:off x="2685880" y="3689252"/>
                  <a:ext cx="362120"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ACK</a:t>
                  </a:r>
                </a:p>
              </p:txBody>
            </p:sp>
          </p:grpSp>
          <p:sp>
            <p:nvSpPr>
              <p:cNvPr id="254" name="Rectangle 253">
                <a:extLst>
                  <a:ext uri="{FF2B5EF4-FFF2-40B4-BE49-F238E27FC236}">
                    <a16:creationId xmlns:a16="http://schemas.microsoft.com/office/drawing/2014/main" id="{7721E644-BE49-4509-8084-39BFF18F26D9}"/>
                  </a:ext>
                </a:extLst>
              </p:cNvPr>
              <p:cNvSpPr/>
              <p:nvPr/>
            </p:nvSpPr>
            <p:spPr>
              <a:xfrm>
                <a:off x="5921718" y="2085878"/>
                <a:ext cx="402882"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SIFS</a:t>
                </a:r>
              </a:p>
            </p:txBody>
          </p:sp>
          <p:cxnSp>
            <p:nvCxnSpPr>
              <p:cNvPr id="255" name="Straight Arrow Connector 254">
                <a:extLst>
                  <a:ext uri="{FF2B5EF4-FFF2-40B4-BE49-F238E27FC236}">
                    <a16:creationId xmlns:a16="http://schemas.microsoft.com/office/drawing/2014/main" id="{D456865D-85C7-46F9-A309-E9B60BA114CB}"/>
                  </a:ext>
                </a:extLst>
              </p:cNvPr>
              <p:cNvCxnSpPr/>
              <p:nvPr/>
            </p:nvCxnSpPr>
            <p:spPr>
              <a:xfrm>
                <a:off x="4368867" y="2627084"/>
                <a:ext cx="2194560" cy="0"/>
              </a:xfrm>
              <a:prstGeom prst="straightConnector1">
                <a:avLst/>
              </a:prstGeom>
              <a:noFill/>
              <a:ln w="9525" cap="flat" cmpd="sng" algn="ctr">
                <a:solidFill>
                  <a:sysClr val="windowText" lastClr="000000"/>
                </a:solidFill>
                <a:prstDash val="solid"/>
                <a:tailEnd type="triangle"/>
              </a:ln>
              <a:effectLst/>
            </p:spPr>
          </p:cxnSp>
          <p:sp>
            <p:nvSpPr>
              <p:cNvPr id="256" name="Rectangle 255">
                <a:extLst>
                  <a:ext uri="{FF2B5EF4-FFF2-40B4-BE49-F238E27FC236}">
                    <a16:creationId xmlns:a16="http://schemas.microsoft.com/office/drawing/2014/main" id="{DD9DA8DF-09A8-457F-BB6B-A549624D33C0}"/>
                  </a:ext>
                </a:extLst>
              </p:cNvPr>
              <p:cNvSpPr/>
              <p:nvPr/>
            </p:nvSpPr>
            <p:spPr>
              <a:xfrm>
                <a:off x="6129864" y="2595854"/>
                <a:ext cx="533231"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time</a:t>
                </a:r>
              </a:p>
            </p:txBody>
          </p:sp>
          <p:sp>
            <p:nvSpPr>
              <p:cNvPr id="257" name="TextBox 256">
                <a:extLst>
                  <a:ext uri="{FF2B5EF4-FFF2-40B4-BE49-F238E27FC236}">
                    <a16:creationId xmlns:a16="http://schemas.microsoft.com/office/drawing/2014/main" id="{300247CE-1835-4D6C-A9CA-ADFF25F6AFB3}"/>
                  </a:ext>
                </a:extLst>
              </p:cNvPr>
              <p:cNvSpPr txBox="1"/>
              <p:nvPr/>
            </p:nvSpPr>
            <p:spPr>
              <a:xfrm>
                <a:off x="3648534" y="2497070"/>
                <a:ext cx="856026" cy="246221"/>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1" i="0" u="none" strike="noStrike" kern="0" cap="none" spc="0" normalizeH="0" baseline="0" noProof="0" dirty="0">
                    <a:ln>
                      <a:noFill/>
                    </a:ln>
                    <a:solidFill>
                      <a:prstClr val="black"/>
                    </a:solidFill>
                    <a:effectLst/>
                    <a:uLnTx/>
                    <a:uFillTx/>
                    <a:latin typeface="Calibri" pitchFamily="34" charset="0"/>
                    <a:ea typeface="宋体" charset="-122"/>
                  </a:rPr>
                  <a:t>Shared AP</a:t>
                </a:r>
              </a:p>
            </p:txBody>
          </p:sp>
          <p:grpSp>
            <p:nvGrpSpPr>
              <p:cNvPr id="258" name="Group 257">
                <a:extLst>
                  <a:ext uri="{FF2B5EF4-FFF2-40B4-BE49-F238E27FC236}">
                    <a16:creationId xmlns:a16="http://schemas.microsoft.com/office/drawing/2014/main" id="{BE08A9B3-AA4E-43B7-A7DE-CE08CA011374}"/>
                  </a:ext>
                </a:extLst>
              </p:cNvPr>
              <p:cNvGrpSpPr/>
              <p:nvPr/>
            </p:nvGrpSpPr>
            <p:grpSpPr>
              <a:xfrm>
                <a:off x="5289439" y="2415928"/>
                <a:ext cx="755599" cy="215444"/>
                <a:chOff x="2024643" y="3850665"/>
                <a:chExt cx="755599" cy="215444"/>
              </a:xfrm>
            </p:grpSpPr>
            <p:sp>
              <p:nvSpPr>
                <p:cNvPr id="267" name="Rectangle 266">
                  <a:extLst>
                    <a:ext uri="{FF2B5EF4-FFF2-40B4-BE49-F238E27FC236}">
                      <a16:creationId xmlns:a16="http://schemas.microsoft.com/office/drawing/2014/main" id="{6D4B63C6-ECCA-42B7-B267-EF1E5BFCFC02}"/>
                    </a:ext>
                  </a:extLst>
                </p:cNvPr>
                <p:cNvSpPr/>
                <p:nvPr/>
              </p:nvSpPr>
              <p:spPr bwMode="auto">
                <a:xfrm>
                  <a:off x="2024643" y="3860439"/>
                  <a:ext cx="755599" cy="202407"/>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268" name="Rectangle 267">
                  <a:extLst>
                    <a:ext uri="{FF2B5EF4-FFF2-40B4-BE49-F238E27FC236}">
                      <a16:creationId xmlns:a16="http://schemas.microsoft.com/office/drawing/2014/main" id="{4D924435-A656-41A5-90CB-42B645922105}"/>
                    </a:ext>
                  </a:extLst>
                </p:cNvPr>
                <p:cNvSpPr/>
                <p:nvPr/>
              </p:nvSpPr>
              <p:spPr>
                <a:xfrm>
                  <a:off x="2099385" y="3850665"/>
                  <a:ext cx="606114"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UL PPDU</a:t>
                  </a:r>
                </a:p>
              </p:txBody>
            </p:sp>
          </p:grpSp>
          <p:grpSp>
            <p:nvGrpSpPr>
              <p:cNvPr id="259" name="Group 258">
                <a:extLst>
                  <a:ext uri="{FF2B5EF4-FFF2-40B4-BE49-F238E27FC236}">
                    <a16:creationId xmlns:a16="http://schemas.microsoft.com/office/drawing/2014/main" id="{B21EAAC6-ABBA-4FD2-9B15-58E7E83F914C}"/>
                  </a:ext>
                </a:extLst>
              </p:cNvPr>
              <p:cNvGrpSpPr/>
              <p:nvPr/>
            </p:nvGrpSpPr>
            <p:grpSpPr>
              <a:xfrm>
                <a:off x="6044310" y="2254515"/>
                <a:ext cx="362120" cy="369899"/>
                <a:chOff x="2685880" y="3689252"/>
                <a:chExt cx="362120" cy="369899"/>
              </a:xfrm>
            </p:grpSpPr>
            <p:sp>
              <p:nvSpPr>
                <p:cNvPr id="265" name="Rectangle 264">
                  <a:extLst>
                    <a:ext uri="{FF2B5EF4-FFF2-40B4-BE49-F238E27FC236}">
                      <a16:creationId xmlns:a16="http://schemas.microsoft.com/office/drawing/2014/main" id="{9F9D90FA-DBB5-4596-B0DF-89698FE51B14}"/>
                    </a:ext>
                  </a:extLst>
                </p:cNvPr>
                <p:cNvSpPr/>
                <p:nvPr/>
              </p:nvSpPr>
              <p:spPr bwMode="auto">
                <a:xfrm>
                  <a:off x="2818672" y="3855507"/>
                  <a:ext cx="96536" cy="203644"/>
                </a:xfrm>
                <a:prstGeom prst="rect">
                  <a:avLst/>
                </a:prstGeom>
                <a:noFill/>
                <a:ln>
                  <a:solidFill>
                    <a:sysClr val="windowText" lastClr="000000"/>
                  </a:solidFill>
                  <a:prstDash val="solid"/>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266" name="Rectangle 265">
                  <a:extLst>
                    <a:ext uri="{FF2B5EF4-FFF2-40B4-BE49-F238E27FC236}">
                      <a16:creationId xmlns:a16="http://schemas.microsoft.com/office/drawing/2014/main" id="{92EFB9AD-FD03-4C17-84ED-C64A074847B5}"/>
                    </a:ext>
                  </a:extLst>
                </p:cNvPr>
                <p:cNvSpPr/>
                <p:nvPr/>
              </p:nvSpPr>
              <p:spPr>
                <a:xfrm>
                  <a:off x="2685880" y="3689252"/>
                  <a:ext cx="362120"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ACK</a:t>
                  </a:r>
                </a:p>
              </p:txBody>
            </p:sp>
          </p:grpSp>
          <p:sp>
            <p:nvSpPr>
              <p:cNvPr id="260" name="Rectangle 259">
                <a:extLst>
                  <a:ext uri="{FF2B5EF4-FFF2-40B4-BE49-F238E27FC236}">
                    <a16:creationId xmlns:a16="http://schemas.microsoft.com/office/drawing/2014/main" id="{9BE76F15-A29C-4BB5-999B-925016BE35C6}"/>
                  </a:ext>
                </a:extLst>
              </p:cNvPr>
              <p:cNvSpPr/>
              <p:nvPr/>
            </p:nvSpPr>
            <p:spPr>
              <a:xfrm>
                <a:off x="5916213" y="2574659"/>
                <a:ext cx="402882"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SIFS</a:t>
                </a:r>
              </a:p>
            </p:txBody>
          </p:sp>
          <p:sp>
            <p:nvSpPr>
              <p:cNvPr id="262" name="Rectangle 261">
                <a:extLst>
                  <a:ext uri="{FF2B5EF4-FFF2-40B4-BE49-F238E27FC236}">
                    <a16:creationId xmlns:a16="http://schemas.microsoft.com/office/drawing/2014/main" id="{64EA1E2A-C796-4CED-8948-2CF923A38248}"/>
                  </a:ext>
                </a:extLst>
              </p:cNvPr>
              <p:cNvSpPr/>
              <p:nvPr/>
            </p:nvSpPr>
            <p:spPr bwMode="auto">
              <a:xfrm>
                <a:off x="4955324" y="2428265"/>
                <a:ext cx="231130" cy="202407"/>
              </a:xfrm>
              <a:prstGeom prst="rect">
                <a:avLst/>
              </a:prstGeom>
              <a:noFill/>
              <a:ln>
                <a:solidFill>
                  <a:sysClr val="windowText" lastClr="000000"/>
                </a:solidFill>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263" name="Rectangle 262">
                <a:extLst>
                  <a:ext uri="{FF2B5EF4-FFF2-40B4-BE49-F238E27FC236}">
                    <a16:creationId xmlns:a16="http://schemas.microsoft.com/office/drawing/2014/main" id="{1F30ACCC-06B0-4B61-8E13-235C36FD9017}"/>
                  </a:ext>
                </a:extLst>
              </p:cNvPr>
              <p:cNvSpPr/>
              <p:nvPr/>
            </p:nvSpPr>
            <p:spPr>
              <a:xfrm>
                <a:off x="4767832" y="2238615"/>
                <a:ext cx="606114"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Trigger</a:t>
                </a:r>
              </a:p>
            </p:txBody>
          </p:sp>
        </p:grpSp>
        <p:sp>
          <p:nvSpPr>
            <p:cNvPr id="243" name="Rectangle 242">
              <a:extLst>
                <a:ext uri="{FF2B5EF4-FFF2-40B4-BE49-F238E27FC236}">
                  <a16:creationId xmlns:a16="http://schemas.microsoft.com/office/drawing/2014/main" id="{0B94F4AF-FAB0-4382-88B7-021D4BE39EC5}"/>
                </a:ext>
              </a:extLst>
            </p:cNvPr>
            <p:cNvSpPr/>
            <p:nvPr/>
          </p:nvSpPr>
          <p:spPr>
            <a:xfrm>
              <a:off x="4486980" y="2595154"/>
              <a:ext cx="402882" cy="215444"/>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微软雅黑" panose="020B0503020204020204" pitchFamily="34" charset="-122"/>
                  <a:cs typeface="Calibri" panose="020F0502020204030204" pitchFamily="34" charset="0"/>
                </a:rPr>
                <a:t>SIFS</a:t>
              </a:r>
            </a:p>
          </p:txBody>
        </p:sp>
      </p:grpSp>
      <p:grpSp>
        <p:nvGrpSpPr>
          <p:cNvPr id="11274" name="Group 11273">
            <a:extLst>
              <a:ext uri="{FF2B5EF4-FFF2-40B4-BE49-F238E27FC236}">
                <a16:creationId xmlns:a16="http://schemas.microsoft.com/office/drawing/2014/main" id="{E2771C0E-7E0A-4B78-B560-02C617EE1BD0}"/>
              </a:ext>
            </a:extLst>
          </p:cNvPr>
          <p:cNvGrpSpPr/>
          <p:nvPr/>
        </p:nvGrpSpPr>
        <p:grpSpPr>
          <a:xfrm>
            <a:off x="728952" y="2713046"/>
            <a:ext cx="2186336" cy="1124456"/>
            <a:chOff x="2606285" y="4497972"/>
            <a:chExt cx="2186336" cy="1124456"/>
          </a:xfrm>
        </p:grpSpPr>
        <p:sp>
          <p:nvSpPr>
            <p:cNvPr id="333" name="TextBox 332">
              <a:extLst>
                <a:ext uri="{FF2B5EF4-FFF2-40B4-BE49-F238E27FC236}">
                  <a16:creationId xmlns:a16="http://schemas.microsoft.com/office/drawing/2014/main" id="{785F6582-EC4B-41B0-883D-EF9823A03B58}"/>
                </a:ext>
              </a:extLst>
            </p:cNvPr>
            <p:cNvSpPr txBox="1"/>
            <p:nvPr/>
          </p:nvSpPr>
          <p:spPr>
            <a:xfrm>
              <a:off x="2606285" y="4516954"/>
              <a:ext cx="418743" cy="21544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宋体" charset="-122"/>
                </a:rPr>
                <a:t>STA1</a:t>
              </a:r>
            </a:p>
          </p:txBody>
        </p:sp>
        <p:sp>
          <p:nvSpPr>
            <p:cNvPr id="334" name="TextBox 333">
              <a:extLst>
                <a:ext uri="{FF2B5EF4-FFF2-40B4-BE49-F238E27FC236}">
                  <a16:creationId xmlns:a16="http://schemas.microsoft.com/office/drawing/2014/main" id="{9EFE8FE0-DFD8-4750-A58D-EF3D7BF57DA7}"/>
                </a:ext>
              </a:extLst>
            </p:cNvPr>
            <p:cNvSpPr txBox="1"/>
            <p:nvPr/>
          </p:nvSpPr>
          <p:spPr>
            <a:xfrm>
              <a:off x="4373878" y="4497972"/>
              <a:ext cx="418743" cy="21544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宋体" charset="-122"/>
                </a:rPr>
                <a:t>STA2</a:t>
              </a:r>
            </a:p>
          </p:txBody>
        </p:sp>
        <p:pic>
          <p:nvPicPr>
            <p:cNvPr id="335" name="Picture 2" descr="Mobile, Phone, Smart, Ring, Wireless, Internet">
              <a:extLst>
                <a:ext uri="{FF2B5EF4-FFF2-40B4-BE49-F238E27FC236}">
                  <a16:creationId xmlns:a16="http://schemas.microsoft.com/office/drawing/2014/main" id="{CCC79CD3-74A8-477F-ACA2-14EAE2238D8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74149" y="4699834"/>
              <a:ext cx="113198" cy="217166"/>
            </a:xfrm>
            <a:prstGeom prst="rect">
              <a:avLst/>
            </a:prstGeom>
            <a:noFill/>
            <a:extLst>
              <a:ext uri="{909E8E84-426E-40DD-AFC4-6F175D3DCCD1}">
                <a14:hiddenFill xmlns:a14="http://schemas.microsoft.com/office/drawing/2010/main">
                  <a:solidFill>
                    <a:srgbClr val="FFFFFF"/>
                  </a:solidFill>
                </a14:hiddenFill>
              </a:ext>
            </a:extLst>
          </p:spPr>
        </p:pic>
        <p:pic>
          <p:nvPicPr>
            <p:cNvPr id="336" name="Picture 2" descr="Mobile, Phone, Smart, Ring, Wireless, Internet">
              <a:extLst>
                <a:ext uri="{FF2B5EF4-FFF2-40B4-BE49-F238E27FC236}">
                  <a16:creationId xmlns:a16="http://schemas.microsoft.com/office/drawing/2014/main" id="{7F3057BC-60BA-4262-9F37-87172E85A21C}"/>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41742" y="4671528"/>
              <a:ext cx="113198" cy="217166"/>
            </a:xfrm>
            <a:prstGeom prst="rect">
              <a:avLst/>
            </a:prstGeom>
            <a:noFill/>
            <a:extLst>
              <a:ext uri="{909E8E84-426E-40DD-AFC4-6F175D3DCCD1}">
                <a14:hiddenFill xmlns:a14="http://schemas.microsoft.com/office/drawing/2010/main">
                  <a:solidFill>
                    <a:srgbClr val="FFFFFF"/>
                  </a:solidFill>
                </a14:hiddenFill>
              </a:ext>
            </a:extLst>
          </p:spPr>
        </p:pic>
        <p:pic>
          <p:nvPicPr>
            <p:cNvPr id="337" name="Picture 336">
              <a:extLst>
                <a:ext uri="{FF2B5EF4-FFF2-40B4-BE49-F238E27FC236}">
                  <a16:creationId xmlns:a16="http://schemas.microsoft.com/office/drawing/2014/main" id="{0ED6A44A-8E67-4170-B959-CB5D163DE8FE}"/>
                </a:ext>
              </a:extLst>
            </p:cNvPr>
            <p:cNvPicPr>
              <a:picLocks noChangeAspect="1"/>
            </p:cNvPicPr>
            <p:nvPr/>
          </p:nvPicPr>
          <p:blipFill>
            <a:blip r:embed="rId4" cstate="print"/>
            <a:stretch>
              <a:fillRect/>
            </a:stretch>
          </p:blipFill>
          <p:spPr>
            <a:xfrm>
              <a:off x="3247878" y="5020492"/>
              <a:ext cx="192431" cy="334491"/>
            </a:xfrm>
            <a:prstGeom prst="rect">
              <a:avLst/>
            </a:prstGeom>
            <a:ln>
              <a:noFill/>
            </a:ln>
          </p:spPr>
        </p:pic>
        <p:pic>
          <p:nvPicPr>
            <p:cNvPr id="338" name="Picture 337">
              <a:extLst>
                <a:ext uri="{FF2B5EF4-FFF2-40B4-BE49-F238E27FC236}">
                  <a16:creationId xmlns:a16="http://schemas.microsoft.com/office/drawing/2014/main" id="{F3505B9B-5963-4385-B05B-0AD1AF3944DD}"/>
                </a:ext>
              </a:extLst>
            </p:cNvPr>
            <p:cNvPicPr>
              <a:picLocks noChangeAspect="1"/>
            </p:cNvPicPr>
            <p:nvPr/>
          </p:nvPicPr>
          <p:blipFill>
            <a:blip r:embed="rId4" cstate="print"/>
            <a:stretch>
              <a:fillRect/>
            </a:stretch>
          </p:blipFill>
          <p:spPr>
            <a:xfrm>
              <a:off x="3967959" y="5020492"/>
              <a:ext cx="192431" cy="334491"/>
            </a:xfrm>
            <a:prstGeom prst="rect">
              <a:avLst/>
            </a:prstGeom>
            <a:ln>
              <a:noFill/>
            </a:ln>
          </p:spPr>
        </p:pic>
        <p:sp>
          <p:nvSpPr>
            <p:cNvPr id="339" name="TextBox 338">
              <a:extLst>
                <a:ext uri="{FF2B5EF4-FFF2-40B4-BE49-F238E27FC236}">
                  <a16:creationId xmlns:a16="http://schemas.microsoft.com/office/drawing/2014/main" id="{CB96415A-602E-4CA2-B2ED-5AD9BA396D81}"/>
                </a:ext>
              </a:extLst>
            </p:cNvPr>
            <p:cNvSpPr txBox="1"/>
            <p:nvPr/>
          </p:nvSpPr>
          <p:spPr>
            <a:xfrm>
              <a:off x="2944766" y="5283874"/>
              <a:ext cx="815158" cy="33855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宋体" charset="-122"/>
                </a:rPr>
                <a:t>AP1</a:t>
              </a:r>
            </a:p>
            <a:p>
              <a:pPr marL="0" marR="0" lvl="0" indent="0" algn="ctr" defTabSz="914400" eaLnBrk="1" fontAlgn="auto" latinLnBrk="0" hangingPunct="1">
                <a:lnSpc>
                  <a:spcPct val="100000"/>
                </a:lnSpc>
                <a:spcBef>
                  <a:spcPts val="0"/>
                </a:spcBef>
                <a:spcAft>
                  <a:spcPts val="0"/>
                </a:spcAft>
                <a:buClrTx/>
                <a:buSzTx/>
                <a:buFontTx/>
                <a:buNone/>
                <a:tabLst/>
                <a:defRPr/>
              </a:pPr>
              <a:r>
                <a:rPr lang="en-US" sz="800" kern="0" dirty="0">
                  <a:solidFill>
                    <a:prstClr val="black"/>
                  </a:solidFill>
                  <a:latin typeface="Calibri" pitchFamily="34" charset="0"/>
                  <a:ea typeface="宋体" charset="-122"/>
                </a:rPr>
                <a:t>(Sharing AP)</a:t>
              </a:r>
              <a:endParaRPr kumimoji="0" lang="en-US" sz="800" b="0" i="0" u="none" strike="noStrike" kern="0" cap="none" spc="0" normalizeH="0" baseline="0" noProof="0" dirty="0">
                <a:ln>
                  <a:noFill/>
                </a:ln>
                <a:solidFill>
                  <a:prstClr val="black"/>
                </a:solidFill>
                <a:effectLst/>
                <a:uLnTx/>
                <a:uFillTx/>
                <a:latin typeface="Calibri" pitchFamily="34" charset="0"/>
                <a:ea typeface="宋体" charset="-122"/>
              </a:endParaRPr>
            </a:p>
          </p:txBody>
        </p:sp>
        <p:cxnSp>
          <p:nvCxnSpPr>
            <p:cNvPr id="341" name="Straight Arrow Connector 340">
              <a:extLst>
                <a:ext uri="{FF2B5EF4-FFF2-40B4-BE49-F238E27FC236}">
                  <a16:creationId xmlns:a16="http://schemas.microsoft.com/office/drawing/2014/main" id="{E281242B-21B5-4A08-94F3-9342B720AA7E}"/>
                </a:ext>
              </a:extLst>
            </p:cNvPr>
            <p:cNvCxnSpPr/>
            <p:nvPr/>
          </p:nvCxnSpPr>
          <p:spPr bwMode="auto">
            <a:xfrm flipV="1">
              <a:off x="4107084" y="4838191"/>
              <a:ext cx="416819" cy="217166"/>
            </a:xfrm>
            <a:prstGeom prst="straightConnector1">
              <a:avLst/>
            </a:prstGeom>
            <a:noFill/>
            <a:ln w="19050" cap="flat" cmpd="sng" algn="ctr">
              <a:solidFill>
                <a:srgbClr val="FF0000"/>
              </a:solidFill>
              <a:prstDash val="solid"/>
              <a:tailEnd type="triangle"/>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342" name="Straight Arrow Connector 341">
              <a:extLst>
                <a:ext uri="{FF2B5EF4-FFF2-40B4-BE49-F238E27FC236}">
                  <a16:creationId xmlns:a16="http://schemas.microsoft.com/office/drawing/2014/main" id="{488AF383-3F5E-43A7-B18D-26267DE2563C}"/>
                </a:ext>
              </a:extLst>
            </p:cNvPr>
            <p:cNvCxnSpPr/>
            <p:nvPr/>
          </p:nvCxnSpPr>
          <p:spPr bwMode="auto">
            <a:xfrm flipH="1" flipV="1">
              <a:off x="2925569" y="4728751"/>
              <a:ext cx="1086403" cy="290806"/>
            </a:xfrm>
            <a:prstGeom prst="straightConnector1">
              <a:avLst/>
            </a:prstGeom>
            <a:noFill/>
            <a:ln w="19050" cap="flat" cmpd="sng" algn="ctr">
              <a:solidFill>
                <a:srgbClr val="FF0000"/>
              </a:solidFill>
              <a:prstDash val="sysDash"/>
              <a:tailEnd type="triangle"/>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343" name="Straight Arrow Connector 342">
              <a:extLst>
                <a:ext uri="{FF2B5EF4-FFF2-40B4-BE49-F238E27FC236}">
                  <a16:creationId xmlns:a16="http://schemas.microsoft.com/office/drawing/2014/main" id="{639E1419-D1BE-4C9F-8679-67235220552F}"/>
                </a:ext>
              </a:extLst>
            </p:cNvPr>
            <p:cNvCxnSpPr/>
            <p:nvPr/>
          </p:nvCxnSpPr>
          <p:spPr bwMode="auto">
            <a:xfrm flipV="1">
              <a:off x="3407387" y="4728751"/>
              <a:ext cx="1086403" cy="290806"/>
            </a:xfrm>
            <a:prstGeom prst="straightConnector1">
              <a:avLst/>
            </a:prstGeom>
            <a:noFill/>
            <a:ln w="19050" cap="flat" cmpd="sng" algn="ctr">
              <a:solidFill>
                <a:sysClr val="windowText" lastClr="000000"/>
              </a:solidFill>
              <a:prstDash val="sysDash"/>
              <a:tailEnd type="triangle"/>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344" name="Straight Arrow Connector 343">
              <a:extLst>
                <a:ext uri="{FF2B5EF4-FFF2-40B4-BE49-F238E27FC236}">
                  <a16:creationId xmlns:a16="http://schemas.microsoft.com/office/drawing/2014/main" id="{93EFDF0F-AD03-4FB3-91B9-7889A33137D0}"/>
                </a:ext>
              </a:extLst>
            </p:cNvPr>
            <p:cNvCxnSpPr/>
            <p:nvPr/>
          </p:nvCxnSpPr>
          <p:spPr bwMode="auto">
            <a:xfrm flipH="1" flipV="1">
              <a:off x="2878994" y="4838191"/>
              <a:ext cx="416819" cy="217166"/>
            </a:xfrm>
            <a:prstGeom prst="straightConnector1">
              <a:avLst/>
            </a:prstGeom>
            <a:noFill/>
            <a:ln w="19050" cap="flat" cmpd="sng" algn="ctr">
              <a:solidFill>
                <a:sysClr val="windowText" lastClr="000000"/>
              </a:solidFill>
              <a:prstDash val="solid"/>
              <a:tailEnd type="triangle"/>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345" name="TextBox 344">
              <a:extLst>
                <a:ext uri="{FF2B5EF4-FFF2-40B4-BE49-F238E27FC236}">
                  <a16:creationId xmlns:a16="http://schemas.microsoft.com/office/drawing/2014/main" id="{68E92C30-B610-4BAE-A9D1-CC5DDDF25B9D}"/>
                </a:ext>
              </a:extLst>
            </p:cNvPr>
            <p:cNvSpPr txBox="1"/>
            <p:nvPr/>
          </p:nvSpPr>
          <p:spPr>
            <a:xfrm>
              <a:off x="3655457" y="5283874"/>
              <a:ext cx="815158" cy="33855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宋体" charset="-122"/>
                </a:rPr>
                <a:t>AP2</a:t>
              </a:r>
            </a:p>
            <a:p>
              <a:pPr marL="0" marR="0" lvl="0" indent="0" algn="ctr" defTabSz="914400" eaLnBrk="1" fontAlgn="auto" latinLnBrk="0" hangingPunct="1">
                <a:lnSpc>
                  <a:spcPct val="100000"/>
                </a:lnSpc>
                <a:spcBef>
                  <a:spcPts val="0"/>
                </a:spcBef>
                <a:spcAft>
                  <a:spcPts val="0"/>
                </a:spcAft>
                <a:buClrTx/>
                <a:buSzTx/>
                <a:buFontTx/>
                <a:buNone/>
                <a:tabLst/>
                <a:defRPr/>
              </a:pPr>
              <a:r>
                <a:rPr lang="en-US" sz="800" kern="0" dirty="0">
                  <a:solidFill>
                    <a:prstClr val="black"/>
                  </a:solidFill>
                  <a:latin typeface="Calibri" pitchFamily="34" charset="0"/>
                  <a:ea typeface="宋体" charset="-122"/>
                </a:rPr>
                <a:t>(Shared AP)</a:t>
              </a:r>
              <a:endParaRPr kumimoji="0" lang="en-US" sz="800" b="0" i="0" u="none" strike="noStrike" kern="0" cap="none" spc="0" normalizeH="0" baseline="0" noProof="0" dirty="0">
                <a:ln>
                  <a:noFill/>
                </a:ln>
                <a:solidFill>
                  <a:prstClr val="black"/>
                </a:solidFill>
                <a:effectLst/>
                <a:uLnTx/>
                <a:uFillTx/>
                <a:latin typeface="Calibri" pitchFamily="34" charset="0"/>
                <a:ea typeface="宋体" charset="-122"/>
              </a:endParaRPr>
            </a:p>
          </p:txBody>
        </p:sp>
      </p:grpSp>
      <p:grpSp>
        <p:nvGrpSpPr>
          <p:cNvPr id="347" name="Group 346">
            <a:extLst>
              <a:ext uri="{FF2B5EF4-FFF2-40B4-BE49-F238E27FC236}">
                <a16:creationId xmlns:a16="http://schemas.microsoft.com/office/drawing/2014/main" id="{8156D960-3192-4A8F-8E71-CE242573F943}"/>
              </a:ext>
            </a:extLst>
          </p:cNvPr>
          <p:cNvGrpSpPr/>
          <p:nvPr/>
        </p:nvGrpSpPr>
        <p:grpSpPr>
          <a:xfrm>
            <a:off x="3945308" y="2713046"/>
            <a:ext cx="2186336" cy="1124456"/>
            <a:chOff x="2606285" y="4497972"/>
            <a:chExt cx="2186336" cy="1124456"/>
          </a:xfrm>
        </p:grpSpPr>
        <p:sp>
          <p:nvSpPr>
            <p:cNvPr id="348" name="TextBox 347">
              <a:extLst>
                <a:ext uri="{FF2B5EF4-FFF2-40B4-BE49-F238E27FC236}">
                  <a16:creationId xmlns:a16="http://schemas.microsoft.com/office/drawing/2014/main" id="{16ABEB53-6029-47F0-BF77-E27EC84CA883}"/>
                </a:ext>
              </a:extLst>
            </p:cNvPr>
            <p:cNvSpPr txBox="1"/>
            <p:nvPr/>
          </p:nvSpPr>
          <p:spPr>
            <a:xfrm>
              <a:off x="2606285" y="4516954"/>
              <a:ext cx="418743" cy="21544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宋体" charset="-122"/>
                </a:rPr>
                <a:t>STA1</a:t>
              </a:r>
            </a:p>
          </p:txBody>
        </p:sp>
        <p:sp>
          <p:nvSpPr>
            <p:cNvPr id="349" name="TextBox 348">
              <a:extLst>
                <a:ext uri="{FF2B5EF4-FFF2-40B4-BE49-F238E27FC236}">
                  <a16:creationId xmlns:a16="http://schemas.microsoft.com/office/drawing/2014/main" id="{0ED6D0B8-064E-4D30-97AE-275C1C812AB9}"/>
                </a:ext>
              </a:extLst>
            </p:cNvPr>
            <p:cNvSpPr txBox="1"/>
            <p:nvPr/>
          </p:nvSpPr>
          <p:spPr>
            <a:xfrm>
              <a:off x="4373878" y="4497972"/>
              <a:ext cx="418743" cy="21544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宋体" charset="-122"/>
                </a:rPr>
                <a:t>STA2</a:t>
              </a:r>
            </a:p>
          </p:txBody>
        </p:sp>
        <p:pic>
          <p:nvPicPr>
            <p:cNvPr id="350" name="Picture 2" descr="Mobile, Phone, Smart, Ring, Wireless, Internet">
              <a:extLst>
                <a:ext uri="{FF2B5EF4-FFF2-40B4-BE49-F238E27FC236}">
                  <a16:creationId xmlns:a16="http://schemas.microsoft.com/office/drawing/2014/main" id="{889FE865-B558-4440-8774-7E9B375436E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74149" y="4699834"/>
              <a:ext cx="113198" cy="217166"/>
            </a:xfrm>
            <a:prstGeom prst="rect">
              <a:avLst/>
            </a:prstGeom>
            <a:noFill/>
            <a:extLst>
              <a:ext uri="{909E8E84-426E-40DD-AFC4-6F175D3DCCD1}">
                <a14:hiddenFill xmlns:a14="http://schemas.microsoft.com/office/drawing/2010/main">
                  <a:solidFill>
                    <a:srgbClr val="FFFFFF"/>
                  </a:solidFill>
                </a14:hiddenFill>
              </a:ext>
            </a:extLst>
          </p:spPr>
        </p:pic>
        <p:pic>
          <p:nvPicPr>
            <p:cNvPr id="351" name="Picture 2" descr="Mobile, Phone, Smart, Ring, Wireless, Internet">
              <a:extLst>
                <a:ext uri="{FF2B5EF4-FFF2-40B4-BE49-F238E27FC236}">
                  <a16:creationId xmlns:a16="http://schemas.microsoft.com/office/drawing/2014/main" id="{33A9F410-E469-4DDD-A718-BA0AAE5E3484}"/>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41742" y="4671528"/>
              <a:ext cx="113198" cy="217166"/>
            </a:xfrm>
            <a:prstGeom prst="rect">
              <a:avLst/>
            </a:prstGeom>
            <a:noFill/>
            <a:extLst>
              <a:ext uri="{909E8E84-426E-40DD-AFC4-6F175D3DCCD1}">
                <a14:hiddenFill xmlns:a14="http://schemas.microsoft.com/office/drawing/2010/main">
                  <a:solidFill>
                    <a:srgbClr val="FFFFFF"/>
                  </a:solidFill>
                </a14:hiddenFill>
              </a:ext>
            </a:extLst>
          </p:spPr>
        </p:pic>
        <p:pic>
          <p:nvPicPr>
            <p:cNvPr id="352" name="Picture 351">
              <a:extLst>
                <a:ext uri="{FF2B5EF4-FFF2-40B4-BE49-F238E27FC236}">
                  <a16:creationId xmlns:a16="http://schemas.microsoft.com/office/drawing/2014/main" id="{D61160B9-E211-46D3-8055-D1BF64B38CB6}"/>
                </a:ext>
              </a:extLst>
            </p:cNvPr>
            <p:cNvPicPr>
              <a:picLocks noChangeAspect="1"/>
            </p:cNvPicPr>
            <p:nvPr/>
          </p:nvPicPr>
          <p:blipFill>
            <a:blip r:embed="rId4" cstate="print"/>
            <a:stretch>
              <a:fillRect/>
            </a:stretch>
          </p:blipFill>
          <p:spPr>
            <a:xfrm>
              <a:off x="3247878" y="5020492"/>
              <a:ext cx="192431" cy="334491"/>
            </a:xfrm>
            <a:prstGeom prst="rect">
              <a:avLst/>
            </a:prstGeom>
            <a:ln>
              <a:noFill/>
            </a:ln>
          </p:spPr>
        </p:pic>
        <p:pic>
          <p:nvPicPr>
            <p:cNvPr id="353" name="Picture 352">
              <a:extLst>
                <a:ext uri="{FF2B5EF4-FFF2-40B4-BE49-F238E27FC236}">
                  <a16:creationId xmlns:a16="http://schemas.microsoft.com/office/drawing/2014/main" id="{8EC16E48-5978-4956-9B7E-11E5FED6B950}"/>
                </a:ext>
              </a:extLst>
            </p:cNvPr>
            <p:cNvPicPr>
              <a:picLocks noChangeAspect="1"/>
            </p:cNvPicPr>
            <p:nvPr/>
          </p:nvPicPr>
          <p:blipFill>
            <a:blip r:embed="rId4" cstate="print"/>
            <a:stretch>
              <a:fillRect/>
            </a:stretch>
          </p:blipFill>
          <p:spPr>
            <a:xfrm>
              <a:off x="3967959" y="5020492"/>
              <a:ext cx="192431" cy="334491"/>
            </a:xfrm>
            <a:prstGeom prst="rect">
              <a:avLst/>
            </a:prstGeom>
            <a:ln>
              <a:noFill/>
            </a:ln>
          </p:spPr>
        </p:pic>
        <p:sp>
          <p:nvSpPr>
            <p:cNvPr id="354" name="TextBox 353">
              <a:extLst>
                <a:ext uri="{FF2B5EF4-FFF2-40B4-BE49-F238E27FC236}">
                  <a16:creationId xmlns:a16="http://schemas.microsoft.com/office/drawing/2014/main" id="{9E0D37F3-9705-4442-87AA-66BA8D408DC8}"/>
                </a:ext>
              </a:extLst>
            </p:cNvPr>
            <p:cNvSpPr txBox="1"/>
            <p:nvPr/>
          </p:nvSpPr>
          <p:spPr>
            <a:xfrm>
              <a:off x="2944766" y="5283874"/>
              <a:ext cx="815158" cy="33855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宋体" charset="-122"/>
                </a:rPr>
                <a:t>AP1</a:t>
              </a:r>
            </a:p>
            <a:p>
              <a:pPr marL="0" marR="0" lvl="0" indent="0" algn="ctr" defTabSz="914400" eaLnBrk="1" fontAlgn="auto" latinLnBrk="0" hangingPunct="1">
                <a:lnSpc>
                  <a:spcPct val="100000"/>
                </a:lnSpc>
                <a:spcBef>
                  <a:spcPts val="0"/>
                </a:spcBef>
                <a:spcAft>
                  <a:spcPts val="0"/>
                </a:spcAft>
                <a:buClrTx/>
                <a:buSzTx/>
                <a:buFontTx/>
                <a:buNone/>
                <a:tabLst/>
                <a:defRPr/>
              </a:pPr>
              <a:r>
                <a:rPr lang="en-US" sz="800" kern="0" dirty="0">
                  <a:solidFill>
                    <a:prstClr val="black"/>
                  </a:solidFill>
                  <a:latin typeface="Calibri" pitchFamily="34" charset="0"/>
                  <a:ea typeface="宋体" charset="-122"/>
                </a:rPr>
                <a:t>(Sharing AP)</a:t>
              </a:r>
              <a:endParaRPr kumimoji="0" lang="en-US" sz="800" b="0" i="0" u="none" strike="noStrike" kern="0" cap="none" spc="0" normalizeH="0" baseline="0" noProof="0" dirty="0">
                <a:ln>
                  <a:noFill/>
                </a:ln>
                <a:solidFill>
                  <a:prstClr val="black"/>
                </a:solidFill>
                <a:effectLst/>
                <a:uLnTx/>
                <a:uFillTx/>
                <a:latin typeface="Calibri" pitchFamily="34" charset="0"/>
                <a:ea typeface="宋体" charset="-122"/>
              </a:endParaRPr>
            </a:p>
          </p:txBody>
        </p:sp>
        <p:cxnSp>
          <p:nvCxnSpPr>
            <p:cNvPr id="355" name="Straight Arrow Connector 354">
              <a:extLst>
                <a:ext uri="{FF2B5EF4-FFF2-40B4-BE49-F238E27FC236}">
                  <a16:creationId xmlns:a16="http://schemas.microsoft.com/office/drawing/2014/main" id="{B5EB620E-420A-4010-971E-BC0BD7848F04}"/>
                </a:ext>
              </a:extLst>
            </p:cNvPr>
            <p:cNvCxnSpPr/>
            <p:nvPr/>
          </p:nvCxnSpPr>
          <p:spPr bwMode="auto">
            <a:xfrm flipV="1">
              <a:off x="4107084" y="4838191"/>
              <a:ext cx="416819" cy="217166"/>
            </a:xfrm>
            <a:prstGeom prst="straightConnector1">
              <a:avLst/>
            </a:prstGeom>
            <a:noFill/>
            <a:ln w="19050" cap="flat" cmpd="sng" algn="ctr">
              <a:solidFill>
                <a:srgbClr val="FF0000"/>
              </a:solidFill>
              <a:prstDash val="solid"/>
              <a:headEnd type="triangle" w="med" len="med"/>
              <a:tailEnd type="none" w="med" len="med"/>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356" name="Straight Arrow Connector 355">
              <a:extLst>
                <a:ext uri="{FF2B5EF4-FFF2-40B4-BE49-F238E27FC236}">
                  <a16:creationId xmlns:a16="http://schemas.microsoft.com/office/drawing/2014/main" id="{06F943A2-DB49-44A7-80AC-02F833C5FACB}"/>
                </a:ext>
              </a:extLst>
            </p:cNvPr>
            <p:cNvCxnSpPr>
              <a:cxnSpLocks/>
              <a:endCxn id="352" idx="0"/>
            </p:cNvCxnSpPr>
            <p:nvPr/>
          </p:nvCxnSpPr>
          <p:spPr bwMode="auto">
            <a:xfrm flipH="1">
              <a:off x="3344094" y="4837491"/>
              <a:ext cx="1126524" cy="183001"/>
            </a:xfrm>
            <a:prstGeom prst="straightConnector1">
              <a:avLst/>
            </a:prstGeom>
            <a:noFill/>
            <a:ln w="19050" cap="flat" cmpd="sng" algn="ctr">
              <a:solidFill>
                <a:srgbClr val="FF0000"/>
              </a:solidFill>
              <a:prstDash val="sysDash"/>
              <a:tailEnd type="triangle"/>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357" name="Straight Arrow Connector 356">
              <a:extLst>
                <a:ext uri="{FF2B5EF4-FFF2-40B4-BE49-F238E27FC236}">
                  <a16:creationId xmlns:a16="http://schemas.microsoft.com/office/drawing/2014/main" id="{9FCC8173-7772-4CF2-B85F-73F7FEAEFAEE}"/>
                </a:ext>
              </a:extLst>
            </p:cNvPr>
            <p:cNvCxnSpPr>
              <a:cxnSpLocks/>
              <a:stCxn id="350" idx="3"/>
              <a:endCxn id="353" idx="0"/>
            </p:cNvCxnSpPr>
            <p:nvPr/>
          </p:nvCxnSpPr>
          <p:spPr bwMode="auto">
            <a:xfrm>
              <a:off x="2887347" y="4808417"/>
              <a:ext cx="1176828" cy="212075"/>
            </a:xfrm>
            <a:prstGeom prst="straightConnector1">
              <a:avLst/>
            </a:prstGeom>
            <a:noFill/>
            <a:ln w="19050" cap="flat" cmpd="sng" algn="ctr">
              <a:solidFill>
                <a:sysClr val="windowText" lastClr="000000"/>
              </a:solidFill>
              <a:prstDash val="sysDash"/>
              <a:tailEnd type="triangle"/>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358" name="Straight Arrow Connector 357">
              <a:extLst>
                <a:ext uri="{FF2B5EF4-FFF2-40B4-BE49-F238E27FC236}">
                  <a16:creationId xmlns:a16="http://schemas.microsoft.com/office/drawing/2014/main" id="{26B9C780-1C7A-4ABA-A3E4-7C097ED61431}"/>
                </a:ext>
              </a:extLst>
            </p:cNvPr>
            <p:cNvCxnSpPr/>
            <p:nvPr/>
          </p:nvCxnSpPr>
          <p:spPr bwMode="auto">
            <a:xfrm flipH="1" flipV="1">
              <a:off x="2878994" y="4838191"/>
              <a:ext cx="416819" cy="217166"/>
            </a:xfrm>
            <a:prstGeom prst="straightConnector1">
              <a:avLst/>
            </a:prstGeom>
            <a:noFill/>
            <a:ln w="19050" cap="flat" cmpd="sng" algn="ctr">
              <a:solidFill>
                <a:sysClr val="windowText" lastClr="000000"/>
              </a:solidFill>
              <a:prstDash val="solid"/>
              <a:headEnd type="triangle" w="med" len="med"/>
              <a:tailEnd type="none" w="med" len="med"/>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359" name="TextBox 358">
              <a:extLst>
                <a:ext uri="{FF2B5EF4-FFF2-40B4-BE49-F238E27FC236}">
                  <a16:creationId xmlns:a16="http://schemas.microsoft.com/office/drawing/2014/main" id="{E55A5AF7-0F70-4AEF-B88B-69FB159D1E90}"/>
                </a:ext>
              </a:extLst>
            </p:cNvPr>
            <p:cNvSpPr txBox="1"/>
            <p:nvPr/>
          </p:nvSpPr>
          <p:spPr>
            <a:xfrm>
              <a:off x="3655457" y="5283874"/>
              <a:ext cx="815158" cy="33855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宋体" charset="-122"/>
                </a:rPr>
                <a:t>AP2</a:t>
              </a:r>
            </a:p>
            <a:p>
              <a:pPr marL="0" marR="0" lvl="0" indent="0" algn="ctr" defTabSz="914400" eaLnBrk="1" fontAlgn="auto" latinLnBrk="0" hangingPunct="1">
                <a:lnSpc>
                  <a:spcPct val="100000"/>
                </a:lnSpc>
                <a:spcBef>
                  <a:spcPts val="0"/>
                </a:spcBef>
                <a:spcAft>
                  <a:spcPts val="0"/>
                </a:spcAft>
                <a:buClrTx/>
                <a:buSzTx/>
                <a:buFontTx/>
                <a:buNone/>
                <a:tabLst/>
                <a:defRPr/>
              </a:pPr>
              <a:r>
                <a:rPr lang="en-US" sz="800" kern="0" dirty="0">
                  <a:solidFill>
                    <a:prstClr val="black"/>
                  </a:solidFill>
                  <a:latin typeface="Calibri" pitchFamily="34" charset="0"/>
                  <a:ea typeface="宋体" charset="-122"/>
                </a:rPr>
                <a:t>(Shared AP)</a:t>
              </a:r>
              <a:endParaRPr kumimoji="0" lang="en-US" sz="800" b="0" i="0" u="none" strike="noStrike" kern="0" cap="none" spc="0" normalizeH="0" baseline="0" noProof="0" dirty="0">
                <a:ln>
                  <a:noFill/>
                </a:ln>
                <a:solidFill>
                  <a:prstClr val="black"/>
                </a:solidFill>
                <a:effectLst/>
                <a:uLnTx/>
                <a:uFillTx/>
                <a:latin typeface="Calibri" pitchFamily="34" charset="0"/>
                <a:ea typeface="宋体" charset="-122"/>
              </a:endParaRPr>
            </a:p>
          </p:txBody>
        </p:sp>
      </p:grpSp>
      <p:grpSp>
        <p:nvGrpSpPr>
          <p:cNvPr id="368" name="Group 367">
            <a:extLst>
              <a:ext uri="{FF2B5EF4-FFF2-40B4-BE49-F238E27FC236}">
                <a16:creationId xmlns:a16="http://schemas.microsoft.com/office/drawing/2014/main" id="{787035C9-A4BB-4844-A329-45A153E81441}"/>
              </a:ext>
            </a:extLst>
          </p:cNvPr>
          <p:cNvGrpSpPr/>
          <p:nvPr/>
        </p:nvGrpSpPr>
        <p:grpSpPr>
          <a:xfrm>
            <a:off x="6951292" y="2713046"/>
            <a:ext cx="2186336" cy="1124456"/>
            <a:chOff x="2606285" y="4497972"/>
            <a:chExt cx="2186336" cy="1124456"/>
          </a:xfrm>
        </p:grpSpPr>
        <p:sp>
          <p:nvSpPr>
            <p:cNvPr id="369" name="TextBox 368">
              <a:extLst>
                <a:ext uri="{FF2B5EF4-FFF2-40B4-BE49-F238E27FC236}">
                  <a16:creationId xmlns:a16="http://schemas.microsoft.com/office/drawing/2014/main" id="{D53E4A66-4C04-4FF4-A207-C8C5C48D5BA4}"/>
                </a:ext>
              </a:extLst>
            </p:cNvPr>
            <p:cNvSpPr txBox="1"/>
            <p:nvPr/>
          </p:nvSpPr>
          <p:spPr>
            <a:xfrm>
              <a:off x="2606285" y="4516954"/>
              <a:ext cx="418743" cy="21544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宋体" charset="-122"/>
                </a:rPr>
                <a:t>STA1</a:t>
              </a:r>
            </a:p>
          </p:txBody>
        </p:sp>
        <p:sp>
          <p:nvSpPr>
            <p:cNvPr id="370" name="TextBox 369">
              <a:extLst>
                <a:ext uri="{FF2B5EF4-FFF2-40B4-BE49-F238E27FC236}">
                  <a16:creationId xmlns:a16="http://schemas.microsoft.com/office/drawing/2014/main" id="{E1E76EE0-2844-4099-910D-1C80C3130430}"/>
                </a:ext>
              </a:extLst>
            </p:cNvPr>
            <p:cNvSpPr txBox="1"/>
            <p:nvPr/>
          </p:nvSpPr>
          <p:spPr>
            <a:xfrm>
              <a:off x="4373878" y="4497972"/>
              <a:ext cx="418743" cy="21544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宋体" charset="-122"/>
                </a:rPr>
                <a:t>STA2</a:t>
              </a:r>
            </a:p>
          </p:txBody>
        </p:sp>
        <p:pic>
          <p:nvPicPr>
            <p:cNvPr id="371" name="Picture 2" descr="Mobile, Phone, Smart, Ring, Wireless, Internet">
              <a:extLst>
                <a:ext uri="{FF2B5EF4-FFF2-40B4-BE49-F238E27FC236}">
                  <a16:creationId xmlns:a16="http://schemas.microsoft.com/office/drawing/2014/main" id="{28CCE698-81E1-44AD-8B1A-EB937F7BDB6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74149" y="4699834"/>
              <a:ext cx="113198" cy="217166"/>
            </a:xfrm>
            <a:prstGeom prst="rect">
              <a:avLst/>
            </a:prstGeom>
            <a:noFill/>
            <a:extLst>
              <a:ext uri="{909E8E84-426E-40DD-AFC4-6F175D3DCCD1}">
                <a14:hiddenFill xmlns:a14="http://schemas.microsoft.com/office/drawing/2010/main">
                  <a:solidFill>
                    <a:srgbClr val="FFFFFF"/>
                  </a:solidFill>
                </a14:hiddenFill>
              </a:ext>
            </a:extLst>
          </p:spPr>
        </p:pic>
        <p:pic>
          <p:nvPicPr>
            <p:cNvPr id="372" name="Picture 2" descr="Mobile, Phone, Smart, Ring, Wireless, Internet">
              <a:extLst>
                <a:ext uri="{FF2B5EF4-FFF2-40B4-BE49-F238E27FC236}">
                  <a16:creationId xmlns:a16="http://schemas.microsoft.com/office/drawing/2014/main" id="{9EB39EAC-1CBA-4229-925D-ACFACC83E653}"/>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41742" y="4671528"/>
              <a:ext cx="113198" cy="217166"/>
            </a:xfrm>
            <a:prstGeom prst="rect">
              <a:avLst/>
            </a:prstGeom>
            <a:noFill/>
            <a:extLst>
              <a:ext uri="{909E8E84-426E-40DD-AFC4-6F175D3DCCD1}">
                <a14:hiddenFill xmlns:a14="http://schemas.microsoft.com/office/drawing/2010/main">
                  <a:solidFill>
                    <a:srgbClr val="FFFFFF"/>
                  </a:solidFill>
                </a14:hiddenFill>
              </a:ext>
            </a:extLst>
          </p:spPr>
        </p:pic>
        <p:pic>
          <p:nvPicPr>
            <p:cNvPr id="373" name="Picture 372">
              <a:extLst>
                <a:ext uri="{FF2B5EF4-FFF2-40B4-BE49-F238E27FC236}">
                  <a16:creationId xmlns:a16="http://schemas.microsoft.com/office/drawing/2014/main" id="{DA29156A-7635-4D44-82E7-C5C488FB158F}"/>
                </a:ext>
              </a:extLst>
            </p:cNvPr>
            <p:cNvPicPr>
              <a:picLocks noChangeAspect="1"/>
            </p:cNvPicPr>
            <p:nvPr/>
          </p:nvPicPr>
          <p:blipFill>
            <a:blip r:embed="rId4" cstate="print"/>
            <a:stretch>
              <a:fillRect/>
            </a:stretch>
          </p:blipFill>
          <p:spPr>
            <a:xfrm>
              <a:off x="3247878" y="5020492"/>
              <a:ext cx="192431" cy="334491"/>
            </a:xfrm>
            <a:prstGeom prst="rect">
              <a:avLst/>
            </a:prstGeom>
            <a:ln>
              <a:noFill/>
            </a:ln>
          </p:spPr>
        </p:pic>
        <p:pic>
          <p:nvPicPr>
            <p:cNvPr id="374" name="Picture 373">
              <a:extLst>
                <a:ext uri="{FF2B5EF4-FFF2-40B4-BE49-F238E27FC236}">
                  <a16:creationId xmlns:a16="http://schemas.microsoft.com/office/drawing/2014/main" id="{FB1A17FA-7E85-413D-BD83-90F5B64C7049}"/>
                </a:ext>
              </a:extLst>
            </p:cNvPr>
            <p:cNvPicPr>
              <a:picLocks noChangeAspect="1"/>
            </p:cNvPicPr>
            <p:nvPr/>
          </p:nvPicPr>
          <p:blipFill>
            <a:blip r:embed="rId4" cstate="print"/>
            <a:stretch>
              <a:fillRect/>
            </a:stretch>
          </p:blipFill>
          <p:spPr>
            <a:xfrm>
              <a:off x="3967959" y="5020492"/>
              <a:ext cx="192431" cy="334491"/>
            </a:xfrm>
            <a:prstGeom prst="rect">
              <a:avLst/>
            </a:prstGeom>
            <a:ln>
              <a:noFill/>
            </a:ln>
          </p:spPr>
        </p:pic>
        <p:sp>
          <p:nvSpPr>
            <p:cNvPr id="375" name="TextBox 374">
              <a:extLst>
                <a:ext uri="{FF2B5EF4-FFF2-40B4-BE49-F238E27FC236}">
                  <a16:creationId xmlns:a16="http://schemas.microsoft.com/office/drawing/2014/main" id="{AD387ED7-6899-4F42-A245-7A57CC47599C}"/>
                </a:ext>
              </a:extLst>
            </p:cNvPr>
            <p:cNvSpPr txBox="1"/>
            <p:nvPr/>
          </p:nvSpPr>
          <p:spPr>
            <a:xfrm>
              <a:off x="2944766" y="5283874"/>
              <a:ext cx="815158" cy="33855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宋体" charset="-122"/>
                </a:rPr>
                <a:t>AP1</a:t>
              </a:r>
            </a:p>
            <a:p>
              <a:pPr marL="0" marR="0" lvl="0" indent="0" algn="ctr" defTabSz="914400" eaLnBrk="1" fontAlgn="auto" latinLnBrk="0" hangingPunct="1">
                <a:lnSpc>
                  <a:spcPct val="100000"/>
                </a:lnSpc>
                <a:spcBef>
                  <a:spcPts val="0"/>
                </a:spcBef>
                <a:spcAft>
                  <a:spcPts val="0"/>
                </a:spcAft>
                <a:buClrTx/>
                <a:buSzTx/>
                <a:buFontTx/>
                <a:buNone/>
                <a:tabLst/>
                <a:defRPr/>
              </a:pPr>
              <a:r>
                <a:rPr lang="en-US" sz="800" kern="0" dirty="0">
                  <a:solidFill>
                    <a:prstClr val="black"/>
                  </a:solidFill>
                  <a:latin typeface="Calibri" pitchFamily="34" charset="0"/>
                  <a:ea typeface="宋体" charset="-122"/>
                </a:rPr>
                <a:t>(Sharing AP)</a:t>
              </a:r>
              <a:endParaRPr kumimoji="0" lang="en-US" sz="800" b="0" i="0" u="none" strike="noStrike" kern="0" cap="none" spc="0" normalizeH="0" baseline="0" noProof="0" dirty="0">
                <a:ln>
                  <a:noFill/>
                </a:ln>
                <a:solidFill>
                  <a:prstClr val="black"/>
                </a:solidFill>
                <a:effectLst/>
                <a:uLnTx/>
                <a:uFillTx/>
                <a:latin typeface="Calibri" pitchFamily="34" charset="0"/>
                <a:ea typeface="宋体" charset="-122"/>
              </a:endParaRPr>
            </a:p>
          </p:txBody>
        </p:sp>
        <p:cxnSp>
          <p:nvCxnSpPr>
            <p:cNvPr id="376" name="Straight Arrow Connector 375">
              <a:extLst>
                <a:ext uri="{FF2B5EF4-FFF2-40B4-BE49-F238E27FC236}">
                  <a16:creationId xmlns:a16="http://schemas.microsoft.com/office/drawing/2014/main" id="{38221B2C-FDD5-4CEA-B45F-65FCA2AFA506}"/>
                </a:ext>
              </a:extLst>
            </p:cNvPr>
            <p:cNvCxnSpPr/>
            <p:nvPr/>
          </p:nvCxnSpPr>
          <p:spPr bwMode="auto">
            <a:xfrm flipV="1">
              <a:off x="4107084" y="4838191"/>
              <a:ext cx="416819" cy="217166"/>
            </a:xfrm>
            <a:prstGeom prst="straightConnector1">
              <a:avLst/>
            </a:prstGeom>
            <a:noFill/>
            <a:ln w="19050" cap="flat" cmpd="sng" algn="ctr">
              <a:solidFill>
                <a:srgbClr val="FF0000"/>
              </a:solidFill>
              <a:prstDash val="solid"/>
              <a:headEnd type="none" w="med" len="med"/>
              <a:tailEnd type="triangle" w="med" len="med"/>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377" name="Straight Arrow Connector 376">
              <a:extLst>
                <a:ext uri="{FF2B5EF4-FFF2-40B4-BE49-F238E27FC236}">
                  <a16:creationId xmlns:a16="http://schemas.microsoft.com/office/drawing/2014/main" id="{7BC7E9CD-8412-4730-A10D-1C5271736BA3}"/>
                </a:ext>
              </a:extLst>
            </p:cNvPr>
            <p:cNvCxnSpPr>
              <a:cxnSpLocks/>
              <a:stCxn id="374" idx="0"/>
              <a:endCxn id="373" idx="0"/>
            </p:cNvCxnSpPr>
            <p:nvPr/>
          </p:nvCxnSpPr>
          <p:spPr bwMode="auto">
            <a:xfrm flipH="1">
              <a:off x="3344094" y="5020492"/>
              <a:ext cx="720081" cy="0"/>
            </a:xfrm>
            <a:prstGeom prst="straightConnector1">
              <a:avLst/>
            </a:prstGeom>
            <a:noFill/>
            <a:ln w="19050" cap="flat" cmpd="sng" algn="ctr">
              <a:solidFill>
                <a:srgbClr val="FF0000"/>
              </a:solidFill>
              <a:prstDash val="sysDash"/>
              <a:tailEnd type="triangle"/>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378" name="Straight Arrow Connector 377">
              <a:extLst>
                <a:ext uri="{FF2B5EF4-FFF2-40B4-BE49-F238E27FC236}">
                  <a16:creationId xmlns:a16="http://schemas.microsoft.com/office/drawing/2014/main" id="{714B79A1-4662-40EB-AB65-11655EA2C437}"/>
                </a:ext>
              </a:extLst>
            </p:cNvPr>
            <p:cNvCxnSpPr>
              <a:cxnSpLocks/>
              <a:stCxn id="371" idx="3"/>
            </p:cNvCxnSpPr>
            <p:nvPr/>
          </p:nvCxnSpPr>
          <p:spPr bwMode="auto">
            <a:xfrm>
              <a:off x="2887347" y="4808417"/>
              <a:ext cx="1593751" cy="5952"/>
            </a:xfrm>
            <a:prstGeom prst="straightConnector1">
              <a:avLst/>
            </a:prstGeom>
            <a:noFill/>
            <a:ln w="19050" cap="flat" cmpd="sng" algn="ctr">
              <a:solidFill>
                <a:sysClr val="windowText" lastClr="000000"/>
              </a:solidFill>
              <a:prstDash val="sysDash"/>
              <a:tailEnd type="triangle"/>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379" name="Straight Arrow Connector 378">
              <a:extLst>
                <a:ext uri="{FF2B5EF4-FFF2-40B4-BE49-F238E27FC236}">
                  <a16:creationId xmlns:a16="http://schemas.microsoft.com/office/drawing/2014/main" id="{6AEE156A-0BBE-4DF7-9C3B-342EFF287FBB}"/>
                </a:ext>
              </a:extLst>
            </p:cNvPr>
            <p:cNvCxnSpPr/>
            <p:nvPr/>
          </p:nvCxnSpPr>
          <p:spPr bwMode="auto">
            <a:xfrm flipH="1" flipV="1">
              <a:off x="2878994" y="4838191"/>
              <a:ext cx="416819" cy="217166"/>
            </a:xfrm>
            <a:prstGeom prst="straightConnector1">
              <a:avLst/>
            </a:prstGeom>
            <a:noFill/>
            <a:ln w="19050" cap="flat" cmpd="sng" algn="ctr">
              <a:solidFill>
                <a:sysClr val="windowText" lastClr="000000"/>
              </a:solidFill>
              <a:prstDash val="solid"/>
              <a:headEnd type="triangle" w="med" len="med"/>
              <a:tailEnd type="none" w="med" len="med"/>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380" name="TextBox 379">
              <a:extLst>
                <a:ext uri="{FF2B5EF4-FFF2-40B4-BE49-F238E27FC236}">
                  <a16:creationId xmlns:a16="http://schemas.microsoft.com/office/drawing/2014/main" id="{2405D719-F9D1-4E88-BD25-C428637318FC}"/>
                </a:ext>
              </a:extLst>
            </p:cNvPr>
            <p:cNvSpPr txBox="1"/>
            <p:nvPr/>
          </p:nvSpPr>
          <p:spPr>
            <a:xfrm>
              <a:off x="3655457" y="5283874"/>
              <a:ext cx="815158" cy="33855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宋体" charset="-122"/>
                </a:rPr>
                <a:t>AP2</a:t>
              </a:r>
            </a:p>
            <a:p>
              <a:pPr marL="0" marR="0" lvl="0" indent="0" algn="ctr" defTabSz="914400" eaLnBrk="1" fontAlgn="auto" latinLnBrk="0" hangingPunct="1">
                <a:lnSpc>
                  <a:spcPct val="100000"/>
                </a:lnSpc>
                <a:spcBef>
                  <a:spcPts val="0"/>
                </a:spcBef>
                <a:spcAft>
                  <a:spcPts val="0"/>
                </a:spcAft>
                <a:buClrTx/>
                <a:buSzTx/>
                <a:buFontTx/>
                <a:buNone/>
                <a:tabLst/>
                <a:defRPr/>
              </a:pPr>
              <a:r>
                <a:rPr lang="en-US" sz="800" kern="0" dirty="0">
                  <a:solidFill>
                    <a:prstClr val="black"/>
                  </a:solidFill>
                  <a:latin typeface="Calibri" pitchFamily="34" charset="0"/>
                  <a:ea typeface="宋体" charset="-122"/>
                </a:rPr>
                <a:t>(Shared AP)</a:t>
              </a:r>
              <a:endParaRPr kumimoji="0" lang="en-US" sz="800" b="0" i="0" u="none" strike="noStrike" kern="0" cap="none" spc="0" normalizeH="0" baseline="0" noProof="0" dirty="0">
                <a:ln>
                  <a:noFill/>
                </a:ln>
                <a:solidFill>
                  <a:prstClr val="black"/>
                </a:solidFill>
                <a:effectLst/>
                <a:uLnTx/>
                <a:uFillTx/>
                <a:latin typeface="Calibri" pitchFamily="34" charset="0"/>
                <a:ea typeface="宋体" charset="-122"/>
              </a:endParaRPr>
            </a:p>
          </p:txBody>
        </p:sp>
      </p:grpSp>
      <p:sp>
        <p:nvSpPr>
          <p:cNvPr id="11287" name="Left Bracket 11286">
            <a:extLst>
              <a:ext uri="{FF2B5EF4-FFF2-40B4-BE49-F238E27FC236}">
                <a16:creationId xmlns:a16="http://schemas.microsoft.com/office/drawing/2014/main" id="{B71F124A-D9BB-4A63-AAB6-AF2B13E41B10}"/>
              </a:ext>
            </a:extLst>
          </p:cNvPr>
          <p:cNvSpPr/>
          <p:nvPr/>
        </p:nvSpPr>
        <p:spPr bwMode="auto">
          <a:xfrm rot="16200000">
            <a:off x="1785527" y="2357837"/>
            <a:ext cx="76200" cy="680157"/>
          </a:xfrm>
          <a:prstGeom prst="leftBracket">
            <a:avLst/>
          </a:prstGeom>
          <a:noFill/>
          <a:ln w="63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14" name="Left Bracket 413">
            <a:extLst>
              <a:ext uri="{FF2B5EF4-FFF2-40B4-BE49-F238E27FC236}">
                <a16:creationId xmlns:a16="http://schemas.microsoft.com/office/drawing/2014/main" id="{08C44956-C439-404A-BB08-4F2CF7BDAB16}"/>
              </a:ext>
            </a:extLst>
          </p:cNvPr>
          <p:cNvSpPr/>
          <p:nvPr/>
        </p:nvSpPr>
        <p:spPr bwMode="auto">
          <a:xfrm rot="16200000">
            <a:off x="5000818" y="2357837"/>
            <a:ext cx="76200" cy="680157"/>
          </a:xfrm>
          <a:prstGeom prst="leftBracket">
            <a:avLst/>
          </a:prstGeom>
          <a:noFill/>
          <a:ln w="63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15" name="Left Bracket 414">
            <a:extLst>
              <a:ext uri="{FF2B5EF4-FFF2-40B4-BE49-F238E27FC236}">
                <a16:creationId xmlns:a16="http://schemas.microsoft.com/office/drawing/2014/main" id="{91720013-C345-4A73-865D-323BB95C1AFF}"/>
              </a:ext>
            </a:extLst>
          </p:cNvPr>
          <p:cNvSpPr/>
          <p:nvPr/>
        </p:nvSpPr>
        <p:spPr bwMode="auto">
          <a:xfrm rot="16200000">
            <a:off x="8005061" y="2357837"/>
            <a:ext cx="76200" cy="680157"/>
          </a:xfrm>
          <a:prstGeom prst="leftBracket">
            <a:avLst/>
          </a:prstGeom>
          <a:noFill/>
          <a:ln w="63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416" name="Left Bracket 415">
            <a:extLst>
              <a:ext uri="{FF2B5EF4-FFF2-40B4-BE49-F238E27FC236}">
                <a16:creationId xmlns:a16="http://schemas.microsoft.com/office/drawing/2014/main" id="{760304DA-AB5A-4BB8-B2F1-F079F1940437}"/>
              </a:ext>
            </a:extLst>
          </p:cNvPr>
          <p:cNvSpPr/>
          <p:nvPr/>
        </p:nvSpPr>
        <p:spPr bwMode="auto">
          <a:xfrm rot="16200000">
            <a:off x="11037386" y="2357837"/>
            <a:ext cx="76200" cy="680157"/>
          </a:xfrm>
          <a:prstGeom prst="leftBracket">
            <a:avLst/>
          </a:prstGeom>
          <a:noFill/>
          <a:ln w="63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1289" name="Straight Arrow Connector 11288">
            <a:extLst>
              <a:ext uri="{FF2B5EF4-FFF2-40B4-BE49-F238E27FC236}">
                <a16:creationId xmlns:a16="http://schemas.microsoft.com/office/drawing/2014/main" id="{8293DD3A-8BAA-4D6B-943D-A6F28CE0B8C9}"/>
              </a:ext>
            </a:extLst>
          </p:cNvPr>
          <p:cNvCxnSpPr/>
          <p:nvPr/>
        </p:nvCxnSpPr>
        <p:spPr bwMode="auto">
          <a:xfrm>
            <a:off x="1823746" y="2741109"/>
            <a:ext cx="0" cy="178131"/>
          </a:xfrm>
          <a:prstGeom prst="straightConnector1">
            <a:avLst/>
          </a:prstGeom>
          <a:solidFill>
            <a:srgbClr val="00B8FF"/>
          </a:solidFill>
          <a:ln w="6350" cap="flat" cmpd="sng" algn="ctr">
            <a:solidFill>
              <a:schemeClr val="tx1"/>
            </a:solidFill>
            <a:prstDash val="solid"/>
            <a:round/>
            <a:headEnd type="none" w="med" len="med"/>
            <a:tailEnd type="triangle"/>
          </a:ln>
          <a:effectLst/>
        </p:spPr>
      </p:cxnSp>
      <p:cxnSp>
        <p:nvCxnSpPr>
          <p:cNvPr id="419" name="Straight Arrow Connector 418">
            <a:extLst>
              <a:ext uri="{FF2B5EF4-FFF2-40B4-BE49-F238E27FC236}">
                <a16:creationId xmlns:a16="http://schemas.microsoft.com/office/drawing/2014/main" id="{593C6821-04FC-4163-81A9-9180C49A8378}"/>
              </a:ext>
            </a:extLst>
          </p:cNvPr>
          <p:cNvCxnSpPr/>
          <p:nvPr/>
        </p:nvCxnSpPr>
        <p:spPr bwMode="auto">
          <a:xfrm>
            <a:off x="5038918" y="2736016"/>
            <a:ext cx="0" cy="178131"/>
          </a:xfrm>
          <a:prstGeom prst="straightConnector1">
            <a:avLst/>
          </a:prstGeom>
          <a:solidFill>
            <a:srgbClr val="00B8FF"/>
          </a:solidFill>
          <a:ln w="6350" cap="flat" cmpd="sng" algn="ctr">
            <a:solidFill>
              <a:schemeClr val="tx1"/>
            </a:solidFill>
            <a:prstDash val="solid"/>
            <a:round/>
            <a:headEnd type="none" w="med" len="med"/>
            <a:tailEnd type="triangle"/>
          </a:ln>
          <a:effectLst/>
        </p:spPr>
      </p:cxnSp>
      <p:cxnSp>
        <p:nvCxnSpPr>
          <p:cNvPr id="420" name="Straight Arrow Connector 419">
            <a:extLst>
              <a:ext uri="{FF2B5EF4-FFF2-40B4-BE49-F238E27FC236}">
                <a16:creationId xmlns:a16="http://schemas.microsoft.com/office/drawing/2014/main" id="{D23FFCDE-15E4-4DB2-B367-A83C2A9B4C97}"/>
              </a:ext>
            </a:extLst>
          </p:cNvPr>
          <p:cNvCxnSpPr/>
          <p:nvPr/>
        </p:nvCxnSpPr>
        <p:spPr bwMode="auto">
          <a:xfrm>
            <a:off x="8043161" y="2736016"/>
            <a:ext cx="0" cy="178131"/>
          </a:xfrm>
          <a:prstGeom prst="straightConnector1">
            <a:avLst/>
          </a:prstGeom>
          <a:solidFill>
            <a:srgbClr val="00B8FF"/>
          </a:solidFill>
          <a:ln w="6350" cap="flat" cmpd="sng" algn="ctr">
            <a:solidFill>
              <a:schemeClr val="tx1"/>
            </a:solidFill>
            <a:prstDash val="solid"/>
            <a:round/>
            <a:headEnd type="none" w="med" len="med"/>
            <a:tailEnd type="triangle"/>
          </a:ln>
          <a:effectLst/>
        </p:spPr>
      </p:cxnSp>
      <p:cxnSp>
        <p:nvCxnSpPr>
          <p:cNvPr id="421" name="Straight Arrow Connector 420">
            <a:extLst>
              <a:ext uri="{FF2B5EF4-FFF2-40B4-BE49-F238E27FC236}">
                <a16:creationId xmlns:a16="http://schemas.microsoft.com/office/drawing/2014/main" id="{119312D6-A87A-45B3-91A5-38F22129514C}"/>
              </a:ext>
            </a:extLst>
          </p:cNvPr>
          <p:cNvCxnSpPr/>
          <p:nvPr/>
        </p:nvCxnSpPr>
        <p:spPr bwMode="auto">
          <a:xfrm>
            <a:off x="11075486" y="2730912"/>
            <a:ext cx="0" cy="178131"/>
          </a:xfrm>
          <a:prstGeom prst="straightConnector1">
            <a:avLst/>
          </a:prstGeom>
          <a:solidFill>
            <a:srgbClr val="00B8FF"/>
          </a:solidFill>
          <a:ln w="6350" cap="flat" cmpd="sng" algn="ctr">
            <a:solidFill>
              <a:schemeClr val="tx1"/>
            </a:solidFill>
            <a:prstDash val="solid"/>
            <a:round/>
            <a:headEnd type="none" w="med" len="med"/>
            <a:tailEnd type="triangle"/>
          </a:ln>
          <a:effectLst/>
        </p:spPr>
      </p:cxnSp>
      <p:grpSp>
        <p:nvGrpSpPr>
          <p:cNvPr id="422" name="Group 421">
            <a:extLst>
              <a:ext uri="{FF2B5EF4-FFF2-40B4-BE49-F238E27FC236}">
                <a16:creationId xmlns:a16="http://schemas.microsoft.com/office/drawing/2014/main" id="{E4B5CFA5-61E3-40A1-BB54-55EF91B67B5A}"/>
              </a:ext>
            </a:extLst>
          </p:cNvPr>
          <p:cNvGrpSpPr/>
          <p:nvPr/>
        </p:nvGrpSpPr>
        <p:grpSpPr>
          <a:xfrm>
            <a:off x="9982318" y="2713046"/>
            <a:ext cx="2186336" cy="1124456"/>
            <a:chOff x="9944075" y="2850483"/>
            <a:chExt cx="2186336" cy="1124456"/>
          </a:xfrm>
        </p:grpSpPr>
        <p:grpSp>
          <p:nvGrpSpPr>
            <p:cNvPr id="423" name="Group 422">
              <a:extLst>
                <a:ext uri="{FF2B5EF4-FFF2-40B4-BE49-F238E27FC236}">
                  <a16:creationId xmlns:a16="http://schemas.microsoft.com/office/drawing/2014/main" id="{67A3592F-C446-4A8F-BAA4-86030AC08BBC}"/>
                </a:ext>
              </a:extLst>
            </p:cNvPr>
            <p:cNvGrpSpPr/>
            <p:nvPr/>
          </p:nvGrpSpPr>
          <p:grpSpPr>
            <a:xfrm>
              <a:off x="9944075" y="2850483"/>
              <a:ext cx="2186336" cy="1124456"/>
              <a:chOff x="2606285" y="4497972"/>
              <a:chExt cx="2186336" cy="1124456"/>
            </a:xfrm>
          </p:grpSpPr>
          <p:sp>
            <p:nvSpPr>
              <p:cNvPr id="425" name="TextBox 424">
                <a:extLst>
                  <a:ext uri="{FF2B5EF4-FFF2-40B4-BE49-F238E27FC236}">
                    <a16:creationId xmlns:a16="http://schemas.microsoft.com/office/drawing/2014/main" id="{5EB7CFC4-2A6B-4465-8876-AD2EF7E4B84A}"/>
                  </a:ext>
                </a:extLst>
              </p:cNvPr>
              <p:cNvSpPr txBox="1"/>
              <p:nvPr/>
            </p:nvSpPr>
            <p:spPr>
              <a:xfrm>
                <a:off x="2606285" y="4516954"/>
                <a:ext cx="418743" cy="21544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宋体" charset="-122"/>
                  </a:rPr>
                  <a:t>STA1</a:t>
                </a:r>
              </a:p>
            </p:txBody>
          </p:sp>
          <p:sp>
            <p:nvSpPr>
              <p:cNvPr id="426" name="TextBox 425">
                <a:extLst>
                  <a:ext uri="{FF2B5EF4-FFF2-40B4-BE49-F238E27FC236}">
                    <a16:creationId xmlns:a16="http://schemas.microsoft.com/office/drawing/2014/main" id="{C1E3350D-A5A6-4F03-B904-C8EE44085297}"/>
                  </a:ext>
                </a:extLst>
              </p:cNvPr>
              <p:cNvSpPr txBox="1"/>
              <p:nvPr/>
            </p:nvSpPr>
            <p:spPr>
              <a:xfrm>
                <a:off x="4373878" y="4497972"/>
                <a:ext cx="418743" cy="21544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宋体" charset="-122"/>
                  </a:rPr>
                  <a:t>STA2</a:t>
                </a:r>
              </a:p>
            </p:txBody>
          </p:sp>
          <p:pic>
            <p:nvPicPr>
              <p:cNvPr id="427" name="Picture 2" descr="Mobile, Phone, Smart, Ring, Wireless, Internet">
                <a:extLst>
                  <a:ext uri="{FF2B5EF4-FFF2-40B4-BE49-F238E27FC236}">
                    <a16:creationId xmlns:a16="http://schemas.microsoft.com/office/drawing/2014/main" id="{15F3F742-CEAE-4DC6-A200-7754AEFFC40F}"/>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774149" y="4699834"/>
                <a:ext cx="113198" cy="217166"/>
              </a:xfrm>
              <a:prstGeom prst="rect">
                <a:avLst/>
              </a:prstGeom>
              <a:noFill/>
              <a:extLst>
                <a:ext uri="{909E8E84-426E-40DD-AFC4-6F175D3DCCD1}">
                  <a14:hiddenFill xmlns:a14="http://schemas.microsoft.com/office/drawing/2010/main">
                    <a:solidFill>
                      <a:srgbClr val="FFFFFF"/>
                    </a:solidFill>
                  </a14:hiddenFill>
                </a:ext>
              </a:extLst>
            </p:spPr>
          </p:pic>
          <p:pic>
            <p:nvPicPr>
              <p:cNvPr id="428" name="Picture 2" descr="Mobile, Phone, Smart, Ring, Wireless, Internet">
                <a:extLst>
                  <a:ext uri="{FF2B5EF4-FFF2-40B4-BE49-F238E27FC236}">
                    <a16:creationId xmlns:a16="http://schemas.microsoft.com/office/drawing/2014/main" id="{5AC4D642-223B-448C-9537-4CF64864986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41742" y="4671528"/>
                <a:ext cx="113198" cy="217166"/>
              </a:xfrm>
              <a:prstGeom prst="rect">
                <a:avLst/>
              </a:prstGeom>
              <a:noFill/>
              <a:extLst>
                <a:ext uri="{909E8E84-426E-40DD-AFC4-6F175D3DCCD1}">
                  <a14:hiddenFill xmlns:a14="http://schemas.microsoft.com/office/drawing/2010/main">
                    <a:solidFill>
                      <a:srgbClr val="FFFFFF"/>
                    </a:solidFill>
                  </a14:hiddenFill>
                </a:ext>
              </a:extLst>
            </p:spPr>
          </p:pic>
          <p:pic>
            <p:nvPicPr>
              <p:cNvPr id="429" name="Picture 428">
                <a:extLst>
                  <a:ext uri="{FF2B5EF4-FFF2-40B4-BE49-F238E27FC236}">
                    <a16:creationId xmlns:a16="http://schemas.microsoft.com/office/drawing/2014/main" id="{AD4A66D2-DE89-4FD6-9E40-5FBB7463110C}"/>
                  </a:ext>
                </a:extLst>
              </p:cNvPr>
              <p:cNvPicPr>
                <a:picLocks noChangeAspect="1"/>
              </p:cNvPicPr>
              <p:nvPr/>
            </p:nvPicPr>
            <p:blipFill>
              <a:blip r:embed="rId4" cstate="print"/>
              <a:stretch>
                <a:fillRect/>
              </a:stretch>
            </p:blipFill>
            <p:spPr>
              <a:xfrm>
                <a:off x="3247878" y="5020492"/>
                <a:ext cx="192431" cy="334491"/>
              </a:xfrm>
              <a:prstGeom prst="rect">
                <a:avLst/>
              </a:prstGeom>
              <a:ln>
                <a:noFill/>
              </a:ln>
            </p:spPr>
          </p:pic>
          <p:pic>
            <p:nvPicPr>
              <p:cNvPr id="430" name="Picture 429">
                <a:extLst>
                  <a:ext uri="{FF2B5EF4-FFF2-40B4-BE49-F238E27FC236}">
                    <a16:creationId xmlns:a16="http://schemas.microsoft.com/office/drawing/2014/main" id="{6F5D5761-7B66-41E4-A379-D3EBE556312C}"/>
                  </a:ext>
                </a:extLst>
              </p:cNvPr>
              <p:cNvPicPr>
                <a:picLocks noChangeAspect="1"/>
              </p:cNvPicPr>
              <p:nvPr/>
            </p:nvPicPr>
            <p:blipFill>
              <a:blip r:embed="rId4" cstate="print"/>
              <a:stretch>
                <a:fillRect/>
              </a:stretch>
            </p:blipFill>
            <p:spPr>
              <a:xfrm>
                <a:off x="3967959" y="5020492"/>
                <a:ext cx="192431" cy="334491"/>
              </a:xfrm>
              <a:prstGeom prst="rect">
                <a:avLst/>
              </a:prstGeom>
              <a:ln>
                <a:noFill/>
              </a:ln>
            </p:spPr>
          </p:pic>
          <p:sp>
            <p:nvSpPr>
              <p:cNvPr id="431" name="TextBox 430">
                <a:extLst>
                  <a:ext uri="{FF2B5EF4-FFF2-40B4-BE49-F238E27FC236}">
                    <a16:creationId xmlns:a16="http://schemas.microsoft.com/office/drawing/2014/main" id="{654688AF-A958-4F76-A91B-3401956CC7A8}"/>
                  </a:ext>
                </a:extLst>
              </p:cNvPr>
              <p:cNvSpPr txBox="1"/>
              <p:nvPr/>
            </p:nvSpPr>
            <p:spPr>
              <a:xfrm>
                <a:off x="2944766" y="5283874"/>
                <a:ext cx="815158" cy="33855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宋体" charset="-122"/>
                  </a:rPr>
                  <a:t>AP1</a:t>
                </a:r>
              </a:p>
              <a:p>
                <a:pPr marL="0" marR="0" lvl="0" indent="0" algn="ctr" defTabSz="914400" eaLnBrk="1" fontAlgn="auto" latinLnBrk="0" hangingPunct="1">
                  <a:lnSpc>
                    <a:spcPct val="100000"/>
                  </a:lnSpc>
                  <a:spcBef>
                    <a:spcPts val="0"/>
                  </a:spcBef>
                  <a:spcAft>
                    <a:spcPts val="0"/>
                  </a:spcAft>
                  <a:buClrTx/>
                  <a:buSzTx/>
                  <a:buFontTx/>
                  <a:buNone/>
                  <a:tabLst/>
                  <a:defRPr/>
                </a:pPr>
                <a:r>
                  <a:rPr lang="en-US" sz="800" kern="0" dirty="0">
                    <a:solidFill>
                      <a:prstClr val="black"/>
                    </a:solidFill>
                    <a:latin typeface="Calibri" pitchFamily="34" charset="0"/>
                    <a:ea typeface="宋体" charset="-122"/>
                  </a:rPr>
                  <a:t>(Sharing AP)</a:t>
                </a:r>
                <a:endParaRPr kumimoji="0" lang="en-US" sz="800" b="0" i="0" u="none" strike="noStrike" kern="0" cap="none" spc="0" normalizeH="0" baseline="0" noProof="0" dirty="0">
                  <a:ln>
                    <a:noFill/>
                  </a:ln>
                  <a:solidFill>
                    <a:prstClr val="black"/>
                  </a:solidFill>
                  <a:effectLst/>
                  <a:uLnTx/>
                  <a:uFillTx/>
                  <a:latin typeface="Calibri" pitchFamily="34" charset="0"/>
                  <a:ea typeface="宋体" charset="-122"/>
                </a:endParaRPr>
              </a:p>
            </p:txBody>
          </p:sp>
          <p:cxnSp>
            <p:nvCxnSpPr>
              <p:cNvPr id="432" name="Straight Arrow Connector 431">
                <a:extLst>
                  <a:ext uri="{FF2B5EF4-FFF2-40B4-BE49-F238E27FC236}">
                    <a16:creationId xmlns:a16="http://schemas.microsoft.com/office/drawing/2014/main" id="{31270F46-2DAF-4A90-ACA7-3DC82772FF26}"/>
                  </a:ext>
                </a:extLst>
              </p:cNvPr>
              <p:cNvCxnSpPr/>
              <p:nvPr/>
            </p:nvCxnSpPr>
            <p:spPr bwMode="auto">
              <a:xfrm flipV="1">
                <a:off x="4107084" y="4838191"/>
                <a:ext cx="416819" cy="217166"/>
              </a:xfrm>
              <a:prstGeom prst="straightConnector1">
                <a:avLst/>
              </a:prstGeom>
              <a:noFill/>
              <a:ln w="19050" cap="flat" cmpd="sng" algn="ctr">
                <a:solidFill>
                  <a:srgbClr val="FF0000"/>
                </a:solidFill>
                <a:prstDash val="solid"/>
                <a:headEnd type="triangle" w="med" len="med"/>
                <a:tailEnd type="none" w="med" len="med"/>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433" name="Straight Arrow Connector 432">
                <a:extLst>
                  <a:ext uri="{FF2B5EF4-FFF2-40B4-BE49-F238E27FC236}">
                    <a16:creationId xmlns:a16="http://schemas.microsoft.com/office/drawing/2014/main" id="{B0549BDF-F487-438D-8713-0DB2A5518079}"/>
                  </a:ext>
                </a:extLst>
              </p:cNvPr>
              <p:cNvCxnSpPr>
                <a:cxnSpLocks/>
                <a:endCxn id="430" idx="0"/>
              </p:cNvCxnSpPr>
              <p:nvPr/>
            </p:nvCxnSpPr>
            <p:spPr bwMode="auto">
              <a:xfrm flipV="1">
                <a:off x="3343177" y="5020492"/>
                <a:ext cx="720998" cy="1296"/>
              </a:xfrm>
              <a:prstGeom prst="straightConnector1">
                <a:avLst/>
              </a:prstGeom>
              <a:noFill/>
              <a:ln w="19050" cap="flat" cmpd="sng" algn="ctr">
                <a:solidFill>
                  <a:sysClr val="windowText" lastClr="000000"/>
                </a:solidFill>
                <a:prstDash val="sysDash"/>
                <a:tailEnd type="triangle"/>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434" name="Straight Arrow Connector 433">
                <a:extLst>
                  <a:ext uri="{FF2B5EF4-FFF2-40B4-BE49-F238E27FC236}">
                    <a16:creationId xmlns:a16="http://schemas.microsoft.com/office/drawing/2014/main" id="{032778D2-D1F4-4129-80AC-6AB5B0DE394C}"/>
                  </a:ext>
                </a:extLst>
              </p:cNvPr>
              <p:cNvCxnSpPr/>
              <p:nvPr/>
            </p:nvCxnSpPr>
            <p:spPr bwMode="auto">
              <a:xfrm flipH="1" flipV="1">
                <a:off x="2878994" y="4838191"/>
                <a:ext cx="416819" cy="217166"/>
              </a:xfrm>
              <a:prstGeom prst="straightConnector1">
                <a:avLst/>
              </a:prstGeom>
              <a:noFill/>
              <a:ln w="19050" cap="flat" cmpd="sng" algn="ctr">
                <a:solidFill>
                  <a:sysClr val="windowText" lastClr="000000"/>
                </a:solidFill>
                <a:prstDash val="solid"/>
                <a:headEnd type="none" w="med" len="med"/>
                <a:tailEnd type="triangle" w="med" len="med"/>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sp>
            <p:nvSpPr>
              <p:cNvPr id="435" name="TextBox 434">
                <a:extLst>
                  <a:ext uri="{FF2B5EF4-FFF2-40B4-BE49-F238E27FC236}">
                    <a16:creationId xmlns:a16="http://schemas.microsoft.com/office/drawing/2014/main" id="{F68709F4-BD41-40AC-9F70-F758A2C59858}"/>
                  </a:ext>
                </a:extLst>
              </p:cNvPr>
              <p:cNvSpPr txBox="1"/>
              <p:nvPr/>
            </p:nvSpPr>
            <p:spPr>
              <a:xfrm>
                <a:off x="3655457" y="5283874"/>
                <a:ext cx="815158" cy="338554"/>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宋体" charset="-122"/>
                  </a:rPr>
                  <a:t>AP2</a:t>
                </a:r>
              </a:p>
              <a:p>
                <a:pPr marL="0" marR="0" lvl="0" indent="0" algn="ctr" defTabSz="914400" eaLnBrk="1" fontAlgn="auto" latinLnBrk="0" hangingPunct="1">
                  <a:lnSpc>
                    <a:spcPct val="100000"/>
                  </a:lnSpc>
                  <a:spcBef>
                    <a:spcPts val="0"/>
                  </a:spcBef>
                  <a:spcAft>
                    <a:spcPts val="0"/>
                  </a:spcAft>
                  <a:buClrTx/>
                  <a:buSzTx/>
                  <a:buFontTx/>
                  <a:buNone/>
                  <a:tabLst/>
                  <a:defRPr/>
                </a:pPr>
                <a:r>
                  <a:rPr lang="en-US" sz="800" kern="0" dirty="0">
                    <a:solidFill>
                      <a:prstClr val="black"/>
                    </a:solidFill>
                    <a:latin typeface="Calibri" pitchFamily="34" charset="0"/>
                    <a:ea typeface="宋体" charset="-122"/>
                  </a:rPr>
                  <a:t>(Shared AP)</a:t>
                </a:r>
                <a:endParaRPr kumimoji="0" lang="en-US" sz="800" b="0" i="0" u="none" strike="noStrike" kern="0" cap="none" spc="0" normalizeH="0" baseline="0" noProof="0" dirty="0">
                  <a:ln>
                    <a:noFill/>
                  </a:ln>
                  <a:solidFill>
                    <a:prstClr val="black"/>
                  </a:solidFill>
                  <a:effectLst/>
                  <a:uLnTx/>
                  <a:uFillTx/>
                  <a:latin typeface="Calibri" pitchFamily="34" charset="0"/>
                  <a:ea typeface="宋体" charset="-122"/>
                </a:endParaRPr>
              </a:p>
            </p:txBody>
          </p:sp>
        </p:grpSp>
        <p:cxnSp>
          <p:nvCxnSpPr>
            <p:cNvPr id="424" name="Straight Arrow Connector 423">
              <a:extLst>
                <a:ext uri="{FF2B5EF4-FFF2-40B4-BE49-F238E27FC236}">
                  <a16:creationId xmlns:a16="http://schemas.microsoft.com/office/drawing/2014/main" id="{541E44B2-D6C3-486A-9B8F-43F7B7186A40}"/>
                </a:ext>
              </a:extLst>
            </p:cNvPr>
            <p:cNvCxnSpPr>
              <a:cxnSpLocks/>
            </p:cNvCxnSpPr>
            <p:nvPr/>
          </p:nvCxnSpPr>
          <p:spPr bwMode="auto">
            <a:xfrm flipH="1">
              <a:off x="10254340" y="3162876"/>
              <a:ext cx="1554480" cy="0"/>
            </a:xfrm>
            <a:prstGeom prst="straightConnector1">
              <a:avLst/>
            </a:prstGeom>
            <a:noFill/>
            <a:ln w="19050" cap="flat" cmpd="sng" algn="ctr">
              <a:solidFill>
                <a:srgbClr val="FF0000"/>
              </a:solidFill>
              <a:prstDash val="sysDash"/>
              <a:tailEnd type="triangle"/>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grpSp>
      <p:sp>
        <p:nvSpPr>
          <p:cNvPr id="436" name="TextBox 435">
            <a:extLst>
              <a:ext uri="{FF2B5EF4-FFF2-40B4-BE49-F238E27FC236}">
                <a16:creationId xmlns:a16="http://schemas.microsoft.com/office/drawing/2014/main" id="{ED565A45-853B-47C6-AE95-4D4B7ED9498F}"/>
              </a:ext>
            </a:extLst>
          </p:cNvPr>
          <p:cNvSpPr txBox="1"/>
          <p:nvPr/>
        </p:nvSpPr>
        <p:spPr>
          <a:xfrm>
            <a:off x="1318442" y="1486861"/>
            <a:ext cx="815158" cy="276999"/>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sng" strike="noStrike" kern="0" cap="none" spc="0" normalizeH="0" baseline="0" noProof="0" dirty="0">
                <a:ln>
                  <a:noFill/>
                </a:ln>
                <a:solidFill>
                  <a:prstClr val="black"/>
                </a:solidFill>
                <a:effectLst/>
                <a:uLnTx/>
                <a:uFillTx/>
                <a:latin typeface="Calibri" pitchFamily="34" charset="0"/>
                <a:ea typeface="宋体" charset="-122"/>
              </a:rPr>
              <a:t>Type 1</a:t>
            </a:r>
          </a:p>
        </p:txBody>
      </p:sp>
      <p:sp>
        <p:nvSpPr>
          <p:cNvPr id="437" name="TextBox 436">
            <a:extLst>
              <a:ext uri="{FF2B5EF4-FFF2-40B4-BE49-F238E27FC236}">
                <a16:creationId xmlns:a16="http://schemas.microsoft.com/office/drawing/2014/main" id="{A26C1054-6B32-4E06-B7EB-96A7ECF8896B}"/>
              </a:ext>
            </a:extLst>
          </p:cNvPr>
          <p:cNvSpPr txBox="1"/>
          <p:nvPr/>
        </p:nvSpPr>
        <p:spPr>
          <a:xfrm>
            <a:off x="4214042" y="1486861"/>
            <a:ext cx="815158" cy="276999"/>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sng" strike="noStrike" kern="0" cap="none" spc="0" normalizeH="0" baseline="0" noProof="0" dirty="0">
                <a:ln>
                  <a:noFill/>
                </a:ln>
                <a:solidFill>
                  <a:prstClr val="black"/>
                </a:solidFill>
                <a:effectLst/>
                <a:uLnTx/>
                <a:uFillTx/>
                <a:latin typeface="Calibri" pitchFamily="34" charset="0"/>
                <a:ea typeface="宋体" charset="-122"/>
              </a:rPr>
              <a:t>Type 2</a:t>
            </a:r>
          </a:p>
        </p:txBody>
      </p:sp>
      <p:sp>
        <p:nvSpPr>
          <p:cNvPr id="438" name="TextBox 437">
            <a:extLst>
              <a:ext uri="{FF2B5EF4-FFF2-40B4-BE49-F238E27FC236}">
                <a16:creationId xmlns:a16="http://schemas.microsoft.com/office/drawing/2014/main" id="{94866378-EBC9-4636-92F0-23E7B2582EF1}"/>
              </a:ext>
            </a:extLst>
          </p:cNvPr>
          <p:cNvSpPr txBox="1"/>
          <p:nvPr/>
        </p:nvSpPr>
        <p:spPr>
          <a:xfrm>
            <a:off x="7480906" y="1486861"/>
            <a:ext cx="815158" cy="276999"/>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sng" strike="noStrike" kern="0" cap="none" spc="0" normalizeH="0" baseline="0" noProof="0" dirty="0">
                <a:ln>
                  <a:noFill/>
                </a:ln>
                <a:solidFill>
                  <a:prstClr val="black"/>
                </a:solidFill>
                <a:effectLst/>
                <a:uLnTx/>
                <a:uFillTx/>
                <a:latin typeface="Calibri" pitchFamily="34" charset="0"/>
                <a:ea typeface="宋体" charset="-122"/>
              </a:rPr>
              <a:t>Type 3</a:t>
            </a:r>
          </a:p>
        </p:txBody>
      </p:sp>
      <p:sp>
        <p:nvSpPr>
          <p:cNvPr id="439" name="TextBox 438">
            <a:extLst>
              <a:ext uri="{FF2B5EF4-FFF2-40B4-BE49-F238E27FC236}">
                <a16:creationId xmlns:a16="http://schemas.microsoft.com/office/drawing/2014/main" id="{D059B9F4-CB2C-41A7-8693-58243B5BDFA3}"/>
              </a:ext>
            </a:extLst>
          </p:cNvPr>
          <p:cNvSpPr txBox="1"/>
          <p:nvPr/>
        </p:nvSpPr>
        <p:spPr>
          <a:xfrm>
            <a:off x="10401061" y="1486861"/>
            <a:ext cx="815158" cy="276999"/>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sng" strike="noStrike" kern="0" cap="none" spc="0" normalizeH="0" baseline="0" noProof="0" dirty="0">
                <a:ln>
                  <a:noFill/>
                </a:ln>
                <a:solidFill>
                  <a:prstClr val="black"/>
                </a:solidFill>
                <a:effectLst/>
                <a:uLnTx/>
                <a:uFillTx/>
                <a:latin typeface="Calibri" pitchFamily="34" charset="0"/>
                <a:ea typeface="宋体" charset="-122"/>
              </a:rPr>
              <a:t>Type 4</a:t>
            </a:r>
          </a:p>
        </p:txBody>
      </p:sp>
      <mc:AlternateContent xmlns:mc="http://schemas.openxmlformats.org/markup-compatibility/2006" xmlns:a14="http://schemas.microsoft.com/office/drawing/2010/main">
        <mc:Choice Requires="a14">
          <p:graphicFrame>
            <p:nvGraphicFramePr>
              <p:cNvPr id="11290" name="Table 11289">
                <a:extLst>
                  <a:ext uri="{FF2B5EF4-FFF2-40B4-BE49-F238E27FC236}">
                    <a16:creationId xmlns:a16="http://schemas.microsoft.com/office/drawing/2014/main" id="{0222C2FE-B071-4AC4-9164-9DBD6D817101}"/>
                  </a:ext>
                </a:extLst>
              </p:cNvPr>
              <p:cNvGraphicFramePr>
                <a:graphicFrameLocks noGrp="1"/>
              </p:cNvGraphicFramePr>
              <p:nvPr/>
            </p:nvGraphicFramePr>
            <p:xfrm>
              <a:off x="882831" y="4228008"/>
              <a:ext cx="10426338" cy="1920240"/>
            </p:xfrm>
            <a:graphic>
              <a:graphicData uri="http://schemas.openxmlformats.org/drawingml/2006/table">
                <a:tbl>
                  <a:tblPr firstRow="1" bandRow="1">
                    <a:tableStyleId>{073A0DAA-6AF3-43AB-8588-CEC1D06C72B9}</a:tableStyleId>
                  </a:tblPr>
                  <a:tblGrid>
                    <a:gridCol w="533400">
                      <a:extLst>
                        <a:ext uri="{9D8B030D-6E8A-4147-A177-3AD203B41FA5}">
                          <a16:colId xmlns:a16="http://schemas.microsoft.com/office/drawing/2014/main" val="1466665251"/>
                        </a:ext>
                      </a:extLst>
                    </a:gridCol>
                    <a:gridCol w="2971800">
                      <a:extLst>
                        <a:ext uri="{9D8B030D-6E8A-4147-A177-3AD203B41FA5}">
                          <a16:colId xmlns:a16="http://schemas.microsoft.com/office/drawing/2014/main" val="397274023"/>
                        </a:ext>
                      </a:extLst>
                    </a:gridCol>
                    <a:gridCol w="2971800">
                      <a:extLst>
                        <a:ext uri="{9D8B030D-6E8A-4147-A177-3AD203B41FA5}">
                          <a16:colId xmlns:a16="http://schemas.microsoft.com/office/drawing/2014/main" val="2211641963"/>
                        </a:ext>
                      </a:extLst>
                    </a:gridCol>
                    <a:gridCol w="762000">
                      <a:extLst>
                        <a:ext uri="{9D8B030D-6E8A-4147-A177-3AD203B41FA5}">
                          <a16:colId xmlns:a16="http://schemas.microsoft.com/office/drawing/2014/main" val="2945464310"/>
                        </a:ext>
                      </a:extLst>
                    </a:gridCol>
                    <a:gridCol w="1066800">
                      <a:extLst>
                        <a:ext uri="{9D8B030D-6E8A-4147-A177-3AD203B41FA5}">
                          <a16:colId xmlns:a16="http://schemas.microsoft.com/office/drawing/2014/main" val="2077402719"/>
                        </a:ext>
                      </a:extLst>
                    </a:gridCol>
                    <a:gridCol w="2120538">
                      <a:extLst>
                        <a:ext uri="{9D8B030D-6E8A-4147-A177-3AD203B41FA5}">
                          <a16:colId xmlns:a16="http://schemas.microsoft.com/office/drawing/2014/main" val="1017621359"/>
                        </a:ext>
                      </a:extLst>
                    </a:gridCol>
                  </a:tblGrid>
                  <a:tr h="202188">
                    <a:tc rowSpan="2">
                      <a:txBody>
                        <a:bodyPr/>
                        <a:lstStyle/>
                        <a:p>
                          <a:pPr algn="ctr"/>
                          <a:endParaRPr lang="en-US" sz="900" dirty="0">
                            <a:latin typeface="Calibri" panose="020F0502020204030204" pitchFamily="34" charset="0"/>
                            <a:cs typeface="Calibri" panose="020F0502020204030204" pitchFamily="34" charset="0"/>
                          </a:endParaRPr>
                        </a:p>
                      </a:txBody>
                      <a:tcPr anchor="ctr">
                        <a:noFill/>
                      </a:tcPr>
                    </a:tc>
                    <a:tc gridSpan="2">
                      <a:txBody>
                        <a:bodyPr/>
                        <a:lstStyle/>
                        <a:p>
                          <a:pPr algn="ctr"/>
                          <a:r>
                            <a:rPr lang="en-US" sz="900" dirty="0">
                              <a:latin typeface="Calibri" panose="020F0502020204030204" pitchFamily="34" charset="0"/>
                              <a:cs typeface="Calibri" panose="020F0502020204030204" pitchFamily="34" charset="0"/>
                            </a:rPr>
                            <a:t>Interference measurement/report</a:t>
                          </a:r>
                        </a:p>
                      </a:txBody>
                      <a:tcPr anchor="ctr"/>
                    </a:tc>
                    <a:tc hMerge="1">
                      <a:txBody>
                        <a:bodyPr/>
                        <a:lstStyle/>
                        <a:p>
                          <a:pPr algn="ctr"/>
                          <a:endParaRPr lang="en-US" sz="1200" dirty="0">
                            <a:latin typeface="Calibri" panose="020F0502020204030204" pitchFamily="34" charset="0"/>
                            <a:cs typeface="Calibri" panose="020F0502020204030204" pitchFamily="34" charset="0"/>
                          </a:endParaRPr>
                        </a:p>
                      </a:txBody>
                      <a:tcPr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latin typeface="Calibri" panose="020F0502020204030204" pitchFamily="34" charset="0"/>
                              <a:cs typeface="Calibri" panose="020F0502020204030204" pitchFamily="34" charset="0"/>
                            </a:rPr>
                            <a:t>Transmit power control</a:t>
                          </a:r>
                        </a:p>
                      </a:txBody>
                      <a:tcPr anchor="ctr"/>
                    </a:tc>
                    <a:tc hMerge="1">
                      <a:txBody>
                        <a:bodyPr/>
                        <a:lstStyle/>
                        <a:p>
                          <a:pPr algn="ctr"/>
                          <a:endParaRPr lang="en-US" sz="1200" dirty="0">
                            <a:latin typeface="Calibri" panose="020F0502020204030204" pitchFamily="34" charset="0"/>
                            <a:cs typeface="Calibri" panose="020F0502020204030204" pitchFamily="34" charset="0"/>
                          </a:endParaRPr>
                        </a:p>
                      </a:txBody>
                      <a:tcPr anchor="ct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latin typeface="Calibri" panose="020F0502020204030204" pitchFamily="34" charset="0"/>
                              <a:cs typeface="Calibri" panose="020F0502020204030204" pitchFamily="34" charset="0"/>
                            </a:rPr>
                            <a:t>Additional requirements</a:t>
                          </a:r>
                        </a:p>
                      </a:txBody>
                      <a:tcPr anchor="ctr"/>
                    </a:tc>
                    <a:extLst>
                      <a:ext uri="{0D108BD9-81ED-4DB2-BD59-A6C34878D82A}">
                        <a16:rowId xmlns:a16="http://schemas.microsoft.com/office/drawing/2014/main" val="4149291060"/>
                      </a:ext>
                    </a:extLst>
                  </a:tr>
                  <a:tr h="336980">
                    <a:tc vMerge="1">
                      <a:txBody>
                        <a:bodyPr/>
                        <a:lstStyle/>
                        <a:p>
                          <a:endParaRPr lang="en-US"/>
                        </a:p>
                      </a:txBody>
                      <a:tcPr/>
                    </a:tc>
                    <a:tc>
                      <a:txBody>
                        <a:bodyPr/>
                        <a:lstStyle/>
                        <a:p>
                          <a:pPr algn="ctr"/>
                          <a:r>
                            <a:rPr lang="en-US" sz="900" b="1" dirty="0">
                              <a:latin typeface="Calibri" panose="020F0502020204030204" pitchFamily="34" charset="0"/>
                              <a:cs typeface="Calibri" panose="020F0502020204030204" pitchFamily="34" charset="0"/>
                            </a:rPr>
                            <a:t>Sharing AP</a:t>
                          </a:r>
                        </a:p>
                      </a:txBody>
                      <a:tcPr anchor="ctr"/>
                    </a:tc>
                    <a:tc>
                      <a:txBody>
                        <a:bodyPr/>
                        <a:lstStyle/>
                        <a:p>
                          <a:pPr algn="ctr"/>
                          <a:r>
                            <a:rPr lang="en-US" sz="900" b="1" dirty="0">
                              <a:latin typeface="Calibri" panose="020F0502020204030204" pitchFamily="34" charset="0"/>
                              <a:cs typeface="Calibri" panose="020F0502020204030204" pitchFamily="34" charset="0"/>
                            </a:rPr>
                            <a:t>Shared AP</a:t>
                          </a:r>
                        </a:p>
                      </a:txBody>
                      <a:tcPr anchor="ctr"/>
                    </a:tc>
                    <a:tc>
                      <a:txBody>
                        <a:bodyPr/>
                        <a:lstStyle/>
                        <a:p>
                          <a:pPr algn="ctr"/>
                          <a:r>
                            <a:rPr lang="en-US" sz="900" b="1" dirty="0">
                              <a:latin typeface="Calibri" panose="020F0502020204030204" pitchFamily="34" charset="0"/>
                              <a:cs typeface="Calibri" panose="020F0502020204030204" pitchFamily="34" charset="0"/>
                            </a:rPr>
                            <a:t>Shared AP</a:t>
                          </a:r>
                          <a:endParaRPr lang="en-US" sz="900" dirty="0"/>
                        </a:p>
                      </a:txBody>
                      <a:tcPr anchor="ctr"/>
                    </a:tc>
                    <a:tc>
                      <a:txBody>
                        <a:bodyPr/>
                        <a:lstStyle/>
                        <a:p>
                          <a:pPr algn="ctr"/>
                          <a:r>
                            <a:rPr lang="en-US" sz="900" b="1" dirty="0">
                              <a:latin typeface="Calibri" panose="020F0502020204030204" pitchFamily="34" charset="0"/>
                              <a:cs typeface="Calibri" panose="020F0502020204030204" pitchFamily="34" charset="0"/>
                            </a:rPr>
                            <a:t>STAs triggered by the shared AP</a:t>
                          </a:r>
                          <a:endParaRPr lang="en-US" sz="900" dirty="0"/>
                        </a:p>
                      </a:txBody>
                      <a:tcPr anchor="ctr"/>
                    </a:tc>
                    <a:tc vMerge="1">
                      <a:txBody>
                        <a:bodyPr/>
                        <a:lstStyle/>
                        <a:p>
                          <a:endParaRPr lang="en-US"/>
                        </a:p>
                      </a:txBody>
                      <a:tcPr/>
                    </a:tc>
                    <a:extLst>
                      <a:ext uri="{0D108BD9-81ED-4DB2-BD59-A6C34878D82A}">
                        <a16:rowId xmlns:a16="http://schemas.microsoft.com/office/drawing/2014/main" val="2671935804"/>
                      </a:ext>
                    </a:extLst>
                  </a:tr>
                  <a:tr h="202188">
                    <a:tc>
                      <a:txBody>
                        <a:bodyPr/>
                        <a:lstStyle/>
                        <a:p>
                          <a:pPr algn="ctr"/>
                          <a:r>
                            <a:rPr lang="en-US" sz="900" b="1" dirty="0">
                              <a:latin typeface="Calibri" panose="020F0502020204030204" pitchFamily="34" charset="0"/>
                              <a:cs typeface="Calibri" panose="020F0502020204030204" pitchFamily="34" charset="0"/>
                            </a:rPr>
                            <a:t>Type 1</a:t>
                          </a:r>
                        </a:p>
                      </a:txBody>
                      <a:tcPr anchor="ctr"/>
                    </a:tc>
                    <a:tc>
                      <a:txBody>
                        <a:bodyPr/>
                        <a:lstStyle/>
                        <a:p>
                          <a:pPr algn="ctr"/>
                          <a:r>
                            <a:rPr lang="en-US" sz="900" dirty="0">
                              <a:latin typeface="Calibri" panose="020F0502020204030204" pitchFamily="34" charset="0"/>
                              <a:cs typeface="Calibri" panose="020F0502020204030204" pitchFamily="34" charset="0"/>
                            </a:rPr>
                            <a:t>Shared AP  </a:t>
                          </a:r>
                          <a:r>
                            <a:rPr lang="en-US" sz="900" dirty="0">
                              <a:latin typeface="Calibri" panose="020F0502020204030204" pitchFamily="34" charset="0"/>
                              <a:cs typeface="Calibri" panose="020F0502020204030204" pitchFamily="34" charset="0"/>
                              <a:sym typeface="Wingdings" panose="05000000000000000000" pitchFamily="2" charset="2"/>
                            </a:rPr>
                            <a:t> sharing AP destinations</a:t>
                          </a:r>
                          <a:r>
                            <a:rPr lang="en-US" sz="900" dirty="0">
                              <a:latin typeface="Calibri" panose="020F0502020204030204" pitchFamily="34" charset="0"/>
                              <a:cs typeface="Calibri" panose="020F0502020204030204" pitchFamily="34" charset="0"/>
                            </a:rPr>
                            <a:t> </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latin typeface="Calibri" panose="020F0502020204030204" pitchFamily="34" charset="0"/>
                              <a:cs typeface="Calibri" panose="020F0502020204030204" pitchFamily="34" charset="0"/>
                            </a:rPr>
                            <a:t>Sharing AP  </a:t>
                          </a:r>
                          <a:r>
                            <a:rPr lang="en-US" sz="900" dirty="0">
                              <a:latin typeface="Calibri" panose="020F0502020204030204" pitchFamily="34" charset="0"/>
                              <a:cs typeface="Calibri" panose="020F0502020204030204" pitchFamily="34" charset="0"/>
                              <a:sym typeface="Wingdings" panose="05000000000000000000" pitchFamily="2" charset="2"/>
                            </a:rPr>
                            <a:t> shared AP destinations</a:t>
                          </a:r>
                          <a:r>
                            <a:rPr lang="en-US" sz="900" dirty="0">
                              <a:latin typeface="Calibri" panose="020F0502020204030204" pitchFamily="34" charset="0"/>
                              <a:cs typeface="Calibri" panose="020F0502020204030204" pitchFamily="34" charset="0"/>
                            </a:rPr>
                            <a:t> </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latin typeface="Calibri" panose="020F0502020204030204" pitchFamily="34" charset="0"/>
                              <a:cs typeface="Calibri" panose="020F0502020204030204" pitchFamily="34" charset="0"/>
                              <a:sym typeface="Wingdings" panose="05000000000000000000" pitchFamily="2" charset="2"/>
                            </a:rPr>
                            <a:t></a:t>
                          </a:r>
                          <a:endParaRPr lang="en-US" sz="900" dirty="0">
                            <a:latin typeface="Calibri" panose="020F0502020204030204" pitchFamily="34" charset="0"/>
                            <a:cs typeface="Calibri" panose="020F0502020204030204" pitchFamily="34" charset="0"/>
                          </a:endParaRPr>
                        </a:p>
                      </a:txBody>
                      <a:tcPr anchor="ctr"/>
                    </a:tc>
                    <a:tc>
                      <a:txBody>
                        <a:bodyPr/>
                        <a:lstStyle/>
                        <a:p>
                          <a:pPr algn="ctr"/>
                          <a:r>
                            <a:rPr lang="en-US" sz="900" dirty="0">
                              <a:latin typeface="Calibri" panose="020F0502020204030204" pitchFamily="34" charset="0"/>
                              <a:cs typeface="Calibri" panose="020F0502020204030204" pitchFamily="34" charset="0"/>
                              <a:sym typeface="Wingdings" panose="05000000000000000000" pitchFamily="2" charset="2"/>
                            </a:rPr>
                            <a:t></a:t>
                          </a:r>
                          <a:endParaRPr lang="en-US" sz="900" dirty="0">
                            <a:latin typeface="Calibri" panose="020F0502020204030204" pitchFamily="34" charset="0"/>
                            <a:cs typeface="Calibri" panose="020F0502020204030204" pitchFamily="34" charset="0"/>
                          </a:endParaRPr>
                        </a:p>
                      </a:txBody>
                      <a:tcPr anchor="ctr"/>
                    </a:tc>
                    <a:tc>
                      <a:txBody>
                        <a:bodyPr/>
                        <a:lstStyle/>
                        <a:p>
                          <a:pPr algn="ctr"/>
                          <a:r>
                            <a:rPr lang="en-US" sz="900" dirty="0">
                              <a:latin typeface="Calibri" panose="020F0502020204030204" pitchFamily="34" charset="0"/>
                              <a:cs typeface="Calibri" panose="020F0502020204030204" pitchFamily="34" charset="0"/>
                            </a:rPr>
                            <a:t>-</a:t>
                          </a:r>
                        </a:p>
                      </a:txBody>
                      <a:tcPr anchor="ctr"/>
                    </a:tc>
                    <a:extLst>
                      <a:ext uri="{0D108BD9-81ED-4DB2-BD59-A6C34878D82A}">
                        <a16:rowId xmlns:a16="http://schemas.microsoft.com/office/drawing/2014/main" val="2390270920"/>
                      </a:ext>
                    </a:extLst>
                  </a:tr>
                  <a:tr h="202188">
                    <a:tc>
                      <a:txBody>
                        <a:bodyPr/>
                        <a:lstStyle/>
                        <a:p>
                          <a:pPr algn="ctr"/>
                          <a:r>
                            <a:rPr lang="en-US" sz="900" b="1" dirty="0">
                              <a:latin typeface="Calibri" panose="020F0502020204030204" pitchFamily="34" charset="0"/>
                              <a:cs typeface="Calibri" panose="020F0502020204030204" pitchFamily="34" charset="0"/>
                            </a:rPr>
                            <a:t>Type 2</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latin typeface="Calibri" panose="020F0502020204030204" pitchFamily="34" charset="0"/>
                              <a:cs typeface="Calibri" panose="020F0502020204030204" pitchFamily="34" charset="0"/>
                            </a:rPr>
                            <a:t>Shared AP  </a:t>
                          </a:r>
                          <a:r>
                            <a:rPr lang="en-US" sz="900" dirty="0">
                              <a:latin typeface="Calibri" panose="020F0502020204030204" pitchFamily="34" charset="0"/>
                              <a:cs typeface="Calibri" panose="020F0502020204030204" pitchFamily="34" charset="0"/>
                              <a:sym typeface="Wingdings" panose="05000000000000000000" pitchFamily="2" charset="2"/>
                            </a:rPr>
                            <a:t> sharing AP trigger frame destinations</a:t>
                          </a:r>
                          <a:r>
                            <a:rPr lang="en-US" sz="900" dirty="0">
                              <a:latin typeface="Calibri" panose="020F0502020204030204" pitchFamily="34" charset="0"/>
                              <a:cs typeface="Calibri" panose="020F0502020204030204" pitchFamily="34" charset="0"/>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latin typeface="Calibri" panose="020F0502020204030204" pitchFamily="34" charset="0"/>
                              <a:cs typeface="Calibri" panose="020F0502020204030204" pitchFamily="34" charset="0"/>
                            </a:rPr>
                            <a:t>STAs triggered by the shared AP </a:t>
                          </a:r>
                          <a:r>
                            <a:rPr lang="en-US" sz="900" dirty="0">
                              <a:latin typeface="Calibri" panose="020F0502020204030204" pitchFamily="34" charset="0"/>
                              <a:cs typeface="Calibri" panose="020F0502020204030204" pitchFamily="34" charset="0"/>
                              <a:sym typeface="Wingdings" panose="05000000000000000000" pitchFamily="2" charset="2"/>
                            </a:rPr>
                            <a:t> sharing AP</a:t>
                          </a:r>
                          <a:endParaRPr lang="en-US" sz="900" dirty="0">
                            <a:latin typeface="Calibri" panose="020F0502020204030204" pitchFamily="34" charset="0"/>
                            <a:cs typeface="Calibri" panose="020F0502020204030204" pitchFamily="34" charset="0"/>
                          </a:endParaRPr>
                        </a:p>
                      </a:txBody>
                      <a:tcPr anchor="ctr"/>
                    </a:tc>
                    <a:tc>
                      <a:txBody>
                        <a:bodyPr/>
                        <a:lstStyle/>
                        <a:p>
                          <a:pPr algn="ctr"/>
                          <a:r>
                            <a:rPr lang="en-US" sz="900" dirty="0">
                              <a:latin typeface="Calibri" panose="020F0502020204030204" pitchFamily="34" charset="0"/>
                              <a:cs typeface="Calibri" panose="020F0502020204030204" pitchFamily="34" charset="0"/>
                            </a:rPr>
                            <a:t>Sharing AP  </a:t>
                          </a:r>
                          <a:r>
                            <a:rPr lang="en-US" sz="900" dirty="0">
                              <a:latin typeface="Calibri" panose="020F0502020204030204" pitchFamily="34" charset="0"/>
                              <a:cs typeface="Calibri" panose="020F0502020204030204" pitchFamily="34" charset="0"/>
                              <a:sym typeface="Wingdings" panose="05000000000000000000" pitchFamily="2" charset="2"/>
                            </a:rPr>
                            <a:t> shared AP trigger frame destinations</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latin typeface="Calibri" panose="020F0502020204030204" pitchFamily="34" charset="0"/>
                              <a:cs typeface="Calibri" panose="020F0502020204030204" pitchFamily="34" charset="0"/>
                            </a:rPr>
                            <a:t>STAs triggered by the sharing AP </a:t>
                          </a:r>
                          <a:r>
                            <a:rPr lang="en-US" sz="900" dirty="0">
                              <a:latin typeface="Calibri" panose="020F0502020204030204" pitchFamily="34" charset="0"/>
                              <a:cs typeface="Calibri" panose="020F0502020204030204" pitchFamily="34" charset="0"/>
                              <a:sym typeface="Wingdings" panose="05000000000000000000" pitchFamily="2" charset="2"/>
                            </a:rPr>
                            <a:t> shared AP</a:t>
                          </a:r>
                          <a:r>
                            <a:rPr lang="en-US" sz="900" dirty="0">
                              <a:latin typeface="Calibri" panose="020F0502020204030204" pitchFamily="34" charset="0"/>
                              <a:cs typeface="Calibri" panose="020F0502020204030204" pitchFamily="34" charset="0"/>
                            </a:rPr>
                            <a:t> </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p>
                                  <m:sSupPr>
                                    <m:ctrlPr>
                                      <a:rPr lang="en-US" sz="900" b="0" i="1" smtClean="0">
                                        <a:latin typeface="Cambria Math" panose="02040503050406030204" pitchFamily="18" charset="0"/>
                                        <a:cs typeface="Calibri" panose="020F0502020204030204" pitchFamily="34" charset="0"/>
                                        <a:sym typeface="Wingdings" panose="05000000000000000000" pitchFamily="2" charset="2"/>
                                      </a:rPr>
                                    </m:ctrlPr>
                                  </m:sSupPr>
                                  <m:e>
                                    <m:r>
                                      <m:rPr>
                                        <m:nor/>
                                      </m:rPr>
                                      <a:rPr lang="en-US" sz="900" dirty="0" smtClean="0">
                                        <a:latin typeface="Calibri" panose="020F0502020204030204" pitchFamily="34" charset="0"/>
                                        <a:cs typeface="Calibri" panose="020F0502020204030204" pitchFamily="34" charset="0"/>
                                        <a:sym typeface="Wingdings" panose="05000000000000000000" pitchFamily="2" charset="2"/>
                                      </a:rPr>
                                      <m:t></m:t>
                                    </m:r>
                                  </m:e>
                                  <m:sup>
                                    <m:r>
                                      <a:rPr lang="en-US" sz="900" b="0" i="1" smtClean="0">
                                        <a:latin typeface="Cambria Math" panose="02040503050406030204" pitchFamily="18" charset="0"/>
                                        <a:cs typeface="Calibri" panose="020F0502020204030204" pitchFamily="34" charset="0"/>
                                        <a:sym typeface="Wingdings" panose="05000000000000000000" pitchFamily="2" charset="2"/>
                                      </a:rPr>
                                      <m:t>∗</m:t>
                                    </m:r>
                                  </m:sup>
                                </m:sSup>
                                <m:r>
                                  <a:rPr lang="en-US" sz="900" b="0" i="1" smtClean="0">
                                    <a:latin typeface="Cambria Math" panose="02040503050406030204" pitchFamily="18" charset="0"/>
                                    <a:cs typeface="Calibri" panose="020F0502020204030204" pitchFamily="34" charset="0"/>
                                    <a:sym typeface="Wingdings" panose="05000000000000000000" pitchFamily="2" charset="2"/>
                                  </a:rPr>
                                  <m:t> </m:t>
                                </m:r>
                              </m:oMath>
                            </m:oMathPara>
                          </a14:m>
                          <a:endParaRPr lang="en-US" sz="900" dirty="0">
                            <a:latin typeface="Calibri" panose="020F0502020204030204" pitchFamily="34" charset="0"/>
                            <a:cs typeface="Calibri" panose="020F0502020204030204" pitchFamily="34"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latin typeface="Calibri" panose="020F0502020204030204" pitchFamily="34" charset="0"/>
                              <a:cs typeface="Calibri" panose="020F0502020204030204" pitchFamily="34" charset="0"/>
                              <a:sym typeface="Wingdings" panose="05000000000000000000" pitchFamily="2" charset="2"/>
                            </a:rPr>
                            <a:t></a:t>
                          </a:r>
                        </a:p>
                      </a:txBody>
                      <a:tcPr anchor="ctr"/>
                    </a:tc>
                    <a:tc>
                      <a:txBody>
                        <a:bodyPr/>
                        <a:lstStyle/>
                        <a:p>
                          <a:pPr marL="171450" indent="-171450" algn="l">
                            <a:buFontTx/>
                            <a:buChar char="-"/>
                          </a:pPr>
                          <a:r>
                            <a:rPr lang="en-US" sz="900" dirty="0">
                              <a:latin typeface="Calibri" panose="020F0502020204030204" pitchFamily="34" charset="0"/>
                              <a:cs typeface="Calibri" panose="020F0502020204030204" pitchFamily="34" charset="0"/>
                            </a:rPr>
                            <a:t>Trigger frame alignment</a:t>
                          </a:r>
                        </a:p>
                        <a:p>
                          <a:pPr marL="171450" indent="-171450" algn="l">
                            <a:buFontTx/>
                            <a:buChar char="-"/>
                          </a:pPr>
                          <a:r>
                            <a:rPr lang="en-US" sz="900" dirty="0">
                              <a:latin typeface="Calibri" panose="020F0502020204030204" pitchFamily="34" charset="0"/>
                              <a:cs typeface="Calibri" panose="020F0502020204030204" pitchFamily="34" charset="0"/>
                            </a:rPr>
                            <a:t>Knowledge by the sharing AP of the STAs that the shared AP will trigger</a:t>
                          </a:r>
                        </a:p>
                      </a:txBody>
                      <a:tcPr anchor="ctr"/>
                    </a:tc>
                    <a:extLst>
                      <a:ext uri="{0D108BD9-81ED-4DB2-BD59-A6C34878D82A}">
                        <a16:rowId xmlns:a16="http://schemas.microsoft.com/office/drawing/2014/main" val="2157726243"/>
                      </a:ext>
                    </a:extLst>
                  </a:tr>
                  <a:tr h="202188">
                    <a:tc>
                      <a:txBody>
                        <a:bodyPr/>
                        <a:lstStyle/>
                        <a:p>
                          <a:pPr algn="ctr"/>
                          <a:r>
                            <a:rPr lang="en-US" sz="900" b="1" dirty="0">
                              <a:latin typeface="Calibri" panose="020F0502020204030204" pitchFamily="34" charset="0"/>
                              <a:cs typeface="Calibri" panose="020F0502020204030204" pitchFamily="34" charset="0"/>
                            </a:rPr>
                            <a:t>Type 3</a:t>
                          </a:r>
                        </a:p>
                      </a:txBody>
                      <a:tcPr anchor="ctr"/>
                    </a:tc>
                    <a:tc>
                      <a:txBody>
                        <a:bodyPr/>
                        <a:lstStyle/>
                        <a:p>
                          <a:pPr algn="ctr"/>
                          <a:r>
                            <a:rPr lang="en-US" sz="900" dirty="0">
                              <a:latin typeface="Calibri" panose="020F0502020204030204" pitchFamily="34" charset="0"/>
                              <a:cs typeface="Calibri" panose="020F0502020204030204" pitchFamily="34" charset="0"/>
                            </a:rPr>
                            <a:t>Shared AP  </a:t>
                          </a:r>
                          <a:r>
                            <a:rPr lang="en-US" sz="900" dirty="0">
                              <a:latin typeface="Calibri" panose="020F0502020204030204" pitchFamily="34" charset="0"/>
                              <a:cs typeface="Calibri" panose="020F0502020204030204" pitchFamily="34" charset="0"/>
                              <a:sym typeface="Wingdings" panose="05000000000000000000" pitchFamily="2" charset="2"/>
                            </a:rPr>
                            <a:t> sharing AP</a:t>
                          </a:r>
                          <a:endParaRPr lang="en-US" sz="900" dirty="0">
                            <a:latin typeface="Calibri" panose="020F0502020204030204" pitchFamily="34" charset="0"/>
                            <a:cs typeface="Calibri" panose="020F0502020204030204" pitchFamily="34" charset="0"/>
                          </a:endParaRPr>
                        </a:p>
                      </a:txBody>
                      <a:tcPr anchor="ctr"/>
                    </a:tc>
                    <a:tc>
                      <a:txBody>
                        <a:bodyPr/>
                        <a:lstStyle/>
                        <a:p>
                          <a:pPr algn="ctr"/>
                          <a:r>
                            <a:rPr lang="en-US" sz="900" dirty="0">
                              <a:latin typeface="Calibri" panose="020F0502020204030204" pitchFamily="34" charset="0"/>
                              <a:cs typeface="Calibri" panose="020F0502020204030204" pitchFamily="34" charset="0"/>
                            </a:rPr>
                            <a:t>STAs triggered by the sharing AP </a:t>
                          </a:r>
                          <a:r>
                            <a:rPr lang="en-US" sz="900" dirty="0">
                              <a:latin typeface="Calibri" panose="020F0502020204030204" pitchFamily="34" charset="0"/>
                              <a:cs typeface="Calibri" panose="020F0502020204030204" pitchFamily="34" charset="0"/>
                              <a:sym typeface="Wingdings" panose="05000000000000000000" pitchFamily="2" charset="2"/>
                            </a:rPr>
                            <a:t> shared AP destinations</a:t>
                          </a:r>
                          <a:r>
                            <a:rPr lang="en-US" sz="900" dirty="0">
                              <a:latin typeface="Calibri" panose="020F0502020204030204" pitchFamily="34" charset="0"/>
                              <a:cs typeface="Calibri" panose="020F0502020204030204" pitchFamily="34" charset="0"/>
                            </a:rPr>
                            <a:t> </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latin typeface="Calibri" panose="020F0502020204030204" pitchFamily="34" charset="0"/>
                              <a:cs typeface="Calibri" panose="020F0502020204030204" pitchFamily="34" charset="0"/>
                              <a:sym typeface="Wingdings" panose="05000000000000000000" pitchFamily="2" charset="2"/>
                            </a:rPr>
                            <a:t></a:t>
                          </a:r>
                          <a:endParaRPr lang="en-US" sz="900" dirty="0">
                            <a:latin typeface="Calibri" panose="020F0502020204030204" pitchFamily="34" charset="0"/>
                            <a:cs typeface="Calibri" panose="020F0502020204030204" pitchFamily="34"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latin typeface="Calibri" panose="020F0502020204030204" pitchFamily="34" charset="0"/>
                              <a:cs typeface="Calibri" panose="020F0502020204030204" pitchFamily="34" charset="0"/>
                              <a:sym typeface="Wingdings" panose="05000000000000000000" pitchFamily="2" charset="2"/>
                            </a:rPr>
                            <a:t></a:t>
                          </a:r>
                          <a:endParaRPr lang="en-US" sz="900" dirty="0">
                            <a:latin typeface="Calibri" panose="020F0502020204030204" pitchFamily="34" charset="0"/>
                            <a:cs typeface="Calibri" panose="020F0502020204030204" pitchFamily="34" charset="0"/>
                          </a:endParaRPr>
                        </a:p>
                      </a:txBody>
                      <a:tcPr anchor="ctr"/>
                    </a:tc>
                    <a:tc>
                      <a:txBody>
                        <a:bodyPr/>
                        <a:lstStyle/>
                        <a:p>
                          <a:pPr algn="ctr"/>
                          <a:r>
                            <a:rPr lang="en-US" sz="900" dirty="0">
                              <a:latin typeface="Calibri" panose="020F0502020204030204" pitchFamily="34" charset="0"/>
                              <a:cs typeface="Calibri" panose="020F0502020204030204" pitchFamily="34" charset="0"/>
                            </a:rPr>
                            <a:t>-</a:t>
                          </a:r>
                        </a:p>
                      </a:txBody>
                      <a:tcPr anchor="ctr"/>
                    </a:tc>
                    <a:extLst>
                      <a:ext uri="{0D108BD9-81ED-4DB2-BD59-A6C34878D82A}">
                        <a16:rowId xmlns:a16="http://schemas.microsoft.com/office/drawing/2014/main" val="1759375990"/>
                      </a:ext>
                    </a:extLst>
                  </a:tr>
                  <a:tr h="0">
                    <a:tc>
                      <a:txBody>
                        <a:bodyPr/>
                        <a:lstStyle/>
                        <a:p>
                          <a:pPr algn="ctr"/>
                          <a:r>
                            <a:rPr lang="en-US" sz="900" b="1" dirty="0">
                              <a:latin typeface="Calibri" panose="020F0502020204030204" pitchFamily="34" charset="0"/>
                              <a:cs typeface="Calibri" panose="020F0502020204030204" pitchFamily="34" charset="0"/>
                            </a:rPr>
                            <a:t>Type 4</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latin typeface="Calibri" panose="020F0502020204030204" pitchFamily="34" charset="0"/>
                              <a:cs typeface="Calibri" panose="020F0502020204030204" pitchFamily="34" charset="0"/>
                            </a:rPr>
                            <a:t>STAs triggered by the shared AP </a:t>
                          </a:r>
                          <a:r>
                            <a:rPr lang="en-US" sz="900" dirty="0">
                              <a:latin typeface="Calibri" panose="020F0502020204030204" pitchFamily="34" charset="0"/>
                              <a:cs typeface="Calibri" panose="020F0502020204030204" pitchFamily="34" charset="0"/>
                              <a:sym typeface="Wingdings" panose="05000000000000000000" pitchFamily="2" charset="2"/>
                            </a:rPr>
                            <a:t> sharing AP destinations</a:t>
                          </a:r>
                          <a:r>
                            <a:rPr lang="en-US" sz="900" dirty="0">
                              <a:latin typeface="Calibri" panose="020F0502020204030204" pitchFamily="34" charset="0"/>
                              <a:cs typeface="Calibri" panose="020F0502020204030204" pitchFamily="34" charset="0"/>
                            </a:rPr>
                            <a:t> </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latin typeface="Calibri" panose="020F0502020204030204" pitchFamily="34" charset="0"/>
                              <a:cs typeface="Calibri" panose="020F0502020204030204" pitchFamily="34" charset="0"/>
                            </a:rPr>
                            <a:t>Sharing AP  </a:t>
                          </a:r>
                          <a:r>
                            <a:rPr lang="en-US" sz="900" dirty="0">
                              <a:latin typeface="Calibri" panose="020F0502020204030204" pitchFamily="34" charset="0"/>
                              <a:cs typeface="Calibri" panose="020F0502020204030204" pitchFamily="34" charset="0"/>
                              <a:sym typeface="Wingdings" panose="05000000000000000000" pitchFamily="2" charset="2"/>
                            </a:rPr>
                            <a:t> shared AP</a:t>
                          </a:r>
                          <a:endParaRPr lang="en-US" sz="900" dirty="0">
                            <a:latin typeface="Calibri" panose="020F0502020204030204" pitchFamily="34" charset="0"/>
                            <a:cs typeface="Calibri" panose="020F0502020204030204" pitchFamily="34"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sSup>
                                  <m:sSupPr>
                                    <m:ctrlPr>
                                      <a:rPr lang="en-US" sz="900" b="0" i="1" dirty="0" smtClean="0">
                                        <a:latin typeface="Cambria Math" panose="02040503050406030204" pitchFamily="18" charset="0"/>
                                        <a:cs typeface="Calibri" panose="020F0502020204030204" pitchFamily="34" charset="0"/>
                                        <a:sym typeface="Wingdings" panose="05000000000000000000" pitchFamily="2" charset="2"/>
                                      </a:rPr>
                                    </m:ctrlPr>
                                  </m:sSupPr>
                                  <m:e>
                                    <m:r>
                                      <a:rPr lang="en-US" sz="900" i="1" dirty="0" smtClean="0">
                                        <a:latin typeface="Cambria Math" panose="02040503050406030204" pitchFamily="18" charset="0"/>
                                        <a:cs typeface="Calibri" panose="020F0502020204030204" pitchFamily="34" charset="0"/>
                                        <a:sym typeface="Wingdings" panose="05000000000000000000" pitchFamily="2" charset="2"/>
                                      </a:rPr>
                                      <m:t></m:t>
                                    </m:r>
                                  </m:e>
                                  <m:sup>
                                    <m:r>
                                      <a:rPr lang="en-US" sz="900" b="0" i="1" dirty="0" smtClean="0">
                                        <a:latin typeface="Cambria Math" panose="02040503050406030204" pitchFamily="18" charset="0"/>
                                        <a:cs typeface="Calibri" panose="020F0502020204030204" pitchFamily="34" charset="0"/>
                                        <a:sym typeface="Wingdings" panose="05000000000000000000" pitchFamily="2" charset="2"/>
                                      </a:rPr>
                                      <m:t>^</m:t>
                                    </m:r>
                                  </m:sup>
                                </m:sSup>
                              </m:oMath>
                            </m:oMathPara>
                          </a14:m>
                          <a:endParaRPr lang="en-US" sz="900" dirty="0">
                            <a:latin typeface="Calibri" panose="020F0502020204030204" pitchFamily="34" charset="0"/>
                            <a:cs typeface="Calibri" panose="020F0502020204030204" pitchFamily="34"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latin typeface="Calibri" panose="020F0502020204030204" pitchFamily="34" charset="0"/>
                              <a:cs typeface="Calibri" panose="020F0502020204030204" pitchFamily="34" charset="0"/>
                              <a:sym typeface="Wingdings" panose="05000000000000000000" pitchFamily="2" charset="2"/>
                            </a:rPr>
                            <a:t></a:t>
                          </a:r>
                          <a:endParaRPr lang="en-US" sz="900" dirty="0">
                            <a:latin typeface="Calibri" panose="020F0502020204030204" pitchFamily="34" charset="0"/>
                            <a:cs typeface="Calibri" panose="020F0502020204030204" pitchFamily="34" charset="0"/>
                          </a:endParaRP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900" dirty="0">
                              <a:latin typeface="Calibri" panose="020F0502020204030204" pitchFamily="34" charset="0"/>
                              <a:cs typeface="Calibri" panose="020F0502020204030204" pitchFamily="34" charset="0"/>
                            </a:rPr>
                            <a:t>Knowledge by the sharing AP of the STAs that the shared AP will trigger</a:t>
                          </a:r>
                        </a:p>
                      </a:txBody>
                      <a:tcPr anchor="ctr"/>
                    </a:tc>
                    <a:extLst>
                      <a:ext uri="{0D108BD9-81ED-4DB2-BD59-A6C34878D82A}">
                        <a16:rowId xmlns:a16="http://schemas.microsoft.com/office/drawing/2014/main" val="4026501487"/>
                      </a:ext>
                    </a:extLst>
                  </a:tr>
                </a:tbl>
              </a:graphicData>
            </a:graphic>
          </p:graphicFrame>
        </mc:Choice>
        <mc:Fallback xmlns="">
          <p:graphicFrame>
            <p:nvGraphicFramePr>
              <p:cNvPr id="11290" name="Table 11289">
                <a:extLst>
                  <a:ext uri="{FF2B5EF4-FFF2-40B4-BE49-F238E27FC236}">
                    <a16:creationId xmlns:a16="http://schemas.microsoft.com/office/drawing/2014/main" id="{0222C2FE-B071-4AC4-9164-9DBD6D817101}"/>
                  </a:ext>
                </a:extLst>
              </p:cNvPr>
              <p:cNvGraphicFramePr>
                <a:graphicFrameLocks noGrp="1"/>
              </p:cNvGraphicFramePr>
              <p:nvPr/>
            </p:nvGraphicFramePr>
            <p:xfrm>
              <a:off x="882831" y="4228008"/>
              <a:ext cx="10426338" cy="1920240"/>
            </p:xfrm>
            <a:graphic>
              <a:graphicData uri="http://schemas.openxmlformats.org/drawingml/2006/table">
                <a:tbl>
                  <a:tblPr firstRow="1" bandRow="1">
                    <a:tableStyleId>{073A0DAA-6AF3-43AB-8588-CEC1D06C72B9}</a:tableStyleId>
                  </a:tblPr>
                  <a:tblGrid>
                    <a:gridCol w="533400">
                      <a:extLst>
                        <a:ext uri="{9D8B030D-6E8A-4147-A177-3AD203B41FA5}">
                          <a16:colId xmlns:a16="http://schemas.microsoft.com/office/drawing/2014/main" val="1466665251"/>
                        </a:ext>
                      </a:extLst>
                    </a:gridCol>
                    <a:gridCol w="2971800">
                      <a:extLst>
                        <a:ext uri="{9D8B030D-6E8A-4147-A177-3AD203B41FA5}">
                          <a16:colId xmlns:a16="http://schemas.microsoft.com/office/drawing/2014/main" val="397274023"/>
                        </a:ext>
                      </a:extLst>
                    </a:gridCol>
                    <a:gridCol w="2971800">
                      <a:extLst>
                        <a:ext uri="{9D8B030D-6E8A-4147-A177-3AD203B41FA5}">
                          <a16:colId xmlns:a16="http://schemas.microsoft.com/office/drawing/2014/main" val="2211641963"/>
                        </a:ext>
                      </a:extLst>
                    </a:gridCol>
                    <a:gridCol w="762000">
                      <a:extLst>
                        <a:ext uri="{9D8B030D-6E8A-4147-A177-3AD203B41FA5}">
                          <a16:colId xmlns:a16="http://schemas.microsoft.com/office/drawing/2014/main" val="2945464310"/>
                        </a:ext>
                      </a:extLst>
                    </a:gridCol>
                    <a:gridCol w="1066800">
                      <a:extLst>
                        <a:ext uri="{9D8B030D-6E8A-4147-A177-3AD203B41FA5}">
                          <a16:colId xmlns:a16="http://schemas.microsoft.com/office/drawing/2014/main" val="2077402719"/>
                        </a:ext>
                      </a:extLst>
                    </a:gridCol>
                    <a:gridCol w="2120538">
                      <a:extLst>
                        <a:ext uri="{9D8B030D-6E8A-4147-A177-3AD203B41FA5}">
                          <a16:colId xmlns:a16="http://schemas.microsoft.com/office/drawing/2014/main" val="1017621359"/>
                        </a:ext>
                      </a:extLst>
                    </a:gridCol>
                  </a:tblGrid>
                  <a:tr h="228600">
                    <a:tc rowSpan="2">
                      <a:txBody>
                        <a:bodyPr/>
                        <a:lstStyle/>
                        <a:p>
                          <a:pPr algn="ctr"/>
                          <a:endParaRPr lang="en-US" sz="900" dirty="0">
                            <a:latin typeface="Calibri" panose="020F0502020204030204" pitchFamily="34" charset="0"/>
                            <a:cs typeface="Calibri" panose="020F0502020204030204" pitchFamily="34" charset="0"/>
                          </a:endParaRPr>
                        </a:p>
                      </a:txBody>
                      <a:tcPr anchor="ctr">
                        <a:noFill/>
                      </a:tcPr>
                    </a:tc>
                    <a:tc gridSpan="2">
                      <a:txBody>
                        <a:bodyPr/>
                        <a:lstStyle/>
                        <a:p>
                          <a:pPr algn="ctr"/>
                          <a:r>
                            <a:rPr lang="en-US" sz="900" dirty="0">
                              <a:latin typeface="Calibri" panose="020F0502020204030204" pitchFamily="34" charset="0"/>
                              <a:cs typeface="Calibri" panose="020F0502020204030204" pitchFamily="34" charset="0"/>
                            </a:rPr>
                            <a:t>Interference measurement/report</a:t>
                          </a:r>
                        </a:p>
                      </a:txBody>
                      <a:tcPr anchor="ctr"/>
                    </a:tc>
                    <a:tc hMerge="1">
                      <a:txBody>
                        <a:bodyPr/>
                        <a:lstStyle/>
                        <a:p>
                          <a:pPr algn="ctr"/>
                          <a:endParaRPr lang="en-US" sz="1200" dirty="0">
                            <a:latin typeface="Calibri" panose="020F0502020204030204" pitchFamily="34" charset="0"/>
                            <a:cs typeface="Calibri" panose="020F0502020204030204" pitchFamily="34" charset="0"/>
                          </a:endParaRPr>
                        </a:p>
                      </a:txBody>
                      <a:tcPr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latin typeface="Calibri" panose="020F0502020204030204" pitchFamily="34" charset="0"/>
                              <a:cs typeface="Calibri" panose="020F0502020204030204" pitchFamily="34" charset="0"/>
                            </a:rPr>
                            <a:t>Transmit power control</a:t>
                          </a:r>
                        </a:p>
                      </a:txBody>
                      <a:tcPr anchor="ctr"/>
                    </a:tc>
                    <a:tc hMerge="1">
                      <a:txBody>
                        <a:bodyPr/>
                        <a:lstStyle/>
                        <a:p>
                          <a:pPr algn="ctr"/>
                          <a:endParaRPr lang="en-US" sz="1200" dirty="0">
                            <a:latin typeface="Calibri" panose="020F0502020204030204" pitchFamily="34" charset="0"/>
                            <a:cs typeface="Calibri" panose="020F0502020204030204" pitchFamily="34" charset="0"/>
                          </a:endParaRPr>
                        </a:p>
                      </a:txBody>
                      <a:tcPr anchor="ct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latin typeface="Calibri" panose="020F0502020204030204" pitchFamily="34" charset="0"/>
                              <a:cs typeface="Calibri" panose="020F0502020204030204" pitchFamily="34" charset="0"/>
                            </a:rPr>
                            <a:t>Additional requirements</a:t>
                          </a:r>
                        </a:p>
                      </a:txBody>
                      <a:tcPr anchor="ctr"/>
                    </a:tc>
                    <a:extLst>
                      <a:ext uri="{0D108BD9-81ED-4DB2-BD59-A6C34878D82A}">
                        <a16:rowId xmlns:a16="http://schemas.microsoft.com/office/drawing/2014/main" val="4149291060"/>
                      </a:ext>
                    </a:extLst>
                  </a:tr>
                  <a:tr h="365760">
                    <a:tc vMerge="1">
                      <a:txBody>
                        <a:bodyPr/>
                        <a:lstStyle/>
                        <a:p>
                          <a:endParaRPr lang="en-US"/>
                        </a:p>
                      </a:txBody>
                      <a:tcPr/>
                    </a:tc>
                    <a:tc>
                      <a:txBody>
                        <a:bodyPr/>
                        <a:lstStyle/>
                        <a:p>
                          <a:pPr algn="ctr"/>
                          <a:r>
                            <a:rPr lang="en-US" sz="900" b="1" dirty="0">
                              <a:latin typeface="Calibri" panose="020F0502020204030204" pitchFamily="34" charset="0"/>
                              <a:cs typeface="Calibri" panose="020F0502020204030204" pitchFamily="34" charset="0"/>
                            </a:rPr>
                            <a:t>Sharing AP</a:t>
                          </a:r>
                        </a:p>
                      </a:txBody>
                      <a:tcPr anchor="ctr"/>
                    </a:tc>
                    <a:tc>
                      <a:txBody>
                        <a:bodyPr/>
                        <a:lstStyle/>
                        <a:p>
                          <a:pPr algn="ctr"/>
                          <a:r>
                            <a:rPr lang="en-US" sz="900" b="1" dirty="0">
                              <a:latin typeface="Calibri" panose="020F0502020204030204" pitchFamily="34" charset="0"/>
                              <a:cs typeface="Calibri" panose="020F0502020204030204" pitchFamily="34" charset="0"/>
                            </a:rPr>
                            <a:t>Shared AP</a:t>
                          </a:r>
                        </a:p>
                      </a:txBody>
                      <a:tcPr anchor="ctr"/>
                    </a:tc>
                    <a:tc>
                      <a:txBody>
                        <a:bodyPr/>
                        <a:lstStyle/>
                        <a:p>
                          <a:pPr algn="ctr"/>
                          <a:r>
                            <a:rPr lang="en-US" sz="900" b="1" dirty="0">
                              <a:latin typeface="Calibri" panose="020F0502020204030204" pitchFamily="34" charset="0"/>
                              <a:cs typeface="Calibri" panose="020F0502020204030204" pitchFamily="34" charset="0"/>
                            </a:rPr>
                            <a:t>Shared AP</a:t>
                          </a:r>
                          <a:endParaRPr lang="en-US" sz="900" dirty="0"/>
                        </a:p>
                      </a:txBody>
                      <a:tcPr anchor="ctr"/>
                    </a:tc>
                    <a:tc>
                      <a:txBody>
                        <a:bodyPr/>
                        <a:lstStyle/>
                        <a:p>
                          <a:pPr algn="ctr"/>
                          <a:r>
                            <a:rPr lang="en-US" sz="900" b="1" dirty="0">
                              <a:latin typeface="Calibri" panose="020F0502020204030204" pitchFamily="34" charset="0"/>
                              <a:cs typeface="Calibri" panose="020F0502020204030204" pitchFamily="34" charset="0"/>
                            </a:rPr>
                            <a:t>STAs triggered by the shared AP</a:t>
                          </a:r>
                          <a:endParaRPr lang="en-US" sz="900" dirty="0"/>
                        </a:p>
                      </a:txBody>
                      <a:tcPr anchor="ctr"/>
                    </a:tc>
                    <a:tc vMerge="1">
                      <a:txBody>
                        <a:bodyPr/>
                        <a:lstStyle/>
                        <a:p>
                          <a:endParaRPr lang="en-US"/>
                        </a:p>
                      </a:txBody>
                      <a:tcPr/>
                    </a:tc>
                    <a:extLst>
                      <a:ext uri="{0D108BD9-81ED-4DB2-BD59-A6C34878D82A}">
                        <a16:rowId xmlns:a16="http://schemas.microsoft.com/office/drawing/2014/main" val="2671935804"/>
                      </a:ext>
                    </a:extLst>
                  </a:tr>
                  <a:tr h="228600">
                    <a:tc>
                      <a:txBody>
                        <a:bodyPr/>
                        <a:lstStyle/>
                        <a:p>
                          <a:pPr algn="ctr"/>
                          <a:r>
                            <a:rPr lang="en-US" sz="900" b="1" dirty="0">
                              <a:latin typeface="Calibri" panose="020F0502020204030204" pitchFamily="34" charset="0"/>
                              <a:cs typeface="Calibri" panose="020F0502020204030204" pitchFamily="34" charset="0"/>
                            </a:rPr>
                            <a:t>Type 1</a:t>
                          </a:r>
                        </a:p>
                      </a:txBody>
                      <a:tcPr anchor="ctr"/>
                    </a:tc>
                    <a:tc>
                      <a:txBody>
                        <a:bodyPr/>
                        <a:lstStyle/>
                        <a:p>
                          <a:pPr algn="ctr"/>
                          <a:r>
                            <a:rPr lang="en-US" sz="900" dirty="0">
                              <a:latin typeface="Calibri" panose="020F0502020204030204" pitchFamily="34" charset="0"/>
                              <a:cs typeface="Calibri" panose="020F0502020204030204" pitchFamily="34" charset="0"/>
                            </a:rPr>
                            <a:t>Shared AP  </a:t>
                          </a:r>
                          <a:r>
                            <a:rPr lang="en-US" sz="900" dirty="0">
                              <a:latin typeface="Calibri" panose="020F0502020204030204" pitchFamily="34" charset="0"/>
                              <a:cs typeface="Calibri" panose="020F0502020204030204" pitchFamily="34" charset="0"/>
                              <a:sym typeface="Wingdings" panose="05000000000000000000" pitchFamily="2" charset="2"/>
                            </a:rPr>
                            <a:t> sharing AP destinations</a:t>
                          </a:r>
                          <a:r>
                            <a:rPr lang="en-US" sz="900" dirty="0">
                              <a:latin typeface="Calibri" panose="020F0502020204030204" pitchFamily="34" charset="0"/>
                              <a:cs typeface="Calibri" panose="020F0502020204030204" pitchFamily="34" charset="0"/>
                            </a:rPr>
                            <a:t> </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latin typeface="Calibri" panose="020F0502020204030204" pitchFamily="34" charset="0"/>
                              <a:cs typeface="Calibri" panose="020F0502020204030204" pitchFamily="34" charset="0"/>
                            </a:rPr>
                            <a:t>Sharing AP  </a:t>
                          </a:r>
                          <a:r>
                            <a:rPr lang="en-US" sz="900" dirty="0">
                              <a:latin typeface="Calibri" panose="020F0502020204030204" pitchFamily="34" charset="0"/>
                              <a:cs typeface="Calibri" panose="020F0502020204030204" pitchFamily="34" charset="0"/>
                              <a:sym typeface="Wingdings" panose="05000000000000000000" pitchFamily="2" charset="2"/>
                            </a:rPr>
                            <a:t> shared AP destinations</a:t>
                          </a:r>
                          <a:r>
                            <a:rPr lang="en-US" sz="900" dirty="0">
                              <a:latin typeface="Calibri" panose="020F0502020204030204" pitchFamily="34" charset="0"/>
                              <a:cs typeface="Calibri" panose="020F0502020204030204" pitchFamily="34" charset="0"/>
                            </a:rPr>
                            <a:t> </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latin typeface="Calibri" panose="020F0502020204030204" pitchFamily="34" charset="0"/>
                              <a:cs typeface="Calibri" panose="020F0502020204030204" pitchFamily="34" charset="0"/>
                              <a:sym typeface="Wingdings" panose="05000000000000000000" pitchFamily="2" charset="2"/>
                            </a:rPr>
                            <a:t></a:t>
                          </a:r>
                          <a:endParaRPr lang="en-US" sz="900" dirty="0">
                            <a:latin typeface="Calibri" panose="020F0502020204030204" pitchFamily="34" charset="0"/>
                            <a:cs typeface="Calibri" panose="020F0502020204030204" pitchFamily="34" charset="0"/>
                          </a:endParaRPr>
                        </a:p>
                      </a:txBody>
                      <a:tcPr anchor="ctr"/>
                    </a:tc>
                    <a:tc>
                      <a:txBody>
                        <a:bodyPr/>
                        <a:lstStyle/>
                        <a:p>
                          <a:pPr algn="ctr"/>
                          <a:r>
                            <a:rPr lang="en-US" sz="900" dirty="0">
                              <a:latin typeface="Calibri" panose="020F0502020204030204" pitchFamily="34" charset="0"/>
                              <a:cs typeface="Calibri" panose="020F0502020204030204" pitchFamily="34" charset="0"/>
                              <a:sym typeface="Wingdings" panose="05000000000000000000" pitchFamily="2" charset="2"/>
                            </a:rPr>
                            <a:t></a:t>
                          </a:r>
                          <a:endParaRPr lang="en-US" sz="900" dirty="0">
                            <a:latin typeface="Calibri" panose="020F0502020204030204" pitchFamily="34" charset="0"/>
                            <a:cs typeface="Calibri" panose="020F0502020204030204" pitchFamily="34" charset="0"/>
                          </a:endParaRPr>
                        </a:p>
                      </a:txBody>
                      <a:tcPr anchor="ctr"/>
                    </a:tc>
                    <a:tc>
                      <a:txBody>
                        <a:bodyPr/>
                        <a:lstStyle/>
                        <a:p>
                          <a:pPr algn="ctr"/>
                          <a:r>
                            <a:rPr lang="en-US" sz="900" dirty="0">
                              <a:latin typeface="Calibri" panose="020F0502020204030204" pitchFamily="34" charset="0"/>
                              <a:cs typeface="Calibri" panose="020F0502020204030204" pitchFamily="34" charset="0"/>
                            </a:rPr>
                            <a:t>-</a:t>
                          </a:r>
                        </a:p>
                      </a:txBody>
                      <a:tcPr anchor="ctr"/>
                    </a:tc>
                    <a:extLst>
                      <a:ext uri="{0D108BD9-81ED-4DB2-BD59-A6C34878D82A}">
                        <a16:rowId xmlns:a16="http://schemas.microsoft.com/office/drawing/2014/main" val="2390270920"/>
                      </a:ext>
                    </a:extLst>
                  </a:tr>
                  <a:tr h="502920">
                    <a:tc>
                      <a:txBody>
                        <a:bodyPr/>
                        <a:lstStyle/>
                        <a:p>
                          <a:pPr algn="ctr"/>
                          <a:r>
                            <a:rPr lang="en-US" sz="900" b="1" dirty="0">
                              <a:latin typeface="Calibri" panose="020F0502020204030204" pitchFamily="34" charset="0"/>
                              <a:cs typeface="Calibri" panose="020F0502020204030204" pitchFamily="34" charset="0"/>
                            </a:rPr>
                            <a:t>Type 2</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latin typeface="Calibri" panose="020F0502020204030204" pitchFamily="34" charset="0"/>
                              <a:cs typeface="Calibri" panose="020F0502020204030204" pitchFamily="34" charset="0"/>
                            </a:rPr>
                            <a:t>Shared AP  </a:t>
                          </a:r>
                          <a:r>
                            <a:rPr lang="en-US" sz="900" dirty="0">
                              <a:latin typeface="Calibri" panose="020F0502020204030204" pitchFamily="34" charset="0"/>
                              <a:cs typeface="Calibri" panose="020F0502020204030204" pitchFamily="34" charset="0"/>
                              <a:sym typeface="Wingdings" panose="05000000000000000000" pitchFamily="2" charset="2"/>
                            </a:rPr>
                            <a:t> sharing AP trigger frame destinations</a:t>
                          </a:r>
                          <a:r>
                            <a:rPr lang="en-US" sz="900" dirty="0">
                              <a:latin typeface="Calibri" panose="020F0502020204030204" pitchFamily="34" charset="0"/>
                              <a:cs typeface="Calibri" panose="020F0502020204030204" pitchFamily="34" charset="0"/>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latin typeface="Calibri" panose="020F0502020204030204" pitchFamily="34" charset="0"/>
                              <a:cs typeface="Calibri" panose="020F0502020204030204" pitchFamily="34" charset="0"/>
                            </a:rPr>
                            <a:t>STAs triggered by the shared AP </a:t>
                          </a:r>
                          <a:r>
                            <a:rPr lang="en-US" sz="900" dirty="0">
                              <a:latin typeface="Calibri" panose="020F0502020204030204" pitchFamily="34" charset="0"/>
                              <a:cs typeface="Calibri" panose="020F0502020204030204" pitchFamily="34" charset="0"/>
                              <a:sym typeface="Wingdings" panose="05000000000000000000" pitchFamily="2" charset="2"/>
                            </a:rPr>
                            <a:t> sharing AP</a:t>
                          </a:r>
                          <a:endParaRPr lang="en-US" sz="900" dirty="0">
                            <a:latin typeface="Calibri" panose="020F0502020204030204" pitchFamily="34" charset="0"/>
                            <a:cs typeface="Calibri" panose="020F0502020204030204" pitchFamily="34" charset="0"/>
                          </a:endParaRPr>
                        </a:p>
                      </a:txBody>
                      <a:tcPr anchor="ctr"/>
                    </a:tc>
                    <a:tc>
                      <a:txBody>
                        <a:bodyPr/>
                        <a:lstStyle/>
                        <a:p>
                          <a:pPr algn="ctr"/>
                          <a:r>
                            <a:rPr lang="en-US" sz="900" dirty="0">
                              <a:latin typeface="Calibri" panose="020F0502020204030204" pitchFamily="34" charset="0"/>
                              <a:cs typeface="Calibri" panose="020F0502020204030204" pitchFamily="34" charset="0"/>
                            </a:rPr>
                            <a:t>Sharing AP  </a:t>
                          </a:r>
                          <a:r>
                            <a:rPr lang="en-US" sz="900" dirty="0">
                              <a:latin typeface="Calibri" panose="020F0502020204030204" pitchFamily="34" charset="0"/>
                              <a:cs typeface="Calibri" panose="020F0502020204030204" pitchFamily="34" charset="0"/>
                              <a:sym typeface="Wingdings" panose="05000000000000000000" pitchFamily="2" charset="2"/>
                            </a:rPr>
                            <a:t> shared AP trigger frame destinations</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latin typeface="Calibri" panose="020F0502020204030204" pitchFamily="34" charset="0"/>
                              <a:cs typeface="Calibri" panose="020F0502020204030204" pitchFamily="34" charset="0"/>
                            </a:rPr>
                            <a:t>STAs triggered by the sharing AP </a:t>
                          </a:r>
                          <a:r>
                            <a:rPr lang="en-US" sz="900" dirty="0">
                              <a:latin typeface="Calibri" panose="020F0502020204030204" pitchFamily="34" charset="0"/>
                              <a:cs typeface="Calibri" panose="020F0502020204030204" pitchFamily="34" charset="0"/>
                              <a:sym typeface="Wingdings" panose="05000000000000000000" pitchFamily="2" charset="2"/>
                            </a:rPr>
                            <a:t> shared AP</a:t>
                          </a:r>
                          <a:r>
                            <a:rPr lang="en-US" sz="900" dirty="0">
                              <a:latin typeface="Calibri" panose="020F0502020204030204" pitchFamily="34" charset="0"/>
                              <a:cs typeface="Calibri" panose="020F0502020204030204" pitchFamily="34" charset="0"/>
                            </a:rPr>
                            <a:t> </a:t>
                          </a:r>
                        </a:p>
                      </a:txBody>
                      <a:tcPr anchor="ctr"/>
                    </a:tc>
                    <a:tc>
                      <a:txBody>
                        <a:bodyPr/>
                        <a:lstStyle/>
                        <a:p>
                          <a:endParaRPr lang="en-US"/>
                        </a:p>
                      </a:txBody>
                      <a:tcPr anchor="ctr">
                        <a:blipFill>
                          <a:blip r:embed="rId5"/>
                          <a:stretch>
                            <a:fillRect l="-852000" t="-163855" r="-421600" b="-122892"/>
                          </a:stretch>
                        </a:blip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latin typeface="Calibri" panose="020F0502020204030204" pitchFamily="34" charset="0"/>
                              <a:cs typeface="Calibri" panose="020F0502020204030204" pitchFamily="34" charset="0"/>
                              <a:sym typeface="Wingdings" panose="05000000000000000000" pitchFamily="2" charset="2"/>
                            </a:rPr>
                            <a:t></a:t>
                          </a:r>
                        </a:p>
                      </a:txBody>
                      <a:tcPr anchor="ctr"/>
                    </a:tc>
                    <a:tc>
                      <a:txBody>
                        <a:bodyPr/>
                        <a:lstStyle/>
                        <a:p>
                          <a:pPr marL="171450" indent="-171450" algn="l">
                            <a:buFontTx/>
                            <a:buChar char="-"/>
                          </a:pPr>
                          <a:r>
                            <a:rPr lang="en-US" sz="900" dirty="0">
                              <a:latin typeface="Calibri" panose="020F0502020204030204" pitchFamily="34" charset="0"/>
                              <a:cs typeface="Calibri" panose="020F0502020204030204" pitchFamily="34" charset="0"/>
                            </a:rPr>
                            <a:t>Trigger frame alignment</a:t>
                          </a:r>
                        </a:p>
                        <a:p>
                          <a:pPr marL="171450" indent="-171450" algn="l">
                            <a:buFontTx/>
                            <a:buChar char="-"/>
                          </a:pPr>
                          <a:r>
                            <a:rPr lang="en-US" sz="900" dirty="0">
                              <a:latin typeface="Calibri" panose="020F0502020204030204" pitchFamily="34" charset="0"/>
                              <a:cs typeface="Calibri" panose="020F0502020204030204" pitchFamily="34" charset="0"/>
                            </a:rPr>
                            <a:t>Knowledge by the sharing AP of the STAs that the shared AP will trigger</a:t>
                          </a:r>
                        </a:p>
                      </a:txBody>
                      <a:tcPr anchor="ctr"/>
                    </a:tc>
                    <a:extLst>
                      <a:ext uri="{0D108BD9-81ED-4DB2-BD59-A6C34878D82A}">
                        <a16:rowId xmlns:a16="http://schemas.microsoft.com/office/drawing/2014/main" val="2157726243"/>
                      </a:ext>
                    </a:extLst>
                  </a:tr>
                  <a:tr h="228600">
                    <a:tc>
                      <a:txBody>
                        <a:bodyPr/>
                        <a:lstStyle/>
                        <a:p>
                          <a:pPr algn="ctr"/>
                          <a:r>
                            <a:rPr lang="en-US" sz="900" b="1" dirty="0">
                              <a:latin typeface="Calibri" panose="020F0502020204030204" pitchFamily="34" charset="0"/>
                              <a:cs typeface="Calibri" panose="020F0502020204030204" pitchFamily="34" charset="0"/>
                            </a:rPr>
                            <a:t>Type 3</a:t>
                          </a:r>
                        </a:p>
                      </a:txBody>
                      <a:tcPr anchor="ctr"/>
                    </a:tc>
                    <a:tc>
                      <a:txBody>
                        <a:bodyPr/>
                        <a:lstStyle/>
                        <a:p>
                          <a:pPr algn="ctr"/>
                          <a:r>
                            <a:rPr lang="en-US" sz="900" dirty="0">
                              <a:latin typeface="Calibri" panose="020F0502020204030204" pitchFamily="34" charset="0"/>
                              <a:cs typeface="Calibri" panose="020F0502020204030204" pitchFamily="34" charset="0"/>
                            </a:rPr>
                            <a:t>Shared AP  </a:t>
                          </a:r>
                          <a:r>
                            <a:rPr lang="en-US" sz="900" dirty="0">
                              <a:latin typeface="Calibri" panose="020F0502020204030204" pitchFamily="34" charset="0"/>
                              <a:cs typeface="Calibri" panose="020F0502020204030204" pitchFamily="34" charset="0"/>
                              <a:sym typeface="Wingdings" panose="05000000000000000000" pitchFamily="2" charset="2"/>
                            </a:rPr>
                            <a:t> sharing AP</a:t>
                          </a:r>
                          <a:endParaRPr lang="en-US" sz="900" dirty="0">
                            <a:latin typeface="Calibri" panose="020F0502020204030204" pitchFamily="34" charset="0"/>
                            <a:cs typeface="Calibri" panose="020F0502020204030204" pitchFamily="34" charset="0"/>
                          </a:endParaRPr>
                        </a:p>
                      </a:txBody>
                      <a:tcPr anchor="ctr"/>
                    </a:tc>
                    <a:tc>
                      <a:txBody>
                        <a:bodyPr/>
                        <a:lstStyle/>
                        <a:p>
                          <a:pPr algn="ctr"/>
                          <a:r>
                            <a:rPr lang="en-US" sz="900" dirty="0">
                              <a:latin typeface="Calibri" panose="020F0502020204030204" pitchFamily="34" charset="0"/>
                              <a:cs typeface="Calibri" panose="020F0502020204030204" pitchFamily="34" charset="0"/>
                            </a:rPr>
                            <a:t>STAs triggered by the sharing AP </a:t>
                          </a:r>
                          <a:r>
                            <a:rPr lang="en-US" sz="900" dirty="0">
                              <a:latin typeface="Calibri" panose="020F0502020204030204" pitchFamily="34" charset="0"/>
                              <a:cs typeface="Calibri" panose="020F0502020204030204" pitchFamily="34" charset="0"/>
                              <a:sym typeface="Wingdings" panose="05000000000000000000" pitchFamily="2" charset="2"/>
                            </a:rPr>
                            <a:t> shared AP destinations</a:t>
                          </a:r>
                          <a:r>
                            <a:rPr lang="en-US" sz="900" dirty="0">
                              <a:latin typeface="Calibri" panose="020F0502020204030204" pitchFamily="34" charset="0"/>
                              <a:cs typeface="Calibri" panose="020F0502020204030204" pitchFamily="34" charset="0"/>
                            </a:rPr>
                            <a:t> </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latin typeface="Calibri" panose="020F0502020204030204" pitchFamily="34" charset="0"/>
                              <a:cs typeface="Calibri" panose="020F0502020204030204" pitchFamily="34" charset="0"/>
                              <a:sym typeface="Wingdings" panose="05000000000000000000" pitchFamily="2" charset="2"/>
                            </a:rPr>
                            <a:t></a:t>
                          </a:r>
                          <a:endParaRPr lang="en-US" sz="900" dirty="0">
                            <a:latin typeface="Calibri" panose="020F0502020204030204" pitchFamily="34" charset="0"/>
                            <a:cs typeface="Calibri" panose="020F0502020204030204" pitchFamily="34"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latin typeface="Calibri" panose="020F0502020204030204" pitchFamily="34" charset="0"/>
                              <a:cs typeface="Calibri" panose="020F0502020204030204" pitchFamily="34" charset="0"/>
                              <a:sym typeface="Wingdings" panose="05000000000000000000" pitchFamily="2" charset="2"/>
                            </a:rPr>
                            <a:t></a:t>
                          </a:r>
                          <a:endParaRPr lang="en-US" sz="900" dirty="0">
                            <a:latin typeface="Calibri" panose="020F0502020204030204" pitchFamily="34" charset="0"/>
                            <a:cs typeface="Calibri" panose="020F0502020204030204" pitchFamily="34" charset="0"/>
                          </a:endParaRPr>
                        </a:p>
                      </a:txBody>
                      <a:tcPr anchor="ctr"/>
                    </a:tc>
                    <a:tc>
                      <a:txBody>
                        <a:bodyPr/>
                        <a:lstStyle/>
                        <a:p>
                          <a:pPr algn="ctr"/>
                          <a:r>
                            <a:rPr lang="en-US" sz="900" dirty="0">
                              <a:latin typeface="Calibri" panose="020F0502020204030204" pitchFamily="34" charset="0"/>
                              <a:cs typeface="Calibri" panose="020F0502020204030204" pitchFamily="34" charset="0"/>
                            </a:rPr>
                            <a:t>-</a:t>
                          </a:r>
                        </a:p>
                      </a:txBody>
                      <a:tcPr anchor="ctr"/>
                    </a:tc>
                    <a:extLst>
                      <a:ext uri="{0D108BD9-81ED-4DB2-BD59-A6C34878D82A}">
                        <a16:rowId xmlns:a16="http://schemas.microsoft.com/office/drawing/2014/main" val="1759375990"/>
                      </a:ext>
                    </a:extLst>
                  </a:tr>
                  <a:tr h="365760">
                    <a:tc>
                      <a:txBody>
                        <a:bodyPr/>
                        <a:lstStyle/>
                        <a:p>
                          <a:pPr algn="ctr"/>
                          <a:r>
                            <a:rPr lang="en-US" sz="900" b="1" dirty="0">
                              <a:latin typeface="Calibri" panose="020F0502020204030204" pitchFamily="34" charset="0"/>
                              <a:cs typeface="Calibri" panose="020F0502020204030204" pitchFamily="34" charset="0"/>
                            </a:rPr>
                            <a:t>Type 4</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latin typeface="Calibri" panose="020F0502020204030204" pitchFamily="34" charset="0"/>
                              <a:cs typeface="Calibri" panose="020F0502020204030204" pitchFamily="34" charset="0"/>
                            </a:rPr>
                            <a:t>STAs triggered by the shared AP </a:t>
                          </a:r>
                          <a:r>
                            <a:rPr lang="en-US" sz="900" dirty="0">
                              <a:latin typeface="Calibri" panose="020F0502020204030204" pitchFamily="34" charset="0"/>
                              <a:cs typeface="Calibri" panose="020F0502020204030204" pitchFamily="34" charset="0"/>
                              <a:sym typeface="Wingdings" panose="05000000000000000000" pitchFamily="2" charset="2"/>
                            </a:rPr>
                            <a:t> sharing AP destinations</a:t>
                          </a:r>
                          <a:r>
                            <a:rPr lang="en-US" sz="900" dirty="0">
                              <a:latin typeface="Calibri" panose="020F0502020204030204" pitchFamily="34" charset="0"/>
                              <a:cs typeface="Calibri" panose="020F0502020204030204" pitchFamily="34" charset="0"/>
                            </a:rPr>
                            <a:t> </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latin typeface="Calibri" panose="020F0502020204030204" pitchFamily="34" charset="0"/>
                              <a:cs typeface="Calibri" panose="020F0502020204030204" pitchFamily="34" charset="0"/>
                            </a:rPr>
                            <a:t>Sharing AP  </a:t>
                          </a:r>
                          <a:r>
                            <a:rPr lang="en-US" sz="900" dirty="0">
                              <a:latin typeface="Calibri" panose="020F0502020204030204" pitchFamily="34" charset="0"/>
                              <a:cs typeface="Calibri" panose="020F0502020204030204" pitchFamily="34" charset="0"/>
                              <a:sym typeface="Wingdings" panose="05000000000000000000" pitchFamily="2" charset="2"/>
                            </a:rPr>
                            <a:t> shared AP</a:t>
                          </a:r>
                          <a:endParaRPr lang="en-US" sz="900" dirty="0">
                            <a:latin typeface="Calibri" panose="020F0502020204030204" pitchFamily="34" charset="0"/>
                            <a:cs typeface="Calibri" panose="020F0502020204030204" pitchFamily="34" charset="0"/>
                          </a:endParaRPr>
                        </a:p>
                      </a:txBody>
                      <a:tcPr anchor="ctr"/>
                    </a:tc>
                    <a:tc>
                      <a:txBody>
                        <a:bodyPr/>
                        <a:lstStyle/>
                        <a:p>
                          <a:endParaRPr lang="en-US"/>
                        </a:p>
                      </a:txBody>
                      <a:tcPr anchor="ctr">
                        <a:blipFill>
                          <a:blip r:embed="rId5"/>
                          <a:stretch>
                            <a:fillRect l="-852000" t="-428333" r="-421600" b="-6667"/>
                          </a:stretch>
                        </a:blip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latin typeface="Calibri" panose="020F0502020204030204" pitchFamily="34" charset="0"/>
                              <a:cs typeface="Calibri" panose="020F0502020204030204" pitchFamily="34" charset="0"/>
                              <a:sym typeface="Wingdings" panose="05000000000000000000" pitchFamily="2" charset="2"/>
                            </a:rPr>
                            <a:t></a:t>
                          </a:r>
                          <a:endParaRPr lang="en-US" sz="900" dirty="0">
                            <a:latin typeface="Calibri" panose="020F0502020204030204" pitchFamily="34" charset="0"/>
                            <a:cs typeface="Calibri" panose="020F0502020204030204" pitchFamily="34" charset="0"/>
                          </a:endParaRPr>
                        </a:p>
                      </a:txBody>
                      <a:tcPr anchor="ctr"/>
                    </a:tc>
                    <a:tc>
                      <a:txBody>
                        <a:bodyPr/>
                        <a:lstStyle/>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900" dirty="0">
                              <a:latin typeface="Calibri" panose="020F0502020204030204" pitchFamily="34" charset="0"/>
                              <a:cs typeface="Calibri" panose="020F0502020204030204" pitchFamily="34" charset="0"/>
                            </a:rPr>
                            <a:t>Knowledge by the sharing AP of the STAs that the shared AP will trigger</a:t>
                          </a:r>
                        </a:p>
                      </a:txBody>
                      <a:tcPr anchor="ctr"/>
                    </a:tc>
                    <a:extLst>
                      <a:ext uri="{0D108BD9-81ED-4DB2-BD59-A6C34878D82A}">
                        <a16:rowId xmlns:a16="http://schemas.microsoft.com/office/drawing/2014/main" val="4026501487"/>
                      </a:ext>
                    </a:extLst>
                  </a:tr>
                </a:tbl>
              </a:graphicData>
            </a:graphic>
          </p:graphicFrame>
        </mc:Fallback>
      </mc:AlternateContent>
      <p:sp>
        <p:nvSpPr>
          <p:cNvPr id="441" name="TextBox 440">
            <a:extLst>
              <a:ext uri="{FF2B5EF4-FFF2-40B4-BE49-F238E27FC236}">
                <a16:creationId xmlns:a16="http://schemas.microsoft.com/office/drawing/2014/main" id="{111CAF66-2DFF-4A8A-9D9C-EB3B8F53492F}"/>
              </a:ext>
            </a:extLst>
          </p:cNvPr>
          <p:cNvSpPr txBox="1"/>
          <p:nvPr/>
        </p:nvSpPr>
        <p:spPr>
          <a:xfrm rot="16200000">
            <a:off x="212238" y="5332288"/>
            <a:ext cx="1104423" cy="307777"/>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prstClr val="black"/>
                </a:solidFill>
                <a:effectLst/>
                <a:uLnTx/>
                <a:uFillTx/>
                <a:latin typeface="Calibri" pitchFamily="34" charset="0"/>
                <a:ea typeface="宋体" charset="-122"/>
              </a:rPr>
              <a:t>Co-SR Types</a:t>
            </a:r>
          </a:p>
        </p:txBody>
      </p:sp>
      <p:sp>
        <p:nvSpPr>
          <p:cNvPr id="442" name="TextBox 441">
            <a:extLst>
              <a:ext uri="{FF2B5EF4-FFF2-40B4-BE49-F238E27FC236}">
                <a16:creationId xmlns:a16="http://schemas.microsoft.com/office/drawing/2014/main" id="{A9BA1F92-0AFF-4468-9E3D-918F1FB6A362}"/>
              </a:ext>
            </a:extLst>
          </p:cNvPr>
          <p:cNvSpPr txBox="1"/>
          <p:nvPr/>
        </p:nvSpPr>
        <p:spPr>
          <a:xfrm>
            <a:off x="5447950" y="3934657"/>
            <a:ext cx="1296101" cy="307777"/>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1" i="0" u="none" strike="noStrike" kern="0" cap="none" spc="0" normalizeH="0" baseline="0" noProof="0" dirty="0">
                <a:ln>
                  <a:noFill/>
                </a:ln>
                <a:solidFill>
                  <a:prstClr val="black"/>
                </a:solidFill>
                <a:effectLst/>
                <a:uLnTx/>
                <a:uFillTx/>
                <a:latin typeface="Calibri" pitchFamily="34" charset="0"/>
                <a:ea typeface="宋体" charset="-122"/>
              </a:rPr>
              <a:t>Requirements</a:t>
            </a:r>
          </a:p>
        </p:txBody>
      </p:sp>
      <p:grpSp>
        <p:nvGrpSpPr>
          <p:cNvPr id="7" name="Group 6">
            <a:extLst>
              <a:ext uri="{FF2B5EF4-FFF2-40B4-BE49-F238E27FC236}">
                <a16:creationId xmlns:a16="http://schemas.microsoft.com/office/drawing/2014/main" id="{7E59B21F-C34E-4F43-98EA-FABB511DBF81}"/>
              </a:ext>
            </a:extLst>
          </p:cNvPr>
          <p:cNvGrpSpPr/>
          <p:nvPr/>
        </p:nvGrpSpPr>
        <p:grpSpPr>
          <a:xfrm>
            <a:off x="7315200" y="6120620"/>
            <a:ext cx="3310406" cy="371536"/>
            <a:chOff x="7315200" y="6120620"/>
            <a:chExt cx="3310406" cy="371536"/>
          </a:xfrm>
        </p:grpSpPr>
        <p:sp>
          <p:nvSpPr>
            <p:cNvPr id="215" name="TextBox 214">
              <a:extLst>
                <a:ext uri="{FF2B5EF4-FFF2-40B4-BE49-F238E27FC236}">
                  <a16:creationId xmlns:a16="http://schemas.microsoft.com/office/drawing/2014/main" id="{9D232C6F-F8E8-4BAC-BB72-7CC8AF5E9A26}"/>
                </a:ext>
              </a:extLst>
            </p:cNvPr>
            <p:cNvSpPr txBox="1"/>
            <p:nvPr/>
          </p:nvSpPr>
          <p:spPr>
            <a:xfrm>
              <a:off x="7315200" y="6120620"/>
              <a:ext cx="807095" cy="215444"/>
            </a:xfrm>
            <a:prstGeom prst="rect">
              <a:avLst/>
            </a:prstGeom>
            <a:noFill/>
          </p:spPr>
          <p:txBody>
            <a:bodyPr wrap="square" rtlCol="0">
              <a:spAutoFit/>
            </a:bodyPr>
            <a:lstStyle/>
            <a:p>
              <a:pPr defTabSz="914400" eaLnBrk="1" fontAlgn="auto" hangingPunct="1">
                <a:spcBef>
                  <a:spcPts val="0"/>
                </a:spcBef>
                <a:spcAft>
                  <a:spcPts val="0"/>
                </a:spcAft>
                <a:buClrTx/>
                <a:buSzTx/>
                <a:defRPr/>
              </a:pPr>
              <a:r>
                <a:rPr kumimoji="0" lang="en-US" sz="800" i="0" u="none" strike="noStrike" kern="0" cap="none" spc="0" normalizeH="0" baseline="0" noProof="0" dirty="0">
                  <a:ln>
                    <a:noFill/>
                  </a:ln>
                  <a:solidFill>
                    <a:prstClr val="black"/>
                  </a:solidFill>
                  <a:effectLst/>
                  <a:uLnTx/>
                  <a:uFillTx/>
                  <a:latin typeface="Calibri" pitchFamily="34" charset="0"/>
                  <a:ea typeface="宋体" charset="-122"/>
                  <a:sym typeface="Wingdings" panose="05000000000000000000" pitchFamily="2" charset="2"/>
                </a:rPr>
                <a:t></a:t>
              </a:r>
              <a:r>
                <a:rPr kumimoji="0" lang="en-US" sz="800" b="0" i="0" u="none" strike="noStrike" kern="0" cap="none" spc="0" normalizeH="0" baseline="0" noProof="0" dirty="0">
                  <a:ln>
                    <a:noFill/>
                  </a:ln>
                  <a:solidFill>
                    <a:prstClr val="black"/>
                  </a:solidFill>
                  <a:effectLst/>
                  <a:uLnTx/>
                  <a:uFillTx/>
                  <a:latin typeface="Calibri" pitchFamily="34" charset="0"/>
                  <a:ea typeface="宋体" charset="-122"/>
                  <a:sym typeface="Wingdings" panose="05000000000000000000" pitchFamily="2" charset="2"/>
                </a:rPr>
                <a:t> </a:t>
              </a:r>
              <a:r>
                <a:rPr kumimoji="0" lang="en-US" sz="800" b="0" i="0" u="none" strike="noStrike" kern="0" cap="none" spc="0" normalizeH="0" baseline="0" noProof="0" dirty="0">
                  <a:ln>
                    <a:noFill/>
                  </a:ln>
                  <a:solidFill>
                    <a:prstClr val="black"/>
                  </a:solidFill>
                  <a:effectLst/>
                  <a:uLnTx/>
                  <a:uFillTx/>
                  <a:latin typeface="Calibri" pitchFamily="34" charset="0"/>
                  <a:ea typeface="宋体" charset="-122"/>
                </a:rPr>
                <a:t>Required</a:t>
              </a:r>
              <a:endParaRPr lang="en-US" sz="800" dirty="0">
                <a:latin typeface="Calibri" panose="020F0502020204030204" pitchFamily="34" charset="0"/>
                <a:cs typeface="Calibri" panose="020F0502020204030204" pitchFamily="34" charset="0"/>
              </a:endParaRPr>
            </a:p>
          </p:txBody>
        </p:sp>
        <p:sp>
          <p:nvSpPr>
            <p:cNvPr id="218" name="TextBox 217">
              <a:extLst>
                <a:ext uri="{FF2B5EF4-FFF2-40B4-BE49-F238E27FC236}">
                  <a16:creationId xmlns:a16="http://schemas.microsoft.com/office/drawing/2014/main" id="{886C3A92-F323-4343-ADE8-862DC9E717A4}"/>
                </a:ext>
              </a:extLst>
            </p:cNvPr>
            <p:cNvSpPr txBox="1"/>
            <p:nvPr/>
          </p:nvSpPr>
          <p:spPr>
            <a:xfrm>
              <a:off x="7315200" y="6276712"/>
              <a:ext cx="807095" cy="21544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800" i="0" u="none" strike="noStrike" kern="0" cap="none" spc="0" normalizeH="0" baseline="0" noProof="0" dirty="0">
                  <a:ln>
                    <a:noFill/>
                  </a:ln>
                  <a:solidFill>
                    <a:prstClr val="black"/>
                  </a:solidFill>
                  <a:effectLst/>
                  <a:uLnTx/>
                  <a:uFillTx/>
                  <a:latin typeface="Calibri" pitchFamily="34" charset="0"/>
                  <a:ea typeface="宋体" charset="-122"/>
                  <a:sym typeface="Wingdings" panose="05000000000000000000" pitchFamily="2" charset="2"/>
                </a:rPr>
                <a:t></a:t>
              </a:r>
              <a:r>
                <a:rPr kumimoji="0" lang="en-US" sz="800" b="0" i="0" u="none" strike="noStrike" kern="0" cap="none" spc="0" normalizeH="0" baseline="0" noProof="0" dirty="0">
                  <a:ln>
                    <a:noFill/>
                  </a:ln>
                  <a:solidFill>
                    <a:prstClr val="black"/>
                  </a:solidFill>
                  <a:effectLst/>
                  <a:uLnTx/>
                  <a:uFillTx/>
                  <a:latin typeface="Calibri" pitchFamily="34" charset="0"/>
                  <a:ea typeface="宋体" charset="-122"/>
                  <a:sym typeface="Wingdings" panose="05000000000000000000" pitchFamily="2" charset="2"/>
                </a:rPr>
                <a:t> </a:t>
              </a:r>
              <a:r>
                <a:rPr kumimoji="0" lang="en-US" sz="800" b="0" i="0" u="none" strike="noStrike" kern="0" cap="none" spc="0" normalizeH="0" baseline="0" noProof="0" dirty="0">
                  <a:ln>
                    <a:noFill/>
                  </a:ln>
                  <a:solidFill>
                    <a:prstClr val="black"/>
                  </a:solidFill>
                  <a:effectLst/>
                  <a:uLnTx/>
                  <a:uFillTx/>
                  <a:latin typeface="Calibri" pitchFamily="34" charset="0"/>
                  <a:ea typeface="宋体" charset="-122"/>
                </a:rPr>
                <a:t>Not required</a:t>
              </a:r>
            </a:p>
          </p:txBody>
        </p:sp>
        <p:sp>
          <p:nvSpPr>
            <p:cNvPr id="219" name="TextBox 218">
              <a:extLst>
                <a:ext uri="{FF2B5EF4-FFF2-40B4-BE49-F238E27FC236}">
                  <a16:creationId xmlns:a16="http://schemas.microsoft.com/office/drawing/2014/main" id="{CE54AB38-D6C2-4B88-B848-ACC71774337D}"/>
                </a:ext>
              </a:extLst>
            </p:cNvPr>
            <p:cNvSpPr txBox="1"/>
            <p:nvPr/>
          </p:nvSpPr>
          <p:spPr>
            <a:xfrm>
              <a:off x="8009708" y="6120620"/>
              <a:ext cx="2454636" cy="21544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800" i="0" u="none" strike="noStrike" kern="0" cap="none" spc="0" normalizeH="0" baseline="0" noProof="0" dirty="0">
                  <a:ln>
                    <a:noFill/>
                  </a:ln>
                  <a:solidFill>
                    <a:prstClr val="black"/>
                  </a:solidFill>
                  <a:effectLst/>
                  <a:uLnTx/>
                  <a:uFillTx/>
                  <a:latin typeface="Calibri" pitchFamily="34" charset="0"/>
                  <a:ea typeface="宋体" charset="-122"/>
                </a:rPr>
                <a:t>*</a:t>
              </a:r>
              <a:r>
                <a:rPr kumimoji="0" lang="en-US" sz="800" b="0" i="0" u="none" strike="noStrike" kern="0" cap="none" spc="0" normalizeH="0" baseline="0" noProof="0" dirty="0">
                  <a:ln>
                    <a:noFill/>
                  </a:ln>
                  <a:solidFill>
                    <a:prstClr val="black"/>
                  </a:solidFill>
                  <a:effectLst/>
                  <a:uLnTx/>
                  <a:uFillTx/>
                  <a:latin typeface="Calibri" pitchFamily="34" charset="0"/>
                  <a:ea typeface="宋体" charset="-122"/>
                </a:rPr>
                <a:t> Required for successful </a:t>
              </a:r>
              <a:r>
                <a:rPr lang="en-US" sz="800" kern="0" dirty="0">
                  <a:solidFill>
                    <a:prstClr val="black"/>
                  </a:solidFill>
                  <a:latin typeface="Calibri" pitchFamily="34" charset="0"/>
                  <a:ea typeface="宋体" charset="-122"/>
                </a:rPr>
                <a:t>deliveries of </a:t>
              </a:r>
              <a:r>
                <a:rPr kumimoji="0" lang="en-US" sz="800" b="0" i="0" u="none" strike="noStrike" kern="0" cap="none" spc="0" normalizeH="0" baseline="0" noProof="0" dirty="0">
                  <a:ln>
                    <a:noFill/>
                  </a:ln>
                  <a:solidFill>
                    <a:prstClr val="black"/>
                  </a:solidFill>
                  <a:effectLst/>
                  <a:uLnTx/>
                  <a:uFillTx/>
                  <a:latin typeface="Calibri" pitchFamily="34" charset="0"/>
                  <a:ea typeface="宋体" charset="-122"/>
                </a:rPr>
                <a:t>trigger frames</a:t>
              </a:r>
            </a:p>
          </p:txBody>
        </p:sp>
        <p:sp>
          <p:nvSpPr>
            <p:cNvPr id="220" name="TextBox 219">
              <a:extLst>
                <a:ext uri="{FF2B5EF4-FFF2-40B4-BE49-F238E27FC236}">
                  <a16:creationId xmlns:a16="http://schemas.microsoft.com/office/drawing/2014/main" id="{ED49EA68-B1DB-4D16-9D0B-C6F5C234CEF1}"/>
                </a:ext>
              </a:extLst>
            </p:cNvPr>
            <p:cNvSpPr txBox="1"/>
            <p:nvPr/>
          </p:nvSpPr>
          <p:spPr>
            <a:xfrm>
              <a:off x="8009708" y="6276712"/>
              <a:ext cx="2615898" cy="21544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800" i="0" u="none" strike="noStrike" kern="0" cap="none" spc="0" normalizeH="0" baseline="0" noProof="0" dirty="0">
                  <a:ln>
                    <a:noFill/>
                  </a:ln>
                  <a:solidFill>
                    <a:prstClr val="black"/>
                  </a:solidFill>
                  <a:effectLst/>
                  <a:uLnTx/>
                  <a:uFillTx/>
                  <a:latin typeface="Calibri" pitchFamily="34" charset="0"/>
                  <a:ea typeface="宋体" charset="-122"/>
                </a:rPr>
                <a:t>^</a:t>
              </a:r>
              <a:r>
                <a:rPr kumimoji="0" lang="en-US" sz="800" b="0" i="0" u="none" strike="noStrike" kern="0" cap="none" spc="0" normalizeH="0" baseline="0" noProof="0" dirty="0">
                  <a:ln>
                    <a:noFill/>
                  </a:ln>
                  <a:solidFill>
                    <a:prstClr val="black"/>
                  </a:solidFill>
                  <a:effectLst/>
                  <a:uLnTx/>
                  <a:uFillTx/>
                  <a:latin typeface="Calibri" pitchFamily="34" charset="0"/>
                  <a:ea typeface="宋体" charset="-122"/>
                </a:rPr>
                <a:t> May be required for successful </a:t>
              </a:r>
              <a:r>
                <a:rPr lang="en-US" sz="800" kern="0" dirty="0">
                  <a:solidFill>
                    <a:prstClr val="black"/>
                  </a:solidFill>
                  <a:latin typeface="Calibri" pitchFamily="34" charset="0"/>
                  <a:ea typeface="宋体" charset="-122"/>
                </a:rPr>
                <a:t>deliveries of </a:t>
              </a:r>
              <a:r>
                <a:rPr kumimoji="0" lang="en-US" sz="800" b="0" i="0" u="none" strike="noStrike" kern="0" cap="none" spc="0" normalizeH="0" baseline="0" noProof="0" dirty="0">
                  <a:ln>
                    <a:noFill/>
                  </a:ln>
                  <a:solidFill>
                    <a:prstClr val="black"/>
                  </a:solidFill>
                  <a:effectLst/>
                  <a:uLnTx/>
                  <a:uFillTx/>
                  <a:latin typeface="Calibri" pitchFamily="34" charset="0"/>
                  <a:ea typeface="宋体" charset="-122"/>
                </a:rPr>
                <a:t>ACK frames</a:t>
              </a:r>
            </a:p>
          </p:txBody>
        </p:sp>
      </p:grpSp>
      <p:sp>
        <p:nvSpPr>
          <p:cNvPr id="222" name="TextBox 221">
            <a:extLst>
              <a:ext uri="{FF2B5EF4-FFF2-40B4-BE49-F238E27FC236}">
                <a16:creationId xmlns:a16="http://schemas.microsoft.com/office/drawing/2014/main" id="{BB86622A-D024-43D3-A667-128C895BC936}"/>
              </a:ext>
            </a:extLst>
          </p:cNvPr>
          <p:cNvSpPr txBox="1"/>
          <p:nvPr/>
        </p:nvSpPr>
        <p:spPr>
          <a:xfrm>
            <a:off x="3653246" y="6198666"/>
            <a:ext cx="1464455" cy="21544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800" i="0" u="none" strike="noStrike" kern="0" cap="none" spc="0" normalizeH="0" baseline="0" noProof="0" dirty="0">
                <a:ln>
                  <a:noFill/>
                </a:ln>
                <a:solidFill>
                  <a:prstClr val="black"/>
                </a:solidFill>
                <a:effectLst/>
                <a:uLnTx/>
                <a:uFillTx/>
                <a:latin typeface="Calibri" pitchFamily="34" charset="0"/>
                <a:ea typeface="宋体" charset="-122"/>
              </a:rPr>
              <a:t>X </a:t>
            </a:r>
            <a:r>
              <a:rPr kumimoji="0" lang="en-US" sz="800" i="0" u="none" strike="noStrike" kern="0" cap="none" spc="0" normalizeH="0" baseline="0" noProof="0" dirty="0">
                <a:ln>
                  <a:noFill/>
                </a:ln>
                <a:solidFill>
                  <a:prstClr val="black"/>
                </a:solidFill>
                <a:effectLst/>
                <a:uLnTx/>
                <a:uFillTx/>
                <a:latin typeface="Calibri" pitchFamily="34" charset="0"/>
                <a:ea typeface="宋体" charset="-122"/>
                <a:sym typeface="Wingdings" panose="05000000000000000000" pitchFamily="2" charset="2"/>
              </a:rPr>
              <a:t> Y</a:t>
            </a:r>
            <a:r>
              <a:rPr kumimoji="0" lang="en-US" sz="800" b="0" i="0" u="none" strike="noStrike" kern="0" cap="none" spc="0" normalizeH="0" baseline="0" noProof="0" dirty="0">
                <a:ln>
                  <a:noFill/>
                </a:ln>
                <a:solidFill>
                  <a:prstClr val="black"/>
                </a:solidFill>
                <a:effectLst/>
                <a:uLnTx/>
                <a:uFillTx/>
                <a:latin typeface="Calibri" pitchFamily="34" charset="0"/>
                <a:ea typeface="宋体" charset="-122"/>
                <a:sym typeface="Wingdings" panose="05000000000000000000" pitchFamily="2" charset="2"/>
              </a:rPr>
              <a:t> Interference from X to Y</a:t>
            </a:r>
            <a:endParaRPr kumimoji="0" lang="en-US" sz="800" b="0" i="0" u="none" strike="noStrike" kern="0" cap="none" spc="0" normalizeH="0" baseline="0" noProof="0" dirty="0">
              <a:ln>
                <a:noFill/>
              </a:ln>
              <a:solidFill>
                <a:prstClr val="black"/>
              </a:solidFill>
              <a:effectLst/>
              <a:uLnTx/>
              <a:uFillTx/>
              <a:latin typeface="Calibri" pitchFamily="34" charset="0"/>
              <a:ea typeface="宋体" charset="-122"/>
            </a:endParaRPr>
          </a:p>
        </p:txBody>
      </p:sp>
      <p:grpSp>
        <p:nvGrpSpPr>
          <p:cNvPr id="11" name="Group 10">
            <a:extLst>
              <a:ext uri="{FF2B5EF4-FFF2-40B4-BE49-F238E27FC236}">
                <a16:creationId xmlns:a16="http://schemas.microsoft.com/office/drawing/2014/main" id="{3832314D-F677-4852-B0CC-1439A360C044}"/>
              </a:ext>
            </a:extLst>
          </p:cNvPr>
          <p:cNvGrpSpPr/>
          <p:nvPr/>
        </p:nvGrpSpPr>
        <p:grpSpPr>
          <a:xfrm>
            <a:off x="2616924" y="3242846"/>
            <a:ext cx="1784967" cy="795754"/>
            <a:chOff x="2710833" y="3106822"/>
            <a:chExt cx="1784967" cy="795754"/>
          </a:xfrm>
        </p:grpSpPr>
        <p:grpSp>
          <p:nvGrpSpPr>
            <p:cNvPr id="9" name="Group 8">
              <a:extLst>
                <a:ext uri="{FF2B5EF4-FFF2-40B4-BE49-F238E27FC236}">
                  <a16:creationId xmlns:a16="http://schemas.microsoft.com/office/drawing/2014/main" id="{672B6CFE-BB27-4DA4-8EA3-BAB82CADDDBD}"/>
                </a:ext>
              </a:extLst>
            </p:cNvPr>
            <p:cNvGrpSpPr/>
            <p:nvPr/>
          </p:nvGrpSpPr>
          <p:grpSpPr>
            <a:xfrm>
              <a:off x="2713618" y="3451773"/>
              <a:ext cx="1579887" cy="215444"/>
              <a:chOff x="2713618" y="3436442"/>
              <a:chExt cx="1579887" cy="215444"/>
            </a:xfrm>
          </p:grpSpPr>
          <p:grpSp>
            <p:nvGrpSpPr>
              <p:cNvPr id="3" name="Group 2">
                <a:extLst>
                  <a:ext uri="{FF2B5EF4-FFF2-40B4-BE49-F238E27FC236}">
                    <a16:creationId xmlns:a16="http://schemas.microsoft.com/office/drawing/2014/main" id="{BB5AFCE4-BDA6-4695-B15B-F20272ADCF02}"/>
                  </a:ext>
                </a:extLst>
              </p:cNvPr>
              <p:cNvGrpSpPr/>
              <p:nvPr/>
            </p:nvGrpSpPr>
            <p:grpSpPr>
              <a:xfrm>
                <a:off x="2713618" y="3503178"/>
                <a:ext cx="562982" cy="81972"/>
                <a:chOff x="2713618" y="3421111"/>
                <a:chExt cx="562982" cy="81972"/>
              </a:xfrm>
            </p:grpSpPr>
            <p:cxnSp>
              <p:nvCxnSpPr>
                <p:cNvPr id="308" name="Straight Arrow Connector 307">
                  <a:extLst>
                    <a:ext uri="{FF2B5EF4-FFF2-40B4-BE49-F238E27FC236}">
                      <a16:creationId xmlns:a16="http://schemas.microsoft.com/office/drawing/2014/main" id="{4E26E86B-49D0-46B5-8C20-37BFA614D5F2}"/>
                    </a:ext>
                  </a:extLst>
                </p:cNvPr>
                <p:cNvCxnSpPr/>
                <p:nvPr/>
              </p:nvCxnSpPr>
              <p:spPr bwMode="auto">
                <a:xfrm flipV="1">
                  <a:off x="2713618" y="3503083"/>
                  <a:ext cx="562981" cy="0"/>
                </a:xfrm>
                <a:prstGeom prst="straightConnector1">
                  <a:avLst/>
                </a:prstGeom>
                <a:noFill/>
                <a:ln w="19050" cap="flat" cmpd="sng" algn="ctr">
                  <a:solidFill>
                    <a:srgbClr val="FF0000"/>
                  </a:solidFill>
                  <a:prstDash val="solid"/>
                  <a:tailEnd type="triangle"/>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311" name="Straight Arrow Connector 310">
                  <a:extLst>
                    <a:ext uri="{FF2B5EF4-FFF2-40B4-BE49-F238E27FC236}">
                      <a16:creationId xmlns:a16="http://schemas.microsoft.com/office/drawing/2014/main" id="{F7D0BFD6-A998-45A9-8536-26CC621429ED}"/>
                    </a:ext>
                  </a:extLst>
                </p:cNvPr>
                <p:cNvCxnSpPr/>
                <p:nvPr/>
              </p:nvCxnSpPr>
              <p:spPr bwMode="auto">
                <a:xfrm flipV="1">
                  <a:off x="2713618" y="3421111"/>
                  <a:ext cx="562982" cy="0"/>
                </a:xfrm>
                <a:prstGeom prst="straightConnector1">
                  <a:avLst/>
                </a:prstGeom>
                <a:noFill/>
                <a:ln w="19050" cap="flat" cmpd="sng" algn="ctr">
                  <a:solidFill>
                    <a:sysClr val="windowText" lastClr="000000"/>
                  </a:solidFill>
                  <a:prstDash val="solid"/>
                  <a:tailEnd type="triangle"/>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grpSp>
          <p:sp>
            <p:nvSpPr>
              <p:cNvPr id="312" name="TextBox 311">
                <a:extLst>
                  <a:ext uri="{FF2B5EF4-FFF2-40B4-BE49-F238E27FC236}">
                    <a16:creationId xmlns:a16="http://schemas.microsoft.com/office/drawing/2014/main" id="{66D45C24-A3BD-4694-AD80-C86DFADA9DFB}"/>
                  </a:ext>
                </a:extLst>
              </p:cNvPr>
              <p:cNvSpPr txBox="1"/>
              <p:nvPr/>
            </p:nvSpPr>
            <p:spPr>
              <a:xfrm>
                <a:off x="3263538" y="3436442"/>
                <a:ext cx="1029967" cy="21544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宋体" charset="-122"/>
                  </a:rPr>
                  <a:t>Desired signal</a:t>
                </a:r>
              </a:p>
            </p:txBody>
          </p:sp>
        </p:grpSp>
        <p:grpSp>
          <p:nvGrpSpPr>
            <p:cNvPr id="8" name="Group 7">
              <a:extLst>
                <a:ext uri="{FF2B5EF4-FFF2-40B4-BE49-F238E27FC236}">
                  <a16:creationId xmlns:a16="http://schemas.microsoft.com/office/drawing/2014/main" id="{0891EB04-3ADD-4B83-A479-D93A95C9FF35}"/>
                </a:ext>
              </a:extLst>
            </p:cNvPr>
            <p:cNvGrpSpPr/>
            <p:nvPr/>
          </p:nvGrpSpPr>
          <p:grpSpPr>
            <a:xfrm>
              <a:off x="2710833" y="3687132"/>
              <a:ext cx="1784967" cy="215444"/>
              <a:chOff x="2710833" y="3687132"/>
              <a:chExt cx="1784967" cy="215444"/>
            </a:xfrm>
          </p:grpSpPr>
          <p:grpSp>
            <p:nvGrpSpPr>
              <p:cNvPr id="2" name="Group 1">
                <a:extLst>
                  <a:ext uri="{FF2B5EF4-FFF2-40B4-BE49-F238E27FC236}">
                    <a16:creationId xmlns:a16="http://schemas.microsoft.com/office/drawing/2014/main" id="{BE83A8AC-009A-4226-A06D-D9261CFAC2EF}"/>
                  </a:ext>
                </a:extLst>
              </p:cNvPr>
              <p:cNvGrpSpPr/>
              <p:nvPr/>
            </p:nvGrpSpPr>
            <p:grpSpPr>
              <a:xfrm>
                <a:off x="2710833" y="3753868"/>
                <a:ext cx="562982" cy="81973"/>
                <a:chOff x="2710833" y="3751387"/>
                <a:chExt cx="562982" cy="81973"/>
              </a:xfrm>
            </p:grpSpPr>
            <p:cxnSp>
              <p:nvCxnSpPr>
                <p:cNvPr id="309" name="Straight Arrow Connector 308">
                  <a:extLst>
                    <a:ext uri="{FF2B5EF4-FFF2-40B4-BE49-F238E27FC236}">
                      <a16:creationId xmlns:a16="http://schemas.microsoft.com/office/drawing/2014/main" id="{B87BD543-A1F9-41FC-9865-F01B70B1CC2E}"/>
                    </a:ext>
                  </a:extLst>
                </p:cNvPr>
                <p:cNvCxnSpPr/>
                <p:nvPr/>
              </p:nvCxnSpPr>
              <p:spPr bwMode="auto">
                <a:xfrm flipV="1">
                  <a:off x="2710833" y="3833360"/>
                  <a:ext cx="562981" cy="0"/>
                </a:xfrm>
                <a:prstGeom prst="straightConnector1">
                  <a:avLst/>
                </a:prstGeom>
                <a:noFill/>
                <a:ln w="19050" cap="flat" cmpd="sng" algn="ctr">
                  <a:solidFill>
                    <a:srgbClr val="FF0000"/>
                  </a:solidFill>
                  <a:prstDash val="sysDash"/>
                  <a:tailEnd type="triangle"/>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cxnSp>
              <p:nvCxnSpPr>
                <p:cNvPr id="313" name="Straight Arrow Connector 312">
                  <a:extLst>
                    <a:ext uri="{FF2B5EF4-FFF2-40B4-BE49-F238E27FC236}">
                      <a16:creationId xmlns:a16="http://schemas.microsoft.com/office/drawing/2014/main" id="{E849A596-517F-4892-88A1-D479B9B7A5A4}"/>
                    </a:ext>
                  </a:extLst>
                </p:cNvPr>
                <p:cNvCxnSpPr/>
                <p:nvPr/>
              </p:nvCxnSpPr>
              <p:spPr bwMode="auto">
                <a:xfrm flipV="1">
                  <a:off x="2710833" y="3751387"/>
                  <a:ext cx="562982" cy="0"/>
                </a:xfrm>
                <a:prstGeom prst="straightConnector1">
                  <a:avLst/>
                </a:prstGeom>
                <a:noFill/>
                <a:ln w="19050" cap="flat" cmpd="sng" algn="ctr">
                  <a:solidFill>
                    <a:sysClr val="windowText" lastClr="000000"/>
                  </a:solidFill>
                  <a:prstDash val="sysDash"/>
                  <a:tailEnd type="triangle"/>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cxnSp>
          </p:grpSp>
          <p:sp>
            <p:nvSpPr>
              <p:cNvPr id="314" name="TextBox 313">
                <a:extLst>
                  <a:ext uri="{FF2B5EF4-FFF2-40B4-BE49-F238E27FC236}">
                    <a16:creationId xmlns:a16="http://schemas.microsoft.com/office/drawing/2014/main" id="{467371E1-8EC0-4646-97FE-C3E5426E8DC9}"/>
                  </a:ext>
                </a:extLst>
              </p:cNvPr>
              <p:cNvSpPr txBox="1"/>
              <p:nvPr/>
            </p:nvSpPr>
            <p:spPr>
              <a:xfrm>
                <a:off x="3263538" y="3687132"/>
                <a:ext cx="1232262" cy="21544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宋体" charset="-122"/>
                  </a:rPr>
                  <a:t>Interference signal</a:t>
                </a:r>
              </a:p>
            </p:txBody>
          </p:sp>
        </p:grpSp>
        <p:grpSp>
          <p:nvGrpSpPr>
            <p:cNvPr id="10" name="Group 9">
              <a:extLst>
                <a:ext uri="{FF2B5EF4-FFF2-40B4-BE49-F238E27FC236}">
                  <a16:creationId xmlns:a16="http://schemas.microsoft.com/office/drawing/2014/main" id="{A1DD2040-DC80-492D-A24D-09D8DBD79D53}"/>
                </a:ext>
              </a:extLst>
            </p:cNvPr>
            <p:cNvGrpSpPr/>
            <p:nvPr/>
          </p:nvGrpSpPr>
          <p:grpSpPr>
            <a:xfrm>
              <a:off x="3146919" y="3106822"/>
              <a:ext cx="1254179" cy="338554"/>
              <a:chOff x="3146919" y="3106822"/>
              <a:chExt cx="1254179" cy="338554"/>
            </a:xfrm>
          </p:grpSpPr>
          <p:sp>
            <p:nvSpPr>
              <p:cNvPr id="209" name="Rectangle 208">
                <a:extLst>
                  <a:ext uri="{FF2B5EF4-FFF2-40B4-BE49-F238E27FC236}">
                    <a16:creationId xmlns:a16="http://schemas.microsoft.com/office/drawing/2014/main" id="{427FE7D3-31B3-4D2A-BD7F-6C70F1CA3551}"/>
                  </a:ext>
                </a:extLst>
              </p:cNvPr>
              <p:cNvSpPr/>
              <p:nvPr/>
            </p:nvSpPr>
            <p:spPr bwMode="auto">
              <a:xfrm>
                <a:off x="3146919" y="3174277"/>
                <a:ext cx="96536" cy="203644"/>
              </a:xfrm>
              <a:prstGeom prst="rect">
                <a:avLst/>
              </a:prstGeom>
              <a:noFill/>
              <a:ln>
                <a:solidFill>
                  <a:sysClr val="windowText" lastClr="000000"/>
                </a:solidFill>
                <a:prstDash val="dash"/>
              </a:ln>
              <a:effectLst/>
              <a:extLst/>
            </p:spPr>
            <p:txBody>
              <a:bodyPr vert="horz" wrap="square" lIns="91461" tIns="45731" rIns="91461" bIns="45731" numCol="1" rtlCol="0" anchor="t" anchorCtr="0" compatLnSpc="1">
                <a:prstTxWarp prst="textNoShape">
                  <a:avLst/>
                </a:prstTxWarp>
              </a:bodyPr>
              <a:lstStyle/>
              <a:p>
                <a:pPr marL="0" marR="0" lvl="0" indent="0" defTabSz="914583" eaLnBrk="1" fontAlgn="auto" latinLnBrk="0" hangingPunct="1">
                  <a:lnSpc>
                    <a:spcPct val="100000"/>
                  </a:lnSpc>
                  <a:spcBef>
                    <a:spcPts val="0"/>
                  </a:spcBef>
                  <a:spcAft>
                    <a:spcPts val="0"/>
                  </a:spcAft>
                  <a:buClr>
                    <a:srgbClr val="CC9900"/>
                  </a:buClr>
                  <a:buSzTx/>
                  <a:buFont typeface="Wingdings" pitchFamily="2" charset="2"/>
                  <a:buChar char="n"/>
                  <a:tabLst/>
                  <a:defRPr/>
                </a:pPr>
                <a:endParaRPr kumimoji="0" lang="en-US" sz="800" b="0" i="0" u="none" strike="noStrike" kern="0" cap="none" spc="0" normalizeH="0" baseline="0" noProof="0">
                  <a:ln>
                    <a:noFill/>
                  </a:ln>
                  <a:solidFill>
                    <a:prstClr val="black"/>
                  </a:solidFill>
                  <a:effectLst/>
                  <a:uLnTx/>
                  <a:uFillTx/>
                  <a:latin typeface="Arial" charset="0"/>
                  <a:ea typeface="宋体" charset="-122"/>
                </a:endParaRPr>
              </a:p>
            </p:txBody>
          </p:sp>
          <p:sp>
            <p:nvSpPr>
              <p:cNvPr id="211" name="TextBox 210">
                <a:extLst>
                  <a:ext uri="{FF2B5EF4-FFF2-40B4-BE49-F238E27FC236}">
                    <a16:creationId xmlns:a16="http://schemas.microsoft.com/office/drawing/2014/main" id="{1A44206F-2CCE-40E5-8A18-7CD817E17E25}"/>
                  </a:ext>
                </a:extLst>
              </p:cNvPr>
              <p:cNvSpPr txBox="1"/>
              <p:nvPr/>
            </p:nvSpPr>
            <p:spPr>
              <a:xfrm>
                <a:off x="3264909" y="3106822"/>
                <a:ext cx="1136189" cy="33855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800" b="0" i="0" u="none" strike="noStrike" kern="0" cap="none" spc="0" normalizeH="0" baseline="0" noProof="0" dirty="0">
                    <a:ln>
                      <a:noFill/>
                    </a:ln>
                    <a:solidFill>
                      <a:prstClr val="black"/>
                    </a:solidFill>
                    <a:effectLst/>
                    <a:uLnTx/>
                    <a:uFillTx/>
                    <a:latin typeface="Calibri" pitchFamily="34" charset="0"/>
                    <a:ea typeface="宋体" charset="-122"/>
                  </a:rPr>
                  <a:t>Can be optionally avoided</a:t>
                </a:r>
              </a:p>
            </p:txBody>
          </p:sp>
        </p:grpSp>
      </p:grpSp>
    </p:spTree>
    <p:extLst>
      <p:ext uri="{BB962C8B-B14F-4D97-AF65-F5344CB8AC3E}">
        <p14:creationId xmlns:p14="http://schemas.microsoft.com/office/powerpoint/2010/main" val="19662003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Discussion</a:t>
            </a:r>
          </a:p>
        </p:txBody>
      </p:sp>
      <p:sp>
        <p:nvSpPr>
          <p:cNvPr id="2" name="Content Placeholder 1"/>
          <p:cNvSpPr>
            <a:spLocks noGrp="1"/>
          </p:cNvSpPr>
          <p:nvPr>
            <p:ph idx="1"/>
          </p:nvPr>
        </p:nvSpPr>
        <p:spPr/>
        <p:txBody>
          <a:bodyPr/>
          <a:lstStyle/>
          <a:p>
            <a:pPr algn="just">
              <a:buFont typeface="Arial" panose="020B0604020202020204" pitchFamily="34" charset="0"/>
              <a:buChar char="•"/>
            </a:pPr>
            <a:r>
              <a:rPr lang="en-US" sz="2000" dirty="0"/>
              <a:t>Among the discussed Co-SR types, Type 1:</a:t>
            </a:r>
          </a:p>
          <a:p>
            <a:pPr lvl="1" algn="just">
              <a:buFont typeface="Arial" panose="020B0604020202020204" pitchFamily="34" charset="0"/>
              <a:buChar char="•"/>
            </a:pPr>
            <a:r>
              <a:rPr lang="en-US" sz="1600" dirty="0"/>
              <a:t>requires transmit power control only for a shared AP (not for any non-AP STA in the shared AP’s BSS),</a:t>
            </a:r>
          </a:p>
          <a:p>
            <a:pPr lvl="1" algn="just">
              <a:buFont typeface="Arial" panose="020B0604020202020204" pitchFamily="34" charset="0"/>
              <a:buChar char="•"/>
            </a:pPr>
            <a:r>
              <a:rPr lang="en-US" sz="1600" dirty="0"/>
              <a:t>allows the employment of current standard measurement/report schemes (e.g., Beacon request/report) to collect all the interference information required by a sharing AP or shared AP, and</a:t>
            </a:r>
          </a:p>
          <a:p>
            <a:pPr lvl="1" algn="just">
              <a:buFont typeface="Arial" panose="020B0604020202020204" pitchFamily="34" charset="0"/>
              <a:buChar char="•"/>
            </a:pPr>
            <a:r>
              <a:rPr lang="en-US" sz="1600" dirty="0"/>
              <a:t>is the Co-SR type that have been evaluated in most (if not all) of the previous UHR SG and </a:t>
            </a:r>
            <a:r>
              <a:rPr lang="en-US" sz="1600" dirty="0" err="1"/>
              <a:t>TGbn</a:t>
            </a:r>
            <a:r>
              <a:rPr lang="en-US" sz="1600" dirty="0"/>
              <a:t> contributions on Co-SR</a:t>
            </a:r>
          </a:p>
          <a:p>
            <a:pPr algn="just">
              <a:buFont typeface="Arial" panose="020B0604020202020204" pitchFamily="34" charset="0"/>
              <a:buChar char="•"/>
            </a:pPr>
            <a:r>
              <a:rPr lang="en-US" sz="2000" dirty="0"/>
              <a:t>We refer to Type 1 Co-SR as ‘downlink Co-SR’, since the SR allows for concurrent downlink transmissions by the sharing AP and shared AP</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5</a:t>
            </a:fld>
            <a:endParaRPr lang="en-GB"/>
          </a:p>
        </p:txBody>
      </p:sp>
      <p:sp>
        <p:nvSpPr>
          <p:cNvPr id="5" name="Footer Placeholder 4"/>
          <p:cNvSpPr>
            <a:spLocks noGrp="1"/>
          </p:cNvSpPr>
          <p:nvPr>
            <p:ph type="ftr" idx="14"/>
          </p:nvPr>
        </p:nvSpPr>
        <p:spPr/>
        <p:txBody>
          <a:bodyPr/>
          <a:lstStyle/>
          <a:p>
            <a:r>
              <a:rPr lang="en-US" dirty="0"/>
              <a:t>Hassan Omar </a:t>
            </a:r>
            <a:r>
              <a:rPr lang="en-GB" i="1" dirty="0"/>
              <a:t>et al.</a:t>
            </a:r>
            <a:r>
              <a:rPr lang="en-GB" dirty="0"/>
              <a:t>, Huawei Technologies</a:t>
            </a:r>
          </a:p>
        </p:txBody>
      </p:sp>
      <p:sp>
        <p:nvSpPr>
          <p:cNvPr id="4" name="Date Placeholder 3"/>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21814121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UHR SG Co-SR Contributions</a:t>
            </a:r>
          </a:p>
        </p:txBody>
      </p:sp>
      <p:sp>
        <p:nvSpPr>
          <p:cNvPr id="2" name="Content Placeholder 1"/>
          <p:cNvSpPr>
            <a:spLocks noGrp="1"/>
          </p:cNvSpPr>
          <p:nvPr>
            <p:ph idx="1"/>
          </p:nvPr>
        </p:nvSpPr>
        <p:spPr/>
        <p:txBody>
          <a:bodyPr/>
          <a:lstStyle/>
          <a:p>
            <a:r>
              <a:rPr lang="en-GB" sz="2000" dirty="0"/>
              <a:t>[1] 11-22-1822-00-0uhr-recap-on-coordinated-spatial-reuse-operation</a:t>
            </a:r>
          </a:p>
          <a:p>
            <a:r>
              <a:rPr lang="en-GB" sz="2000" dirty="0"/>
              <a:t>[2] 11-23-0616-00-0uhr-overhead-analysis-of-coordinated-spatial-reuse</a:t>
            </a:r>
          </a:p>
          <a:p>
            <a:r>
              <a:rPr lang="en-GB" sz="2000" dirty="0"/>
              <a:t>[3] 11-23-0668-02-0uhr-coordinated-measurement</a:t>
            </a:r>
          </a:p>
          <a:p>
            <a:r>
              <a:rPr lang="en-GB" sz="2000" dirty="0"/>
              <a:t>[4] 11-23-0058-00-0uhr-spatial-reuse-in-coordinated-m-ap-for-uhr</a:t>
            </a:r>
          </a:p>
          <a:p>
            <a:r>
              <a:rPr lang="en-GB" sz="2000" dirty="0"/>
              <a:t>[5] 11-23-0325-00-0uhr-coordinated-spatial-reuse-for-uhr</a:t>
            </a:r>
          </a:p>
          <a:p>
            <a:r>
              <a:rPr lang="en-GB" sz="2000" dirty="0"/>
              <a:t>[6] 11-23-0776-01-0uhr-performance-of-c-bf-and-c-sr</a:t>
            </a:r>
          </a:p>
          <a:p>
            <a:r>
              <a:rPr lang="en-GB" sz="2000" dirty="0"/>
              <a:t>[7] 11-23-1023-02-0uhr-coordinated-spatial-reuse-in-a-4-ap-topoplogy</a:t>
            </a:r>
          </a:p>
          <a:p>
            <a:r>
              <a:rPr lang="en-GB" sz="2000" dirty="0"/>
              <a:t>[8] 11-23-1037-00-0uhr-performance-of-coordinated-spatial-reuse</a:t>
            </a:r>
          </a:p>
          <a:p>
            <a:r>
              <a:rPr lang="en-GB" sz="2000" dirty="0"/>
              <a:t>[9] 11-23-0420-01-0uhr-spatial-reuse-improvements-for-uhr</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6</a:t>
            </a:fld>
            <a:endParaRPr lang="en-GB"/>
          </a:p>
        </p:txBody>
      </p:sp>
      <p:sp>
        <p:nvSpPr>
          <p:cNvPr id="5" name="Footer Placeholder 4"/>
          <p:cNvSpPr>
            <a:spLocks noGrp="1"/>
          </p:cNvSpPr>
          <p:nvPr>
            <p:ph type="ftr" idx="14"/>
          </p:nvPr>
        </p:nvSpPr>
        <p:spPr/>
        <p:txBody>
          <a:bodyPr/>
          <a:lstStyle/>
          <a:p>
            <a:r>
              <a:rPr lang="en-US" dirty="0"/>
              <a:t>Hassan Omar </a:t>
            </a:r>
            <a:r>
              <a:rPr lang="en-GB" i="1" dirty="0"/>
              <a:t>et al.</a:t>
            </a:r>
            <a:r>
              <a:rPr lang="en-GB" dirty="0"/>
              <a:t>, Huawei Technologies</a:t>
            </a:r>
          </a:p>
        </p:txBody>
      </p:sp>
      <p:sp>
        <p:nvSpPr>
          <p:cNvPr id="4" name="Date Placeholder 3"/>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34792351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TGbn</a:t>
            </a:r>
            <a:r>
              <a:rPr lang="en-GB" dirty="0"/>
              <a:t> Co-SR Contributions</a:t>
            </a:r>
          </a:p>
        </p:txBody>
      </p:sp>
      <p:sp>
        <p:nvSpPr>
          <p:cNvPr id="2" name="Content Placeholder 1"/>
          <p:cNvSpPr>
            <a:spLocks noGrp="1"/>
          </p:cNvSpPr>
          <p:nvPr>
            <p:ph idx="1"/>
          </p:nvPr>
        </p:nvSpPr>
        <p:spPr/>
        <p:txBody>
          <a:bodyPr/>
          <a:lstStyle/>
          <a:p>
            <a:r>
              <a:rPr lang="en-GB" sz="2000" dirty="0"/>
              <a:t>[10] 11-23-1832-00-00bn-multi-ap-coordinated-spatial-reuse</a:t>
            </a:r>
          </a:p>
          <a:p>
            <a:r>
              <a:rPr lang="en-GB" sz="2000" dirty="0"/>
              <a:t>[11] 11-23-1868-01-00bn-coordinated-spatial-reuse-design</a:t>
            </a:r>
          </a:p>
          <a:p>
            <a:r>
              <a:rPr lang="en-GB" sz="2000" dirty="0"/>
              <a:t>[12] 11-23-1917-00-00bn-coordinated-spatial-reuse</a:t>
            </a:r>
          </a:p>
          <a:p>
            <a:r>
              <a:rPr lang="en-GB" sz="2000" dirty="0"/>
              <a:t>[13] 11-23-1975-00-00bn-coordinated-spatial-re-use-for-uhr</a:t>
            </a:r>
          </a:p>
          <a:p>
            <a:r>
              <a:rPr lang="en-GB" sz="2000" dirty="0"/>
              <a:t>[14] 11-23-2012-00-00bn-location-dependent-performance-of-c-sr</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7</a:t>
            </a:fld>
            <a:endParaRPr lang="en-GB"/>
          </a:p>
        </p:txBody>
      </p:sp>
      <p:sp>
        <p:nvSpPr>
          <p:cNvPr id="5" name="Footer Placeholder 4"/>
          <p:cNvSpPr>
            <a:spLocks noGrp="1"/>
          </p:cNvSpPr>
          <p:nvPr>
            <p:ph type="ftr" idx="14"/>
          </p:nvPr>
        </p:nvSpPr>
        <p:spPr/>
        <p:txBody>
          <a:bodyPr/>
          <a:lstStyle/>
          <a:p>
            <a:r>
              <a:rPr lang="en-US" dirty="0"/>
              <a:t>Hassan Omar </a:t>
            </a:r>
            <a:r>
              <a:rPr lang="en-GB" i="1" dirty="0"/>
              <a:t>et al.</a:t>
            </a:r>
            <a:r>
              <a:rPr lang="en-GB" dirty="0"/>
              <a:t>, Huawei Technologies</a:t>
            </a:r>
          </a:p>
        </p:txBody>
      </p:sp>
      <p:sp>
        <p:nvSpPr>
          <p:cNvPr id="4" name="Date Placeholder 3"/>
          <p:cNvSpPr>
            <a:spLocks noGrp="1"/>
          </p:cNvSpPr>
          <p:nvPr>
            <p:ph type="dt" idx="15"/>
          </p:nvPr>
        </p:nvSpPr>
        <p:spPr/>
        <p:txBody>
          <a:bodyPr/>
          <a:lstStyle/>
          <a:p>
            <a:r>
              <a:rPr lang="en-US" dirty="0"/>
              <a:t>January 2024</a:t>
            </a:r>
            <a:endParaRPr lang="en-GB" dirty="0"/>
          </a:p>
        </p:txBody>
      </p:sp>
    </p:spTree>
    <p:extLst>
      <p:ext uri="{BB962C8B-B14F-4D97-AF65-F5344CB8AC3E}">
        <p14:creationId xmlns:p14="http://schemas.microsoft.com/office/powerpoint/2010/main" val="20642823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11_主题1">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default">
      <a:majorFont>
        <a:latin typeface="FrutigerNext LT Medium"/>
        <a:ea typeface="华文细黑"/>
        <a:cs typeface="宋体"/>
      </a:majorFont>
      <a:minorFont>
        <a:latin typeface="FrutigerNext LT Medium"/>
        <a:ea typeface="华文细黑"/>
        <a:cs typeface="宋体"/>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
            <a:srgbClr val="CC9900"/>
          </a:buClr>
          <a:buSzTx/>
          <a:buFont typeface="Wingdings" pitchFamily="2" charset="2"/>
          <a:buChar char="n"/>
          <a:tabLst/>
          <a:defRPr kumimoji="0" lang="zh-CN" altLang="en-US" sz="1800" b="0" i="0" u="none" strike="noStrike" cap="none" normalizeH="0" baseline="0" smtClean="0">
            <a:ln>
              <a:noFill/>
            </a:ln>
            <a:solidFill>
              <a:schemeClr val="tx1"/>
            </a:solidFill>
            <a:effectLst/>
            <a:latin typeface="Arial" charset="0"/>
            <a:ea typeface="宋体" charset="-122"/>
          </a:defRPr>
        </a:defPPr>
      </a:lstStyle>
    </a:spDef>
    <a:lnDef>
      <a:spPr bwMode="auto">
        <a:noFill/>
        <a:ln w="34925">
          <a:solidFill>
            <a:srgbClr val="C00000"/>
          </a:solidFill>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a:lstStyle/>
    </a:lnDef>
  </a:objectDefaults>
  <a:extraClrSchemeLst>
    <a:extraClrScheme>
      <a:clrScheme name="default 1">
        <a:dk1>
          <a:srgbClr val="000000"/>
        </a:dk1>
        <a:lt1>
          <a:srgbClr val="FFFFFF"/>
        </a:lt1>
        <a:dk2>
          <a:srgbClr val="990000"/>
        </a:dk2>
        <a:lt2>
          <a:srgbClr val="808080"/>
        </a:lt2>
        <a:accent1>
          <a:srgbClr val="99CCFF"/>
        </a:accent1>
        <a:accent2>
          <a:srgbClr val="669900"/>
        </a:accent2>
        <a:accent3>
          <a:srgbClr val="FFFFFF"/>
        </a:accent3>
        <a:accent4>
          <a:srgbClr val="000000"/>
        </a:accent4>
        <a:accent5>
          <a:srgbClr val="CAE2FF"/>
        </a:accent5>
        <a:accent6>
          <a:srgbClr val="5C8A00"/>
        </a:accent6>
        <a:hlink>
          <a:srgbClr val="FF9900"/>
        </a:hlink>
        <a:folHlink>
          <a:srgbClr val="DDDDDD"/>
        </a:folHlink>
      </a:clrScheme>
      <a:clrMap bg1="lt1" tx1="dk1" bg2="lt2" tx2="dk2" accent1="accent1" accent2="accent2" accent3="accent3" accent4="accent4" accent5="accent5" accent6="accent6" hlink="hlink" folHlink="folHlink"/>
    </a:extraClrScheme>
    <a:extraClrScheme>
      <a:clrScheme name="default 2">
        <a:dk1>
          <a:srgbClr val="000000"/>
        </a:dk1>
        <a:lt1>
          <a:srgbClr val="FFFFFF"/>
        </a:lt1>
        <a:dk2>
          <a:srgbClr val="990000"/>
        </a:dk2>
        <a:lt2>
          <a:srgbClr val="B2B2B2"/>
        </a:lt2>
        <a:accent1>
          <a:srgbClr val="FFCC99"/>
        </a:accent1>
        <a:accent2>
          <a:srgbClr val="FFCC66"/>
        </a:accent2>
        <a:accent3>
          <a:srgbClr val="FFFFFF"/>
        </a:accent3>
        <a:accent4>
          <a:srgbClr val="000000"/>
        </a:accent4>
        <a:accent5>
          <a:srgbClr val="FFE2CA"/>
        </a:accent5>
        <a:accent6>
          <a:srgbClr val="E7B95C"/>
        </a:accent6>
        <a:hlink>
          <a:srgbClr val="FF9900"/>
        </a:hlink>
        <a:folHlink>
          <a:srgbClr val="996600"/>
        </a:folHlink>
      </a:clrScheme>
      <a:clrMap bg1="lt1" tx1="dk1" bg2="lt2" tx2="dk2" accent1="accent1" accent2="accent2" accent3="accent3" accent4="accent4" accent5="accent5" accent6="accent6" hlink="hlink" folHlink="folHlink"/>
    </a:extraClrScheme>
    <a:extraClrScheme>
      <a:clrScheme name="default 3">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99CCCC"/>
        </a:hlink>
        <a:folHlink>
          <a:srgbClr val="009999"/>
        </a:folHlink>
      </a:clrScheme>
      <a:clrMap bg1="lt1" tx1="dk1" bg2="lt2" tx2="dk2" accent1="accent1" accent2="accent2" accent3="accent3" accent4="accent4" accent5="accent5" accent6="accent6" hlink="hlink" folHlink="folHlink"/>
    </a:extraClrScheme>
    <a:extraClrScheme>
      <a:clrScheme name="default 4">
        <a:dk1>
          <a:srgbClr val="000000"/>
        </a:dk1>
        <a:lt1>
          <a:srgbClr val="FFFFFF"/>
        </a:lt1>
        <a:dk2>
          <a:srgbClr val="990000"/>
        </a:dk2>
        <a:lt2>
          <a:srgbClr val="B2B2B2"/>
        </a:lt2>
        <a:accent1>
          <a:srgbClr val="CCFF99"/>
        </a:accent1>
        <a:accent2>
          <a:srgbClr val="99CCCC"/>
        </a:accent2>
        <a:accent3>
          <a:srgbClr val="FFFFFF"/>
        </a:accent3>
        <a:accent4>
          <a:srgbClr val="000000"/>
        </a:accent4>
        <a:accent5>
          <a:srgbClr val="E2FFCA"/>
        </a:accent5>
        <a:accent6>
          <a:srgbClr val="8AB9B9"/>
        </a:accent6>
        <a:hlink>
          <a:srgbClr val="0099CC"/>
        </a:hlink>
        <a:folHlink>
          <a:srgbClr val="006699"/>
        </a:folHlink>
      </a:clrScheme>
      <a:clrMap bg1="lt1" tx1="dk1" bg2="lt2" tx2="dk2" accent1="accent1" accent2="accent2" accent3="accent3" accent4="accent4" accent5="accent5" accent6="accent6" hlink="hlink" folHlink="folHlink"/>
    </a:extraClrScheme>
    <a:extraClrScheme>
      <a:clrScheme name="default 5">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990000"/>
        </a:folHlink>
      </a:clrScheme>
      <a:clrMap bg1="lt1" tx1="dk1" bg2="lt2" tx2="dk2" accent1="accent1" accent2="accent2" accent3="accent3" accent4="accent4" accent5="accent5" accent6="accent6" hlink="hlink" folHlink="folHlink"/>
    </a:extraClrScheme>
    <a:extraClrScheme>
      <a:clrScheme name="default 6">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90000"/>
        </a:folHlink>
      </a:clrScheme>
      <a:clrMap bg1="lt1" tx1="dk1" bg2="lt2" tx2="dk2" accent1="accent1" accent2="accent2" accent3="accent3" accent4="accent4" accent5="accent5" accent6="accent6" hlink="hlink" folHlink="folHlink"/>
    </a:extraClrScheme>
    <a:extraClrScheme>
      <a:clrScheme name="default 7">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990000"/>
        </a:folHlink>
      </a:clrScheme>
      <a:clrMap bg1="lt1" tx1="dk1" bg2="lt2" tx2="dk2" accent1="accent1" accent2="accent2" accent3="accent3" accent4="accent4" accent5="accent5" accent6="accent6" hlink="hlink" folHlink="folHlink"/>
    </a:extraClrScheme>
    <a:extraClrScheme>
      <a:clrScheme name="default 8">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000000"/>
        </a:folHlink>
      </a:clrScheme>
      <a:clrMap bg1="lt1" tx1="dk1" bg2="lt2" tx2="dk2" accent1="accent1" accent2="accent2" accent3="accent3" accent4="accent4" accent5="accent5" accent6="accent6" hlink="hlink" folHlink="folHlink"/>
    </a:extraClrScheme>
    <a:extraClrScheme>
      <a:clrScheme name="default 9">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000000"/>
        </a:folHlink>
      </a:clrScheme>
      <a:clrMap bg1="lt1" tx1="dk1" bg2="lt2" tx2="dk2" accent1="accent1" accent2="accent2" accent3="accent3" accent4="accent4" accent5="accent5" accent6="accent6" hlink="hlink" folHlink="folHlink"/>
    </a:extraClrScheme>
    <a:extraClrScheme>
      <a:clrScheme name="default 10">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000000"/>
        </a:folHlink>
      </a:clrScheme>
      <a:clrMap bg1="lt1" tx1="dk1" bg2="lt2" tx2="dk2" accent1="accent1" accent2="accent2" accent3="accent3" accent4="accent4" accent5="accent5" accent6="accent6" hlink="hlink" folHlink="folHlink"/>
    </a:extraClrScheme>
    <a:extraClrScheme>
      <a:clrScheme name="default 11">
        <a:dk1>
          <a:srgbClr val="000000"/>
        </a:dk1>
        <a:lt1>
          <a:srgbClr val="FFFFFF"/>
        </a:lt1>
        <a:dk2>
          <a:srgbClr val="990000"/>
        </a:dk2>
        <a:lt2>
          <a:srgbClr val="B2B2B2"/>
        </a:lt2>
        <a:accent1>
          <a:srgbClr val="FFCC66"/>
        </a:accent1>
        <a:accent2>
          <a:srgbClr val="FFCC99"/>
        </a:accent2>
        <a:accent3>
          <a:srgbClr val="FFFFFF"/>
        </a:accent3>
        <a:accent4>
          <a:srgbClr val="000000"/>
        </a:accent4>
        <a:accent5>
          <a:srgbClr val="FFE2B8"/>
        </a:accent5>
        <a:accent6>
          <a:srgbClr val="E7B98A"/>
        </a:accent6>
        <a:hlink>
          <a:srgbClr val="FF9900"/>
        </a:hlink>
        <a:folHlink>
          <a:srgbClr val="808080"/>
        </a:folHlink>
      </a:clrScheme>
      <a:clrMap bg1="lt1" tx1="dk1" bg2="lt2" tx2="dk2" accent1="accent1" accent2="accent2" accent3="accent3" accent4="accent4" accent5="accent5" accent6="accent6" hlink="hlink" folHlink="folHlink"/>
    </a:extraClrScheme>
    <a:extraClrScheme>
      <a:clrScheme name="default 12">
        <a:dk1>
          <a:srgbClr val="000000"/>
        </a:dk1>
        <a:lt1>
          <a:srgbClr val="FFFFFF"/>
        </a:lt1>
        <a:dk2>
          <a:srgbClr val="990000"/>
        </a:dk2>
        <a:lt2>
          <a:srgbClr val="B2B2B2"/>
        </a:lt2>
        <a:accent1>
          <a:srgbClr val="CCCCFF"/>
        </a:accent1>
        <a:accent2>
          <a:srgbClr val="99CCFF"/>
        </a:accent2>
        <a:accent3>
          <a:srgbClr val="FFFFFF"/>
        </a:accent3>
        <a:accent4>
          <a:srgbClr val="000000"/>
        </a:accent4>
        <a:accent5>
          <a:srgbClr val="E2E2FF"/>
        </a:accent5>
        <a:accent6>
          <a:srgbClr val="8AB9E7"/>
        </a:accent6>
        <a:hlink>
          <a:srgbClr val="006699"/>
        </a:hlink>
        <a:folHlink>
          <a:srgbClr val="969696"/>
        </a:folHlink>
      </a:clrScheme>
      <a:clrMap bg1="lt1" tx1="dk1" bg2="lt2" tx2="dk2" accent1="accent1" accent2="accent2" accent3="accent3" accent4="accent4" accent5="accent5" accent6="accent6" hlink="hlink" folHlink="folHlink"/>
    </a:extraClrScheme>
    <a:extraClrScheme>
      <a:clrScheme name="default 13">
        <a:dk1>
          <a:srgbClr val="000000"/>
        </a:dk1>
        <a:lt1>
          <a:srgbClr val="FFFFFF"/>
        </a:lt1>
        <a:dk2>
          <a:srgbClr val="990000"/>
        </a:dk2>
        <a:lt2>
          <a:srgbClr val="B2B2B2"/>
        </a:lt2>
        <a:accent1>
          <a:srgbClr val="99CCCC"/>
        </a:accent1>
        <a:accent2>
          <a:srgbClr val="CCFF99"/>
        </a:accent2>
        <a:accent3>
          <a:srgbClr val="FFFFFF"/>
        </a:accent3>
        <a:accent4>
          <a:srgbClr val="000000"/>
        </a:accent4>
        <a:accent5>
          <a:srgbClr val="CAE2E2"/>
        </a:accent5>
        <a:accent6>
          <a:srgbClr val="B9E78A"/>
        </a:accent6>
        <a:hlink>
          <a:srgbClr val="009999"/>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91492</TotalTime>
  <Words>940</Words>
  <Application>Microsoft Office PowerPoint</Application>
  <PresentationFormat>Widescreen</PresentationFormat>
  <Paragraphs>211</Paragraphs>
  <Slides>7</Slides>
  <Notes>7</Notes>
  <HiddenSlides>0</HiddenSlides>
  <MMClips>0</MMClips>
  <ScaleCrop>false</ScaleCrop>
  <HeadingPairs>
    <vt:vector size="8" baseType="variant">
      <vt:variant>
        <vt:lpstr>Fonts Used</vt:lpstr>
      </vt:variant>
      <vt:variant>
        <vt:i4>15</vt:i4>
      </vt:variant>
      <vt:variant>
        <vt:lpstr>Theme</vt:lpstr>
      </vt:variant>
      <vt:variant>
        <vt:i4>2</vt:i4>
      </vt:variant>
      <vt:variant>
        <vt:lpstr>Embedded OLE Servers</vt:lpstr>
      </vt:variant>
      <vt:variant>
        <vt:i4>1</vt:i4>
      </vt:variant>
      <vt:variant>
        <vt:lpstr>Slide Titles</vt:lpstr>
      </vt:variant>
      <vt:variant>
        <vt:i4>7</vt:i4>
      </vt:variant>
    </vt:vector>
  </HeadingPairs>
  <TitlesOfParts>
    <vt:vector size="25" baseType="lpstr">
      <vt:lpstr>Arial Unicode MS</vt:lpstr>
      <vt:lpstr>FrutigerNext LT Bold</vt:lpstr>
      <vt:lpstr>FrutigerNext LT Medium</vt:lpstr>
      <vt:lpstr>微软雅黑</vt:lpstr>
      <vt:lpstr>MS Gothic</vt:lpstr>
      <vt:lpstr>MS PGothic</vt:lpstr>
      <vt:lpstr>MS PGothic</vt:lpstr>
      <vt:lpstr>黑体</vt:lpstr>
      <vt:lpstr>宋体</vt:lpstr>
      <vt:lpstr>华文细黑</vt:lpstr>
      <vt:lpstr>Arial</vt:lpstr>
      <vt:lpstr>Calibri</vt:lpstr>
      <vt:lpstr>Cambria Math</vt:lpstr>
      <vt:lpstr>Times New Roman</vt:lpstr>
      <vt:lpstr>Wingdings</vt:lpstr>
      <vt:lpstr>Office Theme</vt:lpstr>
      <vt:lpstr>11_主题1</vt:lpstr>
      <vt:lpstr>Document</vt:lpstr>
      <vt:lpstr>Coordinated Spatial Reuse Types</vt:lpstr>
      <vt:lpstr>Abstract</vt:lpstr>
      <vt:lpstr>Backgrounds</vt:lpstr>
      <vt:lpstr>Co-SR Types and Requirements</vt:lpstr>
      <vt:lpstr>Discussion</vt:lpstr>
      <vt:lpstr>UHR SG Co-SR Contributions</vt:lpstr>
      <vt:lpstr>TGbn Co-SR Contributions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Hassan Omar</dc:creator>
  <cp:keywords/>
  <cp:lastModifiedBy>Hassan Omar</cp:lastModifiedBy>
  <cp:revision>248</cp:revision>
  <cp:lastPrinted>1601-01-01T00:00:00Z</cp:lastPrinted>
  <dcterms:created xsi:type="dcterms:W3CDTF">2023-09-13T14:14:44Z</dcterms:created>
  <dcterms:modified xsi:type="dcterms:W3CDTF">2024-01-09T22:50:08Z</dcterms:modified>
  <cp:category>Name, Affiliation</cp:category>
</cp:coreProperties>
</file>