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57" r:id="rId3"/>
    <p:sldId id="266" r:id="rId4"/>
    <p:sldId id="267" r:id="rId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6357" autoAdjust="0"/>
  </p:normalViewPr>
  <p:slideViewPr>
    <p:cSldViewPr>
      <p:cViewPr varScale="1">
        <p:scale>
          <a:sx n="116" d="100"/>
          <a:sy n="116" d="100"/>
        </p:scale>
        <p:origin x="1056"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aa-ET"/>
              <a:t>January 2024</a:t>
            </a:r>
            <a:endParaRPr lang="en-GB" dirty="0"/>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Wiliot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aa-ET"/>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aa-ET"/>
              <a:t>January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aa-ET"/>
              <a:t>January 2024</a:t>
            </a:r>
            <a:endParaRPr lang="en-GB"/>
          </a:p>
        </p:txBody>
      </p:sp>
      <p:sp>
        <p:nvSpPr>
          <p:cNvPr id="6" name="Footer Placeholder 5"/>
          <p:cNvSpPr>
            <a:spLocks noGrp="1"/>
          </p:cNvSpPr>
          <p:nvPr>
            <p:ph type="ftr" idx="11"/>
          </p:nvPr>
        </p:nvSpPr>
        <p:spPr/>
        <p:txBody>
          <a:bodyPr/>
          <a:lstStyle>
            <a:lvl1pPr>
              <a:defRPr/>
            </a:lvl1pPr>
          </a:lstStyle>
          <a:p>
            <a:r>
              <a:rPr lang="en-GB"/>
              <a:t>Solomon Trainin, Wiliot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aa-ET"/>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Solomon Trainin, Wiliot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aa-ET"/>
              <a:t>January 2024</a:t>
            </a:r>
            <a:endParaRPr lang="en-GB"/>
          </a:p>
        </p:txBody>
      </p:sp>
      <p:sp>
        <p:nvSpPr>
          <p:cNvPr id="4" name="Footer Placeholder 3"/>
          <p:cNvSpPr>
            <a:spLocks noGrp="1"/>
          </p:cNvSpPr>
          <p:nvPr>
            <p:ph type="ftr" idx="11"/>
          </p:nvPr>
        </p:nvSpPr>
        <p:spPr/>
        <p:txBody>
          <a:bodyPr/>
          <a:lstStyle>
            <a:lvl1pPr>
              <a:defRPr/>
            </a:lvl1pPr>
          </a:lstStyle>
          <a:p>
            <a:r>
              <a:rPr lang="en-GB"/>
              <a:t>Solomon Trainin, Wiliot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aa-ET"/>
              <a:t>January 2024</a:t>
            </a:r>
            <a:endParaRPr lang="en-GB"/>
          </a:p>
        </p:txBody>
      </p:sp>
      <p:sp>
        <p:nvSpPr>
          <p:cNvPr id="3" name="Footer Placeholder 2"/>
          <p:cNvSpPr>
            <a:spLocks noGrp="1"/>
          </p:cNvSpPr>
          <p:nvPr>
            <p:ph type="ftr" idx="11"/>
          </p:nvPr>
        </p:nvSpPr>
        <p:spPr/>
        <p:txBody>
          <a:bodyPr/>
          <a:lstStyle>
            <a:lvl1pPr>
              <a:defRPr/>
            </a:lvl1pPr>
          </a:lstStyle>
          <a:p>
            <a:r>
              <a:rPr lang="en-GB"/>
              <a:t>Solomon Trainin, Wiliot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aa-ET"/>
              <a:t>January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aa-ET"/>
              <a:t>January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aa-ET"/>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Solomon Trainin, Wiliot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802.11-24/0047r1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AMP Station operation states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2024-01-11</a:t>
            </a:r>
            <a:endParaRPr lang="en-GB" sz="2000" b="0" dirty="0"/>
          </a:p>
        </p:txBody>
      </p:sp>
      <p:sp>
        <p:nvSpPr>
          <p:cNvPr id="6" name="Date Placeholder 3"/>
          <p:cNvSpPr>
            <a:spLocks noGrp="1"/>
          </p:cNvSpPr>
          <p:nvPr>
            <p:ph type="dt" idx="10"/>
          </p:nvPr>
        </p:nvSpPr>
        <p:spPr/>
        <p:txBody>
          <a:bodyPr/>
          <a:lstStyle/>
          <a:p>
            <a:r>
              <a:rPr lang="aa-ET"/>
              <a:t>January 2024</a:t>
            </a:r>
            <a:endParaRPr lang="en-GB" dirty="0"/>
          </a:p>
        </p:txBody>
      </p:sp>
      <p:sp>
        <p:nvSpPr>
          <p:cNvPr id="7" name="Footer Placeholder 4"/>
          <p:cNvSpPr>
            <a:spLocks noGrp="1"/>
          </p:cNvSpPr>
          <p:nvPr>
            <p:ph type="ftr" idx="11"/>
          </p:nvPr>
        </p:nvSpPr>
        <p:spPr/>
        <p:txBody>
          <a:bodyPr/>
          <a:lstStyle/>
          <a:p>
            <a:r>
              <a:rPr lang="en-GB" dirty="0"/>
              <a:t>Solomon Trainin, Wiliot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229510652"/>
              </p:ext>
            </p:extLst>
          </p:nvPr>
        </p:nvGraphicFramePr>
        <p:xfrm>
          <a:off x="955675" y="2301875"/>
          <a:ext cx="10237788" cy="2479675"/>
        </p:xfrm>
        <a:graphic>
          <a:graphicData uri="http://schemas.openxmlformats.org/presentationml/2006/ole">
            <mc:AlternateContent xmlns:mc="http://schemas.openxmlformats.org/markup-compatibility/2006">
              <mc:Choice xmlns:v="urn:schemas-microsoft-com:vml" Requires="v">
                <p:oleObj spid="_x0000_s1026" name="Document" r:id="rId4" imgW="10510918" imgH="2539535" progId="Word.Document.8">
                  <p:embed/>
                </p:oleObj>
              </mc:Choice>
              <mc:Fallback>
                <p:oleObj name="Document" r:id="rId4" imgW="10510918" imgH="2539535" progId="Word.Document.8">
                  <p:embed/>
                  <p:pic>
                    <p:nvPicPr>
                      <p:cNvPr id="3075" name="Object 3"/>
                      <p:cNvPicPr>
                        <a:picLocks noChangeAspect="1" noChangeArrowheads="1"/>
                      </p:cNvPicPr>
                      <p:nvPr/>
                    </p:nvPicPr>
                    <p:blipFill>
                      <a:blip r:embed="rId5"/>
                      <a:srcRect/>
                      <a:stretch>
                        <a:fillRect/>
                      </a:stretch>
                    </p:blipFill>
                    <p:spPr bwMode="auto">
                      <a:xfrm>
                        <a:off x="955675" y="2301875"/>
                        <a:ext cx="10237788"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1199456" y="1713868"/>
            <a:ext cx="10361084" cy="411321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The operation energy states of an AMP station is presented and discussed</a:t>
            </a:r>
          </a:p>
          <a:p>
            <a:pPr algn="r" rtl="1"/>
            <a:r>
              <a:rPr lang="aa-ET" sz="1600">
                <a:effectLst/>
                <a:ea typeface="Aptos" panose="020B0004020202020204" pitchFamily="34" charset="0"/>
              </a:rPr>
              <a:t> </a:t>
            </a:r>
            <a:endParaRPr lang="aa-ET" sz="1600" dirty="0">
              <a:effectLst/>
              <a:ea typeface="Aptos" panose="020B00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4" name="Date Placeholder 3"/>
          <p:cNvSpPr>
            <a:spLocks noGrp="1"/>
          </p:cNvSpPr>
          <p:nvPr>
            <p:ph type="dt" idx="15"/>
          </p:nvPr>
        </p:nvSpPr>
        <p:spPr/>
        <p:txBody>
          <a:bodyPr/>
          <a:lstStyle/>
          <a:p>
            <a:r>
              <a:rPr lang="aa-ET"/>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xmlns="" id="{3B11E45D-E9B3-8831-1988-F6B2B6AC20DD}"/>
              </a:ext>
            </a:extLst>
          </p:cNvPr>
          <p:cNvSpPr>
            <a:spLocks noGrp="1"/>
          </p:cNvSpPr>
          <p:nvPr>
            <p:ph type="title"/>
          </p:nvPr>
        </p:nvSpPr>
        <p:spPr>
          <a:xfrm>
            <a:off x="915458" y="651914"/>
            <a:ext cx="10361084" cy="366935"/>
          </a:xfrm>
        </p:spPr>
        <p:txBody>
          <a:bodyPr/>
          <a:lstStyle/>
          <a:p>
            <a:r>
              <a:rPr lang="en-US" dirty="0"/>
              <a:t>Example of AMP STA operation energy states</a:t>
            </a:r>
          </a:p>
        </p:txBody>
      </p:sp>
      <p:sp>
        <p:nvSpPr>
          <p:cNvPr id="18" name="Content Placeholder 3">
            <a:extLst>
              <a:ext uri="{FF2B5EF4-FFF2-40B4-BE49-F238E27FC236}">
                <a16:creationId xmlns:a16="http://schemas.microsoft.com/office/drawing/2014/main" xmlns="" id="{8FB6EAFF-8C0A-1CB5-CEC7-0F27522419B5}"/>
              </a:ext>
            </a:extLst>
          </p:cNvPr>
          <p:cNvSpPr>
            <a:spLocks noGrp="1"/>
          </p:cNvSpPr>
          <p:nvPr>
            <p:ph sz="half" idx="2"/>
          </p:nvPr>
        </p:nvSpPr>
        <p:spPr>
          <a:xfrm>
            <a:off x="929217" y="4187601"/>
            <a:ext cx="10873208" cy="2193728"/>
          </a:xfrm>
        </p:spPr>
        <p:txBody>
          <a:bodyPr/>
          <a:lstStyle/>
          <a:p>
            <a:pPr marL="285750" indent="-285750">
              <a:buFont typeface="Arial" panose="020B0604020202020204" pitchFamily="34" charset="0"/>
              <a:buChar char="•"/>
            </a:pPr>
            <a:r>
              <a:rPr lang="en-US" sz="1400" dirty="0"/>
              <a:t>The energy source generates supply of energy, and the AMP STA uses it to accumulate energy.</a:t>
            </a:r>
          </a:p>
          <a:p>
            <a:pPr marL="285750" indent="-285750">
              <a:buFont typeface="Arial" panose="020B0604020202020204" pitchFamily="34" charset="0"/>
              <a:buChar char="•"/>
            </a:pPr>
            <a:r>
              <a:rPr lang="en-US" sz="1400" dirty="0"/>
              <a:t>The AMP STA cannot perform RX+TX until its energy becomes high (pp. 1, 2, 3).</a:t>
            </a:r>
          </a:p>
          <a:p>
            <a:pPr marL="285750" indent="-285750">
              <a:buFont typeface="Arial" panose="020B0604020202020204" pitchFamily="34" charset="0"/>
              <a:buChar char="•"/>
            </a:pPr>
            <a:r>
              <a:rPr lang="en-US" sz="1400" dirty="0"/>
              <a:t>Once the AMP STA goes to high energy, it is ready for RX+TX (p. 4)</a:t>
            </a:r>
          </a:p>
          <a:p>
            <a:pPr marL="285750" indent="-285750">
              <a:buFont typeface="Arial" panose="020B0604020202020204" pitchFamily="34" charset="0"/>
              <a:buChar char="•"/>
            </a:pPr>
            <a:r>
              <a:rPr lang="en-US" sz="1400" dirty="0"/>
              <a:t>RX+TX is consuming energy, and the AMP STA is at low energy level when RX+TX is completed (p.5)</a:t>
            </a:r>
          </a:p>
          <a:p>
            <a:pPr marL="285750" indent="-285750">
              <a:buFont typeface="Arial" panose="020B0604020202020204" pitchFamily="34" charset="0"/>
              <a:buChar char="•"/>
            </a:pPr>
            <a:r>
              <a:rPr lang="en-US" sz="1400" dirty="0"/>
              <a:t>Even at low energy, the AMP STA can perform some functions. For example, take measurements, store information, and receive (p. 6). As long as this is possible, the AMP STA is in the ACTIVE Low state</a:t>
            </a:r>
          </a:p>
          <a:p>
            <a:pPr marL="285750" indent="-285750">
              <a:buFont typeface="Arial" panose="020B0604020202020204" pitchFamily="34" charset="0"/>
              <a:buChar char="•"/>
            </a:pPr>
            <a:r>
              <a:rPr lang="en-US" sz="1400" dirty="0"/>
              <a:t>The AMP STA must accumulate energy for the next RX+TX (pp. 6, 7, 8, 9)</a:t>
            </a:r>
          </a:p>
          <a:p>
            <a:pPr marL="285750" indent="-285750">
              <a:buFont typeface="Arial" panose="020B0604020202020204" pitchFamily="34" charset="0"/>
              <a:buChar char="•"/>
            </a:pPr>
            <a:r>
              <a:rPr lang="en-US" sz="1400" dirty="0"/>
              <a:t>In the absence of energy supply, the station goes into no energy state due to exhaustion of energy (p.11)</a:t>
            </a:r>
          </a:p>
        </p:txBody>
      </p:sp>
      <p:sp>
        <p:nvSpPr>
          <p:cNvPr id="6" name="Date Placeholder 5">
            <a:extLst>
              <a:ext uri="{FF2B5EF4-FFF2-40B4-BE49-F238E27FC236}">
                <a16:creationId xmlns:a16="http://schemas.microsoft.com/office/drawing/2014/main" xmlns="" id="{2B684584-9931-5976-8C46-65973957108E}"/>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aa-ET"/>
              <a:t>January 2024</a:t>
            </a:r>
            <a:endParaRPr lang="en-GB"/>
          </a:p>
        </p:txBody>
      </p:sp>
      <p:sp>
        <p:nvSpPr>
          <p:cNvPr id="5" name="Footer Placeholder 4">
            <a:extLst>
              <a:ext uri="{FF2B5EF4-FFF2-40B4-BE49-F238E27FC236}">
                <a16:creationId xmlns:a16="http://schemas.microsoft.com/office/drawing/2014/main" xmlns="" id="{57A733E7-01AD-D92B-D939-D180D2EB5D79}"/>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Solomon Trainin, Wiliot</a:t>
            </a:r>
          </a:p>
        </p:txBody>
      </p:sp>
      <p:sp>
        <p:nvSpPr>
          <p:cNvPr id="4" name="Slide Number Placeholder 3">
            <a:extLst>
              <a:ext uri="{FF2B5EF4-FFF2-40B4-BE49-F238E27FC236}">
                <a16:creationId xmlns:a16="http://schemas.microsoft.com/office/drawing/2014/main" xmlns="" id="{7B40CB4B-16EC-A5F4-7360-181666425FBB}"/>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a:t>
            </a:fld>
            <a:endParaRPr lang="en-GB"/>
          </a:p>
        </p:txBody>
      </p:sp>
      <p:pic>
        <p:nvPicPr>
          <p:cNvPr id="3" name="Picture 2">
            <a:extLst>
              <a:ext uri="{FF2B5EF4-FFF2-40B4-BE49-F238E27FC236}">
                <a16:creationId xmlns:a16="http://schemas.microsoft.com/office/drawing/2014/main" xmlns="" id="{F6E3E92C-B37F-D63B-2FB5-E3EA40B9AF96}"/>
              </a:ext>
            </a:extLst>
          </p:cNvPr>
          <p:cNvPicPr>
            <a:picLocks noChangeAspect="1"/>
          </p:cNvPicPr>
          <p:nvPr/>
        </p:nvPicPr>
        <p:blipFill>
          <a:blip r:embed="rId2"/>
          <a:stretch>
            <a:fillRect/>
          </a:stretch>
        </p:blipFill>
        <p:spPr>
          <a:xfrm>
            <a:off x="2063551" y="1112933"/>
            <a:ext cx="7376349" cy="3074667"/>
          </a:xfrm>
          <a:prstGeom prst="rect">
            <a:avLst/>
          </a:prstGeom>
          <a:ln>
            <a:solidFill>
              <a:schemeClr val="tx1"/>
            </a:solidFill>
          </a:ln>
        </p:spPr>
      </p:pic>
    </p:spTree>
    <p:extLst>
      <p:ext uri="{BB962C8B-B14F-4D97-AF65-F5344CB8AC3E}">
        <p14:creationId xmlns:p14="http://schemas.microsoft.com/office/powerpoint/2010/main" val="1575775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4602C1-87C3-BC37-A66A-7C4CC44C4BB1}"/>
              </a:ext>
            </a:extLst>
          </p:cNvPr>
          <p:cNvSpPr>
            <a:spLocks noGrp="1"/>
          </p:cNvSpPr>
          <p:nvPr>
            <p:ph type="title"/>
          </p:nvPr>
        </p:nvSpPr>
        <p:spPr>
          <a:xfrm>
            <a:off x="914401" y="685801"/>
            <a:ext cx="10361084" cy="654967"/>
          </a:xfrm>
        </p:spPr>
        <p:txBody>
          <a:bodyPr/>
          <a:lstStyle/>
          <a:p>
            <a:r>
              <a:rPr lang="en-US" dirty="0"/>
              <a:t>Summary</a:t>
            </a:r>
            <a:endParaRPr lang="aa-ET" dirty="0"/>
          </a:p>
        </p:txBody>
      </p:sp>
      <p:sp>
        <p:nvSpPr>
          <p:cNvPr id="3" name="Content Placeholder 2">
            <a:extLst>
              <a:ext uri="{FF2B5EF4-FFF2-40B4-BE49-F238E27FC236}">
                <a16:creationId xmlns:a16="http://schemas.microsoft.com/office/drawing/2014/main" xmlns="" id="{538D296C-235D-B929-2192-4BD582EC71E9}"/>
              </a:ext>
            </a:extLst>
          </p:cNvPr>
          <p:cNvSpPr>
            <a:spLocks noGrp="1"/>
          </p:cNvSpPr>
          <p:nvPr>
            <p:ph idx="1"/>
          </p:nvPr>
        </p:nvSpPr>
        <p:spPr>
          <a:xfrm>
            <a:off x="940652" y="1399084"/>
            <a:ext cx="10361084" cy="4694212"/>
          </a:xfrm>
        </p:spPr>
        <p:txBody>
          <a:bodyPr/>
          <a:lstStyle/>
          <a:p>
            <a:pPr marL="285750" indent="-285750">
              <a:buFont typeface="Arial" panose="020B0604020202020204" pitchFamily="34" charset="0"/>
              <a:buChar char="•"/>
            </a:pPr>
            <a:r>
              <a:rPr lang="en-US" sz="2000" dirty="0"/>
              <a:t>Depending on the accumulated energy, the AMP STA can be in three states: </a:t>
            </a:r>
          </a:p>
          <a:p>
            <a:pPr marL="685800" lvl="1">
              <a:buFont typeface="Arial" panose="020B0604020202020204" pitchFamily="34" charset="0"/>
              <a:buChar char="•"/>
            </a:pPr>
            <a:r>
              <a:rPr lang="en-US" b="1" dirty="0"/>
              <a:t>NO ENERGY - no action other than energy accumulation </a:t>
            </a:r>
          </a:p>
          <a:p>
            <a:pPr marL="685800" lvl="1">
              <a:buFont typeface="Arial" panose="020B0604020202020204" pitchFamily="34" charset="0"/>
              <a:buChar char="•"/>
            </a:pPr>
            <a:r>
              <a:rPr lang="en-US" b="1" dirty="0"/>
              <a:t>ACTIVE High energy – any activity</a:t>
            </a:r>
          </a:p>
          <a:p>
            <a:pPr marL="685800" lvl="1">
              <a:buFont typeface="Arial" panose="020B0604020202020204" pitchFamily="34" charset="0"/>
              <a:buChar char="•"/>
            </a:pPr>
            <a:r>
              <a:rPr lang="en-US" b="1" dirty="0"/>
              <a:t>ACTIVE Low energy – memory retention, sensing, receiving, and other low energy functions </a:t>
            </a:r>
          </a:p>
          <a:p>
            <a:pPr marL="285750" indent="-285750">
              <a:buFont typeface="Arial" panose="020B0604020202020204" pitchFamily="34" charset="0"/>
              <a:buChar char="•"/>
            </a:pPr>
            <a:r>
              <a:rPr lang="en-US" sz="2000" dirty="0"/>
              <a:t>AMP-STA may need time for the energy supply to be ready for RX+TX (Active high energy state)</a:t>
            </a:r>
          </a:p>
          <a:p>
            <a:pPr marL="285750" indent="-285750">
              <a:buFont typeface="Arial" panose="020B0604020202020204" pitchFamily="34" charset="0"/>
              <a:buChar char="•"/>
            </a:pPr>
            <a:r>
              <a:rPr lang="en-US" sz="2000" dirty="0"/>
              <a:t>AMP-STA may or may not be able to support the ACTIVE Low energy state after the RX+TX phase. </a:t>
            </a:r>
            <a:r>
              <a:rPr lang="en-US" sz="2000"/>
              <a:t>This may be implementation dependent: either the STA may not support this state at all, or it may be circumstance dependent. </a:t>
            </a:r>
            <a:r>
              <a:rPr lang="en-US" sz="2000" dirty="0"/>
              <a:t>For example, the RX+TX phase fully exhausts the accumulated energy.</a:t>
            </a:r>
            <a:endParaRPr lang="aa-ET" sz="2000" dirty="0"/>
          </a:p>
        </p:txBody>
      </p:sp>
      <p:sp>
        <p:nvSpPr>
          <p:cNvPr id="4" name="Slide Number Placeholder 3">
            <a:extLst>
              <a:ext uri="{FF2B5EF4-FFF2-40B4-BE49-F238E27FC236}">
                <a16:creationId xmlns:a16="http://schemas.microsoft.com/office/drawing/2014/main" xmlns="" id="{B460A41F-C620-4841-B2C5-91CD6C026CD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7E1CCE0A-849C-7F40-1FA6-21E930B6758A}"/>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F5430E15-66F5-1E85-C452-1F522553A691}"/>
              </a:ext>
            </a:extLst>
          </p:cNvPr>
          <p:cNvSpPr>
            <a:spLocks noGrp="1"/>
          </p:cNvSpPr>
          <p:nvPr>
            <p:ph type="dt" idx="15"/>
          </p:nvPr>
        </p:nvSpPr>
        <p:spPr/>
        <p:txBody>
          <a:bodyPr/>
          <a:lstStyle/>
          <a:p>
            <a:r>
              <a:rPr lang="aa-ET"/>
              <a:t>January 2024</a:t>
            </a:r>
            <a:endParaRPr lang="en-GB" dirty="0"/>
          </a:p>
        </p:txBody>
      </p:sp>
    </p:spTree>
    <p:extLst>
      <p:ext uri="{BB962C8B-B14F-4D97-AF65-F5344CB8AC3E}">
        <p14:creationId xmlns:p14="http://schemas.microsoft.com/office/powerpoint/2010/main" val="16566303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1094</TotalTime>
  <Words>374</Words>
  <Application>Microsoft Office PowerPoint</Application>
  <PresentationFormat>Widescreen</PresentationFormat>
  <Paragraphs>41</Paragraphs>
  <Slides>4</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1" baseType="lpstr">
      <vt:lpstr>Arial Unicode MS</vt:lpstr>
      <vt:lpstr>MS Gothic</vt:lpstr>
      <vt:lpstr>Aptos</vt:lpstr>
      <vt:lpstr>Arial</vt:lpstr>
      <vt:lpstr>Times New Roman</vt:lpstr>
      <vt:lpstr>Office Theme</vt:lpstr>
      <vt:lpstr>Document</vt:lpstr>
      <vt:lpstr>AMP Station operation states</vt:lpstr>
      <vt:lpstr>Abstract</vt:lpstr>
      <vt:lpstr>Example of AMP STA operation energy states</vt:lpstr>
      <vt:lpstr>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Solomon Trainin</dc:creator>
  <cp:keywords/>
  <cp:lastModifiedBy>Solomon Trainin</cp:lastModifiedBy>
  <cp:revision>6</cp:revision>
  <cp:lastPrinted>1601-01-01T00:00:00Z</cp:lastPrinted>
  <dcterms:created xsi:type="dcterms:W3CDTF">2024-01-02T11:26:47Z</dcterms:created>
  <dcterms:modified xsi:type="dcterms:W3CDTF">2024-02-12T06:06:37Z</dcterms:modified>
  <cp:category>Name, Affiliation</cp:category>
</cp:coreProperties>
</file>