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18" r:id="rId2"/>
    <p:sldId id="257" r:id="rId3"/>
    <p:sldId id="262" r:id="rId4"/>
    <p:sldId id="274" r:id="rId5"/>
    <p:sldId id="1022" r:id="rId6"/>
    <p:sldId id="1021" r:id="rId7"/>
    <p:sldId id="1020" r:id="rId8"/>
    <p:sldId id="1015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0" r:id="rId17"/>
    <p:sldId id="1031" r:id="rId18"/>
    <p:sldId id="1032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7C7E1-69E5-4551-AD47-BD97252AE16B}" v="71" dt="2024-01-14T01:02:24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0" autoAdjust="0"/>
    <p:restoredTop sz="94660"/>
  </p:normalViewPr>
  <p:slideViewPr>
    <p:cSldViewPr>
      <p:cViewPr>
        <p:scale>
          <a:sx n="78" d="100"/>
          <a:sy n="78" d="100"/>
        </p:scale>
        <p:origin x="972" y="54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7305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0.0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 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705C8A-4939-B0EF-E464-B293D1B78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9" t="16189" r="3593" b="9038"/>
          <a:stretch/>
        </p:blipFill>
        <p:spPr>
          <a:xfrm>
            <a:off x="6248400" y="1090707"/>
            <a:ext cx="2043539" cy="1285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12254"/>
            <a:ext cx="6861330" cy="4026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40"/>
          <a:stretch/>
        </p:blipFill>
        <p:spPr>
          <a:xfrm>
            <a:off x="8639901" y="2412254"/>
            <a:ext cx="2104299" cy="4026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EE9A4D-C9E1-48E7-0ED8-DF722A512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131" y="1066799"/>
            <a:ext cx="2123069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1.0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 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683" y="2342028"/>
            <a:ext cx="6615256" cy="4092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E5F675-3B1B-31EF-EAAC-B0E604E86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47" y="1066800"/>
            <a:ext cx="2051236" cy="1246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2363104"/>
            <a:ext cx="1919702" cy="4092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B3140D-B5D2-851A-9BA8-90FC68366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200" y="1066799"/>
            <a:ext cx="1919702" cy="12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1.1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 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95232-1DDE-327D-A16B-BC151D69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382556"/>
            <a:ext cx="6580283" cy="4018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027013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2382557"/>
            <a:ext cx="2124047" cy="3976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F23E9-D7E4-6DE6-7349-5D4D0F220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067031"/>
            <a:ext cx="2131390" cy="12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5.0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4" y="2351549"/>
            <a:ext cx="6608946" cy="4065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2585E-D679-0D01-EAEB-6D504691D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16" y="1053922"/>
            <a:ext cx="2131683" cy="1255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472" y="2370443"/>
            <a:ext cx="2131683" cy="4046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0B587F-2D41-FBC9-B96D-155440E7E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153" y="1039237"/>
            <a:ext cx="2131683" cy="12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15.0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15.0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682625" indent="-68262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DPWiFi Validation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ChDp =  45.0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Validation-Data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956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Validation Analysis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Validation Conclusions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DPWiFi-32 320 MHz MCS13 TRX Validation- A &amp; C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85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BF00A3-267E-C28D-B819-7DEDB7C372B8}"/>
              </a:ext>
            </a:extLst>
          </p:cNvPr>
          <p:cNvSpPr txBox="1">
            <a:spLocks/>
          </p:cNvSpPr>
          <p:nvPr/>
        </p:nvSpPr>
        <p:spPr bwMode="auto">
          <a:xfrm>
            <a:off x="901699" y="606425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06449" y="1524000"/>
            <a:ext cx="10551584" cy="343377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During last November’s Doteleven plenary TWI proposed “Dynamic Polarization MIMO Multiplexing and Beamforming” as a candidate PHY for the nascent TGbn standard. TWI has since MATLAB-modelled “DPMXBF” (henceforth “DPWiFi”) for Fixed Wireless Access applications (salient test results presented herein) and conclusively simulation-validated its functionality and performance as posited in Honolulu.</a:t>
            </a:r>
            <a:endParaRPr lang="en-GB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a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a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Area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67809A-F23F-EF80-286E-845FBFE7D5B2}"/>
              </a:ext>
            </a:extLst>
          </p:cNvPr>
          <p:cNvGrpSpPr/>
          <p:nvPr/>
        </p:nvGrpSpPr>
        <p:grpSpPr>
          <a:xfrm>
            <a:off x="1272681" y="1285485"/>
            <a:ext cx="9773637" cy="5257501"/>
            <a:chOff x="1399347" y="1289180"/>
            <a:chExt cx="9773637" cy="52575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5C29AE-3EAB-E3B8-6ADB-2E7F0C5284A5}"/>
                </a:ext>
              </a:extLst>
            </p:cNvPr>
            <p:cNvGrpSpPr/>
            <p:nvPr/>
          </p:nvGrpSpPr>
          <p:grpSpPr>
            <a:xfrm>
              <a:off x="1399347" y="1289180"/>
              <a:ext cx="9773637" cy="5169396"/>
              <a:chOff x="1399347" y="1289180"/>
              <a:chExt cx="9773637" cy="516939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1A9C703-7D7D-8AA4-E6FF-021E2939A1AD}"/>
                  </a:ext>
                </a:extLst>
              </p:cNvPr>
              <p:cNvGrpSpPr/>
              <p:nvPr/>
            </p:nvGrpSpPr>
            <p:grpSpPr>
              <a:xfrm>
                <a:off x="1399347" y="1289180"/>
                <a:ext cx="9773637" cy="5169396"/>
                <a:chOff x="1399347" y="1289180"/>
                <a:chExt cx="9773637" cy="516939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F75E4C62-A02A-451D-75A6-267F18ADAC48}"/>
                    </a:ext>
                  </a:extLst>
                </p:cNvPr>
                <p:cNvGrpSpPr/>
                <p:nvPr/>
              </p:nvGrpSpPr>
              <p:grpSpPr>
                <a:xfrm>
                  <a:off x="1399347" y="1289180"/>
                  <a:ext cx="9773637" cy="5169396"/>
                  <a:chOff x="1399347" y="1289180"/>
                  <a:chExt cx="9773637" cy="5169396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282D42A7-805F-AE77-BD7C-75D0948EE549}"/>
                      </a:ext>
                    </a:extLst>
                  </p:cNvPr>
                  <p:cNvGrpSpPr/>
                  <p:nvPr/>
                </p:nvGrpSpPr>
                <p:grpSpPr>
                  <a:xfrm>
                    <a:off x="1399347" y="1289180"/>
                    <a:ext cx="9773637" cy="4966574"/>
                    <a:chOff x="1399347" y="1289180"/>
                    <a:chExt cx="9773637" cy="4966574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2A09D0AD-A7CC-FE1F-2476-B03F0E4BE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99347" y="1289180"/>
                      <a:ext cx="9773637" cy="4966574"/>
                      <a:chOff x="1399347" y="1295400"/>
                      <a:chExt cx="9773637" cy="4966574"/>
                    </a:xfrm>
                  </p:grpSpPr>
                  <p:grpSp>
                    <p:nvGrpSpPr>
                      <p:cNvPr id="12" name="Group 11">
                        <a:extLst>
                          <a:ext uri="{FF2B5EF4-FFF2-40B4-BE49-F238E27FC236}">
                            <a16:creationId xmlns:a16="http://schemas.microsoft.com/office/drawing/2014/main" id="{DECBC839-553D-11F4-F667-BF99279662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71800" y="4931541"/>
                        <a:ext cx="8056027" cy="1330433"/>
                        <a:chOff x="2971800" y="4931541"/>
                        <a:chExt cx="8056027" cy="1330433"/>
                      </a:xfrm>
                    </p:grpSpPr>
                    <p:sp>
                      <p:nvSpPr>
                        <p:cNvPr id="30" name="TextBox 29">
                          <a:extLst>
                            <a:ext uri="{FF2B5EF4-FFF2-40B4-BE49-F238E27FC236}">
                              <a16:creationId xmlns:a16="http://schemas.microsoft.com/office/drawing/2014/main" id="{FDF49327-A273-82C8-8A9B-36FFA40B62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48000" y="4931541"/>
                          <a:ext cx="3485355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[H</a:t>
                          </a:r>
                          <a:r>
                            <a:rPr lang="en-US" sz="1400" b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DP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DPWiFi Propagation Channel </a:t>
                          </a:r>
                        </a:p>
                      </p:txBody>
                    </p:sp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65F666F9-A304-9C77-240B-12021AD65A6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51600" y="4935761"/>
                          <a:ext cx="420350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[H</a:t>
                          </a:r>
                          <a:r>
                            <a:rPr lang="en-US" sz="1400" b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DP</a:t>
                          </a:r>
                          <a:r>
                            <a:rPr lang="en-US" sz="1400" b="1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DPWiFi Rx PDMX  </a:t>
                          </a:r>
                        </a:p>
                      </p:txBody>
                    </p:sp>
                    <p:pic>
                      <p:nvPicPr>
                        <p:cNvPr id="33" name="Picture 32">
                          <a:extLst>
                            <a:ext uri="{FF2B5EF4-FFF2-40B4-BE49-F238E27FC236}">
                              <a16:creationId xmlns:a16="http://schemas.microsoft.com/office/drawing/2014/main" id="{05E607BA-7834-1C5A-23EA-B3231AA380C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71800" y="5265416"/>
                          <a:ext cx="3601037" cy="95464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5" name="Picture 34">
                          <a:extLst>
                            <a:ext uri="{FF2B5EF4-FFF2-40B4-BE49-F238E27FC236}">
                              <a16:creationId xmlns:a16="http://schemas.microsoft.com/office/drawing/2014/main" id="{E58FFB68-73FB-8F16-4193-3DB58AF8D62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81800" y="5267411"/>
                          <a:ext cx="4246027" cy="994563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11" name="Picture 10">
                        <a:extLst>
                          <a:ext uri="{FF2B5EF4-FFF2-40B4-BE49-F238E27FC236}">
                            <a16:creationId xmlns:a16="http://schemas.microsoft.com/office/drawing/2014/main" id="{ED19EA17-2F76-643B-42AE-6FF18EA6E49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9347" y="1295400"/>
                        <a:ext cx="9773637" cy="366827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" name="Picture 8">
                      <a:extLst>
                        <a:ext uri="{FF2B5EF4-FFF2-40B4-BE49-F238E27FC236}">
                          <a16:creationId xmlns:a16="http://schemas.microsoft.com/office/drawing/2014/main" id="{0E98C2E1-53BD-6238-6867-AFFE732750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t="43131" r="44035"/>
                    <a:stretch/>
                  </p:blipFill>
                  <p:spPr>
                    <a:xfrm>
                      <a:off x="1797829" y="2876764"/>
                      <a:ext cx="666312" cy="25277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FC32198C-B474-36BE-5D05-E0761BEDE2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10155113" y="3086716"/>
                      <a:ext cx="578202" cy="27388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Picture 20">
                      <a:extLst>
                        <a:ext uri="{FF2B5EF4-FFF2-40B4-BE49-F238E27FC236}">
                          <a16:creationId xmlns:a16="http://schemas.microsoft.com/office/drawing/2014/main" id="{C2CDD95C-3475-0A93-B1FF-5AEF2CC1EB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998330" y="3105538"/>
                      <a:ext cx="247363" cy="1821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id="{2C9C85D6-97DC-16D3-BB69-A436013F61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999932" y="3814042"/>
                      <a:ext cx="247363" cy="18648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164199F1-A832-1327-1516-60528BF9AC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099013" y="3016898"/>
                      <a:ext cx="0" cy="11352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D97290C2-44CC-F0A4-BB12-124B21B70D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9209486" y="3189512"/>
                      <a:ext cx="119488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>
                    <a:effectLst/>
                  </p:spPr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7CFFE808-3AAF-1281-C799-EC9031E3C1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113081" y="3722915"/>
                      <a:ext cx="0" cy="11352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DE6F2016-96C1-2796-2B80-097410A047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9209486" y="3901749"/>
                      <a:ext cx="119488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>
                    <a:effectLst/>
                  </p:spPr>
                </p:cxn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D2083BC4-8EB0-9C04-3590-4B913DEAD7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336167" y="3115501"/>
                    <a:ext cx="166129" cy="1629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786561BB-86DE-4294-04A9-5ED320324D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336167" y="3837573"/>
                    <a:ext cx="166130" cy="162949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675D30B3-4CE7-F6E5-28FA-29AD5AC122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995495" y="6213844"/>
                    <a:ext cx="3159618" cy="2447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5A41493-3BAC-8AB8-1AB4-F04FABD62F99}"/>
                    </a:ext>
                  </a:extLst>
                </p:cNvPr>
                <p:cNvSpPr/>
                <p:nvPr/>
              </p:nvSpPr>
              <p:spPr bwMode="auto">
                <a:xfrm>
                  <a:off x="5718195" y="2215152"/>
                  <a:ext cx="567970" cy="762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B3884B-11AD-9705-B72E-09AFF04AED86}"/>
                  </a:ext>
                </a:extLst>
              </p:cNvPr>
              <p:cNvSpPr/>
              <p:nvPr/>
            </p:nvSpPr>
            <p:spPr bwMode="auto">
              <a:xfrm>
                <a:off x="5638800" y="2362200"/>
                <a:ext cx="567970" cy="76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CF3179-22BD-57F3-6278-0E9ADB26DD0D}"/>
                </a:ext>
              </a:extLst>
            </p:cNvPr>
            <p:cNvSpPr/>
            <p:nvPr/>
          </p:nvSpPr>
          <p:spPr bwMode="auto">
            <a:xfrm>
              <a:off x="9226231" y="3016898"/>
              <a:ext cx="374969" cy="1097902"/>
            </a:xfrm>
            <a:prstGeom prst="ellipse">
              <a:avLst/>
            </a:prstGeom>
            <a:noFill/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C2720A-4D9E-CDFF-71CD-26872714E201}"/>
                </a:ext>
              </a:extLst>
            </p:cNvPr>
            <p:cNvSpPr/>
            <p:nvPr/>
          </p:nvSpPr>
          <p:spPr bwMode="auto">
            <a:xfrm rot="16200000">
              <a:off x="8341058" y="4612455"/>
              <a:ext cx="374969" cy="3493484"/>
            </a:xfrm>
            <a:prstGeom prst="ellipse">
              <a:avLst/>
            </a:prstGeom>
            <a:noFill/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stevenlee131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enhancements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25836"/>
            <a:ext cx="10361084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DPWiFi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Requirements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transfer function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]: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n upper bound &gt; 32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32 x 32 DPWiFi (“DPWiFi-32”) posits unrivaled 80 GbE P2P/ 27 GbE PMP Throughput for FWA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j), </a:t>
            </a:r>
            <a:r>
              <a:rPr lang="en-US" sz="1600" b="1" dirty="0">
                <a:solidFill>
                  <a:srgbClr val="C00000"/>
                </a:solidFill>
              </a:rPr>
              <a:t>r varying </a:t>
            </a:r>
            <a:r>
              <a:rPr lang="en-US" sz="1600" b="1" dirty="0">
                <a:solidFill>
                  <a:schemeClr val="tx1"/>
                </a:solidFill>
              </a:rPr>
              <a:t>with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propagation channel “depolarization” losses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kern="0" dirty="0">
                <a:solidFill>
                  <a:schemeClr val="tx1"/>
                </a:solidFill>
                <a:effectLst/>
              </a:rPr>
              <a:t>Channel Depolarization (“ChDp”, in </a:t>
            </a:r>
            <a:r>
              <a:rPr lang="en-US" sz="1400" b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kern="0" dirty="0">
                <a:solidFill>
                  <a:schemeClr val="tx1"/>
                </a:solidFill>
                <a:effectLst/>
              </a:rPr>
              <a:t>) = Rx DPA-incident DPWiFi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polarization rotation </a:t>
            </a:r>
            <a:r>
              <a:rPr lang="en-US" sz="1400" b="1" kern="0" dirty="0">
                <a:solidFill>
                  <a:schemeClr val="tx1"/>
                </a:solidFill>
                <a:effectLst/>
              </a:rPr>
              <a:t>from the Tx DPA-impressed baseline</a:t>
            </a: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hampered by atmospheric fog, rain, etc. depolarize by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hindered by incompletely-obstructing foliage/ landscape/ structures depolarize by up to 1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(i.e., reflected/diffracted) TRX due to fully obstructing landscape/ structures/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Increasing ChDp severely impacts DPWiFi MIMO Demux, </a:t>
            </a:r>
            <a:r>
              <a:rPr lang="en-US" sz="1600" b="1" i="1" dirty="0">
                <a:solidFill>
                  <a:schemeClr val="tx1"/>
                </a:solidFill>
              </a:rPr>
              <a:t>rapidly and fatally boosting </a:t>
            </a:r>
            <a:r>
              <a:rPr lang="en-US" sz="1600" b="1" dirty="0">
                <a:solidFill>
                  <a:schemeClr val="tx1"/>
                </a:solidFill>
              </a:rPr>
              <a:t>S’</a:t>
            </a:r>
            <a:r>
              <a:rPr lang="en-US" sz="1600" b="1" baseline="-25000" dirty="0">
                <a:solidFill>
                  <a:schemeClr val="tx1"/>
                </a:solidFill>
              </a:rPr>
              <a:t>i </a:t>
            </a:r>
            <a:r>
              <a:rPr lang="en-US" sz="1600" b="1" dirty="0">
                <a:solidFill>
                  <a:schemeClr val="tx1"/>
                </a:solidFill>
              </a:rPr>
              <a:t>residual CCI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must incorporate comprehensive ChDp compensation to support its otherwise incomparably compelling FWA solution</a:t>
            </a:r>
            <a:br>
              <a:rPr lang="en-US" sz="1400" b="1" i="1" dirty="0">
                <a:solidFill>
                  <a:schemeClr val="tx1"/>
                </a:solidFill>
              </a:rPr>
            </a:br>
            <a:endParaRPr lang="en-US" sz="14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DPWiFi Fixed Wireless </a:t>
            </a:r>
            <a:r>
              <a:rPr lang="en-US" sz="2000" dirty="0">
                <a:solidFill>
                  <a:schemeClr val="tx1"/>
                </a:solidFill>
              </a:rPr>
              <a:t>Access (2-Stage) Operation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DPWiFi (Open Loop) 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AP broadcasts “Training Packet (T)” to all associated STAs at 1mS intervals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STA processes T, estimates ChDp, determines its actual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Traffic DPWiFi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Normal Data traffic DPWiFi TRX, but with each STA fully compensating for its particular channel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FWA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380B8A-8C59-5CB0-920E-6A5BDC50B326}"/>
              </a:ext>
            </a:extLst>
          </p:cNvPr>
          <p:cNvGrpSpPr/>
          <p:nvPr/>
        </p:nvGrpSpPr>
        <p:grpSpPr>
          <a:xfrm>
            <a:off x="915458" y="1124107"/>
            <a:ext cx="10361083" cy="4971894"/>
            <a:chOff x="1066800" y="1205706"/>
            <a:chExt cx="10010775" cy="4538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B0F1AE-22A3-7EC2-0357-2F544BF962E6}"/>
                </a:ext>
              </a:extLst>
            </p:cNvPr>
            <p:cNvGrpSpPr/>
            <p:nvPr/>
          </p:nvGrpSpPr>
          <p:grpSpPr>
            <a:xfrm>
              <a:off x="1066800" y="1205706"/>
              <a:ext cx="10010775" cy="4538109"/>
              <a:chOff x="1066800" y="1205706"/>
              <a:chExt cx="10010775" cy="453810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AA8CFBB-1647-C40F-4495-1E005869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118" y="1205706"/>
                <a:ext cx="9296400" cy="210502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1B765CF-5210-0098-27D3-342594E26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800" y="3457815"/>
                <a:ext cx="10010775" cy="228600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0300" y="1752600"/>
              <a:ext cx="3009900" cy="13525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A9EF15-5F42-9D66-CA94-C089F49A8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7925" y="4219575"/>
              <a:ext cx="3724275" cy="13430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5143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638800" y="5659537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086600" y="5662136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382000" y="568135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8135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BD516-5979-6C6C-3A59-94B87428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15" y="1351016"/>
            <a:ext cx="9268770" cy="40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2EC29F-5FC1-FC54-C505-9A6B2FDD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84051"/>
            <a:ext cx="3613697" cy="3106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AA8D4-F290-5E7E-DA40-1D4D240B5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73749"/>
            <a:ext cx="2799272" cy="21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6908" y="1120391"/>
            <a:ext cx="9997667" cy="5003323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full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I.e., if 320 MHz MCS13 DPWiFi-32 operation under prescribed test conditions functions/performs to spec, then ALL OTHER BW/MCS/MIMO order DPWiFi combinations will ALSO perform to spec</a:t>
            </a: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Ergo, following find 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900" b="1" dirty="0">
                <a:solidFill>
                  <a:schemeClr val="tx1"/>
                </a:solidFill>
              </a:rPr>
              <a:t>  </a:t>
            </a:r>
            <a:endParaRPr lang="en-US" sz="1200" b="1" i="1" kern="0" dirty="0">
              <a:solidFill>
                <a:schemeClr val="tx1"/>
              </a:solidFill>
              <a:effectLst/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/>
                </a:solidFill>
                <a:effectLst/>
              </a:rPr>
              <a:t>DPWiFi Validation: DPWiFi-32 320MHz MCS13 vs Channel Depolarization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January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E7D18-EA86-53A5-A4C2-FC2C9D0A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30" y="3232491"/>
            <a:ext cx="7419975" cy="3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40371</TotalTime>
  <Words>1224</Words>
  <Application>Microsoft Office PowerPoint</Application>
  <PresentationFormat>Widescreen</PresentationFormat>
  <Paragraphs>232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Times New Roman</vt:lpstr>
      <vt:lpstr>Office Theme</vt:lpstr>
      <vt:lpstr>Document</vt:lpstr>
      <vt:lpstr>DPWiFi MATLAB Validation</vt:lpstr>
      <vt:lpstr>PowerPoint Presentation</vt:lpstr>
      <vt:lpstr>Proposed DPWiFi PHY</vt:lpstr>
      <vt:lpstr>PowerPoint Presentation</vt:lpstr>
      <vt:lpstr>DPWiFi for FWA</vt:lpstr>
      <vt:lpstr>DPWiFi TRX Validation Plan</vt:lpstr>
      <vt:lpstr>PowerPoint Presentation</vt:lpstr>
      <vt:lpstr>PowerPoint Presentation</vt:lpstr>
      <vt:lpstr>DPWiFi TRX Validation</vt:lpstr>
      <vt:lpstr>DPWiFi-32 320 MHz MCS13 TRX Validation- Data</vt:lpstr>
      <vt:lpstr>DPWiFi-32 320 MHz MCS13 TRX Validation- Data</vt:lpstr>
      <vt:lpstr>DPWiFi-32 320 MHz MCS13 TRX Validation- Data</vt:lpstr>
      <vt:lpstr>DPWiFi-32 320 MHz MCS13 TRX Validation-Data</vt:lpstr>
      <vt:lpstr>DPWiFi-32 320 MHz MCS13 TRX Validation-Data</vt:lpstr>
      <vt:lpstr>DPWiFi-32 320 MHz MCS13 TRX Validation-Data</vt:lpstr>
      <vt:lpstr>DPWiFi-32 320 MHz MCS13 TRX Validation-Data</vt:lpstr>
      <vt:lpstr>DPWiFi-32 320 MHz MCS13 TRX Validation- A &amp;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25</cp:revision>
  <cp:lastPrinted>1601-01-01T00:00:00Z</cp:lastPrinted>
  <dcterms:created xsi:type="dcterms:W3CDTF">2023-08-24T06:46:03Z</dcterms:created>
  <dcterms:modified xsi:type="dcterms:W3CDTF">2024-01-14T01:05:09Z</dcterms:modified>
</cp:coreProperties>
</file>