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 id="1003" r:id="rId23"/>
    <p:sldId id="1004" r:id="rId24"/>
    <p:sldId id="1005" r:id="rId25"/>
    <p:sldId id="1006" r:id="rId26"/>
    <p:sldId id="1007" r:id="rId27"/>
    <p:sldId id="1008" r:id="rId28"/>
    <p:sldId id="1010" r:id="rId29"/>
    <p:sldId id="1016" r:id="rId30"/>
    <p:sldId id="1017" r:id="rId31"/>
    <p:sldId id="1018" r:id="rId32"/>
    <p:sldId id="1020" r:id="rId33"/>
    <p:sldId id="1021" r:id="rId34"/>
    <p:sldId id="1011" r:id="rId35"/>
    <p:sldId id="1012" r:id="rId36"/>
    <p:sldId id="1013" r:id="rId37"/>
    <p:sldId id="1014" r:id="rId38"/>
    <p:sldId id="1019" r:id="rId39"/>
    <p:sldId id="1022" r:id="rId40"/>
    <p:sldId id="1023" r:id="rId41"/>
    <p:sldId id="1024" r:id="rId42"/>
    <p:sldId id="1025" r:id="rId43"/>
    <p:sldId id="1026"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ldId id="1003"/>
            <p14:sldId id="1004"/>
            <p14:sldId id="1005"/>
            <p14:sldId id="1006"/>
            <p14:sldId id="1007"/>
            <p14:sldId id="1008"/>
            <p14:sldId id="1010"/>
            <p14:sldId id="1016"/>
            <p14:sldId id="1017"/>
            <p14:sldId id="1018"/>
            <p14:sldId id="1020"/>
            <p14:sldId id="1021"/>
            <p14:sldId id="1011"/>
            <p14:sldId id="1012"/>
            <p14:sldId id="1013"/>
            <p14:sldId id="1014"/>
            <p14:sldId id="1019"/>
            <p14:sldId id="1022"/>
          </p14:sldIdLst>
        </p14:section>
        <p14:section name="July" id="{053445FD-54DA-4BDA-B695-950DACD3EA4A}">
          <p14:sldIdLst>
            <p14:sldId id="1023"/>
            <p14:sldId id="1024"/>
            <p14:sldId id="1025"/>
            <p14:sldId id="1026"/>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80" d="100"/>
          <a:sy n="80" d="100"/>
        </p:scale>
        <p:origin x="480" y="2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1AE459F-BCDA-49A5-90D9-A5FA3B4D3347}"/>
    <pc:docChg chg="modSld">
      <pc:chgData name="Mike Montemurro" userId="40c20c913ca7511e" providerId="LiveId" clId="{01AE459F-BCDA-49A5-90D9-A5FA3B4D3347}" dt="2024-07-18T20:31:07.793" v="279"/>
      <pc:docMkLst>
        <pc:docMk/>
      </pc:docMkLst>
      <pc:sldChg chg="modSp mod">
        <pc:chgData name="Mike Montemurro" userId="40c20c913ca7511e" providerId="LiveId" clId="{01AE459F-BCDA-49A5-90D9-A5FA3B4D3347}" dt="2024-07-18T20:24:47.516" v="55" actId="20577"/>
        <pc:sldMkLst>
          <pc:docMk/>
          <pc:sldMk cId="972459648" sldId="1023"/>
        </pc:sldMkLst>
        <pc:spChg chg="mod">
          <ac:chgData name="Mike Montemurro" userId="40c20c913ca7511e" providerId="LiveId" clId="{01AE459F-BCDA-49A5-90D9-A5FA3B4D3347}" dt="2024-07-18T20:24:47.516" v="55" actId="20577"/>
          <ac:spMkLst>
            <pc:docMk/>
            <pc:sldMk cId="972459648" sldId="1023"/>
            <ac:spMk id="9223" creationId="{00000000-0000-0000-0000-000000000000}"/>
          </ac:spMkLst>
        </pc:spChg>
      </pc:sldChg>
      <pc:sldChg chg="modSp mod">
        <pc:chgData name="Mike Montemurro" userId="40c20c913ca7511e" providerId="LiveId" clId="{01AE459F-BCDA-49A5-90D9-A5FA3B4D3347}" dt="2024-07-18T20:26:06.444" v="124" actId="20577"/>
        <pc:sldMkLst>
          <pc:docMk/>
          <pc:sldMk cId="2142759398" sldId="1024"/>
        </pc:sldMkLst>
        <pc:spChg chg="mod">
          <ac:chgData name="Mike Montemurro" userId="40c20c913ca7511e" providerId="LiveId" clId="{01AE459F-BCDA-49A5-90D9-A5FA3B4D3347}" dt="2024-07-18T20:26:06.444" v="124" actId="20577"/>
          <ac:spMkLst>
            <pc:docMk/>
            <pc:sldMk cId="2142759398" sldId="1024"/>
            <ac:spMk id="9223" creationId="{00000000-0000-0000-0000-000000000000}"/>
          </ac:spMkLst>
        </pc:spChg>
      </pc:sldChg>
      <pc:sldChg chg="modSp mod">
        <pc:chgData name="Mike Montemurro" userId="40c20c913ca7511e" providerId="LiveId" clId="{01AE459F-BCDA-49A5-90D9-A5FA3B4D3347}" dt="2024-07-18T20:28:39.976" v="238" actId="20577"/>
        <pc:sldMkLst>
          <pc:docMk/>
          <pc:sldMk cId="415278828" sldId="1025"/>
        </pc:sldMkLst>
        <pc:spChg chg="mod">
          <ac:chgData name="Mike Montemurro" userId="40c20c913ca7511e" providerId="LiveId" clId="{01AE459F-BCDA-49A5-90D9-A5FA3B4D3347}" dt="2024-07-18T20:28:39.976" v="238" actId="20577"/>
          <ac:spMkLst>
            <pc:docMk/>
            <pc:sldMk cId="415278828" sldId="1025"/>
            <ac:spMk id="9223" creationId="{00000000-0000-0000-0000-000000000000}"/>
          </ac:spMkLst>
        </pc:spChg>
      </pc:sldChg>
      <pc:sldChg chg="modSp mod">
        <pc:chgData name="Mike Montemurro" userId="40c20c913ca7511e" providerId="LiveId" clId="{01AE459F-BCDA-49A5-90D9-A5FA3B4D3347}" dt="2024-07-18T20:31:07.793" v="279"/>
        <pc:sldMkLst>
          <pc:docMk/>
          <pc:sldMk cId="3298235721" sldId="1026"/>
        </pc:sldMkLst>
        <pc:spChg chg="mod">
          <ac:chgData name="Mike Montemurro" userId="40c20c913ca7511e" providerId="LiveId" clId="{01AE459F-BCDA-49A5-90D9-A5FA3B4D3347}" dt="2024-07-18T20:31:07.793" v="279"/>
          <ac:spMkLst>
            <pc:docMk/>
            <pc:sldMk cId="3298235721" sldId="1026"/>
            <ac:spMk id="922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947424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17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3869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540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06187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3952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7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0730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81685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89859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760431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0715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1934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21708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31538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388180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370506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460695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002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668475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646775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07190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r10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89-04-000m-revme-sb2-ed1-ad-ho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472-04-000m-revme-sa-ballot-2-editor2-ad-hoc-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1/dcn/24/11-24-0491-03-000m-revme-sa-1-sec-adhoc-comments.xlsx" TargetMode="External"/><Relationship Id="rId5" Type="http://schemas.openxmlformats.org/officeDocument/2006/relationships/hyperlink" Target="https://mentor.ieee.org/802.11/dcn/21/11-21-0727-33-000m-revme-phy-comments.xls" TargetMode="External"/><Relationship Id="rId4" Type="http://schemas.openxmlformats.org/officeDocument/2006/relationships/hyperlink" Target="https://mentor.ieee.org/802.11/dcn/23/11-23-2032-09-000m-revme-mac-sa-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472-04-000m-revme-sa-ballot-2-editor2-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688-00-000m-non-ap-regulatory-connectivity-non-comment.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706-00-000m-channel-usage.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098-03-000m-alignment-of-secure-ltf-normative-text-with-test-vector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472-06-000m-revme-sa-ballot-2-editor2-ad-hoc-comments.xlsx" TargetMode="External"/><Relationship Id="rId7" Type="http://schemas.openxmlformats.org/officeDocument/2006/relationships/hyperlink" Target="https://mentor.ieee.org/802.11/dcn/24/11-24-0491-05-000m-revme-sa-1-sec-adhoc-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mentor.ieee.org/802.11/dcn/21/11-21-0727-34-000m-revme-phy-comments.xls" TargetMode="External"/><Relationship Id="rId5" Type="http://schemas.openxmlformats.org/officeDocument/2006/relationships/hyperlink" Target="https://mentor.ieee.org/802.11/dcn/23/11-23-2032-10-000m-revme-mac-sa-comments.xls" TargetMode="External"/><Relationship Id="rId4" Type="http://schemas.openxmlformats.org/officeDocument/2006/relationships/hyperlink" Target="https://mentor.ieee.org/802.11/dcn/24/11-24-0484-04-000m-revme-gen-ad-hoc-comments-on-sb-recirc-1.xls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1/dcn/21/11-21-0727-29-000m-revme-phy-comments.xl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27-34-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484-04-000m-revme-gen-ad-hoc-comments-on-sb-recirc-1.xls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2032-10-000m-revme-mac-sa-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744-01-000m-resolution-of-final-errata.doc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06-01-000m-channel-usage.doc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0901-02-000m-proposed-update-for-figure-11-23-in-802-11revme-d5-0.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927-01-000m-bugfixes.doc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0938-03-000m-protect-ssid-in-4-way-handshake.doc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1235-03-000m-revme-sb3-editor1-ad-hoc-comments.xlsx"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hyperlink" Target="https://mentor.ieee.org/802.11/dcn/24/11-24-1142-01-000m-revme-sa3-sec-adhoc-comments.xlsx" TargetMode="External"/><Relationship Id="rId4" Type="http://schemas.openxmlformats.org/officeDocument/2006/relationships/hyperlink" Target="https://mentor.ieee.org/802.11/dcn/24/11-24-1281-05-000m-revme-sa-ballot-3-ed2-ad-hoc-comments.xls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1235-03-000m-revme-sb3-editor1-ad-hoc-comments.xls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4/11-24-1142-01-000m-revme-sa3-sec-adhoc-comments.xls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42-01-000m-revme-sa3-sec-adhoc-comments.xlsx"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1142-01-000m-revme-sa3-sec-adhoc-comments.xls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2024-07-18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150 – EDITOR1, EDITOR2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“Motion-ED1-SA2B” (4 CIDs) tab in </a:t>
            </a:r>
            <a:r>
              <a:rPr lang="en-US" altLang="en-US" sz="1800" dirty="0">
                <a:hlinkClick r:id="rId3"/>
              </a:rPr>
              <a:t>https://mentor.ieee.org/802.11/dcn/24/11-24-0489-04-000m-revme-sb2-ed1-ad-hoc-comments.xlsx</a:t>
            </a:r>
            <a:r>
              <a:rPr lang="en-US" altLang="en-US" sz="1800" dirty="0"/>
              <a:t>,</a:t>
            </a:r>
          </a:p>
          <a:p>
            <a:pPr marL="457200" lvl="1" indent="0">
              <a:buNone/>
            </a:pPr>
            <a:r>
              <a:rPr lang="en-US" altLang="en-US" sz="1800" dirty="0"/>
              <a:t>"Motion ED2-SA2-002“ (17 CIDs) tab in  </a:t>
            </a:r>
            <a:r>
              <a:rPr lang="en-US" altLang="en-US" sz="1800" dirty="0">
                <a:hlinkClick r:id="rId4"/>
              </a:rPr>
              <a:t>https://mentor.ieee.org/802.11/dcn/24/11-24-0472-05-000m-revme-sa-ballot-2-editor2-ad-hoc-comments.xlsx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359342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151 – GEN, MAC, PHY, SEC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April” tab (9 CIDs) in </a:t>
            </a:r>
            <a:r>
              <a:rPr lang="en-US" altLang="en-US" sz="1600" dirty="0">
                <a:hlinkClick r:id="rId3"/>
              </a:rPr>
              <a:t>https://mentor.ieee.org/802.11/dcn/24/11-24-0484-02-000m-revme-gen-ad-hoc-comments-on-sb-recirc-1.xlsx</a:t>
            </a:r>
            <a:r>
              <a:rPr lang="en-US" altLang="en-US" sz="1600" dirty="0"/>
              <a:t>,</a:t>
            </a:r>
          </a:p>
          <a:p>
            <a:pPr marL="457200" lvl="1" indent="0">
              <a:lnSpc>
                <a:spcPct val="80000"/>
              </a:lnSpc>
              <a:buNone/>
            </a:pPr>
            <a:r>
              <a:rPr lang="en-US" altLang="en-US" sz="1600" dirty="0"/>
              <a:t>“Motion MAC-BM” tab (41 CIDs) except for CID 7213 in </a:t>
            </a:r>
            <a:r>
              <a:rPr lang="en-US" altLang="en-US" sz="1600" dirty="0">
                <a:hlinkClick r:id="rId4"/>
              </a:rPr>
              <a:t>https://mentor.ieee.org/802.11/dcn/23/11-23-2032-09-000m-revme-mac-sa-comments.xls</a:t>
            </a:r>
            <a:r>
              <a:rPr lang="en-US" altLang="en-US" sz="1600" dirty="0"/>
              <a:t>, </a:t>
            </a:r>
          </a:p>
          <a:p>
            <a:pPr marL="457200" lvl="1" indent="0">
              <a:lnSpc>
                <a:spcPct val="80000"/>
              </a:lnSpc>
              <a:buNone/>
            </a:pPr>
            <a:r>
              <a:rPr lang="en-US" altLang="en-US" sz="1600" dirty="0"/>
              <a:t>“PHY Motion 5” tab (2 CID) in </a:t>
            </a:r>
            <a:r>
              <a:rPr lang="en-US" altLang="en-US" sz="1600" dirty="0">
                <a:hlinkClick r:id="rId5"/>
              </a:rPr>
              <a:t>https://mentor.ieee.org/802.11/dcn/21/11-21-0727-33-000m-revme-phy-comments.xls</a:t>
            </a:r>
            <a:r>
              <a:rPr lang="en-US" altLang="en-US" sz="1600" dirty="0"/>
              <a:t>,</a:t>
            </a:r>
          </a:p>
          <a:p>
            <a:pPr marL="457200" lvl="1" indent="0">
              <a:lnSpc>
                <a:spcPct val="80000"/>
              </a:lnSpc>
              <a:buNone/>
            </a:pPr>
            <a:r>
              <a:rPr lang="en-US" altLang="en-US" sz="1600" dirty="0"/>
              <a:t>“SEC Motion B” tab (17 CIDs), updating the resolution for CID 7007 to add “for CID 7007” at the end of the comment resolution text, in </a:t>
            </a:r>
            <a:r>
              <a:rPr lang="en-US" altLang="en-US" sz="1600" dirty="0">
                <a:hlinkClick r:id="rId6"/>
              </a:rPr>
              <a:t>https://mentor.ieee.org/802.11/dcn/24/11-24-0491-03-000m-revme-sa-1-sec-adhoc-comments.xlsx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a:t>
            </a:r>
            <a:r>
              <a:rPr lang="en-US" altLang="en-US" sz="1800" dirty="0" err="1"/>
              <a:t>Youhan</a:t>
            </a:r>
            <a:r>
              <a:rPr lang="en-US" altLang="en-US" sz="1800" dirty="0"/>
              <a:t> Kim</a:t>
            </a:r>
          </a:p>
          <a:p>
            <a:pPr marL="0" indent="0">
              <a:lnSpc>
                <a:spcPct val="80000"/>
              </a:lnSpc>
              <a:buNone/>
            </a:pPr>
            <a:r>
              <a:rPr lang="en-US" altLang="en-US" sz="1800" dirty="0"/>
              <a:t>Result: Approved with one abstention. Passes.</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91916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152 – CID 7218 (ED2) Group Address Indicator</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“Motion ED2-SA2-003" tab in  </a:t>
            </a:r>
            <a:r>
              <a:rPr lang="en-US" altLang="en-US" sz="1800" dirty="0">
                <a:hlinkClick r:id="rId3"/>
              </a:rPr>
              <a:t>https://mentor.ieee.org/802.11/dcn/24/11-24-0472-05-000m-revme-sa-ballot-2-editor2-ad-hoc-comments.xlsx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Jouni Malinen	</a:t>
            </a:r>
          </a:p>
          <a:p>
            <a:pPr marL="0" indent="0">
              <a:lnSpc>
                <a:spcPct val="80000"/>
              </a:lnSpc>
              <a:buNone/>
            </a:pPr>
            <a:r>
              <a:rPr lang="en-US" altLang="en-US" sz="2000" dirty="0"/>
              <a:t>Seconded: </a:t>
            </a:r>
            <a:r>
              <a:rPr lang="en-US" altLang="en-US" sz="2000" dirty="0" err="1"/>
              <a:t>Youhan</a:t>
            </a:r>
            <a:r>
              <a:rPr lang="en-US" altLang="en-US" sz="2000" dirty="0"/>
              <a:t> Kim</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314036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153 – Non-AP regulatory connectivity</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“Proposed edit (P5913L52):” from</a:t>
            </a:r>
          </a:p>
          <a:p>
            <a:pPr marL="457200" lvl="1" indent="0">
              <a:lnSpc>
                <a:spcPct val="80000"/>
              </a:lnSpc>
              <a:buNone/>
            </a:pPr>
            <a:r>
              <a:rPr lang="en-US" altLang="en-US" sz="1800" dirty="0">
                <a:hlinkClick r:id="rId3"/>
              </a:rPr>
              <a:t>https://mentor.ieee.org/802.11/dcn/24/11-24-0688-00-000m-non-ap-regulatory-connectivity-non-comment.docx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79655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154 – Channel usage</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https://mentor.ieee.org/802.11/dcn/24/11-24-0706-00-000m-channel-usage.docx</a:t>
            </a:r>
            <a:r>
              <a:rPr lang="en-US" altLang="en-US" sz="1800" dirty="0"/>
              <a:t> ,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p>
          <a:p>
            <a:pPr marL="0" indent="0">
              <a:lnSpc>
                <a:spcPct val="80000"/>
              </a:lnSpc>
              <a:buNone/>
            </a:pPr>
            <a:r>
              <a:rPr lang="en-US" altLang="en-US" sz="2000" dirty="0" err="1">
                <a:solidFill>
                  <a:srgbClr val="006600"/>
                </a:solidFill>
              </a:rPr>
              <a:t>Posponed</a:t>
            </a:r>
            <a:r>
              <a:rPr lang="en-US" altLang="en-US" sz="2000" dirty="0">
                <a:solidFill>
                  <a:srgbClr val="006600"/>
                </a:solidFill>
              </a:rPr>
              <a:t> until May Interim</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3117262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155 – Secure LTF test vector updates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from</a:t>
            </a:r>
          </a:p>
          <a:p>
            <a:pPr marL="457200" lvl="1" indent="0">
              <a:lnSpc>
                <a:spcPct val="80000"/>
              </a:lnSpc>
              <a:buNone/>
            </a:pPr>
            <a:r>
              <a:rPr lang="en-US" altLang="en-US" sz="1800" dirty="0">
                <a:hlinkClick r:id="rId3"/>
              </a:rPr>
              <a:t>https://mentor.ieee.org/802.11/dcn/24/11-24-0098-03-000m-alignment-of-secure-ltf-normative-text-with-test-vectors.docx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Youhan</a:t>
            </a:r>
            <a:r>
              <a:rPr lang="en-US" altLang="en-US" sz="2000" dirty="0"/>
              <a:t> Kim</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409940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156 – CID 7072 </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on the “Motion-CID7072” tab of </a:t>
            </a:r>
          </a:p>
          <a:p>
            <a:pPr marL="457200" lvl="1" indent="0">
              <a:lnSpc>
                <a:spcPct val="80000"/>
              </a:lnSpc>
              <a:buNone/>
            </a:pPr>
            <a:r>
              <a:rPr lang="en-US" altLang="en-US" sz="1800" dirty="0"/>
              <a:t>https://mentor.ieee.org/802.11/dcn/24/11-24-0489-04-000m-revme-sb2-ed1-ad-hoc-comments.xlsx/</a:t>
            </a:r>
            <a:endParaRPr lang="en-US" altLang="en-US" sz="1800" b="1" dirty="0"/>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4235649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157 – EDITOR2, GEN, MAC, PHY, SEC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"Motion ED2-SA2-004“ (1 CIDs) tab in  </a:t>
            </a:r>
            <a:r>
              <a:rPr lang="en-US" altLang="en-US" sz="1600" dirty="0">
                <a:hlinkClick r:id="rId3"/>
              </a:rPr>
              <a:t>https://mentor.ieee.org/802.11/dcn/24/11-24-0472-06-000m-revme-sa-ballot-2-editor2-ad-hoc-comments.xlsx</a:t>
            </a:r>
            <a:r>
              <a:rPr lang="en-US" altLang="en-US" sz="1600" dirty="0"/>
              <a:t>,</a:t>
            </a:r>
          </a:p>
          <a:p>
            <a:pPr marL="457200" lvl="1" indent="0">
              <a:lnSpc>
                <a:spcPct val="80000"/>
              </a:lnSpc>
              <a:buNone/>
            </a:pPr>
            <a:r>
              <a:rPr lang="en-US" altLang="en-US" sz="1600" dirty="0"/>
              <a:t>“GEN Motion May” tab (6 CIDs) in </a:t>
            </a:r>
            <a:r>
              <a:rPr lang="en-US" altLang="en-US" sz="1600" dirty="0">
                <a:hlinkClick r:id="rId4"/>
              </a:rPr>
              <a:t>https://mentor.ieee.org/802.11/dcn/24/11-24-0484-04-000m-revme-gen-ad-hoc-comments-on-sb-recirc-1.xlsx</a:t>
            </a:r>
            <a:r>
              <a:rPr lang="en-US" altLang="en-US" sz="1600" dirty="0"/>
              <a:t>,</a:t>
            </a:r>
          </a:p>
          <a:p>
            <a:pPr marL="457200" lvl="1" indent="0">
              <a:lnSpc>
                <a:spcPct val="80000"/>
              </a:lnSpc>
              <a:buNone/>
            </a:pPr>
            <a:r>
              <a:rPr lang="en-US" altLang="en-US" sz="1600" dirty="0"/>
              <a:t>“Motion MAC-BN” tab (21 CIDs) in </a:t>
            </a:r>
            <a:r>
              <a:rPr lang="en-US" altLang="en-US" sz="1600" dirty="0">
                <a:hlinkClick r:id="rId5"/>
              </a:rPr>
              <a:t>https://mentor.ieee.org/802.11/dcn/23/11-23-2032-10-000m-revme-mac-sa-comments.xls</a:t>
            </a:r>
            <a:r>
              <a:rPr lang="en-US" altLang="en-US" sz="1600" dirty="0"/>
              <a:t>, </a:t>
            </a:r>
          </a:p>
          <a:p>
            <a:pPr marL="457200" lvl="1" indent="0">
              <a:lnSpc>
                <a:spcPct val="80000"/>
              </a:lnSpc>
              <a:buNone/>
            </a:pPr>
            <a:r>
              <a:rPr lang="en-US" altLang="en-US" sz="1600" dirty="0"/>
              <a:t>“PHY Motion 6” tab (16 CIDs) in </a:t>
            </a:r>
            <a:r>
              <a:rPr lang="en-US" altLang="en-US" sz="1600" dirty="0">
                <a:hlinkClick r:id="rId6"/>
              </a:rPr>
              <a:t>https://mentor.ieee.org/802.11/dcn/21/11-21-0727-34-000m-revme-phy-comments.xls</a:t>
            </a:r>
            <a:r>
              <a:rPr lang="en-US" altLang="en-US" sz="1600" dirty="0"/>
              <a:t>,</a:t>
            </a:r>
          </a:p>
          <a:p>
            <a:pPr marL="457200" lvl="1" indent="0">
              <a:lnSpc>
                <a:spcPct val="80000"/>
              </a:lnSpc>
              <a:buNone/>
            </a:pPr>
            <a:r>
              <a:rPr lang="en-US" altLang="en-US" sz="1600" dirty="0"/>
              <a:t>“SEC Motion C” tab (6 CIDs), in </a:t>
            </a:r>
            <a:r>
              <a:rPr lang="en-US" altLang="en-US" sz="1600" dirty="0">
                <a:hlinkClick r:id="rId7"/>
              </a:rPr>
              <a:t>https://mentor.ieee.org/802.11/dcn/24/11-24-0491-05-000m-revme-sa-1-sec-adhoc-comments.xlsx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Stephen McCann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176745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158 – Submission Required CIDs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MAC: “Submission Required” tab ( 5 CIDs) in </a:t>
            </a:r>
            <a:r>
              <a:rPr lang="en-US" altLang="en-US" sz="1600" dirty="0">
                <a:hlinkClick r:id="rId3"/>
              </a:rPr>
              <a:t>https://mentor.ieee.org/802.11/dcn/23/11-23-2032-10-000m-revme-mac-sa-comments.xls</a:t>
            </a:r>
            <a:r>
              <a:rPr lang="en-US" altLang="en-US" sz="1600" dirty="0"/>
              <a:t>, ,</a:t>
            </a:r>
          </a:p>
          <a:p>
            <a:pPr marL="457200" lvl="1" indent="0">
              <a:lnSpc>
                <a:spcPct val="80000"/>
              </a:lnSpc>
              <a:buNone/>
            </a:pPr>
            <a:r>
              <a:rPr lang="en-US" altLang="en-US" sz="1600" dirty="0"/>
              <a:t>PHY: “Submission Required” tab ( 12 CIDs) in </a:t>
            </a:r>
            <a:r>
              <a:rPr lang="en-US" altLang="en-US" sz="1600" dirty="0">
                <a:hlinkClick r:id="rId4"/>
              </a:rPr>
              <a:t>https://mentor.ieee.org/802.11/dcn/21/11-21-0727-34-000m-revme-phy-comments.xls</a:t>
            </a:r>
            <a:r>
              <a:rPr lang="en-US" altLang="en-US" sz="1600" dirty="0"/>
              <a:t>,</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Jouni Malinen</a:t>
            </a:r>
          </a:p>
          <a:p>
            <a:pPr marL="0" indent="0">
              <a:lnSpc>
                <a:spcPct val="80000"/>
              </a:lnSpc>
              <a:buNone/>
            </a:pPr>
            <a:r>
              <a:rPr lang="en-US" altLang="en-US" sz="1600" dirty="0"/>
              <a:t>Seconded: Joseph Levy</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1849655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159 – S1G Global Operating Classes</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“PHY Motion 6b" tab (3 CIDs) in </a:t>
            </a:r>
            <a:r>
              <a:rPr lang="en-US" altLang="en-US" sz="1800" dirty="0">
                <a:hlinkClick r:id="rId3"/>
              </a:rPr>
              <a:t>https://mentor.ieee.org/802.11/dcn/21/11-21-0727-34-000m-revme-phy-comments.xls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David </a:t>
            </a:r>
            <a:r>
              <a:rPr lang="en-US" altLang="en-US" sz="2000" dirty="0" err="1"/>
              <a:t>Halasz</a:t>
            </a:r>
            <a:r>
              <a:rPr lang="en-US" altLang="en-US" sz="2000" dirty="0"/>
              <a:t>	</a:t>
            </a:r>
          </a:p>
          <a:p>
            <a:pPr marL="0" indent="0">
              <a:lnSpc>
                <a:spcPct val="80000"/>
              </a:lnSpc>
              <a:buNone/>
            </a:pPr>
            <a:r>
              <a:rPr lang="en-US" altLang="en-US" sz="2000" dirty="0"/>
              <a:t>Seconded: Jerome Henry</a:t>
            </a:r>
          </a:p>
          <a:p>
            <a:pPr marL="0" indent="0">
              <a:lnSpc>
                <a:spcPct val="80000"/>
              </a:lnSpc>
              <a:buNone/>
            </a:pPr>
            <a:r>
              <a:rPr lang="en-US" altLang="en-US" sz="2000" dirty="0"/>
              <a:t>Result: Approved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90516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160 – Clause 6 and CANCEL-TX</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CID 7067” tab (1 CIDs) in </a:t>
            </a:r>
            <a:r>
              <a:rPr lang="en-US" altLang="en-US" sz="1800" dirty="0">
                <a:hlinkClick r:id="rId3"/>
              </a:rPr>
              <a:t>https://mentor.ieee.org/802.11/dcn/24/11-24-0484-04-000m-revme-gen-ad-hoc-comments-on-sb-recirc-1.xlsx</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Jon Rosdahl</a:t>
            </a:r>
          </a:p>
          <a:p>
            <a:pPr marL="0" indent="0">
              <a:lnSpc>
                <a:spcPct val="80000"/>
              </a:lnSpc>
              <a:buNone/>
            </a:pPr>
            <a:r>
              <a:rPr lang="en-US" altLang="en-US" sz="2000" dirty="0"/>
              <a:t>Result: Approved with one no vote.</a:t>
            </a: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24216861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161 – End of Wait state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7159” tab (1 CID) in </a:t>
            </a:r>
            <a:r>
              <a:rPr lang="en-US" altLang="en-US" sz="1800" dirty="0">
                <a:hlinkClick r:id="rId3"/>
              </a:rPr>
              <a:t>https://mentor.ieee.org/802.11/dcn/23/11-23-2032-10-000m-revme-mac-sa-comments.xls</a:t>
            </a:r>
            <a:r>
              <a:rPr lang="en-US" altLang="en-US" sz="1800" dirty="0"/>
              <a:t>,</a:t>
            </a:r>
          </a:p>
          <a:p>
            <a:pPr marL="457200" lvl="1" indent="0">
              <a:lnSpc>
                <a:spcPct val="80000"/>
              </a:lnSpc>
              <a:buNone/>
            </a:pPr>
            <a:r>
              <a:rPr lang="en-US" altLang="en-US" sz="1800" dirty="0"/>
              <a:t>and instruct the Editor to update the </a:t>
            </a:r>
            <a:r>
              <a:rPr lang="en-US" altLang="en-US" sz="1800" dirty="0" err="1"/>
              <a:t>REVme</a:t>
            </a:r>
            <a:r>
              <a:rPr lang="en-US" altLang="en-US" sz="1800" dirty="0"/>
              <a:t> draft.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3271101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162 – SAE errata</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in </a:t>
            </a:r>
          </a:p>
          <a:p>
            <a:pPr marL="457200" lvl="1" indent="0">
              <a:lnSpc>
                <a:spcPct val="80000"/>
              </a:lnSpc>
              <a:buNone/>
            </a:pPr>
            <a:r>
              <a:rPr lang="en-US" altLang="en-US" sz="1800" dirty="0">
                <a:hlinkClick r:id="rId3"/>
              </a:rPr>
              <a:t>https://mentor.ieee.org/802.11/dcn/24/11-24-0744-01-000m-resolution-of-final-errata.docx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p>
          <a:p>
            <a:pPr marL="457200" lvl="1" indent="0">
              <a:lnSpc>
                <a:spcPct val="80000"/>
              </a:lnSpc>
              <a:buNone/>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825202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163 – Channel usage</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https://mentor.ieee.org/802.11/dcn/24/11-24-0706-01-000m-channel-usage.docx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Jerome Henry</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829362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164 – Updated figure 11-23</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GB" sz="1800" dirty="0">
                <a:effectLst/>
                <a:latin typeface="Times New Roman" panose="02020603050405020304" pitchFamily="18" charset="0"/>
                <a:ea typeface="Times New Roman" panose="02020603050405020304" pitchFamily="18" charset="0"/>
              </a:rPr>
              <a:t>Proposed updated figure (11-23) for 802.11REVme D6.0”</a:t>
            </a:r>
            <a:r>
              <a:rPr lang="en-CA" sz="1800" dirty="0">
                <a:latin typeface="Times New Roman" panose="02020603050405020304" pitchFamily="18" charset="0"/>
                <a:ea typeface="Times New Roman" panose="02020603050405020304" pitchFamily="18" charset="0"/>
              </a:rPr>
              <a:t> </a:t>
            </a:r>
            <a:r>
              <a:rPr lang="en-US" altLang="en-US" sz="1800" dirty="0"/>
              <a:t>from</a:t>
            </a:r>
          </a:p>
          <a:p>
            <a:pPr marL="457200" lvl="1" indent="0">
              <a:lnSpc>
                <a:spcPct val="80000"/>
              </a:lnSpc>
              <a:buNone/>
            </a:pPr>
            <a:r>
              <a:rPr lang="en-US" altLang="en-US" sz="1800" dirty="0">
                <a:hlinkClick r:id="rId3"/>
              </a:rPr>
              <a:t>https://mentor.ieee.org/802.11/dcn/24/11-24-0901-02-000m-proposed-update-for-figure-11-23-in-802-11revme-d5-0.docx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Joseph Levy</a:t>
            </a:r>
          </a:p>
          <a:p>
            <a:pPr marL="0" indent="0">
              <a:lnSpc>
                <a:spcPct val="80000"/>
              </a:lnSpc>
              <a:buNone/>
            </a:pPr>
            <a:r>
              <a:rPr lang="en-US" altLang="en-US" sz="2000" dirty="0"/>
              <a:t>Seconded: Jouni Malinen</a:t>
            </a:r>
          </a:p>
          <a:p>
            <a:pPr marL="0" indent="0">
              <a:lnSpc>
                <a:spcPct val="80000"/>
              </a:lnSpc>
              <a:buNone/>
            </a:pPr>
            <a:r>
              <a:rPr lang="en-US" altLang="en-US" sz="2000" dirty="0"/>
              <a:t>Result: Unanimous. Approved.</a:t>
            </a:r>
            <a:endParaRPr lang="en-US" altLang="en-US" sz="1600" dirty="0">
              <a:solidFill>
                <a:srgbClr val="006600"/>
              </a:solidFill>
            </a:endParaRPr>
          </a:p>
          <a:p>
            <a:pPr marL="0" indent="0">
              <a:lnSpc>
                <a:spcPct val="80000"/>
              </a:lnSpc>
              <a:buNone/>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3102181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165 – Traffic Indicator field</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https://mentor.ieee.org/802.11/dcn/24/11-24-0927-02-000m-bugfixes.docx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Mark Rison</a:t>
            </a:r>
          </a:p>
          <a:p>
            <a:pPr marL="0" indent="0">
              <a:lnSpc>
                <a:spcPct val="80000"/>
              </a:lnSpc>
              <a:buNone/>
            </a:pPr>
            <a:r>
              <a:rPr lang="en-US" altLang="en-US" sz="2000" dirty="0"/>
              <a:t>Result: Unanimous. 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4016746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166 </a:t>
            </a:r>
            <a:r>
              <a:rPr lang="en-US" altLang="en-US" dirty="0"/>
              <a:t>– SSID Protection</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a:t>
            </a:r>
            <a:r>
              <a:rPr lang="en-CA" altLang="en-US" sz="1800" dirty="0"/>
              <a:t>changes in</a:t>
            </a:r>
            <a:endParaRPr lang="en-US" altLang="en-US" sz="1800" dirty="0"/>
          </a:p>
          <a:p>
            <a:pPr marL="457200" lvl="1" indent="0">
              <a:lnSpc>
                <a:spcPct val="80000"/>
              </a:lnSpc>
              <a:buNone/>
            </a:pPr>
            <a:r>
              <a:rPr lang="en-US" altLang="en-US" sz="1800" dirty="0">
                <a:hlinkClick r:id="rId3"/>
              </a:rPr>
              <a:t>https://mentor.ieee.org/802.11/dcn/24/11-24-0938-03-000m-protect-ssid-in-4-way-handshake.docx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Jouni Malinen</a:t>
            </a:r>
          </a:p>
          <a:p>
            <a:pPr marL="0" indent="0">
              <a:lnSpc>
                <a:spcPct val="80000"/>
              </a:lnSpc>
              <a:buNone/>
            </a:pPr>
            <a:r>
              <a:rPr lang="en-US" altLang="en-US" sz="2000" dirty="0"/>
              <a:t>Seconded: Joseph Levy</a:t>
            </a:r>
          </a:p>
          <a:p>
            <a:pPr marL="0" indent="0">
              <a:lnSpc>
                <a:spcPct val="80000"/>
              </a:lnSpc>
              <a:buNone/>
            </a:pPr>
            <a:r>
              <a:rPr lang="en-US" altLang="en-US" sz="2000" dirty="0"/>
              <a:t>Result: Motion passes with two abstentions.</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93145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167 – Update to CID 7211</a:t>
            </a:r>
            <a:br>
              <a:rPr lang="en-US" altLang="en-US" dirty="0"/>
            </a:br>
            <a:r>
              <a:rPr lang="en-US" altLang="en-US" dirty="0"/>
              <a:t>(2024-05-16)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CA" altLang="en-US" sz="1800" dirty="0"/>
              <a:t>Update the comment resolution for CID 7211 as</a:t>
            </a:r>
          </a:p>
          <a:p>
            <a:pPr marL="0" indent="0">
              <a:lnSpc>
                <a:spcPct val="80000"/>
              </a:lnSpc>
              <a:buNone/>
            </a:pPr>
            <a:r>
              <a:rPr lang="en-CA" altLang="en-US" sz="1800" b="1" dirty="0"/>
              <a:t>“REJECTED. </a:t>
            </a:r>
          </a:p>
          <a:p>
            <a:pPr marL="0" indent="0">
              <a:lnSpc>
                <a:spcPct val="80000"/>
              </a:lnSpc>
              <a:buNone/>
            </a:pPr>
            <a:r>
              <a:rPr lang="en-US" altLang="en-US" sz="1800" b="1" dirty="0"/>
              <a:t>The PTKSA Replay Counter field in the RSNE in the TDLS Setup Request frame is used for the TDLS, and its value comes from this MIB attribute.</a:t>
            </a:r>
          </a:p>
          <a:p>
            <a:pPr marL="0" indent="0">
              <a:lnSpc>
                <a:spcPct val="80000"/>
              </a:lnSpc>
              <a:buNone/>
            </a:pPr>
            <a:r>
              <a:rPr lang="en-US" altLang="en-US" sz="1800" b="1" dirty="0"/>
              <a:t>Note to the Editor: this is a reversal of a prior motioned ACCEPTED (motion 144, 2024-03-12).  The text shown in D5.0 is correct and should not be changed.”</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Rison</a:t>
            </a:r>
          </a:p>
          <a:p>
            <a:pPr marL="0" indent="0">
              <a:lnSpc>
                <a:spcPct val="80000"/>
              </a:lnSpc>
              <a:buNone/>
            </a:pPr>
            <a:r>
              <a:rPr lang="en-US" altLang="en-US" sz="2000" dirty="0"/>
              <a:t>Seconded: Jerome Henry</a:t>
            </a:r>
          </a:p>
          <a:p>
            <a:pPr marL="0" indent="0">
              <a:lnSpc>
                <a:spcPct val="80000"/>
              </a:lnSpc>
              <a:buNone/>
            </a:pPr>
            <a:r>
              <a:rPr lang="en-US" altLang="en-US" sz="2000" dirty="0"/>
              <a:t>Result: Unanimous. </a:t>
            </a:r>
            <a:r>
              <a:rPr lang="en-US" altLang="en-US" sz="2000"/>
              <a:t>Approved.</a:t>
            </a: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286262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168 – EDITOR1, EDITOR2, SEC CIDs</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"Trivial Comments “ (31 CIDs) tab, “Motion-ED1-SA3A” (11 CIDs) tab,  and “Motion-ED1-SA3B” (2 CIDs) in </a:t>
            </a:r>
            <a:r>
              <a:rPr lang="en-US" altLang="en-US" sz="1600" dirty="0">
                <a:hlinkClick r:id="rId3"/>
              </a:rPr>
              <a:t>https://mentor.ieee.org/802.11/dcn/24/11-24-1235-03-000m-revme-sb3-editor1-ad-hoc-comments.xlsx</a:t>
            </a:r>
            <a:r>
              <a:rPr lang="en-US" altLang="en-US" sz="1600" dirty="0"/>
              <a:t>, </a:t>
            </a:r>
          </a:p>
          <a:p>
            <a:pPr marL="457200" lvl="1" indent="0">
              <a:lnSpc>
                <a:spcPct val="80000"/>
              </a:lnSpc>
              <a:buNone/>
            </a:pPr>
            <a:r>
              <a:rPr lang="en-US" altLang="en-US" sz="1600" dirty="0"/>
              <a:t>“ED2 - SA3 - Motion 1” tab (2 CIDs), “ED2 - SA3 - Motion 2” tab (31 CIDs), “ED2 - SA3 - Motion 3” tab (4 CIDs), “ED2 - SA3 - Motion 4” tab (5 CIDs), and “ED2 - SA3 - Motion 5” tab (3 CIDs) in </a:t>
            </a:r>
            <a:r>
              <a:rPr lang="en-US" altLang="en-US" sz="1600" dirty="0">
                <a:hlinkClick r:id="rId4"/>
              </a:rPr>
              <a:t>https://mentor.ieee.org/802.11/dcn/24/11-24-1281-05-000m-revme-sa-ballot-3-ed2-ad-hoc-comments.xlsx</a:t>
            </a:r>
            <a:r>
              <a:rPr lang="en-US" altLang="en-US" sz="1600" dirty="0"/>
              <a:t>,</a:t>
            </a:r>
          </a:p>
          <a:p>
            <a:pPr marL="457200" lvl="1" indent="0">
              <a:lnSpc>
                <a:spcPct val="80000"/>
              </a:lnSpc>
              <a:buNone/>
            </a:pPr>
            <a:r>
              <a:rPr lang="en-US" altLang="en-US" sz="1600" dirty="0"/>
              <a:t>“SEC Motion A” tab (31 CIDs), and “SEC Motion B” (109 CIDs) in </a:t>
            </a:r>
            <a:r>
              <a:rPr lang="en-US" altLang="en-US" sz="1600" dirty="0">
                <a:hlinkClick r:id="rId5"/>
              </a:rPr>
              <a:t>https://mentor.ieee.org/802.11/dcn/24/11-24-1142-01-000m-revme-sa3-sec-adhoc-comments.xlsx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Emily Qi</a:t>
            </a:r>
          </a:p>
          <a:p>
            <a:pPr marL="0" indent="0">
              <a:lnSpc>
                <a:spcPct val="80000"/>
              </a:lnSpc>
              <a:buNone/>
            </a:pPr>
            <a:r>
              <a:rPr lang="en-US" altLang="en-US" sz="1800" dirty="0"/>
              <a:t>Seconded: Stephen McCann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972459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169 – Submission Required CIDs</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tab ( 3 CIDs) in </a:t>
            </a:r>
            <a:r>
              <a:rPr lang="en-US" altLang="en-US" sz="1600" dirty="0">
                <a:hlinkClick r:id="rId3"/>
              </a:rPr>
              <a:t>https://mentor.ieee.org/802.11/dcn/24/11-24-1235-03-000m-revme-sb3-editor1-ad-hoc-comments.xlsx</a:t>
            </a:r>
            <a:r>
              <a:rPr lang="en-US" altLang="en-US" sz="1600" dirty="0"/>
              <a:t>,</a:t>
            </a:r>
          </a:p>
          <a:p>
            <a:pPr marL="457200" lvl="1" indent="0">
              <a:lnSpc>
                <a:spcPct val="80000"/>
              </a:lnSpc>
              <a:buNone/>
            </a:pPr>
            <a:r>
              <a:rPr lang="en-US" altLang="en-US" sz="1600" dirty="0"/>
              <a:t>SEC: “Submission Required” tab ( 23 CIDs) in </a:t>
            </a:r>
            <a:r>
              <a:rPr lang="en-US" altLang="en-US" sz="1600" dirty="0">
                <a:hlinkClick r:id="rId4"/>
              </a:rPr>
              <a:t>https://mentor.ieee.org/802.11/dcn/24/11-24-1142-01-000m-revme-sa3-sec-adhoc-comments.xlsx</a:t>
            </a:r>
            <a:r>
              <a:rPr lang="en-US" altLang="en-US" sz="1600" dirty="0"/>
              <a:t>,</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Emily Qi</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142759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170 – PDF rendering</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“SEC Motion CID 8008” tab (1 CIDs) in </a:t>
            </a:r>
            <a:r>
              <a:rPr lang="en-US" altLang="en-US" sz="1800" dirty="0">
                <a:hlinkClick r:id="rId3"/>
              </a:rPr>
              <a:t>https://mentor.ieee.org/802.11/dcn/24/11-24-1142-01-000m-revme-sa3-sec-adhoc-comments.xlsx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Jon Rosdahl</a:t>
            </a:r>
          </a:p>
          <a:p>
            <a:pPr marL="0" indent="0">
              <a:lnSpc>
                <a:spcPct val="80000"/>
              </a:lnSpc>
              <a:buNone/>
            </a:pPr>
            <a:r>
              <a:rPr lang="en-US" altLang="en-US" sz="2000" dirty="0"/>
              <a:t>Result: Approved with one no vote (Mark RISON).</a:t>
            </a: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4152788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171 </a:t>
            </a:r>
            <a:r>
              <a:rPr lang="en-US" altLang="en-US"/>
              <a:t>– Encrypted Data</a:t>
            </a:r>
            <a:br>
              <a:rPr lang="en-US" altLang="en-US" dirty="0"/>
            </a:br>
            <a:r>
              <a:rPr lang="en-US" altLang="en-US" dirty="0"/>
              <a:t>(2024-07-18)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“SEC Motion CID 8125” tab (1 CIDs) in </a:t>
            </a:r>
            <a:r>
              <a:rPr lang="en-US" altLang="en-US" sz="1800" dirty="0">
                <a:hlinkClick r:id="rId3"/>
              </a:rPr>
              <a:t>https://mentor.ieee.org/802.11/dcn/24/11-24-1142-01-000m-revme-sa3-sec-adhoc-comments.xlsx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Stephen McCann	</a:t>
            </a:r>
          </a:p>
          <a:p>
            <a:pPr marL="0" indent="0">
              <a:lnSpc>
                <a:spcPct val="80000"/>
              </a:lnSpc>
              <a:buNone/>
            </a:pPr>
            <a:r>
              <a:rPr lang="en-US" altLang="en-US" sz="2000" dirty="0"/>
              <a:t>Seconded: Jouni Malinen</a:t>
            </a:r>
          </a:p>
          <a:p>
            <a:pPr marL="0" indent="0">
              <a:lnSpc>
                <a:spcPct val="80000"/>
              </a:lnSpc>
              <a:buNone/>
            </a:pPr>
            <a:r>
              <a:rPr lang="en-US" altLang="en-US" sz="2000" dirty="0"/>
              <a:t>Result</a:t>
            </a:r>
            <a:r>
              <a:rPr lang="en-US" altLang="en-US" sz="2000"/>
              <a:t>: Approved with one no vote (Mark RISON).</a:t>
            </a:r>
            <a:endParaRPr lang="en-US" altLang="en-US" sz="2000">
              <a:solidFill>
                <a:srgbClr val="006600"/>
              </a:solidFill>
            </a:endParaRPr>
          </a:p>
          <a:p>
            <a:pPr marL="0" indent="0">
              <a:lnSpc>
                <a:spcPct val="80000"/>
              </a:lnSpc>
              <a:buNone/>
            </a:pPr>
            <a:endParaRPr lang="en-US" altLang="en-US" sz="2000" dirty="0">
              <a:solidFill>
                <a:srgbClr val="006600"/>
              </a:solidFill>
            </a:endParaRP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29823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a:t>Jon Rosdahl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115558</TotalTime>
  <Words>5219</Words>
  <Application>Microsoft Office PowerPoint</Application>
  <PresentationFormat>Widescreen</PresentationFormat>
  <Paragraphs>799</Paragraphs>
  <Slides>43</Slides>
  <Notes>42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8" baseType="lpstr">
      <vt:lpstr>MS PGothic</vt:lpstr>
      <vt:lpstr>Arial</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lpstr>Motion 150 – EDITOR1, EDITOR2 CIDs (2024-05-06)</vt:lpstr>
      <vt:lpstr>Motion 151 – GEN, MAC, PHY, SEC CIDs (2024-05-06)</vt:lpstr>
      <vt:lpstr>Motion 152 – CID 7218 (ED2) Group Address Indicator (2024-05-06)</vt:lpstr>
      <vt:lpstr>Motion 153 – Non-AP regulatory connectivity (2024-05-06)</vt:lpstr>
      <vt:lpstr>Motion 154 – Channel usage (2024-05-06)</vt:lpstr>
      <vt:lpstr>Motion 155 – Secure LTF test vector updates (2024-05-06)</vt:lpstr>
      <vt:lpstr>Motion 156 – CID 7072  (2024-05-06)</vt:lpstr>
      <vt:lpstr>Motion 157 – EDITOR2, GEN, MAC, PHY, SEC CIDs (2024-05-16)</vt:lpstr>
      <vt:lpstr>Motion 158 – Submission Required CIDs (2024-05-16)</vt:lpstr>
      <vt:lpstr>Motion 159 – S1G Global Operating Classes (2024-05-16)</vt:lpstr>
      <vt:lpstr>Motion 160 – Clause 6 and CANCEL-TX (2024-05-16)</vt:lpstr>
      <vt:lpstr>Motion 161 – End of Wait state (2024-05-16)</vt:lpstr>
      <vt:lpstr>Motion 162 – SAE errata (2024-05-16)</vt:lpstr>
      <vt:lpstr>Motion 163 – Channel usage (2024-05-16)</vt:lpstr>
      <vt:lpstr>Motion 164 – Updated figure 11-23 (2024-05-16)</vt:lpstr>
      <vt:lpstr>Motion 165 – Traffic Indicator field (2024-05-16)</vt:lpstr>
      <vt:lpstr>Motion 166 – SSID Protection (2024-05-16)</vt:lpstr>
      <vt:lpstr>Motion 167 – Update to CID 7211 (2024-05-16)</vt:lpstr>
      <vt:lpstr>Motion 168 – EDITOR1, EDITOR2, SEC CIDs (2024-07-18)</vt:lpstr>
      <vt:lpstr>Motion 169 – Submission Required CIDs (2024-07-18)</vt:lpstr>
      <vt:lpstr>Motion 170 – PDF rendering (2024-07-18)</vt:lpstr>
      <vt:lpstr>Motion 171 – Encrypted Data (2024-07-18)</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4660</cp:revision>
  <cp:lastPrinted>2014-11-04T15:04:57Z</cp:lastPrinted>
  <dcterms:created xsi:type="dcterms:W3CDTF">2007-04-17T18:10:23Z</dcterms:created>
  <dcterms:modified xsi:type="dcterms:W3CDTF">2024-07-18T20:31:16Z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