
<file path=[Content_Types].xml><?xml version="1.0" encoding="utf-8"?>
<Types xmlns="http://schemas.openxmlformats.org/package/2006/content-types">
  <Default Extension="bin" ContentType="application/vnd.openxmlformats-officedocument.oleObject"/>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1"/>
  </p:notesMasterIdLst>
  <p:handoutMasterIdLst>
    <p:handoutMasterId r:id="rId42"/>
  </p:handoutMasterIdLst>
  <p:sldIdLst>
    <p:sldId id="850" r:id="rId2"/>
    <p:sldId id="851" r:id="rId3"/>
    <p:sldId id="895" r:id="rId4"/>
    <p:sldId id="985" r:id="rId5"/>
    <p:sldId id="988" r:id="rId6"/>
    <p:sldId id="989" r:id="rId7"/>
    <p:sldId id="992" r:id="rId8"/>
    <p:sldId id="993" r:id="rId9"/>
    <p:sldId id="986" r:id="rId10"/>
    <p:sldId id="987" r:id="rId11"/>
    <p:sldId id="990" r:id="rId12"/>
    <p:sldId id="991" r:id="rId13"/>
    <p:sldId id="994" r:id="rId14"/>
    <p:sldId id="995" r:id="rId15"/>
    <p:sldId id="996" r:id="rId16"/>
    <p:sldId id="997" r:id="rId17"/>
    <p:sldId id="998" r:id="rId18"/>
    <p:sldId id="1001" r:id="rId19"/>
    <p:sldId id="1002" r:id="rId20"/>
    <p:sldId id="999" r:id="rId21"/>
    <p:sldId id="1000" r:id="rId22"/>
    <p:sldId id="1003" r:id="rId23"/>
    <p:sldId id="1004" r:id="rId24"/>
    <p:sldId id="1005" r:id="rId25"/>
    <p:sldId id="1006" r:id="rId26"/>
    <p:sldId id="1007" r:id="rId27"/>
    <p:sldId id="1008" r:id="rId28"/>
    <p:sldId id="1010" r:id="rId29"/>
    <p:sldId id="1016" r:id="rId30"/>
    <p:sldId id="1017" r:id="rId31"/>
    <p:sldId id="1018" r:id="rId32"/>
    <p:sldId id="1020" r:id="rId33"/>
    <p:sldId id="1021" r:id="rId34"/>
    <p:sldId id="1011" r:id="rId35"/>
    <p:sldId id="1012" r:id="rId36"/>
    <p:sldId id="1013" r:id="rId37"/>
    <p:sldId id="1014" r:id="rId38"/>
    <p:sldId id="1019" r:id="rId39"/>
    <p:sldId id="1022" r:id="rId40"/>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521415D9-36F7-43E2-AB2F-B90AF26B5E84}">
      <p14:sectionLst xmlns:p14="http://schemas.microsoft.com/office/powerpoint/2010/main">
        <p14:section name="Default Section" id="{8DFE7571-C873-4DEA-B855-E32A36A3D0A1}">
          <p14:sldIdLst>
            <p14:sldId id="850"/>
            <p14:sldId id="851"/>
          </p14:sldIdLst>
        </p14:section>
        <p14:section name="January" id="{81441D95-A017-4A3D-8256-78B00FBC397B}">
          <p14:sldIdLst>
            <p14:sldId id="895"/>
            <p14:sldId id="985"/>
            <p14:sldId id="988"/>
            <p14:sldId id="989"/>
            <p14:sldId id="992"/>
            <p14:sldId id="993"/>
            <p14:sldId id="986"/>
            <p14:sldId id="987"/>
            <p14:sldId id="990"/>
            <p14:sldId id="991"/>
            <p14:sldId id="994"/>
            <p14:sldId id="995"/>
          </p14:sldIdLst>
        </p14:section>
        <p14:section name="March" id="{568CC857-647C-4F76-B4E8-40B44957BACF}">
          <p14:sldIdLst>
            <p14:sldId id="996"/>
            <p14:sldId id="997"/>
            <p14:sldId id="998"/>
            <p14:sldId id="1001"/>
            <p14:sldId id="1002"/>
            <p14:sldId id="999"/>
            <p14:sldId id="1000"/>
          </p14:sldIdLst>
        </p14:section>
        <p14:section name="May" id="{785FCC10-6561-4604-AB95-6417B3A9F74F}">
          <p14:sldIdLst>
            <p14:sldId id="1003"/>
            <p14:sldId id="1004"/>
            <p14:sldId id="1005"/>
            <p14:sldId id="1006"/>
            <p14:sldId id="1007"/>
            <p14:sldId id="1008"/>
            <p14:sldId id="1010"/>
            <p14:sldId id="1016"/>
            <p14:sldId id="1017"/>
            <p14:sldId id="1018"/>
            <p14:sldId id="1020"/>
            <p14:sldId id="1021"/>
            <p14:sldId id="1011"/>
            <p14:sldId id="1012"/>
            <p14:sldId id="1013"/>
            <p14:sldId id="1014"/>
            <p14:sldId id="1019"/>
            <p14:sldId id="1022"/>
          </p14:sldIdLst>
        </p14:section>
        <p14:section name="July" id="{053445FD-54DA-4BDA-B695-950DACD3EA4A}">
          <p14:sldIdLst/>
        </p14:section>
        <p14:section name="November" id="{C2739C13-7136-49C1-B061-15C8C68BA358}">
          <p14:sldIdLst/>
        </p14:section>
        <p14:section name="December" id="{B3B52DF3-6BF0-443C-97B2-9708C43E2034}">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A734CDB-C2D0-4B1F-B1B2-A67540F79DFB}" v="2" dt="2024-05-16T15:10:10.946"/>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610" autoAdjust="0"/>
    <p:restoredTop sz="94964" autoAdjust="0"/>
  </p:normalViewPr>
  <p:slideViewPr>
    <p:cSldViewPr>
      <p:cViewPr varScale="1">
        <p:scale>
          <a:sx n="92" d="100"/>
          <a:sy n="92" d="100"/>
        </p:scale>
        <p:origin x="70" y="101"/>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handoutMaster" Target="handoutMasters/handoutMaster1.xml"/><Relationship Id="rId47" Type="http://schemas.microsoft.com/office/2016/11/relationships/changesInfo" Target="changesInfos/changesInfo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 Id="rId48" Type="http://schemas.microsoft.com/office/2015/10/relationships/revisionInfo" Target="revisionInfo.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notesMaster" Target="notesMasters/notes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ike Montemurro" userId="40c20c913ca7511e" providerId="LiveId" clId="{5A734CDB-C2D0-4B1F-B1B2-A67540F79DFB}"/>
    <pc:docChg chg="custSel modSld modMainMaster">
      <pc:chgData name="Mike Montemurro" userId="40c20c913ca7511e" providerId="LiveId" clId="{5A734CDB-C2D0-4B1F-B1B2-A67540F79DFB}" dt="2024-05-16T15:18:55.722" v="731" actId="20577"/>
      <pc:docMkLst>
        <pc:docMk/>
      </pc:docMkLst>
      <pc:sldChg chg="modSp mod">
        <pc:chgData name="Mike Montemurro" userId="40c20c913ca7511e" providerId="LiveId" clId="{5A734CDB-C2D0-4B1F-B1B2-A67540F79DFB}" dt="2024-05-16T09:16:32.564" v="1" actId="20577"/>
        <pc:sldMkLst>
          <pc:docMk/>
          <pc:sldMk cId="2822743645" sldId="850"/>
        </pc:sldMkLst>
        <pc:spChg chg="mod">
          <ac:chgData name="Mike Montemurro" userId="40c20c913ca7511e" providerId="LiveId" clId="{5A734CDB-C2D0-4B1F-B1B2-A67540F79DFB}" dt="2024-05-16T09:16:32.564" v="1" actId="20577"/>
          <ac:spMkLst>
            <pc:docMk/>
            <pc:sldMk cId="2822743645" sldId="850"/>
            <ac:spMk id="5" creationId="{5C289E12-1085-4168-A398-0F7249308ABA}"/>
          </ac:spMkLst>
        </pc:spChg>
      </pc:sldChg>
      <pc:sldChg chg="modSp mod">
        <pc:chgData name="Mike Montemurro" userId="40c20c913ca7511e" providerId="LiveId" clId="{5A734CDB-C2D0-4B1F-B1B2-A67540F79DFB}" dt="2024-05-16T14:25:08.523" v="304" actId="20577"/>
        <pc:sldMkLst>
          <pc:docMk/>
          <pc:sldMk cId="825202885" sldId="1011"/>
        </pc:sldMkLst>
        <pc:spChg chg="mod">
          <ac:chgData name="Mike Montemurro" userId="40c20c913ca7511e" providerId="LiveId" clId="{5A734CDB-C2D0-4B1F-B1B2-A67540F79DFB}" dt="2024-05-16T14:25:08.523" v="304" actId="20577"/>
          <ac:spMkLst>
            <pc:docMk/>
            <pc:sldMk cId="825202885" sldId="1011"/>
            <ac:spMk id="9223" creationId="{00000000-0000-0000-0000-000000000000}"/>
          </ac:spMkLst>
        </pc:spChg>
      </pc:sldChg>
      <pc:sldChg chg="modSp mod">
        <pc:chgData name="Mike Montemurro" userId="40c20c913ca7511e" providerId="LiveId" clId="{5A734CDB-C2D0-4B1F-B1B2-A67540F79DFB}" dt="2024-05-16T14:26:17.004" v="351" actId="20577"/>
        <pc:sldMkLst>
          <pc:docMk/>
          <pc:sldMk cId="829362838" sldId="1012"/>
        </pc:sldMkLst>
        <pc:spChg chg="mod">
          <ac:chgData name="Mike Montemurro" userId="40c20c913ca7511e" providerId="LiveId" clId="{5A734CDB-C2D0-4B1F-B1B2-A67540F79DFB}" dt="2024-05-16T14:26:17.004" v="351" actId="20577"/>
          <ac:spMkLst>
            <pc:docMk/>
            <pc:sldMk cId="829362838" sldId="1012"/>
            <ac:spMk id="9223" creationId="{00000000-0000-0000-0000-000000000000}"/>
          </ac:spMkLst>
        </pc:spChg>
      </pc:sldChg>
      <pc:sldChg chg="modSp mod">
        <pc:chgData name="Mike Montemurro" userId="40c20c913ca7511e" providerId="LiveId" clId="{5A734CDB-C2D0-4B1F-B1B2-A67540F79DFB}" dt="2024-05-16T14:27:58.032" v="417" actId="5793"/>
        <pc:sldMkLst>
          <pc:docMk/>
          <pc:sldMk cId="3102181926" sldId="1013"/>
        </pc:sldMkLst>
        <pc:spChg chg="mod">
          <ac:chgData name="Mike Montemurro" userId="40c20c913ca7511e" providerId="LiveId" clId="{5A734CDB-C2D0-4B1F-B1B2-A67540F79DFB}" dt="2024-05-16T14:27:58.032" v="417" actId="5793"/>
          <ac:spMkLst>
            <pc:docMk/>
            <pc:sldMk cId="3102181926" sldId="1013"/>
            <ac:spMk id="9223" creationId="{00000000-0000-0000-0000-000000000000}"/>
          </ac:spMkLst>
        </pc:spChg>
      </pc:sldChg>
      <pc:sldChg chg="modSp mod">
        <pc:chgData name="Mike Montemurro" userId="40c20c913ca7511e" providerId="LiveId" clId="{5A734CDB-C2D0-4B1F-B1B2-A67540F79DFB}" dt="2024-05-16T14:29:46.207" v="467" actId="20577"/>
        <pc:sldMkLst>
          <pc:docMk/>
          <pc:sldMk cId="4016746842" sldId="1014"/>
        </pc:sldMkLst>
        <pc:spChg chg="mod">
          <ac:chgData name="Mike Montemurro" userId="40c20c913ca7511e" providerId="LiveId" clId="{5A734CDB-C2D0-4B1F-B1B2-A67540F79DFB}" dt="2024-05-16T14:29:46.207" v="467" actId="20577"/>
          <ac:spMkLst>
            <pc:docMk/>
            <pc:sldMk cId="4016746842" sldId="1014"/>
            <ac:spMk id="9223" creationId="{00000000-0000-0000-0000-000000000000}"/>
          </ac:spMkLst>
        </pc:spChg>
      </pc:sldChg>
      <pc:sldChg chg="modSp mod">
        <pc:chgData name="Mike Montemurro" userId="40c20c913ca7511e" providerId="LiveId" clId="{5A734CDB-C2D0-4B1F-B1B2-A67540F79DFB}" dt="2024-05-16T14:09:56.398" v="50" actId="20577"/>
        <pc:sldMkLst>
          <pc:docMk/>
          <pc:sldMk cId="1767452412" sldId="1016"/>
        </pc:sldMkLst>
        <pc:spChg chg="mod">
          <ac:chgData name="Mike Montemurro" userId="40c20c913ca7511e" providerId="LiveId" clId="{5A734CDB-C2D0-4B1F-B1B2-A67540F79DFB}" dt="2024-05-16T14:09:56.398" v="50" actId="20577"/>
          <ac:spMkLst>
            <pc:docMk/>
            <pc:sldMk cId="1767452412" sldId="1016"/>
            <ac:spMk id="9223" creationId="{00000000-0000-0000-0000-000000000000}"/>
          </ac:spMkLst>
        </pc:spChg>
      </pc:sldChg>
      <pc:sldChg chg="modSp mod">
        <pc:chgData name="Mike Montemurro" userId="40c20c913ca7511e" providerId="LiveId" clId="{5A734CDB-C2D0-4B1F-B1B2-A67540F79DFB}" dt="2024-05-16T14:11:35.986" v="97" actId="20577"/>
        <pc:sldMkLst>
          <pc:docMk/>
          <pc:sldMk cId="1849655127" sldId="1017"/>
        </pc:sldMkLst>
        <pc:spChg chg="mod">
          <ac:chgData name="Mike Montemurro" userId="40c20c913ca7511e" providerId="LiveId" clId="{5A734CDB-C2D0-4B1F-B1B2-A67540F79DFB}" dt="2024-05-16T14:11:35.986" v="97" actId="20577"/>
          <ac:spMkLst>
            <pc:docMk/>
            <pc:sldMk cId="1849655127" sldId="1017"/>
            <ac:spMk id="9223" creationId="{00000000-0000-0000-0000-000000000000}"/>
          </ac:spMkLst>
        </pc:spChg>
      </pc:sldChg>
      <pc:sldChg chg="modSp mod">
        <pc:chgData name="Mike Montemurro" userId="40c20c913ca7511e" providerId="LiveId" clId="{5A734CDB-C2D0-4B1F-B1B2-A67540F79DFB}" dt="2024-05-16T14:16:20.128" v="184" actId="20577"/>
        <pc:sldMkLst>
          <pc:docMk/>
          <pc:sldMk cId="1790516906" sldId="1018"/>
        </pc:sldMkLst>
        <pc:spChg chg="mod">
          <ac:chgData name="Mike Montemurro" userId="40c20c913ca7511e" providerId="LiveId" clId="{5A734CDB-C2D0-4B1F-B1B2-A67540F79DFB}" dt="2024-05-16T14:16:20.128" v="184" actId="20577"/>
          <ac:spMkLst>
            <pc:docMk/>
            <pc:sldMk cId="1790516906" sldId="1018"/>
            <ac:spMk id="9223" creationId="{00000000-0000-0000-0000-000000000000}"/>
          </ac:spMkLst>
        </pc:spChg>
      </pc:sldChg>
      <pc:sldChg chg="modSp mod">
        <pc:chgData name="Mike Montemurro" userId="40c20c913ca7511e" providerId="LiveId" clId="{5A734CDB-C2D0-4B1F-B1B2-A67540F79DFB}" dt="2024-05-16T15:12:16.355" v="659" actId="313"/>
        <pc:sldMkLst>
          <pc:docMk/>
          <pc:sldMk cId="3931457095" sldId="1019"/>
        </pc:sldMkLst>
        <pc:spChg chg="mod">
          <ac:chgData name="Mike Montemurro" userId="40c20c913ca7511e" providerId="LiveId" clId="{5A734CDB-C2D0-4B1F-B1B2-A67540F79DFB}" dt="2024-05-16T15:12:16.355" v="659" actId="313"/>
          <ac:spMkLst>
            <pc:docMk/>
            <pc:sldMk cId="3931457095" sldId="1019"/>
            <ac:spMk id="9223" creationId="{00000000-0000-0000-0000-000000000000}"/>
          </ac:spMkLst>
        </pc:spChg>
      </pc:sldChg>
      <pc:sldChg chg="modSp mod">
        <pc:chgData name="Mike Montemurro" userId="40c20c913ca7511e" providerId="LiveId" clId="{5A734CDB-C2D0-4B1F-B1B2-A67540F79DFB}" dt="2024-05-16T14:21:08.484" v="214" actId="20577"/>
        <pc:sldMkLst>
          <pc:docMk/>
          <pc:sldMk cId="2421686167" sldId="1020"/>
        </pc:sldMkLst>
        <pc:spChg chg="mod">
          <ac:chgData name="Mike Montemurro" userId="40c20c913ca7511e" providerId="LiveId" clId="{5A734CDB-C2D0-4B1F-B1B2-A67540F79DFB}" dt="2024-05-16T14:21:08.484" v="214" actId="20577"/>
          <ac:spMkLst>
            <pc:docMk/>
            <pc:sldMk cId="2421686167" sldId="1020"/>
            <ac:spMk id="9223" creationId="{00000000-0000-0000-0000-000000000000}"/>
          </ac:spMkLst>
        </pc:spChg>
      </pc:sldChg>
      <pc:sldChg chg="modSp mod">
        <pc:chgData name="Mike Montemurro" userId="40c20c913ca7511e" providerId="LiveId" clId="{5A734CDB-C2D0-4B1F-B1B2-A67540F79DFB}" dt="2024-05-16T14:23:02.521" v="260" actId="20577"/>
        <pc:sldMkLst>
          <pc:docMk/>
          <pc:sldMk cId="3271101818" sldId="1021"/>
        </pc:sldMkLst>
        <pc:spChg chg="mod">
          <ac:chgData name="Mike Montemurro" userId="40c20c913ca7511e" providerId="LiveId" clId="{5A734CDB-C2D0-4B1F-B1B2-A67540F79DFB}" dt="2024-05-16T14:23:02.521" v="260" actId="20577"/>
          <ac:spMkLst>
            <pc:docMk/>
            <pc:sldMk cId="3271101818" sldId="1021"/>
            <ac:spMk id="9223" creationId="{00000000-0000-0000-0000-000000000000}"/>
          </ac:spMkLst>
        </pc:spChg>
      </pc:sldChg>
      <pc:sldChg chg="modSp mod">
        <pc:chgData name="Mike Montemurro" userId="40c20c913ca7511e" providerId="LiveId" clId="{5A734CDB-C2D0-4B1F-B1B2-A67540F79DFB}" dt="2024-05-16T15:18:55.722" v="731" actId="20577"/>
        <pc:sldMkLst>
          <pc:docMk/>
          <pc:sldMk cId="2862621217" sldId="1022"/>
        </pc:sldMkLst>
        <pc:spChg chg="mod">
          <ac:chgData name="Mike Montemurro" userId="40c20c913ca7511e" providerId="LiveId" clId="{5A734CDB-C2D0-4B1F-B1B2-A67540F79DFB}" dt="2024-05-16T15:10:27.295" v="577" actId="20577"/>
          <ac:spMkLst>
            <pc:docMk/>
            <pc:sldMk cId="2862621217" sldId="1022"/>
            <ac:spMk id="9222" creationId="{00000000-0000-0000-0000-000000000000}"/>
          </ac:spMkLst>
        </pc:spChg>
        <pc:spChg chg="mod">
          <ac:chgData name="Mike Montemurro" userId="40c20c913ca7511e" providerId="LiveId" clId="{5A734CDB-C2D0-4B1F-B1B2-A67540F79DFB}" dt="2024-05-16T15:18:55.722" v="731" actId="20577"/>
          <ac:spMkLst>
            <pc:docMk/>
            <pc:sldMk cId="2862621217" sldId="1022"/>
            <ac:spMk id="9223" creationId="{00000000-0000-0000-0000-000000000000}"/>
          </ac:spMkLst>
        </pc:spChg>
      </pc:sldChg>
      <pc:sldMasterChg chg="modSp mod">
        <pc:chgData name="Mike Montemurro" userId="40c20c913ca7511e" providerId="LiveId" clId="{5A734CDB-C2D0-4B1F-B1B2-A67540F79DFB}" dt="2024-05-16T09:16:52.656" v="3" actId="20577"/>
        <pc:sldMasterMkLst>
          <pc:docMk/>
          <pc:sldMasterMk cId="0" sldId="2147483648"/>
        </pc:sldMasterMkLst>
        <pc:spChg chg="mod">
          <ac:chgData name="Mike Montemurro" userId="40c20c913ca7511e" providerId="LiveId" clId="{5A734CDB-C2D0-4B1F-B1B2-A67540F79DFB}" dt="2024-05-16T09:16:52.656" v="3" actId="20577"/>
          <ac:spMkLst>
            <pc:docMk/>
            <pc:sldMasterMk cId="0" sldId="2147483648"/>
            <ac:spMk id="1031"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Header Placeholder 3"/>
          <p:cNvSpPr>
            <a:spLocks noGrp="1"/>
          </p:cNvSpPr>
          <p:nvPr>
            <p:ph type="hdr" sz="quarter"/>
          </p:nvPr>
        </p:nvSpPr>
        <p:spPr/>
        <p:txBody>
          <a:bodyPr/>
          <a:lstStyle/>
          <a:p>
            <a:pPr>
              <a:defRPr/>
            </a:pPr>
            <a:r>
              <a:rPr lang="en-US"/>
              <a:t>doc.: IEEE 802.11-15/1472r0</a:t>
            </a:r>
          </a:p>
        </p:txBody>
      </p:sp>
      <p:sp>
        <p:nvSpPr>
          <p:cNvPr id="5" name="Date Placeholder 4"/>
          <p:cNvSpPr>
            <a:spLocks noGrp="1"/>
          </p:cNvSpPr>
          <p:nvPr>
            <p:ph type="dt" idx="1"/>
          </p:nvPr>
        </p:nvSpPr>
        <p:spPr/>
        <p:txBody>
          <a:bodyPr/>
          <a:lstStyle/>
          <a:p>
            <a:pPr>
              <a:defRPr/>
            </a:pPr>
            <a:r>
              <a:rPr lang="en-US"/>
              <a:t>January 2016</a:t>
            </a:r>
          </a:p>
        </p:txBody>
      </p:sp>
      <p:sp>
        <p:nvSpPr>
          <p:cNvPr id="6" name="Footer Placeholder 5"/>
          <p:cNvSpPr>
            <a:spLocks noGrp="1"/>
          </p:cNvSpPr>
          <p:nvPr>
            <p:ph type="ftr" sz="quarter" idx="4"/>
          </p:nvPr>
        </p:nvSpPr>
        <p:spPr/>
        <p:txBody>
          <a:bodyPr/>
          <a:lstStyle/>
          <a:p>
            <a:pPr lvl="4">
              <a:defRPr/>
            </a:pPr>
            <a:r>
              <a:rPr lang="en-US"/>
              <a:t>Tony Xiao Han (Huawei Technologies)</a:t>
            </a:r>
          </a:p>
        </p:txBody>
      </p:sp>
      <p:sp>
        <p:nvSpPr>
          <p:cNvPr id="7" name="Slide Number Placeholder 6"/>
          <p:cNvSpPr>
            <a:spLocks noGrp="1"/>
          </p:cNvSpPr>
          <p:nvPr>
            <p:ph type="sldNum" sz="quarter" idx="5"/>
          </p:nvPr>
        </p:nvSpPr>
        <p:spPr/>
        <p:txBody>
          <a:bodyPr/>
          <a:lstStyle/>
          <a:p>
            <a:pPr>
              <a:defRPr/>
            </a:pPr>
            <a:r>
              <a:rPr lang="en-US" altLang="en-US"/>
              <a:t>Page </a:t>
            </a:r>
            <a:fld id="{DF5FBB85-B9F8-4899-8B5B-B90AEDFA23A9}" type="slidenum">
              <a:rPr lang="en-US" altLang="en-US" smtClean="0"/>
              <a:pPr>
                <a:defRPr/>
              </a:pPr>
              <a:t>1</a:t>
            </a:fld>
            <a:endParaRPr lang="en-US" altLang="en-US"/>
          </a:p>
        </p:txBody>
      </p:sp>
    </p:spTree>
    <p:extLst>
      <p:ext uri="{BB962C8B-B14F-4D97-AF65-F5344CB8AC3E}">
        <p14:creationId xmlns:p14="http://schemas.microsoft.com/office/powerpoint/2010/main" val="192112085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11</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11</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dirty="0"/>
          </a:p>
        </p:txBody>
      </p:sp>
    </p:spTree>
    <p:extLst>
      <p:ext uri="{BB962C8B-B14F-4D97-AF65-F5344CB8AC3E}">
        <p14:creationId xmlns:p14="http://schemas.microsoft.com/office/powerpoint/2010/main" val="83949327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12</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12</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dirty="0"/>
          </a:p>
        </p:txBody>
      </p:sp>
    </p:spTree>
    <p:extLst>
      <p:ext uri="{BB962C8B-B14F-4D97-AF65-F5344CB8AC3E}">
        <p14:creationId xmlns:p14="http://schemas.microsoft.com/office/powerpoint/2010/main" val="309519493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13</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13</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dirty="0"/>
          </a:p>
        </p:txBody>
      </p:sp>
    </p:spTree>
    <p:extLst>
      <p:ext uri="{BB962C8B-B14F-4D97-AF65-F5344CB8AC3E}">
        <p14:creationId xmlns:p14="http://schemas.microsoft.com/office/powerpoint/2010/main" val="305595435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14</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14</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dirty="0"/>
          </a:p>
        </p:txBody>
      </p:sp>
    </p:spTree>
    <p:extLst>
      <p:ext uri="{BB962C8B-B14F-4D97-AF65-F5344CB8AC3E}">
        <p14:creationId xmlns:p14="http://schemas.microsoft.com/office/powerpoint/2010/main" val="235515013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15</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15</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207551640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16</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16</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140639306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17</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17</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74044952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18</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18</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351197455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19</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19</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152660309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20</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20</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66916165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3</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3</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116060432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21</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21</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252395359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22</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22</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94742495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23</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23</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358170130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24</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24</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273869987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25</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25</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420954017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26</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26</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4106187915"/>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27</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27</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207395275"/>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28</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28</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4037548"/>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29</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29</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890730866"/>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30</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30</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68168536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4</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4</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3403629257"/>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31</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31</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1089859775"/>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32</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32</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476043159"/>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33</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33</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3580715836"/>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34</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34</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376193417"/>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35</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35</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892170834"/>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36</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36</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1403153829"/>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37</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37</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2438818001"/>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38</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38</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3537050642"/>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39</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39</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374606951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5</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5</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368114021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6</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6</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382329118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7</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7</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349231520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8</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8</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55448892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9</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9</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385512604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10</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10</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59865247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ln/>
        </p:spPr>
        <p:txBody>
          <a:bodyPr/>
          <a:lstStyle>
            <a:lvl1pPr>
              <a:defRPr/>
            </a:lvl1pPr>
          </a:lstStyle>
          <a:p>
            <a:pPr>
              <a:defRPr/>
            </a:pPr>
            <a:r>
              <a:rPr lang="en-US"/>
              <a:t>Michael Montemurro, Huawei</a:t>
            </a:r>
            <a:endParaRPr lang="en-US"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US" altLang="en-US"/>
              <a:t>Slide </a:t>
            </a:r>
            <a:fld id="{B1F1DA77-CFCE-4DC0-B4B1-291C6A6AE146}" type="slidenum">
              <a:rPr lang="en-US" altLang="en-US"/>
              <a:pPr>
                <a:defRPr/>
              </a:pPr>
              <a:t>‹#›</a:t>
            </a:fld>
            <a:endParaRPr lang="en-US" altLang="en-US"/>
          </a:p>
        </p:txBody>
      </p:sp>
    </p:spTree>
    <p:extLst>
      <p:ext uri="{BB962C8B-B14F-4D97-AF65-F5344CB8AC3E}">
        <p14:creationId xmlns:p14="http://schemas.microsoft.com/office/powerpoint/2010/main" val="26144324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pPr>
              <a:defRPr/>
            </a:pPr>
            <a:r>
              <a:rPr lang="en-US"/>
              <a:t>Michael Montemurro, Huawei</a:t>
            </a:r>
          </a:p>
        </p:txBody>
      </p:sp>
      <p:sp>
        <p:nvSpPr>
          <p:cNvPr id="3" name="Rectangle 6"/>
          <p:cNvSpPr>
            <a:spLocks noGrp="1" noChangeArrowheads="1"/>
          </p:cNvSpPr>
          <p:nvPr>
            <p:ph type="sldNum" sz="quarter" idx="11"/>
          </p:nvPr>
        </p:nvSpPr>
        <p:spPr>
          <a:ln/>
        </p:spPr>
        <p:txBody>
          <a:bodyPr/>
          <a:lstStyle>
            <a:lvl1pPr>
              <a:defRPr/>
            </a:lvl1pPr>
          </a:lstStyle>
          <a:p>
            <a:pPr>
              <a:defRPr/>
            </a:pPr>
            <a:r>
              <a:rPr lang="en-US" altLang="en-US"/>
              <a:t>Slide </a:t>
            </a:r>
            <a:fld id="{6835F41C-DEDC-4438-917D-1D94D2D033D6}" type="slidenum">
              <a:rPr lang="en-US" altLang="en-US"/>
              <a:pPr>
                <a:defRPr/>
              </a:pPr>
              <a:t>‹#›</a:t>
            </a:fld>
            <a:endParaRPr lang="en-US" altLang="en-US"/>
          </a:p>
        </p:txBody>
      </p:sp>
    </p:spTree>
    <p:extLst>
      <p:ext uri="{BB962C8B-B14F-4D97-AF65-F5344CB8AC3E}">
        <p14:creationId xmlns:p14="http://schemas.microsoft.com/office/powerpoint/2010/main" val="416509427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dirty="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9" name="Rectangle 5"/>
          <p:cNvSpPr>
            <a:spLocks noGrp="1" noChangeArrowheads="1"/>
          </p:cNvSpPr>
          <p:nvPr>
            <p:ph type="ftr" sz="quarter" idx="3"/>
          </p:nvPr>
        </p:nvSpPr>
        <p:spPr bwMode="auto">
          <a:xfrm>
            <a:off x="7721601"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a:t>Michael Montemurro, Huawei</a:t>
            </a:r>
          </a:p>
        </p:txBody>
      </p:sp>
      <p:sp>
        <p:nvSpPr>
          <p:cNvPr id="1030" name="Rectangle 6"/>
          <p:cNvSpPr>
            <a:spLocks noGrp="1" noChangeArrowheads="1"/>
          </p:cNvSpPr>
          <p:nvPr>
            <p:ph type="sldNum" sz="quarter" idx="4"/>
          </p:nvPr>
        </p:nvSpPr>
        <p:spPr bwMode="auto">
          <a:xfrm>
            <a:off x="5879100" y="6475413"/>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ltLang="en-US"/>
              <a:t>Slide </a:t>
            </a:r>
            <a:fld id="{5DFA9695-C1BB-41B2-BF85-AF49C303836D}" type="slidenum">
              <a:rPr lang="en-US" altLang="en-US"/>
              <a:pPr>
                <a:defRPr/>
              </a:pPr>
              <a:t>‹#›</a:t>
            </a:fld>
            <a:endParaRPr lang="en-US" altLang="en-US"/>
          </a:p>
        </p:txBody>
      </p:sp>
      <p:sp>
        <p:nvSpPr>
          <p:cNvPr id="1031" name="Rectangle 7"/>
          <p:cNvSpPr>
            <a:spLocks noChangeArrowheads="1"/>
          </p:cNvSpPr>
          <p:nvPr userDrawn="1"/>
        </p:nvSpPr>
        <p:spPr bwMode="auto">
          <a:xfrm>
            <a:off x="7994585" y="304027"/>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a:t>doc.: IEEE 802.11-24/</a:t>
            </a:r>
            <a:r>
              <a:rPr lang="en-US" altLang="zh-CN" sz="1800" b="1" dirty="0"/>
              <a:t>0033</a:t>
            </a:r>
            <a:r>
              <a:rPr lang="en-US" altLang="en-US" sz="1800" b="1" dirty="0"/>
              <a:t>r9</a:t>
            </a:r>
          </a:p>
        </p:txBody>
      </p:sp>
      <p:sp>
        <p:nvSpPr>
          <p:cNvPr id="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914400" y="6475413"/>
            <a:ext cx="512961"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a:t>Motions</a:t>
            </a:r>
          </a:p>
        </p:txBody>
      </p:sp>
      <p:sp>
        <p:nvSpPr>
          <p:cNvPr id="3"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1" name="Rectangle 7"/>
          <p:cNvSpPr>
            <a:spLocks noChangeArrowheads="1"/>
          </p:cNvSpPr>
          <p:nvPr userDrawn="1"/>
        </p:nvSpPr>
        <p:spPr bwMode="auto">
          <a:xfrm>
            <a:off x="914400" y="318315"/>
            <a:ext cx="96821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a:t>May 2024</a:t>
            </a:r>
            <a:endParaRPr lang="en-US" altLang="en-US" sz="1800" b="1"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hf hdr="0" dt="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wmf"/></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11/dcn/23/11-23-1768-04-000m-revme-gen-ad-hoc-comments-on-sb.xlsx"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4" Type="http://schemas.openxmlformats.org/officeDocument/2006/relationships/hyperlink" Target="https://mentor.ieee.org/802.11/dcn/23/11-23-2032-04-000m-revme-mac-sa-comments.xls"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s://mentor.ieee.org/802.11/dcn/23/11-23-1857-05-000m-rsn-overriding.docx" TargetMode="External"/><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11/dcn/23/11-23-2144-01-000m-miscellaneous-sb1-resolutions.docx"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mentor.ieee.org/802.11/dcn/23/11-23-1750-04-000m-resolutions-for-some-comments-on-11me-d4-0-initial-sa-ballot.docx"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11/dcn/24/11-24-0489-03-000m-revme-sb2-ed1-ad-hoc-comments.xlsx"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 Id="rId4" Type="http://schemas.openxmlformats.org/officeDocument/2006/relationships/hyperlink" Target="https://mentor.ieee.org/802.11/dcn/24/11-24-0472-02-000m-revme-sa-ballot-2-editor2-ad-hoc-comments.xlsx"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1/dcn/24/11-24-0484-01-000m-revme-gen-ad-hoc-comments-on-sb-recirc-1.xls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s://mentor.ieee.org/802.11/dcn/24/11-24-0491-02-000m-revme-sa-1-sec-adhoc-comments.xlsx" TargetMode="External"/><Relationship Id="rId5" Type="http://schemas.openxmlformats.org/officeDocument/2006/relationships/hyperlink" Target="https://mentor.ieee.org/802.11/dcn/21/11-21-0727-31-000m-revme-phy-comments.xls" TargetMode="External"/><Relationship Id="rId4" Type="http://schemas.openxmlformats.org/officeDocument/2006/relationships/hyperlink" Target="https://mentor.ieee.org/802.11/dcn/23/11-23-2032-07-000m-revme-mac-sa-comments.xls"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1/dcn/21/11-21-0727-31-000m-revme-phy-comments.xls" TargetMode="External"/><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11/dcn/24/11-24-0484-01-000m-revme-gen-ad-hoc-comments-on-sb-recirc-1.xlsx" TargetMode="External"/><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1/dcn/24/11-24-0484-01-000m-revme-gen-ad-hoc-comments-on-sb-recirc-1.xlsx" TargetMode="External"/><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1/dcn/24/11-24-0441-01-000m-11bb-roll-in-comments.xlsx" TargetMode="External"/><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1/dcn/24/11-24-0563-01-000m-dmg-positioning-bit.docx" TargetMode="External"/><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11/dcn/24/11-24-0489-04-000m-revme-sb2-ed1-ad-hoc-comments.xlsx" TargetMode="External"/><Relationship Id="rId2" Type="http://schemas.openxmlformats.org/officeDocument/2006/relationships/notesSlide" Target="../notesSlides/notesSlide21.xml"/><Relationship Id="rId1" Type="http://schemas.openxmlformats.org/officeDocument/2006/relationships/slideLayout" Target="../slideLayouts/slideLayout1.xml"/><Relationship Id="rId4" Type="http://schemas.openxmlformats.org/officeDocument/2006/relationships/hyperlink" Target="https://mentor.ieee.org/802.11/dcn/24/11-24-0472-04-000m-revme-sa-ballot-2-editor2-ad-hoc-comments.xlsx" TargetMode="External"/></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11/dcn/24/11-24-0484-01-000m-revme-gen-ad-hoc-comments-on-sb-recirc-1.xlsx" TargetMode="External"/><Relationship Id="rId2" Type="http://schemas.openxmlformats.org/officeDocument/2006/relationships/notesSlide" Target="../notesSlides/notesSlide22.xml"/><Relationship Id="rId1" Type="http://schemas.openxmlformats.org/officeDocument/2006/relationships/slideLayout" Target="../slideLayouts/slideLayout1.xml"/><Relationship Id="rId6" Type="http://schemas.openxmlformats.org/officeDocument/2006/relationships/hyperlink" Target="https://mentor.ieee.org/802.11/dcn/24/11-24-0491-03-000m-revme-sa-1-sec-adhoc-comments.xlsx" TargetMode="External"/><Relationship Id="rId5" Type="http://schemas.openxmlformats.org/officeDocument/2006/relationships/hyperlink" Target="https://mentor.ieee.org/802.11/dcn/21/11-21-0727-33-000m-revme-phy-comments.xls" TargetMode="External"/><Relationship Id="rId4" Type="http://schemas.openxmlformats.org/officeDocument/2006/relationships/hyperlink" Target="https://mentor.ieee.org/802.11/dcn/23/11-23-2032-09-000m-revme-mac-sa-comments.xls" TargetMode="External"/></Relationships>
</file>

<file path=ppt/slides/_rels/slide24.xml.rels><?xml version="1.0" encoding="UTF-8" standalone="yes"?>
<Relationships xmlns="http://schemas.openxmlformats.org/package/2006/relationships"><Relationship Id="rId3" Type="http://schemas.openxmlformats.org/officeDocument/2006/relationships/hyperlink" Target="https://mentor.ieee.org/802.11/dcn/24/11-24-0472-04-000m-revme-sa-ballot-2-editor2-ad-hoc-comments.xlsx" TargetMode="External"/><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3" Type="http://schemas.openxmlformats.org/officeDocument/2006/relationships/hyperlink" Target="https://mentor.ieee.org/802.11/dcn/24/11-24-0688-00-000m-non-ap-regulatory-connectivity-non-comment.docx" TargetMode="External"/><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3" Type="http://schemas.openxmlformats.org/officeDocument/2006/relationships/hyperlink" Target="https://mentor.ieee.org/802.11/dcn/24/11-24-0706-00-000m-channel-usage.docx" TargetMode="External"/><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3" Type="http://schemas.openxmlformats.org/officeDocument/2006/relationships/hyperlink" Target="https://mentor.ieee.org/802.11/dcn/24/11-24-0098-03-000m-alignment-of-secure-ltf-normative-text-with-test-vectors.docx" TargetMode="External"/><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3" Type="http://schemas.openxmlformats.org/officeDocument/2006/relationships/hyperlink" Target="https://mentor.ieee.org/802.11/dcn/24/11-24-0472-06-000m-revme-sa-ballot-2-editor2-ad-hoc-comments.xlsx" TargetMode="External"/><Relationship Id="rId7" Type="http://schemas.openxmlformats.org/officeDocument/2006/relationships/hyperlink" Target="https://mentor.ieee.org/802.11/dcn/24/11-24-0491-05-000m-revme-sa-1-sec-adhoc-comments.xlsx" TargetMode="External"/><Relationship Id="rId2" Type="http://schemas.openxmlformats.org/officeDocument/2006/relationships/notesSlide" Target="../notesSlides/notesSlide28.xml"/><Relationship Id="rId1" Type="http://schemas.openxmlformats.org/officeDocument/2006/relationships/slideLayout" Target="../slideLayouts/slideLayout1.xml"/><Relationship Id="rId6" Type="http://schemas.openxmlformats.org/officeDocument/2006/relationships/hyperlink" Target="https://mentor.ieee.org/802.11/dcn/21/11-21-0727-34-000m-revme-phy-comments.xls" TargetMode="External"/><Relationship Id="rId5" Type="http://schemas.openxmlformats.org/officeDocument/2006/relationships/hyperlink" Target="https://mentor.ieee.org/802.11/dcn/23/11-23-2032-10-000m-revme-mac-sa-comments.xls" TargetMode="External"/><Relationship Id="rId4" Type="http://schemas.openxmlformats.org/officeDocument/2006/relationships/hyperlink" Target="https://mentor.ieee.org/802.11/dcn/24/11-24-0484-04-000m-revme-gen-ad-hoc-comments-on-sb-recirc-1.xlsx"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s://mentor.ieee.org/802.11/dcn/23/11-23-1743-04-000m-revme-sb1-ed1-ad-hoc-comments.xlsx" TargetMode="External"/><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hyperlink" Target="https://mentor.ieee.org/802.11/dcn/23/11-23-1746-06-000m-revme-sa-ballot-1-ed2-ad-hoc-comments.xlsx" TargetMode="External"/></Relationships>
</file>

<file path=ppt/slides/_rels/slide30.xml.rels><?xml version="1.0" encoding="UTF-8" standalone="yes"?>
<Relationships xmlns="http://schemas.openxmlformats.org/package/2006/relationships"><Relationship Id="rId3" Type="http://schemas.openxmlformats.org/officeDocument/2006/relationships/hyperlink" Target="https://mentor.ieee.org/802.11/dcn/23/11-23-2032-10-000m-revme-mac-sa-comments.xls" TargetMode="External"/><Relationship Id="rId2" Type="http://schemas.openxmlformats.org/officeDocument/2006/relationships/notesSlide" Target="../notesSlides/notesSlide29.xml"/><Relationship Id="rId1" Type="http://schemas.openxmlformats.org/officeDocument/2006/relationships/slideLayout" Target="../slideLayouts/slideLayout1.xml"/><Relationship Id="rId4" Type="http://schemas.openxmlformats.org/officeDocument/2006/relationships/hyperlink" Target="https://mentor.ieee.org/802.11/dcn/21/11-21-0727-29-000m-revme-phy-comments.xls" TargetMode="External"/></Relationships>
</file>

<file path=ppt/slides/_rels/slide31.xml.rels><?xml version="1.0" encoding="UTF-8" standalone="yes"?>
<Relationships xmlns="http://schemas.openxmlformats.org/package/2006/relationships"><Relationship Id="rId3" Type="http://schemas.openxmlformats.org/officeDocument/2006/relationships/hyperlink" Target="https://mentor.ieee.org/802.11/dcn/21/11-21-0727-34-000m-revme-phy-comments.xls" TargetMode="External"/><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3" Type="http://schemas.openxmlformats.org/officeDocument/2006/relationships/hyperlink" Target="https://mentor.ieee.org/802.11/dcn/24/11-24-0484-04-000m-revme-gen-ad-hoc-comments-on-sb-recirc-1.xlsx" TargetMode="External"/><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3" Type="http://schemas.openxmlformats.org/officeDocument/2006/relationships/hyperlink" Target="https://mentor.ieee.org/802.11/dcn/23/11-23-2032-10-000m-revme-mac-sa-comments.xls" TargetMode="External"/><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3" Type="http://schemas.openxmlformats.org/officeDocument/2006/relationships/hyperlink" Target="https://mentor.ieee.org/802.11/dcn/24/11-24-0744-01-000m-resolution-of-final-errata.docx" TargetMode="External"/><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3" Type="http://schemas.openxmlformats.org/officeDocument/2006/relationships/hyperlink" Target="https://mentor.ieee.org/802.11/dcn/24/11-24-0706-01-000m-channel-usage.docx" TargetMode="External"/><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3" Type="http://schemas.openxmlformats.org/officeDocument/2006/relationships/hyperlink" Target="https://mentor.ieee.org/802.11/dcn/24/11-24-0901-02-000m-proposed-update-for-figure-11-23-in-802-11revme-d5-0.docx" TargetMode="External"/><Relationship Id="rId2" Type="http://schemas.openxmlformats.org/officeDocument/2006/relationships/notesSlide" Target="../notesSlides/notesSlide35.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3" Type="http://schemas.openxmlformats.org/officeDocument/2006/relationships/hyperlink" Target="https://mentor.ieee.org/802.11/dcn/24/11-24-0927-01-000m-bugfixes.docx" TargetMode="External"/><Relationship Id="rId2" Type="http://schemas.openxmlformats.org/officeDocument/2006/relationships/notesSlide" Target="../notesSlides/notesSlide36.xm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3" Type="http://schemas.openxmlformats.org/officeDocument/2006/relationships/hyperlink" Target="https://mentor.ieee.org/802.11/dcn/24/11-24-0938-03-000m-protect-ssid-in-4-way-handshake.docx" TargetMode="External"/><Relationship Id="rId2" Type="http://schemas.openxmlformats.org/officeDocument/2006/relationships/notesSlide" Target="../notesSlides/notesSlide37.xml"/><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mentor.ieee.org/802.11/dcn/23/11-23-1768-04-000m-revme-gen-ad-hoc-comments-on-sb.xlsx"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 Id="rId6" Type="http://schemas.openxmlformats.org/officeDocument/2006/relationships/hyperlink" Target="https://mentor.ieee.org/802.11/dcn/23/11-23-1755-03-000m-revme-sa-0-sec-adhoc-comments.xlsx" TargetMode="External"/><Relationship Id="rId5" Type="http://schemas.openxmlformats.org/officeDocument/2006/relationships/hyperlink" Target="https://mentor.ieee.org/802.11/dcn/21/11-21-0727-29-000m-revme-phy-comments.xls" TargetMode="External"/><Relationship Id="rId4" Type="http://schemas.openxmlformats.org/officeDocument/2006/relationships/hyperlink" Target="https://mentor.ieee.org/802.11/dcn/23/11-23-2032-04-000m-revme-mac-sa-comments.xls"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mentor.ieee.org/802.11/dcn/24/11-24-0021-00-000m-fixing-error.docx" TargetMode="External"/><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hyperlink" Target="https://mentor.ieee.org/802.11/dcn/24/11-24-0027-02-000m-reported-sae-errata.docx" TargetMode="External"/><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hyperlink" Target="https://mentor.ieee.org/802.11/dcn/23/11-23-2032-04-000m-revme-mac-sa-comments.xls"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https://mentor.ieee.org/802.11/dcn/23/11-23-2032-05-000m-revme-mac-sa-comments.xls"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8" Type="http://schemas.openxmlformats.org/officeDocument/2006/relationships/hyperlink" Target="https://mentor.ieee.org/802.11/dcn/23/11-23-1755-03-000m-revme-sa-0-sec-adhoc-comments.xlsx" TargetMode="External"/><Relationship Id="rId3" Type="http://schemas.openxmlformats.org/officeDocument/2006/relationships/hyperlink" Target="https://mentor.ieee.org/802.11/dcn/23/11-23-1743-04-000m-revme-sb1-ed1-ad-hoc-comments.xlsx" TargetMode="External"/><Relationship Id="rId7" Type="http://schemas.openxmlformats.org/officeDocument/2006/relationships/hyperlink" Target="https://mentor.ieee.org/802.11/dcn/21/11-21-0727-29-000m-revme-phy-comments.xls" TargetMode="External"/><Relationship Id="rId2" Type="http://schemas.openxmlformats.org/officeDocument/2006/relationships/notesSlide" Target="../notesSlides/notesSlide8.xml"/><Relationship Id="rId1" Type="http://schemas.openxmlformats.org/officeDocument/2006/relationships/slideLayout" Target="../slideLayouts/slideLayout1.xml"/><Relationship Id="rId6" Type="http://schemas.openxmlformats.org/officeDocument/2006/relationships/hyperlink" Target="https://mentor.ieee.org/802.11/dcn/23/11-23-2032-04-000m-revme-mac-sa-comments.xls" TargetMode="External"/><Relationship Id="rId5" Type="http://schemas.openxmlformats.org/officeDocument/2006/relationships/hyperlink" Target="https://mentor.ieee.org/802.11/dcn/23/11-23-1768-04-000m-revme-gen-ad-hoc-comments-on-sb.xlsx" TargetMode="External"/><Relationship Id="rId4" Type="http://schemas.openxmlformats.org/officeDocument/2006/relationships/hyperlink" Target="https://mentor.ieee.org/802.11/dcn/23/11-23-1746-07-000m-revme-sa-ballot-1-ed2-ad-hoc-comments.xlsx"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05E50707-98ED-4145-A9F6-065F4ABFF80D}"/>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12F4FC0A-8470-4D50-BF11-A989BDCF2C78}"/>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1</a:t>
            </a:fld>
            <a:endParaRPr lang="en-US" altLang="en-US"/>
          </a:p>
        </p:txBody>
      </p:sp>
      <p:sp>
        <p:nvSpPr>
          <p:cNvPr id="4" name="Rectangle 2">
            <a:extLst>
              <a:ext uri="{FF2B5EF4-FFF2-40B4-BE49-F238E27FC236}">
                <a16:creationId xmlns:a16="http://schemas.microsoft.com/office/drawing/2014/main" id="{27F8E238-240A-4782-BD7C-888A610FFE0E}"/>
              </a:ext>
            </a:extLst>
          </p:cNvPr>
          <p:cNvSpPr txBox="1">
            <a:spLocks noChangeArrowheads="1"/>
          </p:cNvSpPr>
          <p:nvPr/>
        </p:nvSpPr>
        <p:spPr>
          <a:xfrm>
            <a:off x="2209800" y="685800"/>
            <a:ext cx="7924800" cy="1066800"/>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altLang="en-US" kern="0" dirty="0" err="1"/>
              <a:t>REVme</a:t>
            </a:r>
            <a:r>
              <a:rPr lang="en-US" altLang="en-US" kern="0" dirty="0"/>
              <a:t> Motions</a:t>
            </a:r>
          </a:p>
        </p:txBody>
      </p:sp>
      <p:sp>
        <p:nvSpPr>
          <p:cNvPr id="5" name="Rectangle 6">
            <a:extLst>
              <a:ext uri="{FF2B5EF4-FFF2-40B4-BE49-F238E27FC236}">
                <a16:creationId xmlns:a16="http://schemas.microsoft.com/office/drawing/2014/main" id="{5C289E12-1085-4168-A398-0F7249308ABA}"/>
              </a:ext>
            </a:extLst>
          </p:cNvPr>
          <p:cNvSpPr txBox="1">
            <a:spLocks noChangeArrowheads="1"/>
          </p:cNvSpPr>
          <p:nvPr/>
        </p:nvSpPr>
        <p:spPr>
          <a:xfrm>
            <a:off x="1982788" y="1241571"/>
            <a:ext cx="7772400" cy="3810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ctr">
              <a:lnSpc>
                <a:spcPct val="90000"/>
              </a:lnSpc>
              <a:buFontTx/>
              <a:buNone/>
            </a:pPr>
            <a:r>
              <a:rPr lang="en-US" altLang="en-US" sz="2000" kern="0" dirty="0"/>
              <a:t>Date:</a:t>
            </a:r>
            <a:r>
              <a:rPr lang="en-US" altLang="en-US" sz="2000" b="0" kern="0" dirty="0"/>
              <a:t> 2024-05-16</a:t>
            </a:r>
          </a:p>
        </p:txBody>
      </p:sp>
      <p:graphicFrame>
        <p:nvGraphicFramePr>
          <p:cNvPr id="6" name="Object 11">
            <a:extLst>
              <a:ext uri="{FF2B5EF4-FFF2-40B4-BE49-F238E27FC236}">
                <a16:creationId xmlns:a16="http://schemas.microsoft.com/office/drawing/2014/main" id="{5DED06DA-EE4D-40C6-9AB6-747267BE2806}"/>
              </a:ext>
            </a:extLst>
          </p:cNvPr>
          <p:cNvGraphicFramePr>
            <a:graphicFrameLocks noChangeAspect="1"/>
          </p:cNvGraphicFramePr>
          <p:nvPr>
            <p:extLst>
              <p:ext uri="{D42A27DB-BD31-4B8C-83A1-F6EECF244321}">
                <p14:modId xmlns:p14="http://schemas.microsoft.com/office/powerpoint/2010/main" val="3923730753"/>
              </p:ext>
            </p:extLst>
          </p:nvPr>
        </p:nvGraphicFramePr>
        <p:xfrm>
          <a:off x="2047875" y="2274888"/>
          <a:ext cx="8097838" cy="2500312"/>
        </p:xfrm>
        <a:graphic>
          <a:graphicData uri="http://schemas.openxmlformats.org/presentationml/2006/ole">
            <mc:AlternateContent xmlns:mc="http://schemas.openxmlformats.org/markup-compatibility/2006">
              <mc:Choice xmlns:v="urn:schemas-microsoft-com:vml" Requires="v">
                <p:oleObj name="Document" r:id="rId3" imgW="8249760" imgH="2544840" progId="Word.Document.8">
                  <p:embed/>
                </p:oleObj>
              </mc:Choice>
              <mc:Fallback>
                <p:oleObj name="Document" r:id="rId3" imgW="8249760" imgH="2544840" progId="Word.Document.8">
                  <p:embed/>
                  <p:pic>
                    <p:nvPicPr>
                      <p:cNvPr id="6" name="Object 11">
                        <a:extLst>
                          <a:ext uri="{FF2B5EF4-FFF2-40B4-BE49-F238E27FC236}">
                            <a16:creationId xmlns:a16="http://schemas.microsoft.com/office/drawing/2014/main" id="{5DED06DA-EE4D-40C6-9AB6-747267BE2806}"/>
                          </a:ext>
                        </a:extLst>
                      </p:cNvPr>
                      <p:cNvPicPr>
                        <a:picLocks noChangeAspect="1" noChangeArrowheads="1"/>
                      </p:cNvPicPr>
                      <p:nvPr/>
                    </p:nvPicPr>
                    <p:blipFill>
                      <a:blip r:embed="rId4"/>
                      <a:srcRect/>
                      <a:stretch>
                        <a:fillRect/>
                      </a:stretch>
                    </p:blipFill>
                    <p:spPr bwMode="auto">
                      <a:xfrm>
                        <a:off x="2047875" y="2274888"/>
                        <a:ext cx="8097838" cy="25003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7" name="Rectangle 12">
            <a:extLst>
              <a:ext uri="{FF2B5EF4-FFF2-40B4-BE49-F238E27FC236}">
                <a16:creationId xmlns:a16="http://schemas.microsoft.com/office/drawing/2014/main" id="{8E041250-97D7-46D2-AEEC-E733E6175A8A}"/>
              </a:ext>
            </a:extLst>
          </p:cNvPr>
          <p:cNvSpPr>
            <a:spLocks noChangeArrowheads="1"/>
          </p:cNvSpPr>
          <p:nvPr/>
        </p:nvSpPr>
        <p:spPr bwMode="auto">
          <a:xfrm>
            <a:off x="2057400" y="1939925"/>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buFontTx/>
              <a:buNone/>
            </a:pPr>
            <a:r>
              <a:rPr lang="en-US" altLang="en-US" sz="2000" dirty="0"/>
              <a:t>Authors:</a:t>
            </a:r>
            <a:endParaRPr lang="en-US" altLang="en-US" sz="2000" b="0" dirty="0"/>
          </a:p>
        </p:txBody>
      </p:sp>
    </p:spTree>
    <p:extLst>
      <p:ext uri="{BB962C8B-B14F-4D97-AF65-F5344CB8AC3E}">
        <p14:creationId xmlns:p14="http://schemas.microsoft.com/office/powerpoint/2010/main" val="28227436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Motion 138 – More work Required CIDs</a:t>
            </a:r>
            <a:br>
              <a:rPr lang="en-US" altLang="en-US" dirty="0"/>
            </a:br>
            <a:r>
              <a:rPr lang="en-US" altLang="en-US" dirty="0"/>
              <a:t>(2024-01-18)</a:t>
            </a:r>
            <a:endParaRPr lang="en-US" altLang="en-US" sz="2000" dirty="0">
              <a:solidFill>
                <a:srgbClr val="FF0000"/>
              </a:solidFill>
            </a:endParaRPr>
          </a:p>
        </p:txBody>
      </p:sp>
      <p:sp>
        <p:nvSpPr>
          <p:cNvPr id="9223" name="Rectangle 3"/>
          <p:cNvSpPr>
            <a:spLocks noGrp="1" noChangeArrowheads="1"/>
          </p:cNvSpPr>
          <p:nvPr>
            <p:ph idx="1"/>
          </p:nvPr>
        </p:nvSpPr>
        <p:spPr>
          <a:xfrm>
            <a:off x="914400" y="1676400"/>
            <a:ext cx="10363200" cy="4114800"/>
          </a:xfrm>
        </p:spPr>
        <p:txBody>
          <a:bodyPr/>
          <a:lstStyle/>
          <a:p>
            <a:pPr marL="0" indent="0">
              <a:lnSpc>
                <a:spcPct val="80000"/>
              </a:lnSpc>
              <a:buNone/>
            </a:pPr>
            <a:r>
              <a:rPr lang="en-US" altLang="en-US" sz="1600" dirty="0"/>
              <a:t>Resolve the following CIDs in the </a:t>
            </a:r>
          </a:p>
          <a:p>
            <a:pPr marL="457200" lvl="1" indent="0">
              <a:lnSpc>
                <a:spcPct val="80000"/>
              </a:lnSpc>
              <a:buNone/>
            </a:pPr>
            <a:r>
              <a:rPr lang="en-US" altLang="en-US" sz="1400" dirty="0"/>
              <a:t>GEN: “GEN More Work Required” tab ( 1 CID) in in </a:t>
            </a:r>
            <a:r>
              <a:rPr lang="en-US" altLang="en-US" sz="1400" dirty="0">
                <a:hlinkClick r:id="rId3"/>
              </a:rPr>
              <a:t>https://mentor.ieee.org/802.11/dcn/23/11-23-1768-04-000m-revme-gen-ad-hoc-comments-on-sb.xlsx</a:t>
            </a:r>
            <a:r>
              <a:rPr lang="en-US" altLang="en-US" sz="1400" dirty="0"/>
              <a:t>,</a:t>
            </a:r>
          </a:p>
          <a:p>
            <a:pPr marL="457200" lvl="1" indent="0">
              <a:lnSpc>
                <a:spcPct val="80000"/>
              </a:lnSpc>
              <a:buNone/>
            </a:pPr>
            <a:r>
              <a:rPr lang="en-US" altLang="en-US" sz="1400" dirty="0"/>
              <a:t>MAC: “More Work Required” tab ( 9 CIDs) in </a:t>
            </a:r>
            <a:r>
              <a:rPr lang="en-US" altLang="en-US" sz="1400" dirty="0">
                <a:hlinkClick r:id="rId4"/>
              </a:rPr>
              <a:t>https://mentor.ieee.org/802.11/dcn/23/11-23-2032-05-000m-revme-mac-sa-comments.xls</a:t>
            </a:r>
            <a:r>
              <a:rPr lang="en-US" altLang="en-US" sz="1400" dirty="0"/>
              <a:t>, </a:t>
            </a:r>
          </a:p>
          <a:p>
            <a:pPr marL="457200" lvl="1" indent="0">
              <a:lnSpc>
                <a:spcPct val="80000"/>
              </a:lnSpc>
              <a:buNone/>
            </a:pPr>
            <a:endParaRPr lang="en-US" altLang="en-US" sz="1600" dirty="0"/>
          </a:p>
          <a:p>
            <a:pPr marL="57150" indent="0">
              <a:lnSpc>
                <a:spcPct val="80000"/>
              </a:lnSpc>
              <a:buNone/>
            </a:pPr>
            <a:r>
              <a:rPr lang="en-US" altLang="en-US" sz="1600" b="1" dirty="0"/>
              <a:t>With the resolution “REJECTED - The CRC reviewed the comment and agreed that a submission was required with more detailed or updated editing instructions. In the opinion of the CRC, the current Proposed Change does not propose sufficient detail or does not have task group consensus to implement a change to the draft that would  satisfy the commenter. No updated submission has been reviewed with the CRC.”</a:t>
            </a:r>
            <a:br>
              <a:rPr lang="en-US" altLang="en-US" sz="1600" b="1" dirty="0"/>
            </a:br>
            <a:endParaRPr lang="en-US" altLang="en-US" sz="1600" b="1" dirty="0">
              <a:solidFill>
                <a:srgbClr val="006600"/>
              </a:solidFill>
            </a:endParaRPr>
          </a:p>
          <a:p>
            <a:pPr marL="0" indent="0">
              <a:lnSpc>
                <a:spcPct val="80000"/>
              </a:lnSpc>
              <a:buNone/>
            </a:pPr>
            <a:r>
              <a:rPr lang="en-US" altLang="en-US" sz="1600" dirty="0"/>
              <a:t>Moved: Stephen McCann</a:t>
            </a:r>
          </a:p>
          <a:p>
            <a:pPr marL="0" indent="0">
              <a:lnSpc>
                <a:spcPct val="80000"/>
              </a:lnSpc>
              <a:buNone/>
            </a:pPr>
            <a:r>
              <a:rPr lang="en-US" altLang="en-US" sz="1600" dirty="0"/>
              <a:t>Seconded: Jon Rosdahl</a:t>
            </a:r>
          </a:p>
          <a:p>
            <a:pPr marL="0" indent="0">
              <a:lnSpc>
                <a:spcPct val="80000"/>
              </a:lnSpc>
              <a:buNone/>
            </a:pPr>
            <a:r>
              <a:rPr lang="en-US" altLang="en-US" sz="1600" dirty="0"/>
              <a:t>Result: Approved with one objection. Approved.</a:t>
            </a: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10</a:t>
            </a:fld>
            <a:endParaRPr lang="en-US"/>
          </a:p>
        </p:txBody>
      </p:sp>
    </p:spTree>
    <p:extLst>
      <p:ext uri="{BB962C8B-B14F-4D97-AF65-F5344CB8AC3E}">
        <p14:creationId xmlns:p14="http://schemas.microsoft.com/office/powerpoint/2010/main" val="182232949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Motion 139  – CID 6087 (MAC) RSN Override</a:t>
            </a:r>
            <a:br>
              <a:rPr lang="en-US" altLang="en-US" dirty="0"/>
            </a:br>
            <a:r>
              <a:rPr lang="en-US" altLang="en-US" dirty="0"/>
              <a:t>(2024-01-18)</a:t>
            </a:r>
            <a:endParaRPr lang="en-US" altLang="en-US" sz="2000" dirty="0">
              <a:solidFill>
                <a:srgbClr val="FF0000"/>
              </a:solidFill>
            </a:endParaRPr>
          </a:p>
        </p:txBody>
      </p:sp>
      <p:sp>
        <p:nvSpPr>
          <p:cNvPr id="9223" name="Rectangle 3"/>
          <p:cNvSpPr>
            <a:spLocks noGrp="1" noRot="1" noMove="1" noResize="1" noEditPoints="1" noAdjustHandles="1" noChangeArrowheads="1" noChangeShapeType="1"/>
          </p:cNvSpPr>
          <p:nvPr>
            <p:ph idx="1"/>
          </p:nvPr>
        </p:nvSpPr>
        <p:spPr>
          <a:xfrm>
            <a:off x="898281" y="1676400"/>
            <a:ext cx="10363200" cy="4114800"/>
          </a:xfrm>
        </p:spPr>
        <p:txBody>
          <a:bodyPr/>
          <a:lstStyle/>
          <a:p>
            <a:pPr marL="0" indent="0">
              <a:lnSpc>
                <a:spcPct val="80000"/>
              </a:lnSpc>
              <a:buNone/>
            </a:pPr>
            <a:r>
              <a:rPr lang="en-US" altLang="en-US" sz="2800" dirty="0"/>
              <a:t>Resolve CID 6087 as “REVISED - Incorporate changes under the “Proposed changes for CID 6087” section of </a:t>
            </a:r>
            <a:r>
              <a:rPr lang="en-US" altLang="en-US" sz="2800" dirty="0">
                <a:hlinkClick r:id="rId3"/>
              </a:rPr>
              <a:t>https://mentor.ieee.org/802.11/dcn/23/11-23-1857-05-000m-rsn-overriding.docx</a:t>
            </a:r>
            <a:r>
              <a:rPr lang="en-US" altLang="en-US" sz="2800" dirty="0"/>
              <a:t> </a:t>
            </a:r>
            <a:endParaRPr lang="en-US" altLang="en-US" sz="2800" b="1" dirty="0">
              <a:solidFill>
                <a:srgbClr val="006600"/>
              </a:solidFill>
            </a:endParaRPr>
          </a:p>
          <a:p>
            <a:pPr marL="0" indent="0">
              <a:lnSpc>
                <a:spcPct val="80000"/>
              </a:lnSpc>
              <a:buNone/>
            </a:pPr>
            <a:endParaRPr lang="en-US" altLang="en-US" sz="2800" dirty="0"/>
          </a:p>
          <a:p>
            <a:pPr marL="0" indent="0">
              <a:lnSpc>
                <a:spcPct val="80000"/>
              </a:lnSpc>
              <a:buNone/>
            </a:pPr>
            <a:endParaRPr lang="en-US" altLang="en-US" sz="2800" dirty="0"/>
          </a:p>
          <a:p>
            <a:pPr marL="0" indent="0">
              <a:lnSpc>
                <a:spcPct val="80000"/>
              </a:lnSpc>
              <a:buNone/>
            </a:pPr>
            <a:r>
              <a:rPr lang="en-US" altLang="en-US" dirty="0"/>
              <a:t>Moved: Jouni Malinen</a:t>
            </a:r>
          </a:p>
          <a:p>
            <a:pPr marL="0" indent="0">
              <a:lnSpc>
                <a:spcPct val="80000"/>
              </a:lnSpc>
              <a:buNone/>
            </a:pPr>
            <a:r>
              <a:rPr lang="en-US" altLang="en-US" dirty="0"/>
              <a:t>Seconded: Po-Kai Huang</a:t>
            </a:r>
          </a:p>
          <a:p>
            <a:pPr marL="0" indent="0">
              <a:lnSpc>
                <a:spcPct val="80000"/>
              </a:lnSpc>
              <a:buNone/>
            </a:pPr>
            <a:r>
              <a:rPr lang="en-US" altLang="en-US" dirty="0"/>
              <a:t>Result: 14 – Yes; 67 – No; 3 – Abstain. Motion Fails.</a:t>
            </a:r>
          </a:p>
          <a:p>
            <a:pPr marL="0" indent="0">
              <a:lnSpc>
                <a:spcPct val="80000"/>
              </a:lnSpc>
              <a:buNone/>
            </a:pPr>
            <a:r>
              <a:rPr lang="en-US" altLang="en-US">
                <a:solidFill>
                  <a:srgbClr val="FF0000"/>
                </a:solidFill>
              </a:rPr>
              <a:t>Result (after </a:t>
            </a:r>
            <a:r>
              <a:rPr lang="en-US" altLang="en-US" dirty="0">
                <a:solidFill>
                  <a:srgbClr val="FF0000"/>
                </a:solidFill>
              </a:rPr>
              <a:t>validation): 14 –Yes; 65 – No; 3 – Abstain. Motion Fails</a:t>
            </a:r>
            <a:endParaRPr lang="en-US" altLang="en-US" sz="1200" dirty="0">
              <a:solidFill>
                <a:srgbClr val="FF0000"/>
              </a:solidFill>
            </a:endParaRPr>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11</a:t>
            </a:fld>
            <a:endParaRPr lang="en-US"/>
          </a:p>
        </p:txBody>
      </p:sp>
    </p:spTree>
    <p:extLst>
      <p:ext uri="{BB962C8B-B14F-4D97-AF65-F5344CB8AC3E}">
        <p14:creationId xmlns:p14="http://schemas.microsoft.com/office/powerpoint/2010/main" val="236975039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a:xfrm>
            <a:off x="914400" y="685800"/>
            <a:ext cx="10972800" cy="1066800"/>
          </a:xfrm>
        </p:spPr>
        <p:txBody>
          <a:bodyPr/>
          <a:lstStyle/>
          <a:p>
            <a:r>
              <a:rPr lang="en-US" altLang="en-US" sz="2800" dirty="0"/>
              <a:t>Motion 140  – CID 6087 (MAC) RSN Override</a:t>
            </a:r>
            <a:br>
              <a:rPr lang="en-US" altLang="en-US" sz="2800" dirty="0"/>
            </a:br>
            <a:r>
              <a:rPr lang="en-US" altLang="en-US" sz="2800" dirty="0"/>
              <a:t>(2024-01-18)</a:t>
            </a:r>
            <a:endParaRPr lang="en-US" altLang="en-US" sz="1800" dirty="0">
              <a:solidFill>
                <a:srgbClr val="FF0000"/>
              </a:solidFill>
            </a:endParaRPr>
          </a:p>
        </p:txBody>
      </p:sp>
      <p:sp>
        <p:nvSpPr>
          <p:cNvPr id="9223" name="Rectangle 3"/>
          <p:cNvSpPr>
            <a:spLocks noGrp="1" noRot="1" noMove="1" noResize="1" noEditPoints="1" noAdjustHandles="1" noChangeArrowheads="1" noChangeShapeType="1"/>
          </p:cNvSpPr>
          <p:nvPr>
            <p:ph idx="1"/>
          </p:nvPr>
        </p:nvSpPr>
        <p:spPr>
          <a:xfrm>
            <a:off x="898281" y="1676400"/>
            <a:ext cx="10363200" cy="4114800"/>
          </a:xfrm>
        </p:spPr>
        <p:txBody>
          <a:bodyPr/>
          <a:lstStyle/>
          <a:p>
            <a:pPr marL="0" indent="0">
              <a:lnSpc>
                <a:spcPct val="80000"/>
              </a:lnSpc>
              <a:buNone/>
            </a:pPr>
            <a:r>
              <a:rPr lang="en-US" altLang="en-US" dirty="0"/>
              <a:t>Resolve CID 6087 as “Rejected.  The task group could not reach consensus on resolving this comment in the direction indicated in 11-23/1857r5. A straw poll to go in that direction (on the r4 of that document) results were: </a:t>
            </a:r>
          </a:p>
          <a:p>
            <a:pPr marL="0" indent="0">
              <a:lnSpc>
                <a:spcPct val="80000"/>
              </a:lnSpc>
              <a:buNone/>
            </a:pPr>
            <a:endParaRPr lang="en-US" altLang="en-US" dirty="0"/>
          </a:p>
          <a:p>
            <a:pPr marL="0" indent="0">
              <a:lnSpc>
                <a:spcPct val="80000"/>
              </a:lnSpc>
              <a:buNone/>
            </a:pPr>
            <a:r>
              <a:rPr lang="en-US" altLang="en-US" dirty="0"/>
              <a:t>Do you support adding the feature along the lines described in 11-23/1857r4?    Yes – 10; No – 12; Abstain – 1.</a:t>
            </a:r>
          </a:p>
          <a:p>
            <a:pPr marL="0" indent="0">
              <a:lnSpc>
                <a:spcPct val="80000"/>
              </a:lnSpc>
              <a:buNone/>
            </a:pPr>
            <a:endParaRPr lang="en-US" altLang="en-US" dirty="0"/>
          </a:p>
          <a:p>
            <a:pPr marL="0" indent="0">
              <a:lnSpc>
                <a:spcPct val="80000"/>
              </a:lnSpc>
              <a:buNone/>
            </a:pPr>
            <a:r>
              <a:rPr lang="en-US" altLang="en-US" dirty="0"/>
              <a:t>A motion on 11-23/1857r5 failed with the result: </a:t>
            </a:r>
            <a:r>
              <a:rPr lang="en-US" altLang="en-US" sz="2400" dirty="0"/>
              <a:t>14 – Yes; 67 – No; 3 - Abstain. Motion Fail</a:t>
            </a:r>
            <a:r>
              <a:rPr lang="en-US" altLang="en-US" dirty="0"/>
              <a:t>”</a:t>
            </a:r>
          </a:p>
          <a:p>
            <a:pPr marL="0" indent="0">
              <a:lnSpc>
                <a:spcPct val="80000"/>
              </a:lnSpc>
              <a:buNone/>
            </a:pPr>
            <a:endParaRPr lang="en-US" altLang="en-US" dirty="0"/>
          </a:p>
          <a:p>
            <a:pPr marL="0" indent="0">
              <a:lnSpc>
                <a:spcPct val="80000"/>
              </a:lnSpc>
              <a:buNone/>
            </a:pPr>
            <a:r>
              <a:rPr lang="en-US" altLang="en-US" dirty="0"/>
              <a:t>Moved: Jouni Malinen</a:t>
            </a:r>
          </a:p>
          <a:p>
            <a:pPr marL="0" indent="0">
              <a:lnSpc>
                <a:spcPct val="80000"/>
              </a:lnSpc>
              <a:buNone/>
            </a:pPr>
            <a:r>
              <a:rPr lang="en-US" altLang="en-US" dirty="0"/>
              <a:t>Seconded: Stephen McCann</a:t>
            </a:r>
          </a:p>
          <a:p>
            <a:pPr marL="0" indent="0">
              <a:lnSpc>
                <a:spcPct val="80000"/>
              </a:lnSpc>
              <a:buNone/>
            </a:pPr>
            <a:r>
              <a:rPr lang="en-US" altLang="en-US" dirty="0"/>
              <a:t>Result: Unanimous. Approved.</a:t>
            </a:r>
            <a:endParaRPr lang="en-US" altLang="en-US" dirty="0">
              <a:solidFill>
                <a:srgbClr val="006600"/>
              </a:solidFill>
            </a:endParaRPr>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12</a:t>
            </a:fld>
            <a:endParaRPr lang="en-US"/>
          </a:p>
        </p:txBody>
      </p:sp>
    </p:spTree>
    <p:extLst>
      <p:ext uri="{BB962C8B-B14F-4D97-AF65-F5344CB8AC3E}">
        <p14:creationId xmlns:p14="http://schemas.microsoft.com/office/powerpoint/2010/main" val="258153260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a:xfrm>
            <a:off x="914400" y="685800"/>
            <a:ext cx="10972800" cy="1066800"/>
          </a:xfrm>
        </p:spPr>
        <p:txBody>
          <a:bodyPr/>
          <a:lstStyle/>
          <a:p>
            <a:r>
              <a:rPr lang="en-US" altLang="en-US" sz="2800" dirty="0"/>
              <a:t>Motion 141  – CID 6081 (MAC) </a:t>
            </a:r>
            <a:br>
              <a:rPr lang="en-US" altLang="en-US" sz="2800" dirty="0"/>
            </a:br>
            <a:r>
              <a:rPr lang="en-US" altLang="en-US" sz="2800" dirty="0"/>
              <a:t>(2024-01-18) </a:t>
            </a:r>
            <a:endParaRPr lang="en-US" altLang="en-US" sz="1800" dirty="0">
              <a:solidFill>
                <a:srgbClr val="FF0000"/>
              </a:solidFill>
            </a:endParaRPr>
          </a:p>
        </p:txBody>
      </p:sp>
      <p:sp>
        <p:nvSpPr>
          <p:cNvPr id="9223" name="Rectangle 3"/>
          <p:cNvSpPr>
            <a:spLocks noGrp="1" noRot="1" noMove="1" noResize="1" noEditPoints="1" noAdjustHandles="1" noChangeArrowheads="1" noChangeShapeType="1"/>
          </p:cNvSpPr>
          <p:nvPr>
            <p:ph idx="1"/>
          </p:nvPr>
        </p:nvSpPr>
        <p:spPr>
          <a:xfrm>
            <a:off x="898281" y="1676400"/>
            <a:ext cx="10363200" cy="4114800"/>
          </a:xfrm>
        </p:spPr>
        <p:txBody>
          <a:bodyPr/>
          <a:lstStyle/>
          <a:p>
            <a:pPr marL="0" indent="0">
              <a:lnSpc>
                <a:spcPct val="80000"/>
              </a:lnSpc>
              <a:buNone/>
            </a:pPr>
            <a:r>
              <a:rPr lang="en-US" altLang="en-US" dirty="0"/>
              <a:t>Update the resolution of CID 6081 as “</a:t>
            </a:r>
            <a:r>
              <a:rPr lang="en-US" dirty="0"/>
              <a:t>Revised: Incorporate the changes in 11-23/2144r1 (</a:t>
            </a:r>
            <a:r>
              <a:rPr lang="en-US" dirty="0">
                <a:hlinkClick r:id="rId3"/>
              </a:rPr>
              <a:t>https://mentor.ieee.org/802.11/dcn/23/11-23-2144-01-000m-miscellaneous-sb1-resolutions.docx</a:t>
            </a:r>
            <a:r>
              <a:rPr lang="en-US" dirty="0"/>
              <a:t>) under “changes for CID 6081” and instruct the editor to incorporate the changes into the </a:t>
            </a:r>
            <a:r>
              <a:rPr lang="en-US" dirty="0" err="1"/>
              <a:t>REVme</a:t>
            </a:r>
            <a:r>
              <a:rPr lang="en-US" dirty="0"/>
              <a:t> draft.”</a:t>
            </a:r>
          </a:p>
          <a:p>
            <a:pPr marL="0" indent="0">
              <a:lnSpc>
                <a:spcPct val="80000"/>
              </a:lnSpc>
              <a:buNone/>
            </a:pPr>
            <a:endParaRPr lang="en-US" altLang="en-US" dirty="0"/>
          </a:p>
          <a:p>
            <a:pPr marL="0" indent="0">
              <a:lnSpc>
                <a:spcPct val="80000"/>
              </a:lnSpc>
              <a:buNone/>
            </a:pPr>
            <a:endParaRPr lang="en-US" altLang="en-US" dirty="0"/>
          </a:p>
          <a:p>
            <a:pPr marL="0" indent="0">
              <a:lnSpc>
                <a:spcPct val="80000"/>
              </a:lnSpc>
              <a:buNone/>
            </a:pPr>
            <a:r>
              <a:rPr lang="en-US" altLang="en-US" dirty="0"/>
              <a:t>Moved: Stephen McCann</a:t>
            </a:r>
          </a:p>
          <a:p>
            <a:pPr marL="0" indent="0">
              <a:lnSpc>
                <a:spcPct val="80000"/>
              </a:lnSpc>
              <a:buNone/>
            </a:pPr>
            <a:r>
              <a:rPr lang="en-US" altLang="en-US" dirty="0"/>
              <a:t>Seconded: Brian Hart</a:t>
            </a:r>
          </a:p>
          <a:p>
            <a:pPr marL="0" indent="0">
              <a:lnSpc>
                <a:spcPct val="80000"/>
              </a:lnSpc>
              <a:buNone/>
            </a:pPr>
            <a:r>
              <a:rPr lang="en-US" altLang="en-US" dirty="0"/>
              <a:t>Result: Unanimous. Approved.</a:t>
            </a:r>
            <a:endParaRPr lang="en-US" altLang="en-US" dirty="0">
              <a:solidFill>
                <a:srgbClr val="006600"/>
              </a:solidFill>
            </a:endParaRPr>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13</a:t>
            </a:fld>
            <a:endParaRPr lang="en-US"/>
          </a:p>
        </p:txBody>
      </p:sp>
    </p:spTree>
    <p:extLst>
      <p:ext uri="{BB962C8B-B14F-4D97-AF65-F5344CB8AC3E}">
        <p14:creationId xmlns:p14="http://schemas.microsoft.com/office/powerpoint/2010/main" val="172471870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a:xfrm>
            <a:off x="914400" y="685800"/>
            <a:ext cx="10972800" cy="1066800"/>
          </a:xfrm>
        </p:spPr>
        <p:txBody>
          <a:bodyPr/>
          <a:lstStyle/>
          <a:p>
            <a:r>
              <a:rPr lang="en-US" altLang="en-US" sz="2800" dirty="0"/>
              <a:t>Motion 142  – CID 6420 (ED1) </a:t>
            </a:r>
            <a:br>
              <a:rPr lang="en-US" altLang="en-US" sz="2800" dirty="0"/>
            </a:br>
            <a:r>
              <a:rPr lang="en-US" altLang="en-US" sz="2800" dirty="0"/>
              <a:t>(2024-01-18) </a:t>
            </a:r>
            <a:endParaRPr lang="en-US" altLang="en-US" sz="1800" dirty="0">
              <a:solidFill>
                <a:srgbClr val="FF0000"/>
              </a:solidFill>
            </a:endParaRPr>
          </a:p>
        </p:txBody>
      </p:sp>
      <p:sp>
        <p:nvSpPr>
          <p:cNvPr id="9223" name="Rectangle 3"/>
          <p:cNvSpPr>
            <a:spLocks noGrp="1" noRot="1" noMove="1" noResize="1" noEditPoints="1" noAdjustHandles="1" noChangeArrowheads="1" noChangeShapeType="1"/>
          </p:cNvSpPr>
          <p:nvPr>
            <p:ph idx="1"/>
          </p:nvPr>
        </p:nvSpPr>
        <p:spPr>
          <a:xfrm>
            <a:off x="898281" y="1676400"/>
            <a:ext cx="10363200" cy="4114800"/>
          </a:xfrm>
        </p:spPr>
        <p:txBody>
          <a:bodyPr/>
          <a:lstStyle/>
          <a:p>
            <a:pPr marL="0" indent="0">
              <a:lnSpc>
                <a:spcPct val="80000"/>
              </a:lnSpc>
              <a:buNone/>
            </a:pPr>
            <a:r>
              <a:rPr lang="en-US" altLang="en-US" dirty="0"/>
              <a:t>Resolve CID 6420 as “Revised” - incorporate the changes in 11-23/1750r4</a:t>
            </a:r>
          </a:p>
          <a:p>
            <a:pPr marL="0" indent="0">
              <a:lnSpc>
                <a:spcPct val="80000"/>
              </a:lnSpc>
              <a:buNone/>
            </a:pPr>
            <a:r>
              <a:rPr lang="en-US" altLang="en-US" dirty="0"/>
              <a:t>(</a:t>
            </a:r>
            <a:r>
              <a:rPr lang="en-US" altLang="en-US" dirty="0">
                <a:hlinkClick r:id="rId3"/>
              </a:rPr>
              <a:t>https://mentor.ieee.org/802.11/dcn/23/11-23-1750-04-000m-resolutions-for-some-comments-on-11me-d4-0-initial-sa-ballot.docx</a:t>
            </a:r>
            <a:r>
              <a:rPr lang="en-US" altLang="en-US" dirty="0"/>
              <a:t>)</a:t>
            </a:r>
          </a:p>
          <a:p>
            <a:pPr marL="0" indent="0">
              <a:lnSpc>
                <a:spcPct val="80000"/>
              </a:lnSpc>
              <a:buNone/>
            </a:pPr>
            <a:r>
              <a:rPr lang="en-US" altLang="en-US" dirty="0"/>
              <a:t>for CID 6420.</a:t>
            </a:r>
          </a:p>
          <a:p>
            <a:pPr marL="0" indent="0">
              <a:lnSpc>
                <a:spcPct val="80000"/>
              </a:lnSpc>
              <a:buNone/>
            </a:pPr>
            <a:endParaRPr lang="en-US" altLang="en-US" dirty="0"/>
          </a:p>
          <a:p>
            <a:pPr marL="0" indent="0">
              <a:lnSpc>
                <a:spcPct val="80000"/>
              </a:lnSpc>
              <a:buNone/>
            </a:pPr>
            <a:r>
              <a:rPr lang="en-US" altLang="en-US" dirty="0"/>
              <a:t>Moved: Emily Qi</a:t>
            </a:r>
          </a:p>
          <a:p>
            <a:pPr marL="0" indent="0">
              <a:lnSpc>
                <a:spcPct val="80000"/>
              </a:lnSpc>
              <a:buNone/>
            </a:pPr>
            <a:r>
              <a:rPr lang="en-US" altLang="en-US" dirty="0"/>
              <a:t>Seconded: Stephen McCann</a:t>
            </a:r>
          </a:p>
          <a:p>
            <a:pPr marL="0" indent="0">
              <a:lnSpc>
                <a:spcPct val="80000"/>
              </a:lnSpc>
              <a:buNone/>
            </a:pPr>
            <a:r>
              <a:rPr lang="en-US" altLang="en-US" dirty="0"/>
              <a:t>Result: Unanimous. Approved.</a:t>
            </a:r>
            <a:endParaRPr lang="en-US" altLang="en-US" dirty="0">
              <a:solidFill>
                <a:srgbClr val="006600"/>
              </a:solidFill>
            </a:endParaRPr>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14</a:t>
            </a:fld>
            <a:endParaRPr lang="en-US"/>
          </a:p>
        </p:txBody>
      </p:sp>
    </p:spTree>
    <p:extLst>
      <p:ext uri="{BB962C8B-B14F-4D97-AF65-F5344CB8AC3E}">
        <p14:creationId xmlns:p14="http://schemas.microsoft.com/office/powerpoint/2010/main" val="128243634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Motion 143 – EDITOR1, EDITOR2 CIDs</a:t>
            </a:r>
            <a:br>
              <a:rPr lang="en-US" altLang="en-US" dirty="0"/>
            </a:br>
            <a:r>
              <a:rPr lang="en-US" altLang="en-US" dirty="0"/>
              <a:t>(2024-03-14)</a:t>
            </a:r>
            <a:endParaRPr lang="en-US" altLang="en-US" sz="2000" dirty="0">
              <a:solidFill>
                <a:srgbClr val="FF0000"/>
              </a:solidFill>
            </a:endParaRPr>
          </a:p>
        </p:txBody>
      </p:sp>
      <p:sp>
        <p:nvSpPr>
          <p:cNvPr id="9223" name="Rectangle 3"/>
          <p:cNvSpPr>
            <a:spLocks noGrp="1" noChangeArrowheads="1"/>
          </p:cNvSpPr>
          <p:nvPr>
            <p:ph idx="1"/>
          </p:nvPr>
        </p:nvSpPr>
        <p:spPr>
          <a:xfrm>
            <a:off x="914400" y="1828800"/>
            <a:ext cx="10363200" cy="4114800"/>
          </a:xfrm>
        </p:spPr>
        <p:txBody>
          <a:bodyPr/>
          <a:lstStyle/>
          <a:p>
            <a:pPr marL="0" indent="0">
              <a:lnSpc>
                <a:spcPct val="80000"/>
              </a:lnSpc>
              <a:buNone/>
            </a:pPr>
            <a:r>
              <a:rPr lang="en-US" altLang="en-US" sz="1800" dirty="0"/>
              <a:t>Approve the comment resolutions in the </a:t>
            </a:r>
          </a:p>
          <a:p>
            <a:pPr marL="457200" lvl="1" indent="0">
              <a:buNone/>
            </a:pPr>
            <a:r>
              <a:rPr lang="en-US" altLang="en-US" sz="1800" dirty="0"/>
              <a:t>“Motion-ED1-SA2A” (8 CIDs)  and “Trivial Comments” (11 CIDs) tabs in </a:t>
            </a:r>
            <a:r>
              <a:rPr lang="en-US" altLang="en-US" sz="1800" dirty="0">
                <a:hlinkClick r:id="rId3"/>
              </a:rPr>
              <a:t>https://mentor.ieee.org/802.11/dcn/24/11-24-0489-03-000m-revme-sb2-ed1-ad-hoc-comments.xlsx</a:t>
            </a:r>
            <a:r>
              <a:rPr lang="en-US" altLang="en-US" sz="1800" dirty="0"/>
              <a:t>,</a:t>
            </a:r>
          </a:p>
          <a:p>
            <a:pPr marL="457200" lvl="1" indent="0">
              <a:buNone/>
            </a:pPr>
            <a:r>
              <a:rPr lang="en-US" altLang="en-US" sz="1800" dirty="0"/>
              <a:t>“ED2-SA2-001” (17 CIDs)  tab in  </a:t>
            </a:r>
            <a:r>
              <a:rPr lang="en-US" altLang="en-US" sz="1800" dirty="0">
                <a:hlinkClick r:id="rId4"/>
              </a:rPr>
              <a:t>https://mentor.ieee.org/802.11/dcn/24/11-24-0472-02-000m-revme-sa-ballot-2-editor2-ad-hoc-comments.xlsx</a:t>
            </a:r>
            <a:r>
              <a:rPr lang="en-US" altLang="en-US" sz="1800" dirty="0"/>
              <a:t>,</a:t>
            </a:r>
          </a:p>
          <a:p>
            <a:pPr marL="57150" indent="0">
              <a:lnSpc>
                <a:spcPct val="80000"/>
              </a:lnSpc>
              <a:buNone/>
            </a:pPr>
            <a:r>
              <a:rPr lang="en-US" altLang="en-US" sz="1800" b="1" dirty="0"/>
              <a:t>and incorporate the text changes into the </a:t>
            </a:r>
            <a:r>
              <a:rPr lang="en-US" altLang="en-US" sz="1800" b="1" dirty="0" err="1"/>
              <a:t>TGme</a:t>
            </a:r>
            <a:r>
              <a:rPr lang="en-US" altLang="en-US" sz="1800" b="1" dirty="0"/>
              <a:t> draft. </a:t>
            </a:r>
            <a:br>
              <a:rPr lang="en-US" altLang="en-US" sz="2000" b="1" dirty="0"/>
            </a:br>
            <a:endParaRPr lang="en-US" altLang="en-US" sz="2000" b="1" dirty="0">
              <a:solidFill>
                <a:srgbClr val="006600"/>
              </a:solidFill>
            </a:endParaRPr>
          </a:p>
          <a:p>
            <a:pPr marL="0" indent="0">
              <a:lnSpc>
                <a:spcPct val="80000"/>
              </a:lnSpc>
              <a:buNone/>
            </a:pPr>
            <a:r>
              <a:rPr lang="en-US" altLang="en-US" sz="2000" dirty="0"/>
              <a:t>Moved: Emily Qi	</a:t>
            </a:r>
          </a:p>
          <a:p>
            <a:pPr marL="0" indent="0">
              <a:lnSpc>
                <a:spcPct val="80000"/>
              </a:lnSpc>
              <a:buNone/>
            </a:pPr>
            <a:r>
              <a:rPr lang="en-US" altLang="en-US" sz="2000" dirty="0"/>
              <a:t>Seconded: Stephen McCann</a:t>
            </a:r>
          </a:p>
          <a:p>
            <a:pPr marL="0" indent="0">
              <a:lnSpc>
                <a:spcPct val="80000"/>
              </a:lnSpc>
              <a:buNone/>
            </a:pPr>
            <a:r>
              <a:rPr lang="en-US" altLang="en-US" sz="2000" dirty="0"/>
              <a:t>Result: Unanimous. Approved.</a:t>
            </a:r>
            <a:endParaRPr lang="en-US" altLang="en-US" sz="20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15</a:t>
            </a:fld>
            <a:endParaRPr lang="en-US"/>
          </a:p>
        </p:txBody>
      </p:sp>
    </p:spTree>
    <p:extLst>
      <p:ext uri="{BB962C8B-B14F-4D97-AF65-F5344CB8AC3E}">
        <p14:creationId xmlns:p14="http://schemas.microsoft.com/office/powerpoint/2010/main" val="335078152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Motion 144 – GEN, MAC, PHY, SEC CIDs</a:t>
            </a:r>
            <a:br>
              <a:rPr lang="en-US" altLang="en-US" dirty="0"/>
            </a:br>
            <a:r>
              <a:rPr lang="en-US" altLang="en-US" dirty="0"/>
              <a:t>(2024-03-14)</a:t>
            </a:r>
            <a:endParaRPr lang="en-US" altLang="en-US" sz="2000" dirty="0">
              <a:solidFill>
                <a:srgbClr val="FF0000"/>
              </a:solidFill>
            </a:endParaRPr>
          </a:p>
        </p:txBody>
      </p:sp>
      <p:sp>
        <p:nvSpPr>
          <p:cNvPr id="9223" name="Rectangle 3"/>
          <p:cNvSpPr>
            <a:spLocks noGrp="1" noChangeArrowheads="1"/>
          </p:cNvSpPr>
          <p:nvPr>
            <p:ph idx="1"/>
          </p:nvPr>
        </p:nvSpPr>
        <p:spPr>
          <a:xfrm>
            <a:off x="838200" y="1752600"/>
            <a:ext cx="10363200" cy="4114800"/>
          </a:xfrm>
        </p:spPr>
        <p:txBody>
          <a:bodyPr/>
          <a:lstStyle/>
          <a:p>
            <a:pPr marL="0" indent="0">
              <a:lnSpc>
                <a:spcPct val="80000"/>
              </a:lnSpc>
              <a:buNone/>
            </a:pPr>
            <a:r>
              <a:rPr lang="en-US" altLang="en-US" sz="1600" dirty="0"/>
              <a:t>Approve the comment resolutions in the </a:t>
            </a:r>
          </a:p>
          <a:p>
            <a:pPr marL="457200" lvl="1" indent="0">
              <a:lnSpc>
                <a:spcPct val="80000"/>
              </a:lnSpc>
              <a:buNone/>
            </a:pPr>
            <a:r>
              <a:rPr lang="en-US" altLang="en-US" sz="1600" dirty="0"/>
              <a:t>“GEN Motion March” tab (8 CIDs) in </a:t>
            </a:r>
            <a:r>
              <a:rPr lang="en-US" altLang="en-US" sz="1600" dirty="0">
                <a:hlinkClick r:id="rId3"/>
              </a:rPr>
              <a:t>https://mentor.ieee.org/802.11/dcn/24/11-24-0484-01-000m-revme-gen-ad-hoc-comments-on-sb-recirc-1.xlsx</a:t>
            </a:r>
            <a:r>
              <a:rPr lang="en-US" altLang="en-US" sz="1600" dirty="0"/>
              <a:t>,</a:t>
            </a:r>
          </a:p>
          <a:p>
            <a:pPr marL="457200" lvl="1" indent="0">
              <a:lnSpc>
                <a:spcPct val="80000"/>
              </a:lnSpc>
              <a:buNone/>
            </a:pPr>
            <a:r>
              <a:rPr lang="en-US" altLang="en-US" sz="1600" dirty="0"/>
              <a:t>“Motion MAC-BL” tab (14 CIDs) in </a:t>
            </a:r>
            <a:r>
              <a:rPr lang="en-US" altLang="en-US" sz="1600" dirty="0">
                <a:hlinkClick r:id="rId4"/>
              </a:rPr>
              <a:t>https://mentor.ieee.org/802.11/dcn/23/11-23-2032-07-000m-revme-mac-sa-comments.xls</a:t>
            </a:r>
            <a:r>
              <a:rPr lang="en-US" altLang="en-US" sz="1600" dirty="0"/>
              <a:t>, </a:t>
            </a:r>
          </a:p>
          <a:p>
            <a:pPr marL="457200" lvl="1" indent="0">
              <a:lnSpc>
                <a:spcPct val="80000"/>
              </a:lnSpc>
              <a:buNone/>
            </a:pPr>
            <a:r>
              <a:rPr lang="en-US" altLang="en-US" sz="1600" dirty="0"/>
              <a:t>“PHY Motion 4” tab (9 CIDs) in </a:t>
            </a:r>
            <a:r>
              <a:rPr lang="en-US" altLang="en-US" sz="1600" dirty="0">
                <a:hlinkClick r:id="rId5"/>
              </a:rPr>
              <a:t>https://mentor.ieee.org/802.11/dcn/21/11-21-0727-31-000m-revme-phy-comments.xls</a:t>
            </a:r>
            <a:r>
              <a:rPr lang="en-US" altLang="en-US" sz="1600" dirty="0"/>
              <a:t>,</a:t>
            </a:r>
          </a:p>
          <a:p>
            <a:pPr marL="457200" lvl="1" indent="0">
              <a:lnSpc>
                <a:spcPct val="80000"/>
              </a:lnSpc>
              <a:buNone/>
            </a:pPr>
            <a:r>
              <a:rPr lang="en-US" altLang="en-US" sz="1600" dirty="0"/>
              <a:t>“SEC Motion A” tab (8 CIDs) in </a:t>
            </a:r>
            <a:r>
              <a:rPr lang="en-US" altLang="en-US" sz="1600" dirty="0">
                <a:hlinkClick r:id="rId6"/>
              </a:rPr>
              <a:t>https://mentor.ieee.org/802.11/dcn/24/11-24-0491-02-000m-revme-sa-1-sec-adhoc-comments.xlsx</a:t>
            </a:r>
            <a:r>
              <a:rPr lang="en-US" altLang="en-US" sz="1600" dirty="0"/>
              <a:t>,</a:t>
            </a:r>
          </a:p>
          <a:p>
            <a:pPr marL="57150" indent="0">
              <a:lnSpc>
                <a:spcPct val="80000"/>
              </a:lnSpc>
              <a:buNone/>
            </a:pPr>
            <a:r>
              <a:rPr lang="en-US" altLang="en-US" sz="1600" b="1" dirty="0"/>
              <a:t>and incorporate the text changes into the </a:t>
            </a:r>
            <a:r>
              <a:rPr lang="en-US" altLang="en-US" sz="1600" b="1" dirty="0" err="1"/>
              <a:t>TGme</a:t>
            </a:r>
            <a:r>
              <a:rPr lang="en-US" altLang="en-US" sz="1600" b="1" dirty="0"/>
              <a:t> draft. </a:t>
            </a:r>
            <a:br>
              <a:rPr lang="en-US" altLang="en-US" sz="1800" b="1" dirty="0"/>
            </a:br>
            <a:endParaRPr lang="en-US" altLang="en-US" sz="1800" b="1" dirty="0">
              <a:solidFill>
                <a:srgbClr val="006600"/>
              </a:solidFill>
            </a:endParaRPr>
          </a:p>
          <a:p>
            <a:pPr marL="0" indent="0">
              <a:lnSpc>
                <a:spcPct val="80000"/>
              </a:lnSpc>
              <a:buNone/>
            </a:pPr>
            <a:r>
              <a:rPr lang="en-US" altLang="en-US" sz="1800" dirty="0"/>
              <a:t>Moved: Stephen McCann </a:t>
            </a:r>
          </a:p>
          <a:p>
            <a:pPr marL="0" indent="0">
              <a:lnSpc>
                <a:spcPct val="80000"/>
              </a:lnSpc>
              <a:buNone/>
            </a:pPr>
            <a:r>
              <a:rPr lang="en-US" altLang="en-US" sz="1800" dirty="0"/>
              <a:t>Seconded: Jon Rosdahl</a:t>
            </a:r>
          </a:p>
          <a:p>
            <a:pPr marL="0" indent="0">
              <a:lnSpc>
                <a:spcPct val="80000"/>
              </a:lnSpc>
              <a:buNone/>
            </a:pPr>
            <a:r>
              <a:rPr lang="en-US" altLang="en-US" sz="1800" dirty="0"/>
              <a:t>Result: Unanimous. Approved.</a:t>
            </a:r>
            <a:endParaRPr lang="en-US" altLang="en-US" sz="18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16</a:t>
            </a:fld>
            <a:endParaRPr lang="en-US"/>
          </a:p>
        </p:txBody>
      </p:sp>
    </p:spTree>
    <p:extLst>
      <p:ext uri="{BB962C8B-B14F-4D97-AF65-F5344CB8AC3E}">
        <p14:creationId xmlns:p14="http://schemas.microsoft.com/office/powerpoint/2010/main" val="159039720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Motion 145 – Location table in MIB – CID 7175</a:t>
            </a:r>
            <a:br>
              <a:rPr lang="en-US" altLang="en-US" dirty="0"/>
            </a:br>
            <a:r>
              <a:rPr lang="en-US" altLang="en-US" dirty="0"/>
              <a:t>(2024-03-14)</a:t>
            </a:r>
            <a:endParaRPr lang="en-US" altLang="en-US" sz="2000" dirty="0">
              <a:solidFill>
                <a:srgbClr val="FF0000"/>
              </a:solidFill>
            </a:endParaRPr>
          </a:p>
        </p:txBody>
      </p:sp>
      <p:sp>
        <p:nvSpPr>
          <p:cNvPr id="9223" name="Rectangle 3"/>
          <p:cNvSpPr>
            <a:spLocks noGrp="1" noChangeArrowheads="1"/>
          </p:cNvSpPr>
          <p:nvPr>
            <p:ph idx="1"/>
          </p:nvPr>
        </p:nvSpPr>
        <p:spPr>
          <a:xfrm>
            <a:off x="914400" y="1828800"/>
            <a:ext cx="10363200" cy="4114800"/>
          </a:xfrm>
        </p:spPr>
        <p:txBody>
          <a:bodyPr/>
          <a:lstStyle/>
          <a:p>
            <a:pPr marL="0" indent="0">
              <a:lnSpc>
                <a:spcPct val="80000"/>
              </a:lnSpc>
              <a:buNone/>
            </a:pPr>
            <a:r>
              <a:rPr lang="en-US" altLang="en-US" sz="1800" dirty="0"/>
              <a:t>Approve the comment resolution in the </a:t>
            </a:r>
          </a:p>
          <a:p>
            <a:pPr marL="457200" lvl="1" indent="0">
              <a:lnSpc>
                <a:spcPct val="80000"/>
              </a:lnSpc>
              <a:buNone/>
            </a:pPr>
            <a:r>
              <a:rPr lang="en-US" altLang="en-US" sz="1800" dirty="0"/>
              <a:t>“PHY Motion 4b” tab in </a:t>
            </a:r>
            <a:r>
              <a:rPr lang="en-US" altLang="en-US" sz="1800" dirty="0">
                <a:hlinkClick r:id="rId3"/>
              </a:rPr>
              <a:t>https://mentor.ieee.org/802.11/dcn/21/11-21-0727-31-000m-revme-phy-comments.xls</a:t>
            </a:r>
            <a:r>
              <a:rPr lang="en-US" altLang="en-US" sz="1800" b="1" dirty="0"/>
              <a:t>. </a:t>
            </a:r>
            <a:br>
              <a:rPr lang="en-US" altLang="en-US" sz="2000" b="1" dirty="0"/>
            </a:br>
            <a:endParaRPr lang="en-US" altLang="en-US" sz="2000" b="1" dirty="0">
              <a:solidFill>
                <a:srgbClr val="006600"/>
              </a:solidFill>
            </a:endParaRPr>
          </a:p>
          <a:p>
            <a:pPr marL="0" indent="0">
              <a:lnSpc>
                <a:spcPct val="80000"/>
              </a:lnSpc>
              <a:buNone/>
            </a:pPr>
            <a:r>
              <a:rPr lang="en-US" altLang="en-US" sz="2000" dirty="0"/>
              <a:t>Moved: Mark Hamilton	</a:t>
            </a:r>
          </a:p>
          <a:p>
            <a:pPr marL="0" indent="0">
              <a:lnSpc>
                <a:spcPct val="80000"/>
              </a:lnSpc>
              <a:buNone/>
            </a:pPr>
            <a:r>
              <a:rPr lang="en-US" altLang="en-US" sz="2000" dirty="0"/>
              <a:t>Seconded: Stephen McCann</a:t>
            </a:r>
          </a:p>
          <a:p>
            <a:pPr marL="0" indent="0">
              <a:lnSpc>
                <a:spcPct val="80000"/>
              </a:lnSpc>
              <a:buNone/>
            </a:pPr>
            <a:r>
              <a:rPr lang="en-US" altLang="en-US" sz="2000" dirty="0"/>
              <a:t>Result: Motion Passes with one No vote. Approved</a:t>
            </a:r>
            <a:endParaRPr lang="en-US" altLang="en-US" sz="20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17</a:t>
            </a:fld>
            <a:endParaRPr lang="en-US"/>
          </a:p>
        </p:txBody>
      </p:sp>
    </p:spTree>
    <p:extLst>
      <p:ext uri="{BB962C8B-B14F-4D97-AF65-F5344CB8AC3E}">
        <p14:creationId xmlns:p14="http://schemas.microsoft.com/office/powerpoint/2010/main" val="230735937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Motion 146 – GEN Motion EBCS</a:t>
            </a:r>
            <a:br>
              <a:rPr lang="en-US" altLang="en-US" dirty="0"/>
            </a:br>
            <a:r>
              <a:rPr lang="en-US" altLang="en-US" dirty="0"/>
              <a:t>(2024-03-14)</a:t>
            </a:r>
            <a:endParaRPr lang="en-US" altLang="en-US" sz="2000" dirty="0">
              <a:solidFill>
                <a:srgbClr val="FF0000"/>
              </a:solidFill>
            </a:endParaRPr>
          </a:p>
        </p:txBody>
      </p:sp>
      <p:sp>
        <p:nvSpPr>
          <p:cNvPr id="9223" name="Rectangle 3"/>
          <p:cNvSpPr>
            <a:spLocks noGrp="1" noChangeArrowheads="1"/>
          </p:cNvSpPr>
          <p:nvPr>
            <p:ph idx="1"/>
          </p:nvPr>
        </p:nvSpPr>
        <p:spPr>
          <a:xfrm>
            <a:off x="914400" y="1828800"/>
            <a:ext cx="10363200" cy="4114800"/>
          </a:xfrm>
        </p:spPr>
        <p:txBody>
          <a:bodyPr/>
          <a:lstStyle/>
          <a:p>
            <a:pPr marL="0" indent="0">
              <a:lnSpc>
                <a:spcPct val="80000"/>
              </a:lnSpc>
              <a:buNone/>
            </a:pPr>
            <a:r>
              <a:rPr lang="en-US" altLang="en-US" sz="1800" dirty="0"/>
              <a:t>Approve the comment resolutions in the </a:t>
            </a:r>
          </a:p>
          <a:p>
            <a:pPr marL="457200" lvl="1" indent="0">
              <a:lnSpc>
                <a:spcPct val="80000"/>
              </a:lnSpc>
              <a:buNone/>
            </a:pPr>
            <a:r>
              <a:rPr lang="en-US" altLang="en-US" sz="1800" dirty="0"/>
              <a:t>“GEN Motion EBCS” tab (1 CID) in </a:t>
            </a:r>
            <a:r>
              <a:rPr lang="en-US" altLang="en-US" sz="1800" dirty="0">
                <a:hlinkClick r:id="rId3"/>
              </a:rPr>
              <a:t>https://mentor.ieee.org/802.11/dcn/24/11-24-0484-01-000m-revme-gen-ad-hoc-comments-on-sb-recirc-1.xlsx</a:t>
            </a:r>
            <a:r>
              <a:rPr lang="en-US" altLang="en-US" sz="1800" dirty="0"/>
              <a:t>,</a:t>
            </a:r>
          </a:p>
          <a:p>
            <a:pPr marL="457200" lvl="1" indent="0">
              <a:lnSpc>
                <a:spcPct val="80000"/>
              </a:lnSpc>
              <a:buNone/>
            </a:pPr>
            <a:r>
              <a:rPr lang="en-US" altLang="en-US" sz="1800" dirty="0"/>
              <a:t>And instruct the Editor to incorporate the changes into the draft.</a:t>
            </a:r>
          </a:p>
          <a:p>
            <a:pPr marL="457200" lvl="1" indent="0">
              <a:lnSpc>
                <a:spcPct val="80000"/>
              </a:lnSpc>
              <a:buNone/>
            </a:pPr>
            <a:br>
              <a:rPr lang="en-US" altLang="en-US" sz="2000" b="1" dirty="0"/>
            </a:br>
            <a:endParaRPr lang="en-US" altLang="en-US" sz="2000" b="1" dirty="0">
              <a:solidFill>
                <a:srgbClr val="006600"/>
              </a:solidFill>
            </a:endParaRPr>
          </a:p>
          <a:p>
            <a:pPr marL="0" indent="0">
              <a:lnSpc>
                <a:spcPct val="80000"/>
              </a:lnSpc>
              <a:buNone/>
            </a:pPr>
            <a:r>
              <a:rPr lang="en-US" altLang="en-US" sz="2000" dirty="0"/>
              <a:t>Moved: Mark Hamilton	</a:t>
            </a:r>
          </a:p>
          <a:p>
            <a:pPr marL="0" indent="0">
              <a:lnSpc>
                <a:spcPct val="80000"/>
              </a:lnSpc>
              <a:buNone/>
            </a:pPr>
            <a:r>
              <a:rPr lang="en-US" altLang="en-US" sz="2000" dirty="0"/>
              <a:t>Seconded: Stephen McCann</a:t>
            </a:r>
          </a:p>
          <a:p>
            <a:pPr marL="0" indent="0">
              <a:lnSpc>
                <a:spcPct val="80000"/>
              </a:lnSpc>
              <a:buNone/>
            </a:pPr>
            <a:r>
              <a:rPr lang="en-US" altLang="en-US" sz="2000" dirty="0"/>
              <a:t>Result: 6-7-4. Motion Fails.</a:t>
            </a:r>
            <a:endParaRPr lang="en-US" altLang="en-US" sz="20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18</a:t>
            </a:fld>
            <a:endParaRPr lang="en-US"/>
          </a:p>
        </p:txBody>
      </p:sp>
    </p:spTree>
    <p:extLst>
      <p:ext uri="{BB962C8B-B14F-4D97-AF65-F5344CB8AC3E}">
        <p14:creationId xmlns:p14="http://schemas.microsoft.com/office/powerpoint/2010/main" val="125256586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a:xfrm>
            <a:off x="914400" y="685800"/>
            <a:ext cx="10668000" cy="1066800"/>
          </a:xfrm>
        </p:spPr>
        <p:txBody>
          <a:bodyPr/>
          <a:lstStyle/>
          <a:p>
            <a:r>
              <a:rPr lang="en-US" altLang="en-US" dirty="0"/>
              <a:t>Motion 147 – GEN Motion Amendment Roll-in – CID 7147</a:t>
            </a:r>
            <a:br>
              <a:rPr lang="en-US" altLang="en-US" dirty="0"/>
            </a:br>
            <a:r>
              <a:rPr lang="en-US" altLang="en-US" dirty="0"/>
              <a:t>(2024-03-14)</a:t>
            </a:r>
            <a:endParaRPr lang="en-US" altLang="en-US" sz="2000" dirty="0">
              <a:solidFill>
                <a:srgbClr val="FF0000"/>
              </a:solidFill>
            </a:endParaRPr>
          </a:p>
        </p:txBody>
      </p:sp>
      <p:sp>
        <p:nvSpPr>
          <p:cNvPr id="9223" name="Rectangle 3"/>
          <p:cNvSpPr>
            <a:spLocks noGrp="1" noChangeArrowheads="1"/>
          </p:cNvSpPr>
          <p:nvPr>
            <p:ph idx="1"/>
          </p:nvPr>
        </p:nvSpPr>
        <p:spPr>
          <a:xfrm>
            <a:off x="914400" y="1828800"/>
            <a:ext cx="10363200" cy="4114800"/>
          </a:xfrm>
        </p:spPr>
        <p:txBody>
          <a:bodyPr/>
          <a:lstStyle/>
          <a:p>
            <a:pPr marL="0" indent="0">
              <a:lnSpc>
                <a:spcPct val="80000"/>
              </a:lnSpc>
              <a:buNone/>
            </a:pPr>
            <a:r>
              <a:rPr lang="en-US" altLang="en-US" sz="1800" dirty="0"/>
              <a:t>Approve the comment resolutions in the </a:t>
            </a:r>
          </a:p>
          <a:p>
            <a:pPr marL="457200" lvl="1" indent="0">
              <a:lnSpc>
                <a:spcPct val="80000"/>
              </a:lnSpc>
              <a:buNone/>
            </a:pPr>
            <a:r>
              <a:rPr lang="en-US" altLang="en-US" sz="1800" dirty="0"/>
              <a:t>“Gen Motion Amendment”(1 CID) on tab in </a:t>
            </a:r>
            <a:r>
              <a:rPr lang="en-US" altLang="en-US" sz="1800" dirty="0">
                <a:hlinkClick r:id="rId3"/>
              </a:rPr>
              <a:t>https://mentor.ieee.org/802.11/dcn/24/11-24-0484-01-000m-revme-gen-ad-hoc-comments-on-sb-recirc-1.xlsx</a:t>
            </a:r>
            <a:r>
              <a:rPr lang="en-US" altLang="en-US" sz="1800" dirty="0"/>
              <a:t>.</a:t>
            </a:r>
          </a:p>
          <a:p>
            <a:pPr marL="457200" lvl="1" indent="0">
              <a:lnSpc>
                <a:spcPct val="80000"/>
              </a:lnSpc>
              <a:buNone/>
            </a:pPr>
            <a:endParaRPr lang="en-US" altLang="en-US" sz="1800" dirty="0"/>
          </a:p>
          <a:p>
            <a:pPr marL="457200" lvl="1" indent="0">
              <a:lnSpc>
                <a:spcPct val="80000"/>
              </a:lnSpc>
              <a:buNone/>
            </a:pPr>
            <a:endParaRPr lang="en-US" altLang="en-US" sz="2000" b="1" dirty="0">
              <a:solidFill>
                <a:srgbClr val="006600"/>
              </a:solidFill>
            </a:endParaRPr>
          </a:p>
          <a:p>
            <a:pPr marL="0" indent="0">
              <a:lnSpc>
                <a:spcPct val="80000"/>
              </a:lnSpc>
              <a:buNone/>
            </a:pPr>
            <a:r>
              <a:rPr lang="en-US" altLang="en-US" sz="2000" dirty="0"/>
              <a:t>Moved: Mark Hamilton	</a:t>
            </a:r>
          </a:p>
          <a:p>
            <a:pPr marL="0" indent="0">
              <a:lnSpc>
                <a:spcPct val="80000"/>
              </a:lnSpc>
              <a:buNone/>
            </a:pPr>
            <a:r>
              <a:rPr lang="en-US" altLang="en-US" sz="2000" dirty="0"/>
              <a:t>Seconded: Jon Rosdahl</a:t>
            </a:r>
          </a:p>
          <a:p>
            <a:pPr marL="0" indent="0">
              <a:lnSpc>
                <a:spcPct val="80000"/>
              </a:lnSpc>
              <a:buNone/>
            </a:pPr>
            <a:r>
              <a:rPr lang="en-US" altLang="en-US" sz="2000" dirty="0"/>
              <a:t>Result: 17-4-4. Approved.</a:t>
            </a:r>
            <a:endParaRPr lang="en-US" altLang="en-US" sz="20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19</a:t>
            </a:fld>
            <a:endParaRPr lang="en-US"/>
          </a:p>
        </p:txBody>
      </p:sp>
    </p:spTree>
    <p:extLst>
      <p:ext uri="{BB962C8B-B14F-4D97-AF65-F5344CB8AC3E}">
        <p14:creationId xmlns:p14="http://schemas.microsoft.com/office/powerpoint/2010/main" val="35137218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7C8C5802-0D60-46E2-A811-3DDD2A430FA1}"/>
              </a:ext>
            </a:extLst>
          </p:cNvPr>
          <p:cNvSpPr>
            <a:spLocks noGrp="1"/>
          </p:cNvSpPr>
          <p:nvPr>
            <p:ph type="title"/>
          </p:nvPr>
        </p:nvSpPr>
        <p:spPr/>
        <p:txBody>
          <a:bodyPr/>
          <a:lstStyle/>
          <a:p>
            <a:r>
              <a:rPr lang="en-CA" dirty="0"/>
              <a:t>Abstract</a:t>
            </a:r>
          </a:p>
        </p:txBody>
      </p:sp>
      <p:sp>
        <p:nvSpPr>
          <p:cNvPr id="5" name="Content Placeholder 4">
            <a:extLst>
              <a:ext uri="{FF2B5EF4-FFF2-40B4-BE49-F238E27FC236}">
                <a16:creationId xmlns:a16="http://schemas.microsoft.com/office/drawing/2014/main" id="{CE3CB10D-55A8-4529-BEDD-F608F8F8F2BA}"/>
              </a:ext>
            </a:extLst>
          </p:cNvPr>
          <p:cNvSpPr>
            <a:spLocks noGrp="1"/>
          </p:cNvSpPr>
          <p:nvPr>
            <p:ph idx="1"/>
          </p:nvPr>
        </p:nvSpPr>
        <p:spPr/>
        <p:txBody>
          <a:bodyPr/>
          <a:lstStyle/>
          <a:p>
            <a:pPr marL="0" indent="0">
              <a:buNone/>
            </a:pPr>
            <a:r>
              <a:rPr lang="en-US" altLang="en-US" dirty="0"/>
              <a:t>This document contains motions for </a:t>
            </a:r>
            <a:r>
              <a:rPr lang="en-US" altLang="en-US" dirty="0" err="1"/>
              <a:t>REVme</a:t>
            </a:r>
            <a:r>
              <a:rPr lang="en-US" altLang="en-US" dirty="0"/>
              <a:t> in 2024</a:t>
            </a:r>
            <a:endParaRPr lang="en-CA" dirty="0"/>
          </a:p>
        </p:txBody>
      </p:sp>
      <p:sp>
        <p:nvSpPr>
          <p:cNvPr id="2" name="Footer Placeholder 1">
            <a:extLst>
              <a:ext uri="{FF2B5EF4-FFF2-40B4-BE49-F238E27FC236}">
                <a16:creationId xmlns:a16="http://schemas.microsoft.com/office/drawing/2014/main" id="{9E02E723-23B8-494B-B023-844FE9E508BE}"/>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1D2AAB4D-61D0-4EF4-81DA-F406BA500B73}"/>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2</a:t>
            </a:fld>
            <a:endParaRPr lang="en-US" altLang="en-US"/>
          </a:p>
        </p:txBody>
      </p:sp>
    </p:spTree>
    <p:extLst>
      <p:ext uri="{BB962C8B-B14F-4D97-AF65-F5344CB8AC3E}">
        <p14:creationId xmlns:p14="http://schemas.microsoft.com/office/powerpoint/2010/main" val="136608288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Motion 148 – </a:t>
            </a:r>
            <a:r>
              <a:rPr lang="en-US" altLang="en-US" dirty="0" err="1"/>
              <a:t>TGbb</a:t>
            </a:r>
            <a:r>
              <a:rPr lang="en-US" altLang="en-US" dirty="0"/>
              <a:t> updates</a:t>
            </a:r>
            <a:br>
              <a:rPr lang="en-US" altLang="en-US" dirty="0"/>
            </a:br>
            <a:r>
              <a:rPr lang="en-US" altLang="en-US" dirty="0"/>
              <a:t>(2024-03-14)</a:t>
            </a:r>
            <a:endParaRPr lang="en-US" altLang="en-US" sz="2000" dirty="0">
              <a:solidFill>
                <a:srgbClr val="FF0000"/>
              </a:solidFill>
            </a:endParaRPr>
          </a:p>
        </p:txBody>
      </p:sp>
      <p:sp>
        <p:nvSpPr>
          <p:cNvPr id="9223" name="Rectangle 3"/>
          <p:cNvSpPr>
            <a:spLocks noGrp="1" noChangeArrowheads="1"/>
          </p:cNvSpPr>
          <p:nvPr>
            <p:ph idx="1"/>
          </p:nvPr>
        </p:nvSpPr>
        <p:spPr>
          <a:xfrm>
            <a:off x="838200" y="1752600"/>
            <a:ext cx="10363200" cy="4114800"/>
          </a:xfrm>
        </p:spPr>
        <p:txBody>
          <a:bodyPr/>
          <a:lstStyle/>
          <a:p>
            <a:pPr marL="0" indent="0">
              <a:lnSpc>
                <a:spcPct val="80000"/>
              </a:lnSpc>
              <a:buNone/>
            </a:pPr>
            <a:r>
              <a:rPr lang="en-US" altLang="en-US" dirty="0"/>
              <a:t>Approve the resolution to comments received in </a:t>
            </a:r>
            <a:r>
              <a:rPr lang="en-US" altLang="en-US" dirty="0">
                <a:hlinkClick r:id="rId3"/>
              </a:rPr>
              <a:t>https://mentor.ieee.org/802.11/dcn/24/11-24-0441-01-000m-11bb-roll-in-comments.xlsx</a:t>
            </a:r>
            <a:r>
              <a:rPr lang="en-US" altLang="en-US" dirty="0"/>
              <a:t>, and instruct the editor to update the </a:t>
            </a:r>
            <a:r>
              <a:rPr lang="en-US" altLang="en-US" dirty="0" err="1"/>
              <a:t>REVme</a:t>
            </a:r>
            <a:r>
              <a:rPr lang="en-US" altLang="en-US" dirty="0"/>
              <a:t> draft.</a:t>
            </a:r>
            <a:endParaRPr lang="en-US" altLang="en-US" sz="2000" b="1" dirty="0">
              <a:solidFill>
                <a:srgbClr val="006600"/>
              </a:solidFill>
            </a:endParaRPr>
          </a:p>
          <a:p>
            <a:pPr marL="0" indent="0">
              <a:lnSpc>
                <a:spcPct val="80000"/>
              </a:lnSpc>
              <a:buNone/>
            </a:pPr>
            <a:endParaRPr lang="en-US" altLang="en-US" sz="2000" dirty="0"/>
          </a:p>
          <a:p>
            <a:pPr marL="0" indent="0">
              <a:lnSpc>
                <a:spcPct val="80000"/>
              </a:lnSpc>
              <a:buNone/>
            </a:pPr>
            <a:endParaRPr lang="en-US" altLang="en-US" sz="2000" dirty="0"/>
          </a:p>
          <a:p>
            <a:pPr marL="0" indent="0">
              <a:lnSpc>
                <a:spcPct val="80000"/>
              </a:lnSpc>
              <a:buNone/>
            </a:pPr>
            <a:endParaRPr lang="en-US" altLang="en-US" sz="2000" dirty="0"/>
          </a:p>
          <a:p>
            <a:pPr marL="0" indent="0">
              <a:lnSpc>
                <a:spcPct val="80000"/>
              </a:lnSpc>
              <a:buNone/>
            </a:pPr>
            <a:endParaRPr lang="en-US" altLang="en-US" sz="2000" dirty="0"/>
          </a:p>
          <a:p>
            <a:pPr marL="0" indent="0">
              <a:lnSpc>
                <a:spcPct val="80000"/>
              </a:lnSpc>
              <a:buNone/>
            </a:pPr>
            <a:r>
              <a:rPr lang="en-US" altLang="en-US" sz="2000" dirty="0"/>
              <a:t>Moved: Jon Rosdahl</a:t>
            </a:r>
          </a:p>
          <a:p>
            <a:pPr marL="0" indent="0">
              <a:lnSpc>
                <a:spcPct val="80000"/>
              </a:lnSpc>
              <a:buNone/>
            </a:pPr>
            <a:r>
              <a:rPr lang="en-US" altLang="en-US" sz="2000" dirty="0"/>
              <a:t>Seconded: Emily Qi</a:t>
            </a:r>
          </a:p>
          <a:p>
            <a:pPr marL="0" indent="0">
              <a:lnSpc>
                <a:spcPct val="80000"/>
              </a:lnSpc>
              <a:buNone/>
            </a:pPr>
            <a:r>
              <a:rPr lang="en-US" altLang="en-US" sz="2000" dirty="0"/>
              <a:t>Result: Unanimous. Approved.</a:t>
            </a:r>
            <a:endParaRPr lang="en-US" altLang="en-US" sz="20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20</a:t>
            </a:fld>
            <a:endParaRPr lang="en-US"/>
          </a:p>
        </p:txBody>
      </p:sp>
    </p:spTree>
    <p:extLst>
      <p:ext uri="{BB962C8B-B14F-4D97-AF65-F5344CB8AC3E}">
        <p14:creationId xmlns:p14="http://schemas.microsoft.com/office/powerpoint/2010/main" val="262704692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a:t>Motion 149 </a:t>
            </a:r>
            <a:r>
              <a:rPr lang="en-US" altLang="en-US" dirty="0"/>
              <a:t>– DMG Positioning bit</a:t>
            </a:r>
            <a:br>
              <a:rPr lang="en-US" altLang="en-US" dirty="0"/>
            </a:br>
            <a:r>
              <a:rPr lang="en-US" altLang="en-US" dirty="0"/>
              <a:t>(2024-03-14)</a:t>
            </a:r>
            <a:endParaRPr lang="en-US" altLang="en-US" sz="2000" dirty="0">
              <a:solidFill>
                <a:srgbClr val="FF0000"/>
              </a:solidFill>
            </a:endParaRPr>
          </a:p>
        </p:txBody>
      </p:sp>
      <p:sp>
        <p:nvSpPr>
          <p:cNvPr id="9223" name="Rectangle 3"/>
          <p:cNvSpPr>
            <a:spLocks noGrp="1" noChangeArrowheads="1"/>
          </p:cNvSpPr>
          <p:nvPr>
            <p:ph idx="1"/>
          </p:nvPr>
        </p:nvSpPr>
        <p:spPr>
          <a:xfrm>
            <a:off x="838200" y="1752600"/>
            <a:ext cx="10363200" cy="4114800"/>
          </a:xfrm>
        </p:spPr>
        <p:txBody>
          <a:bodyPr/>
          <a:lstStyle/>
          <a:p>
            <a:pPr marL="0" indent="0">
              <a:lnSpc>
                <a:spcPct val="80000"/>
              </a:lnSpc>
              <a:buNone/>
            </a:pPr>
            <a:r>
              <a:rPr lang="en-US" altLang="en-US" dirty="0"/>
              <a:t>Instruct the editor to incorporate changes described in  </a:t>
            </a:r>
            <a:r>
              <a:rPr lang="en-US" altLang="en-US" dirty="0">
                <a:hlinkClick r:id="rId3"/>
              </a:rPr>
              <a:t>https://mentor.ieee.org/802.11/dcn/24/11-24-0563-01-000m-dmg-positioning-bit.docx</a:t>
            </a:r>
            <a:r>
              <a:rPr lang="en-US" altLang="en-US" dirty="0"/>
              <a:t>, which address a bit assignment conflict.</a:t>
            </a:r>
            <a:endParaRPr lang="en-US" altLang="en-US" sz="2000" b="1" dirty="0">
              <a:solidFill>
                <a:srgbClr val="006600"/>
              </a:solidFill>
            </a:endParaRPr>
          </a:p>
          <a:p>
            <a:pPr marL="0" indent="0">
              <a:lnSpc>
                <a:spcPct val="80000"/>
              </a:lnSpc>
              <a:buNone/>
            </a:pPr>
            <a:endParaRPr lang="en-US" altLang="en-US" sz="2000" dirty="0"/>
          </a:p>
          <a:p>
            <a:pPr marL="0" indent="0">
              <a:lnSpc>
                <a:spcPct val="80000"/>
              </a:lnSpc>
              <a:buNone/>
            </a:pPr>
            <a:r>
              <a:rPr lang="en-US" altLang="en-US" sz="2000" dirty="0"/>
              <a:t>Table the motion: Mark/Jon. 9/13/5 – Motion to table fails</a:t>
            </a:r>
          </a:p>
          <a:p>
            <a:pPr marL="0" indent="0">
              <a:lnSpc>
                <a:spcPct val="80000"/>
              </a:lnSpc>
              <a:buNone/>
            </a:pPr>
            <a:endParaRPr lang="en-US" altLang="en-US" sz="2000" dirty="0"/>
          </a:p>
          <a:p>
            <a:pPr marL="0" indent="0">
              <a:lnSpc>
                <a:spcPct val="80000"/>
              </a:lnSpc>
              <a:buNone/>
            </a:pPr>
            <a:r>
              <a:rPr lang="en-US" altLang="en-US" sz="2000" dirty="0"/>
              <a:t>Motion to amend:  Mark/Graham - Change the document number to 11-24/430 &lt; https://mentor.ieee.org/802.11/dcn/24/11-24-0430-00-00be-proposed-resolution-to-alignment-issue-in-figure-9-416.ppt&gt; on slide 7: - Motion to amend fails (3-17-1)</a:t>
            </a:r>
          </a:p>
          <a:p>
            <a:pPr marL="0" indent="0">
              <a:lnSpc>
                <a:spcPct val="80000"/>
              </a:lnSpc>
              <a:buNone/>
            </a:pPr>
            <a:endParaRPr lang="en-US" altLang="en-US" sz="2000" dirty="0"/>
          </a:p>
          <a:p>
            <a:pPr marL="0" indent="0">
              <a:lnSpc>
                <a:spcPct val="80000"/>
              </a:lnSpc>
              <a:buNone/>
            </a:pPr>
            <a:endParaRPr lang="en-US" altLang="en-US" sz="2000" dirty="0"/>
          </a:p>
          <a:p>
            <a:pPr marL="0" indent="0">
              <a:lnSpc>
                <a:spcPct val="80000"/>
              </a:lnSpc>
              <a:buNone/>
            </a:pPr>
            <a:r>
              <a:rPr lang="en-US" altLang="en-US" sz="2000" dirty="0"/>
              <a:t>Moved: Stephen McCann</a:t>
            </a:r>
          </a:p>
          <a:p>
            <a:pPr marL="0" indent="0">
              <a:lnSpc>
                <a:spcPct val="80000"/>
              </a:lnSpc>
              <a:buNone/>
            </a:pPr>
            <a:r>
              <a:rPr lang="en-US" altLang="en-US" sz="2000" dirty="0"/>
              <a:t>Seconded: Srini </a:t>
            </a:r>
            <a:r>
              <a:rPr lang="en-US" altLang="en-US" sz="2000" dirty="0" err="1"/>
              <a:t>Kandala</a:t>
            </a:r>
            <a:endParaRPr lang="en-US" altLang="en-US" sz="2000" dirty="0"/>
          </a:p>
          <a:p>
            <a:pPr marL="0" indent="0">
              <a:lnSpc>
                <a:spcPct val="80000"/>
              </a:lnSpc>
              <a:buNone/>
            </a:pPr>
            <a:r>
              <a:rPr lang="en-US" altLang="en-US" sz="2000" dirty="0"/>
              <a:t>Result: 28/5/1. </a:t>
            </a:r>
            <a:r>
              <a:rPr lang="en-US" altLang="en-US" sz="2000"/>
              <a:t>Approved.</a:t>
            </a:r>
            <a:endParaRPr lang="en-US" altLang="en-US" sz="20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21</a:t>
            </a:fld>
            <a:endParaRPr lang="en-US"/>
          </a:p>
        </p:txBody>
      </p:sp>
    </p:spTree>
    <p:extLst>
      <p:ext uri="{BB962C8B-B14F-4D97-AF65-F5344CB8AC3E}">
        <p14:creationId xmlns:p14="http://schemas.microsoft.com/office/powerpoint/2010/main" val="208806950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Motion 150 – EDITOR1, EDITOR2 CIDs</a:t>
            </a:r>
            <a:br>
              <a:rPr lang="en-US" altLang="en-US" dirty="0"/>
            </a:br>
            <a:r>
              <a:rPr lang="en-US" altLang="en-US" dirty="0"/>
              <a:t>(2024-05-06)</a:t>
            </a:r>
            <a:endParaRPr lang="en-US" altLang="en-US" sz="2000" dirty="0">
              <a:solidFill>
                <a:srgbClr val="FF0000"/>
              </a:solidFill>
            </a:endParaRPr>
          </a:p>
        </p:txBody>
      </p:sp>
      <p:sp>
        <p:nvSpPr>
          <p:cNvPr id="9223" name="Rectangle 3"/>
          <p:cNvSpPr>
            <a:spLocks noGrp="1" noChangeArrowheads="1"/>
          </p:cNvSpPr>
          <p:nvPr>
            <p:ph idx="1"/>
          </p:nvPr>
        </p:nvSpPr>
        <p:spPr>
          <a:xfrm>
            <a:off x="914400" y="1828800"/>
            <a:ext cx="10363200" cy="4114800"/>
          </a:xfrm>
        </p:spPr>
        <p:txBody>
          <a:bodyPr/>
          <a:lstStyle/>
          <a:p>
            <a:pPr marL="0" indent="0">
              <a:lnSpc>
                <a:spcPct val="80000"/>
              </a:lnSpc>
              <a:buNone/>
            </a:pPr>
            <a:r>
              <a:rPr lang="en-US" altLang="en-US" sz="1800" dirty="0"/>
              <a:t>Approve the comment resolutions in the </a:t>
            </a:r>
          </a:p>
          <a:p>
            <a:pPr marL="457200" lvl="1" indent="0">
              <a:buNone/>
            </a:pPr>
            <a:r>
              <a:rPr lang="en-US" altLang="en-US" sz="1800" dirty="0"/>
              <a:t>“Motion-ED1-SA2B” (4 CIDs) tab in </a:t>
            </a:r>
            <a:r>
              <a:rPr lang="en-US" altLang="en-US" sz="1800" dirty="0">
                <a:hlinkClick r:id="rId3"/>
              </a:rPr>
              <a:t>https://mentor.ieee.org/802.11/dcn/24/11-24-0489-04-000m-revme-sb2-ed1-ad-hoc-comments.xlsx</a:t>
            </a:r>
            <a:r>
              <a:rPr lang="en-US" altLang="en-US" sz="1800" dirty="0"/>
              <a:t>,</a:t>
            </a:r>
          </a:p>
          <a:p>
            <a:pPr marL="457200" lvl="1" indent="0">
              <a:buNone/>
            </a:pPr>
            <a:r>
              <a:rPr lang="en-US" altLang="en-US" sz="1800" dirty="0"/>
              <a:t>"Motion ED2-SA2-002“ (17 CIDs) tab in  </a:t>
            </a:r>
            <a:r>
              <a:rPr lang="en-US" altLang="en-US" sz="1800" dirty="0">
                <a:hlinkClick r:id="rId4"/>
              </a:rPr>
              <a:t>https://mentor.ieee.org/802.11/dcn/24/11-24-0472-05-000m-revme-sa-ballot-2-editor2-ad-hoc-comments.xlsx</a:t>
            </a:r>
            <a:r>
              <a:rPr lang="en-US" altLang="en-US" sz="1800" dirty="0"/>
              <a:t>,</a:t>
            </a:r>
          </a:p>
          <a:p>
            <a:pPr marL="57150" indent="0">
              <a:lnSpc>
                <a:spcPct val="80000"/>
              </a:lnSpc>
              <a:buNone/>
            </a:pPr>
            <a:r>
              <a:rPr lang="en-US" altLang="en-US" sz="1800" b="1" dirty="0"/>
              <a:t>and incorporate the text changes into the </a:t>
            </a:r>
            <a:r>
              <a:rPr lang="en-US" altLang="en-US" sz="1800" b="1" dirty="0" err="1"/>
              <a:t>TGme</a:t>
            </a:r>
            <a:r>
              <a:rPr lang="en-US" altLang="en-US" sz="1800" b="1" dirty="0"/>
              <a:t> draft. </a:t>
            </a:r>
            <a:br>
              <a:rPr lang="en-US" altLang="en-US" sz="2000" b="1" dirty="0"/>
            </a:br>
            <a:endParaRPr lang="en-US" altLang="en-US" sz="2000" b="1" dirty="0">
              <a:solidFill>
                <a:srgbClr val="006600"/>
              </a:solidFill>
            </a:endParaRPr>
          </a:p>
          <a:p>
            <a:pPr marL="0" indent="0">
              <a:lnSpc>
                <a:spcPct val="80000"/>
              </a:lnSpc>
              <a:buNone/>
            </a:pPr>
            <a:r>
              <a:rPr lang="en-US" altLang="en-US" sz="2000" dirty="0"/>
              <a:t>Moved: Emily Qi	</a:t>
            </a:r>
          </a:p>
          <a:p>
            <a:pPr marL="0" indent="0">
              <a:lnSpc>
                <a:spcPct val="80000"/>
              </a:lnSpc>
              <a:buNone/>
            </a:pPr>
            <a:r>
              <a:rPr lang="en-US" altLang="en-US" sz="2000" dirty="0"/>
              <a:t>Seconded: Jouni Malinen</a:t>
            </a:r>
          </a:p>
          <a:p>
            <a:pPr marL="0" indent="0">
              <a:lnSpc>
                <a:spcPct val="80000"/>
              </a:lnSpc>
              <a:buNone/>
            </a:pPr>
            <a:r>
              <a:rPr lang="en-US" altLang="en-US" sz="2000" dirty="0"/>
              <a:t>Result: Unanimous. Approved.</a:t>
            </a:r>
            <a:endParaRPr lang="en-US" altLang="en-US" sz="20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22</a:t>
            </a:fld>
            <a:endParaRPr lang="en-US"/>
          </a:p>
        </p:txBody>
      </p:sp>
    </p:spTree>
    <p:extLst>
      <p:ext uri="{BB962C8B-B14F-4D97-AF65-F5344CB8AC3E}">
        <p14:creationId xmlns:p14="http://schemas.microsoft.com/office/powerpoint/2010/main" val="359342892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Motion 151 – GEN, MAC, PHY, SEC CIDs</a:t>
            </a:r>
            <a:br>
              <a:rPr lang="en-US" altLang="en-US" dirty="0"/>
            </a:br>
            <a:r>
              <a:rPr lang="en-US" altLang="en-US" dirty="0"/>
              <a:t>(2024-05-06)</a:t>
            </a:r>
            <a:endParaRPr lang="en-US" altLang="en-US" sz="2000" dirty="0">
              <a:solidFill>
                <a:srgbClr val="FF0000"/>
              </a:solidFill>
            </a:endParaRPr>
          </a:p>
        </p:txBody>
      </p:sp>
      <p:sp>
        <p:nvSpPr>
          <p:cNvPr id="9223" name="Rectangle 3"/>
          <p:cNvSpPr>
            <a:spLocks noGrp="1" noChangeArrowheads="1"/>
          </p:cNvSpPr>
          <p:nvPr>
            <p:ph idx="1"/>
          </p:nvPr>
        </p:nvSpPr>
        <p:spPr>
          <a:xfrm>
            <a:off x="838200" y="1752600"/>
            <a:ext cx="10363200" cy="4114800"/>
          </a:xfrm>
        </p:spPr>
        <p:txBody>
          <a:bodyPr/>
          <a:lstStyle/>
          <a:p>
            <a:pPr marL="0" indent="0">
              <a:lnSpc>
                <a:spcPct val="80000"/>
              </a:lnSpc>
              <a:buNone/>
            </a:pPr>
            <a:r>
              <a:rPr lang="en-US" altLang="en-US" sz="1600" dirty="0"/>
              <a:t>Approve the comment resolutions in the </a:t>
            </a:r>
          </a:p>
          <a:p>
            <a:pPr marL="457200" lvl="1" indent="0">
              <a:lnSpc>
                <a:spcPct val="80000"/>
              </a:lnSpc>
              <a:buNone/>
            </a:pPr>
            <a:r>
              <a:rPr lang="en-US" altLang="en-US" sz="1600" dirty="0"/>
              <a:t>“GEN Motion April” tab (9 CIDs) in </a:t>
            </a:r>
            <a:r>
              <a:rPr lang="en-US" altLang="en-US" sz="1600" dirty="0">
                <a:hlinkClick r:id="rId3"/>
              </a:rPr>
              <a:t>https://mentor.ieee.org/802.11/dcn/24/11-24-0484-02-000m-revme-gen-ad-hoc-comments-on-sb-recirc-1.xlsx</a:t>
            </a:r>
            <a:r>
              <a:rPr lang="en-US" altLang="en-US" sz="1600" dirty="0"/>
              <a:t>,</a:t>
            </a:r>
          </a:p>
          <a:p>
            <a:pPr marL="457200" lvl="1" indent="0">
              <a:lnSpc>
                <a:spcPct val="80000"/>
              </a:lnSpc>
              <a:buNone/>
            </a:pPr>
            <a:r>
              <a:rPr lang="en-US" altLang="en-US" sz="1600" dirty="0"/>
              <a:t>“Motion MAC-BM” tab (41 CIDs) except for CID 7213 in </a:t>
            </a:r>
            <a:r>
              <a:rPr lang="en-US" altLang="en-US" sz="1600" dirty="0">
                <a:hlinkClick r:id="rId4"/>
              </a:rPr>
              <a:t>https://mentor.ieee.org/802.11/dcn/23/11-23-2032-09-000m-revme-mac-sa-comments.xls</a:t>
            </a:r>
            <a:r>
              <a:rPr lang="en-US" altLang="en-US" sz="1600" dirty="0"/>
              <a:t>, </a:t>
            </a:r>
          </a:p>
          <a:p>
            <a:pPr marL="457200" lvl="1" indent="0">
              <a:lnSpc>
                <a:spcPct val="80000"/>
              </a:lnSpc>
              <a:buNone/>
            </a:pPr>
            <a:r>
              <a:rPr lang="en-US" altLang="en-US" sz="1600" dirty="0"/>
              <a:t>“PHY Motion 5” tab (2 CID) in </a:t>
            </a:r>
            <a:r>
              <a:rPr lang="en-US" altLang="en-US" sz="1600" dirty="0">
                <a:hlinkClick r:id="rId5"/>
              </a:rPr>
              <a:t>https://mentor.ieee.org/802.11/dcn/21/11-21-0727-33-000m-revme-phy-comments.xls</a:t>
            </a:r>
            <a:r>
              <a:rPr lang="en-US" altLang="en-US" sz="1600" dirty="0"/>
              <a:t>,</a:t>
            </a:r>
          </a:p>
          <a:p>
            <a:pPr marL="457200" lvl="1" indent="0">
              <a:lnSpc>
                <a:spcPct val="80000"/>
              </a:lnSpc>
              <a:buNone/>
            </a:pPr>
            <a:r>
              <a:rPr lang="en-US" altLang="en-US" sz="1600" dirty="0"/>
              <a:t>“SEC Motion B” tab (17 CIDs), updating the resolution for CID 7007 to add “for CID 7007” at the end of the comment resolution text, in </a:t>
            </a:r>
            <a:r>
              <a:rPr lang="en-US" altLang="en-US" sz="1600" dirty="0">
                <a:hlinkClick r:id="rId6"/>
              </a:rPr>
              <a:t>https://mentor.ieee.org/802.11/dcn/24/11-24-0491-03-000m-revme-sa-1-sec-adhoc-comments.xlsx</a:t>
            </a:r>
            <a:r>
              <a:rPr lang="en-US" altLang="en-US" sz="1600" dirty="0"/>
              <a:t>,</a:t>
            </a:r>
          </a:p>
          <a:p>
            <a:pPr marL="57150" indent="0">
              <a:lnSpc>
                <a:spcPct val="80000"/>
              </a:lnSpc>
              <a:buNone/>
            </a:pPr>
            <a:r>
              <a:rPr lang="en-US" altLang="en-US" sz="1600" b="1" dirty="0"/>
              <a:t>and incorporate the text changes into the </a:t>
            </a:r>
            <a:r>
              <a:rPr lang="en-US" altLang="en-US" sz="1600" b="1" dirty="0" err="1"/>
              <a:t>TGme</a:t>
            </a:r>
            <a:r>
              <a:rPr lang="en-US" altLang="en-US" sz="1600" b="1" dirty="0"/>
              <a:t> draft. </a:t>
            </a:r>
            <a:br>
              <a:rPr lang="en-US" altLang="en-US" sz="1800" b="1" dirty="0"/>
            </a:br>
            <a:endParaRPr lang="en-US" altLang="en-US" sz="1800" b="1" dirty="0">
              <a:solidFill>
                <a:srgbClr val="006600"/>
              </a:solidFill>
            </a:endParaRPr>
          </a:p>
          <a:p>
            <a:pPr marL="0" indent="0">
              <a:lnSpc>
                <a:spcPct val="80000"/>
              </a:lnSpc>
              <a:buNone/>
            </a:pPr>
            <a:r>
              <a:rPr lang="en-US" altLang="en-US" sz="1800" dirty="0"/>
              <a:t>Moved: Jon Rosdahl</a:t>
            </a:r>
          </a:p>
          <a:p>
            <a:pPr marL="0" indent="0">
              <a:lnSpc>
                <a:spcPct val="80000"/>
              </a:lnSpc>
              <a:buNone/>
            </a:pPr>
            <a:r>
              <a:rPr lang="en-US" altLang="en-US" sz="1800" dirty="0"/>
              <a:t>Seconded: </a:t>
            </a:r>
            <a:r>
              <a:rPr lang="en-US" altLang="en-US" sz="1800" dirty="0" err="1"/>
              <a:t>Youhan</a:t>
            </a:r>
            <a:r>
              <a:rPr lang="en-US" altLang="en-US" sz="1800" dirty="0"/>
              <a:t> Kim</a:t>
            </a:r>
          </a:p>
          <a:p>
            <a:pPr marL="0" indent="0">
              <a:lnSpc>
                <a:spcPct val="80000"/>
              </a:lnSpc>
              <a:buNone/>
            </a:pPr>
            <a:r>
              <a:rPr lang="en-US" altLang="en-US" sz="1800" dirty="0"/>
              <a:t>Result: Approved with one abstention. Passes.</a:t>
            </a:r>
            <a:endParaRPr lang="en-US" altLang="en-US" sz="18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23</a:t>
            </a:fld>
            <a:endParaRPr lang="en-US"/>
          </a:p>
        </p:txBody>
      </p:sp>
    </p:spTree>
    <p:extLst>
      <p:ext uri="{BB962C8B-B14F-4D97-AF65-F5344CB8AC3E}">
        <p14:creationId xmlns:p14="http://schemas.microsoft.com/office/powerpoint/2010/main" val="391916194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Motion 152 – CID 7218 (ED2) Group Address Indicator</a:t>
            </a:r>
            <a:br>
              <a:rPr lang="en-US" altLang="en-US" dirty="0"/>
            </a:br>
            <a:r>
              <a:rPr lang="en-US" altLang="en-US" dirty="0"/>
              <a:t>(2024-05-06)</a:t>
            </a:r>
            <a:endParaRPr lang="en-US" altLang="en-US" sz="2000" dirty="0">
              <a:solidFill>
                <a:srgbClr val="FF0000"/>
              </a:solidFill>
            </a:endParaRPr>
          </a:p>
        </p:txBody>
      </p:sp>
      <p:sp>
        <p:nvSpPr>
          <p:cNvPr id="9223" name="Rectangle 3"/>
          <p:cNvSpPr>
            <a:spLocks noGrp="1" noChangeArrowheads="1"/>
          </p:cNvSpPr>
          <p:nvPr>
            <p:ph idx="1"/>
          </p:nvPr>
        </p:nvSpPr>
        <p:spPr>
          <a:xfrm>
            <a:off x="914400" y="1828800"/>
            <a:ext cx="10363200" cy="4114800"/>
          </a:xfrm>
        </p:spPr>
        <p:txBody>
          <a:bodyPr/>
          <a:lstStyle/>
          <a:p>
            <a:pPr marL="0" indent="0">
              <a:lnSpc>
                <a:spcPct val="80000"/>
              </a:lnSpc>
              <a:buNone/>
            </a:pPr>
            <a:r>
              <a:rPr lang="en-US" altLang="en-US" sz="1800" dirty="0"/>
              <a:t>Approve the comment resolution in the </a:t>
            </a:r>
          </a:p>
          <a:p>
            <a:pPr marL="457200" lvl="1" indent="0">
              <a:lnSpc>
                <a:spcPct val="80000"/>
              </a:lnSpc>
              <a:buNone/>
            </a:pPr>
            <a:r>
              <a:rPr lang="en-US" altLang="en-US" sz="1800" dirty="0"/>
              <a:t>“Motion ED2-SA2-003" tab in  </a:t>
            </a:r>
            <a:r>
              <a:rPr lang="en-US" altLang="en-US" sz="1800" dirty="0">
                <a:hlinkClick r:id="rId3"/>
              </a:rPr>
              <a:t>https://mentor.ieee.org/802.11/dcn/24/11-24-0472-05-000m-revme-sa-ballot-2-editor2-ad-hoc-comments.xlsx</a:t>
            </a:r>
            <a:r>
              <a:rPr lang="en-US" altLang="en-US" sz="1800" dirty="0"/>
              <a:t>,</a:t>
            </a:r>
          </a:p>
          <a:p>
            <a:pPr marL="0" indent="0">
              <a:lnSpc>
                <a:spcPct val="80000"/>
              </a:lnSpc>
              <a:buNone/>
            </a:pPr>
            <a:endParaRPr lang="en-US" altLang="en-US" sz="2000" dirty="0"/>
          </a:p>
          <a:p>
            <a:pPr marL="0" indent="0">
              <a:lnSpc>
                <a:spcPct val="80000"/>
              </a:lnSpc>
              <a:buNone/>
            </a:pPr>
            <a:r>
              <a:rPr lang="en-US" altLang="en-US" sz="2000" dirty="0"/>
              <a:t>Moved: Jouni Malinen	</a:t>
            </a:r>
          </a:p>
          <a:p>
            <a:pPr marL="0" indent="0">
              <a:lnSpc>
                <a:spcPct val="80000"/>
              </a:lnSpc>
              <a:buNone/>
            </a:pPr>
            <a:r>
              <a:rPr lang="en-US" altLang="en-US" sz="2000" dirty="0"/>
              <a:t>Seconded: </a:t>
            </a:r>
            <a:r>
              <a:rPr lang="en-US" altLang="en-US" sz="2000" dirty="0" err="1"/>
              <a:t>Youhan</a:t>
            </a:r>
            <a:r>
              <a:rPr lang="en-US" altLang="en-US" sz="2000" dirty="0"/>
              <a:t> Kim</a:t>
            </a:r>
          </a:p>
          <a:p>
            <a:pPr marL="0" indent="0">
              <a:lnSpc>
                <a:spcPct val="80000"/>
              </a:lnSpc>
              <a:buNone/>
            </a:pPr>
            <a:r>
              <a:rPr lang="en-US" altLang="en-US" sz="2000" dirty="0"/>
              <a:t>Result: Unanimous. Passes.</a:t>
            </a:r>
            <a:endParaRPr lang="en-US" altLang="en-US" sz="20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24</a:t>
            </a:fld>
            <a:endParaRPr lang="en-US"/>
          </a:p>
        </p:txBody>
      </p:sp>
    </p:spTree>
    <p:extLst>
      <p:ext uri="{BB962C8B-B14F-4D97-AF65-F5344CB8AC3E}">
        <p14:creationId xmlns:p14="http://schemas.microsoft.com/office/powerpoint/2010/main" val="314036205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Motion 153 – Non-AP regulatory connectivity</a:t>
            </a:r>
            <a:br>
              <a:rPr lang="en-US" altLang="en-US" dirty="0"/>
            </a:br>
            <a:r>
              <a:rPr lang="en-US" altLang="en-US" dirty="0"/>
              <a:t>(2024-05-06)</a:t>
            </a:r>
            <a:endParaRPr lang="en-US" altLang="en-US" sz="2000" dirty="0">
              <a:solidFill>
                <a:srgbClr val="FF0000"/>
              </a:solidFill>
            </a:endParaRPr>
          </a:p>
        </p:txBody>
      </p:sp>
      <p:sp>
        <p:nvSpPr>
          <p:cNvPr id="9223" name="Rectangle 3"/>
          <p:cNvSpPr>
            <a:spLocks noGrp="1" noChangeArrowheads="1"/>
          </p:cNvSpPr>
          <p:nvPr>
            <p:ph idx="1"/>
          </p:nvPr>
        </p:nvSpPr>
        <p:spPr>
          <a:xfrm>
            <a:off x="914400" y="1828800"/>
            <a:ext cx="10363200" cy="4114800"/>
          </a:xfrm>
        </p:spPr>
        <p:txBody>
          <a:bodyPr/>
          <a:lstStyle/>
          <a:p>
            <a:pPr marL="0" indent="0">
              <a:lnSpc>
                <a:spcPct val="80000"/>
              </a:lnSpc>
              <a:buNone/>
            </a:pPr>
            <a:r>
              <a:rPr lang="en-US" altLang="en-US" sz="1800" dirty="0"/>
              <a:t>Instruct the Editor to incorporate the changes under “Proposed edit (P5913L52):” from</a:t>
            </a:r>
          </a:p>
          <a:p>
            <a:pPr marL="457200" lvl="1" indent="0">
              <a:lnSpc>
                <a:spcPct val="80000"/>
              </a:lnSpc>
              <a:buNone/>
            </a:pPr>
            <a:r>
              <a:rPr lang="en-US" altLang="en-US" sz="1800" dirty="0">
                <a:hlinkClick r:id="rId3"/>
              </a:rPr>
              <a:t>https://mentor.ieee.org/802.11/dcn/24/11-24-0688-00-000m-non-ap-regulatory-connectivity-non-comment.docx</a:t>
            </a:r>
            <a:r>
              <a:rPr lang="en-US" altLang="en-US" sz="1800" dirty="0"/>
              <a:t>, </a:t>
            </a:r>
          </a:p>
          <a:p>
            <a:pPr marL="457200" lvl="1" indent="0">
              <a:lnSpc>
                <a:spcPct val="80000"/>
              </a:lnSpc>
              <a:buNone/>
            </a:pPr>
            <a:r>
              <a:rPr lang="en-US" altLang="en-US" sz="1800" b="1" dirty="0"/>
              <a:t>into the </a:t>
            </a:r>
            <a:r>
              <a:rPr lang="en-US" altLang="en-US" sz="1800" b="1" dirty="0" err="1"/>
              <a:t>REVme</a:t>
            </a:r>
            <a:r>
              <a:rPr lang="en-US" altLang="en-US" sz="1800" b="1" dirty="0"/>
              <a:t> draft.</a:t>
            </a:r>
          </a:p>
          <a:p>
            <a:pPr marL="457200" lvl="1" indent="0">
              <a:lnSpc>
                <a:spcPct val="80000"/>
              </a:lnSpc>
              <a:buNone/>
            </a:pPr>
            <a:br>
              <a:rPr lang="en-US" altLang="en-US" sz="2000" b="1" dirty="0"/>
            </a:br>
            <a:endParaRPr lang="en-US" altLang="en-US" sz="2000" b="1" dirty="0">
              <a:solidFill>
                <a:srgbClr val="006600"/>
              </a:solidFill>
            </a:endParaRPr>
          </a:p>
          <a:p>
            <a:pPr marL="0" indent="0">
              <a:lnSpc>
                <a:spcPct val="80000"/>
              </a:lnSpc>
              <a:buNone/>
            </a:pPr>
            <a:r>
              <a:rPr lang="en-US" altLang="en-US" sz="2000" dirty="0"/>
              <a:t>Moved: </a:t>
            </a:r>
            <a:r>
              <a:rPr lang="en-US" altLang="en-US" sz="2000" dirty="0" err="1"/>
              <a:t>Youhan</a:t>
            </a:r>
            <a:r>
              <a:rPr lang="en-US" altLang="en-US" sz="2000" dirty="0"/>
              <a:t> Kim</a:t>
            </a:r>
          </a:p>
          <a:p>
            <a:pPr marL="0" indent="0">
              <a:lnSpc>
                <a:spcPct val="80000"/>
              </a:lnSpc>
              <a:buNone/>
            </a:pPr>
            <a:r>
              <a:rPr lang="en-US" altLang="en-US" sz="2000" dirty="0"/>
              <a:t>Seconded: Jouni Malinen</a:t>
            </a:r>
          </a:p>
          <a:p>
            <a:pPr marL="0" indent="0">
              <a:lnSpc>
                <a:spcPct val="80000"/>
              </a:lnSpc>
              <a:buNone/>
            </a:pPr>
            <a:r>
              <a:rPr lang="en-US" altLang="en-US" sz="2000" dirty="0"/>
              <a:t>Result: Unanimous. Approved.</a:t>
            </a:r>
            <a:endParaRPr lang="en-US" altLang="en-US" sz="20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25</a:t>
            </a:fld>
            <a:endParaRPr lang="en-US"/>
          </a:p>
        </p:txBody>
      </p:sp>
    </p:spTree>
    <p:extLst>
      <p:ext uri="{BB962C8B-B14F-4D97-AF65-F5344CB8AC3E}">
        <p14:creationId xmlns:p14="http://schemas.microsoft.com/office/powerpoint/2010/main" val="79655841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Motion 154 – Channel usage</a:t>
            </a:r>
            <a:br>
              <a:rPr lang="en-US" altLang="en-US" dirty="0"/>
            </a:br>
            <a:r>
              <a:rPr lang="en-US" altLang="en-US" dirty="0"/>
              <a:t>(2024-05-06)</a:t>
            </a:r>
            <a:endParaRPr lang="en-US" altLang="en-US" sz="2000" dirty="0">
              <a:solidFill>
                <a:srgbClr val="FF0000"/>
              </a:solidFill>
            </a:endParaRPr>
          </a:p>
        </p:txBody>
      </p:sp>
      <p:sp>
        <p:nvSpPr>
          <p:cNvPr id="9223" name="Rectangle 3"/>
          <p:cNvSpPr>
            <a:spLocks noGrp="1" noChangeArrowheads="1"/>
          </p:cNvSpPr>
          <p:nvPr>
            <p:ph idx="1"/>
          </p:nvPr>
        </p:nvSpPr>
        <p:spPr>
          <a:xfrm>
            <a:off x="914400" y="1828800"/>
            <a:ext cx="10363200" cy="4114800"/>
          </a:xfrm>
        </p:spPr>
        <p:txBody>
          <a:bodyPr/>
          <a:lstStyle/>
          <a:p>
            <a:pPr marL="0" indent="0">
              <a:lnSpc>
                <a:spcPct val="80000"/>
              </a:lnSpc>
              <a:buNone/>
            </a:pPr>
            <a:r>
              <a:rPr lang="en-US" altLang="en-US" sz="1800" dirty="0"/>
              <a:t>Instruct the Editor to incorporate the changes under “Changes for this non-comment:” from</a:t>
            </a:r>
          </a:p>
          <a:p>
            <a:pPr marL="457200" lvl="1" indent="0">
              <a:lnSpc>
                <a:spcPct val="80000"/>
              </a:lnSpc>
              <a:buNone/>
            </a:pPr>
            <a:r>
              <a:rPr lang="en-US" altLang="en-US" sz="1800" dirty="0">
                <a:hlinkClick r:id="rId3"/>
              </a:rPr>
              <a:t>https://mentor.ieee.org/802.11/dcn/24/11-24-0706-00-000m-channel-usage.docx</a:t>
            </a:r>
            <a:r>
              <a:rPr lang="en-US" altLang="en-US" sz="1800" dirty="0"/>
              <a:t> , </a:t>
            </a:r>
          </a:p>
          <a:p>
            <a:pPr marL="457200" lvl="1" indent="0">
              <a:lnSpc>
                <a:spcPct val="80000"/>
              </a:lnSpc>
              <a:buNone/>
            </a:pPr>
            <a:r>
              <a:rPr lang="en-US" altLang="en-US" sz="1800" b="1" dirty="0"/>
              <a:t>into the </a:t>
            </a:r>
            <a:r>
              <a:rPr lang="en-US" altLang="en-US" sz="1800" b="1" dirty="0" err="1"/>
              <a:t>REVme</a:t>
            </a:r>
            <a:r>
              <a:rPr lang="en-US" altLang="en-US" sz="1800" b="1" dirty="0"/>
              <a:t> draft.</a:t>
            </a:r>
          </a:p>
          <a:p>
            <a:pPr marL="457200" lvl="1" indent="0">
              <a:lnSpc>
                <a:spcPct val="80000"/>
              </a:lnSpc>
              <a:buNone/>
            </a:pPr>
            <a:br>
              <a:rPr lang="en-US" altLang="en-US" sz="2000" b="1" dirty="0"/>
            </a:br>
            <a:endParaRPr lang="en-US" altLang="en-US" sz="2000" b="1" dirty="0">
              <a:solidFill>
                <a:srgbClr val="006600"/>
              </a:solidFill>
            </a:endParaRPr>
          </a:p>
          <a:p>
            <a:pPr marL="0" indent="0">
              <a:lnSpc>
                <a:spcPct val="80000"/>
              </a:lnSpc>
              <a:buNone/>
            </a:pPr>
            <a:r>
              <a:rPr lang="en-US" altLang="en-US" sz="2000" dirty="0"/>
              <a:t>Moved: &lt;&gt;</a:t>
            </a:r>
          </a:p>
          <a:p>
            <a:pPr marL="0" indent="0">
              <a:lnSpc>
                <a:spcPct val="80000"/>
              </a:lnSpc>
              <a:buNone/>
            </a:pPr>
            <a:r>
              <a:rPr lang="en-US" altLang="en-US" sz="2000" dirty="0"/>
              <a:t>Seconded: &lt;&gt;</a:t>
            </a:r>
          </a:p>
          <a:p>
            <a:pPr marL="0" indent="0">
              <a:lnSpc>
                <a:spcPct val="80000"/>
              </a:lnSpc>
              <a:buNone/>
            </a:pPr>
            <a:r>
              <a:rPr lang="en-US" altLang="en-US" sz="2000" dirty="0"/>
              <a:t>Result: &lt;&gt;. &lt;&gt;.</a:t>
            </a:r>
          </a:p>
          <a:p>
            <a:pPr marL="0" indent="0">
              <a:lnSpc>
                <a:spcPct val="80000"/>
              </a:lnSpc>
              <a:buNone/>
            </a:pPr>
            <a:r>
              <a:rPr lang="en-US" altLang="en-US" sz="2000" dirty="0" err="1">
                <a:solidFill>
                  <a:srgbClr val="006600"/>
                </a:solidFill>
              </a:rPr>
              <a:t>Posponed</a:t>
            </a:r>
            <a:r>
              <a:rPr lang="en-US" altLang="en-US" sz="2000" dirty="0">
                <a:solidFill>
                  <a:srgbClr val="006600"/>
                </a:solidFill>
              </a:rPr>
              <a:t> until May Interim</a:t>
            </a: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26</a:t>
            </a:fld>
            <a:endParaRPr lang="en-US"/>
          </a:p>
        </p:txBody>
      </p:sp>
    </p:spTree>
    <p:extLst>
      <p:ext uri="{BB962C8B-B14F-4D97-AF65-F5344CB8AC3E}">
        <p14:creationId xmlns:p14="http://schemas.microsoft.com/office/powerpoint/2010/main" val="311726226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Motion 155 – Secure LTF test vector updates</a:t>
            </a:r>
            <a:br>
              <a:rPr lang="en-US" altLang="en-US" dirty="0"/>
            </a:br>
            <a:r>
              <a:rPr lang="en-US" altLang="en-US" dirty="0"/>
              <a:t>(2024-05-06)</a:t>
            </a:r>
            <a:endParaRPr lang="en-US" altLang="en-US" sz="2000" dirty="0">
              <a:solidFill>
                <a:srgbClr val="FF0000"/>
              </a:solidFill>
            </a:endParaRPr>
          </a:p>
        </p:txBody>
      </p:sp>
      <p:sp>
        <p:nvSpPr>
          <p:cNvPr id="9223" name="Rectangle 3"/>
          <p:cNvSpPr>
            <a:spLocks noGrp="1" noChangeArrowheads="1"/>
          </p:cNvSpPr>
          <p:nvPr>
            <p:ph idx="1"/>
          </p:nvPr>
        </p:nvSpPr>
        <p:spPr>
          <a:xfrm>
            <a:off x="914400" y="1828800"/>
            <a:ext cx="10363200" cy="4114800"/>
          </a:xfrm>
        </p:spPr>
        <p:txBody>
          <a:bodyPr/>
          <a:lstStyle/>
          <a:p>
            <a:pPr marL="0" indent="0">
              <a:lnSpc>
                <a:spcPct val="80000"/>
              </a:lnSpc>
              <a:buNone/>
            </a:pPr>
            <a:r>
              <a:rPr lang="en-US" altLang="en-US" sz="1800" dirty="0"/>
              <a:t>Instruct the Editor to incorporate the changes from</a:t>
            </a:r>
          </a:p>
          <a:p>
            <a:pPr marL="457200" lvl="1" indent="0">
              <a:lnSpc>
                <a:spcPct val="80000"/>
              </a:lnSpc>
              <a:buNone/>
            </a:pPr>
            <a:r>
              <a:rPr lang="en-US" altLang="en-US" sz="1800" dirty="0">
                <a:hlinkClick r:id="rId3"/>
              </a:rPr>
              <a:t>https://mentor.ieee.org/802.11/dcn/24/11-24-0098-03-000m-alignment-of-secure-ltf-normative-text-with-test-vectors.docx</a:t>
            </a:r>
            <a:endParaRPr lang="en-US" altLang="en-US" sz="1800" dirty="0"/>
          </a:p>
          <a:p>
            <a:pPr marL="457200" lvl="1" indent="0">
              <a:lnSpc>
                <a:spcPct val="80000"/>
              </a:lnSpc>
              <a:buNone/>
            </a:pPr>
            <a:r>
              <a:rPr lang="en-US" altLang="en-US" sz="1800" b="1" dirty="0"/>
              <a:t>into the </a:t>
            </a:r>
            <a:r>
              <a:rPr lang="en-US" altLang="en-US" sz="1800" b="1" dirty="0" err="1"/>
              <a:t>REVme</a:t>
            </a:r>
            <a:r>
              <a:rPr lang="en-US" altLang="en-US" sz="1800" b="1" dirty="0"/>
              <a:t> draft.</a:t>
            </a:r>
          </a:p>
          <a:p>
            <a:pPr marL="457200" lvl="1" indent="0">
              <a:lnSpc>
                <a:spcPct val="80000"/>
              </a:lnSpc>
              <a:buNone/>
            </a:pPr>
            <a:br>
              <a:rPr lang="en-US" altLang="en-US" sz="2000" b="1" dirty="0"/>
            </a:br>
            <a:endParaRPr lang="en-US" altLang="en-US" sz="2000" b="1" dirty="0">
              <a:solidFill>
                <a:srgbClr val="006600"/>
              </a:solidFill>
            </a:endParaRPr>
          </a:p>
          <a:p>
            <a:pPr marL="0" indent="0">
              <a:lnSpc>
                <a:spcPct val="80000"/>
              </a:lnSpc>
              <a:buNone/>
            </a:pPr>
            <a:r>
              <a:rPr lang="en-US" altLang="en-US" sz="2000" dirty="0"/>
              <a:t>Moved: </a:t>
            </a:r>
            <a:r>
              <a:rPr lang="en-US" altLang="en-US" sz="2000" dirty="0" err="1"/>
              <a:t>Youhan</a:t>
            </a:r>
            <a:r>
              <a:rPr lang="en-US" altLang="en-US" sz="2000" dirty="0"/>
              <a:t> Kim</a:t>
            </a:r>
          </a:p>
          <a:p>
            <a:pPr marL="0" indent="0">
              <a:lnSpc>
                <a:spcPct val="80000"/>
              </a:lnSpc>
              <a:buNone/>
            </a:pPr>
            <a:r>
              <a:rPr lang="en-US" altLang="en-US" sz="2000" dirty="0"/>
              <a:t>Seconded: Jouni Malinen</a:t>
            </a:r>
          </a:p>
          <a:p>
            <a:pPr marL="0" indent="0">
              <a:lnSpc>
                <a:spcPct val="80000"/>
              </a:lnSpc>
              <a:buNone/>
            </a:pPr>
            <a:r>
              <a:rPr lang="en-US" altLang="en-US" sz="2000" dirty="0"/>
              <a:t>Result: Unanimous. Approved.</a:t>
            </a:r>
            <a:endParaRPr lang="en-US" altLang="en-US" sz="20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27</a:t>
            </a:fld>
            <a:endParaRPr lang="en-US"/>
          </a:p>
        </p:txBody>
      </p:sp>
    </p:spTree>
    <p:extLst>
      <p:ext uri="{BB962C8B-B14F-4D97-AF65-F5344CB8AC3E}">
        <p14:creationId xmlns:p14="http://schemas.microsoft.com/office/powerpoint/2010/main" val="40994045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Motion 156 – CID 7072 </a:t>
            </a:r>
            <a:br>
              <a:rPr lang="en-US" altLang="en-US" dirty="0"/>
            </a:br>
            <a:r>
              <a:rPr lang="en-US" altLang="en-US" dirty="0"/>
              <a:t>(2024-05-06)</a:t>
            </a:r>
            <a:endParaRPr lang="en-US" altLang="en-US" sz="2000" dirty="0">
              <a:solidFill>
                <a:srgbClr val="FF0000"/>
              </a:solidFill>
            </a:endParaRPr>
          </a:p>
        </p:txBody>
      </p:sp>
      <p:sp>
        <p:nvSpPr>
          <p:cNvPr id="9223" name="Rectangle 3"/>
          <p:cNvSpPr>
            <a:spLocks noGrp="1" noChangeArrowheads="1"/>
          </p:cNvSpPr>
          <p:nvPr>
            <p:ph idx="1"/>
          </p:nvPr>
        </p:nvSpPr>
        <p:spPr>
          <a:xfrm>
            <a:off x="914400" y="1828800"/>
            <a:ext cx="10363200" cy="4114800"/>
          </a:xfrm>
        </p:spPr>
        <p:txBody>
          <a:bodyPr/>
          <a:lstStyle/>
          <a:p>
            <a:pPr marL="0" indent="0">
              <a:lnSpc>
                <a:spcPct val="80000"/>
              </a:lnSpc>
              <a:buNone/>
            </a:pPr>
            <a:r>
              <a:rPr lang="en-US" altLang="en-US" sz="1800" dirty="0"/>
              <a:t>Approve the comment resolution on the “Motion-CID7072” tab of </a:t>
            </a:r>
          </a:p>
          <a:p>
            <a:pPr marL="457200" lvl="1" indent="0">
              <a:lnSpc>
                <a:spcPct val="80000"/>
              </a:lnSpc>
              <a:buNone/>
            </a:pPr>
            <a:r>
              <a:rPr lang="en-US" altLang="en-US" sz="1800" dirty="0"/>
              <a:t>https://mentor.ieee.org/802.11/dcn/24/11-24-0489-04-000m-revme-sb2-ed1-ad-hoc-comments.xlsx/</a:t>
            </a:r>
            <a:endParaRPr lang="en-US" altLang="en-US" sz="1800" b="1" dirty="0"/>
          </a:p>
          <a:p>
            <a:pPr marL="457200" lvl="1" indent="0">
              <a:lnSpc>
                <a:spcPct val="80000"/>
              </a:lnSpc>
              <a:buNone/>
            </a:pPr>
            <a:br>
              <a:rPr lang="en-US" altLang="en-US" sz="2000" b="1" dirty="0"/>
            </a:br>
            <a:endParaRPr lang="en-US" altLang="en-US" sz="2000" b="1" dirty="0">
              <a:solidFill>
                <a:srgbClr val="006600"/>
              </a:solidFill>
            </a:endParaRPr>
          </a:p>
          <a:p>
            <a:pPr marL="0" indent="0">
              <a:lnSpc>
                <a:spcPct val="80000"/>
              </a:lnSpc>
              <a:buNone/>
            </a:pPr>
            <a:r>
              <a:rPr lang="en-US" altLang="en-US" sz="2000" dirty="0"/>
              <a:t>Moved: Emily Qi</a:t>
            </a:r>
          </a:p>
          <a:p>
            <a:pPr marL="0" indent="0">
              <a:lnSpc>
                <a:spcPct val="80000"/>
              </a:lnSpc>
              <a:buNone/>
            </a:pPr>
            <a:r>
              <a:rPr lang="en-US" altLang="en-US" sz="2000" dirty="0"/>
              <a:t>Seconded: Jouni Malinen</a:t>
            </a:r>
          </a:p>
          <a:p>
            <a:pPr marL="0" indent="0">
              <a:lnSpc>
                <a:spcPct val="80000"/>
              </a:lnSpc>
              <a:buNone/>
            </a:pPr>
            <a:r>
              <a:rPr lang="en-US" altLang="en-US" sz="2000" dirty="0"/>
              <a:t>Result: Unanimous. Approved.</a:t>
            </a:r>
            <a:endParaRPr lang="en-US" altLang="en-US" sz="20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28</a:t>
            </a:fld>
            <a:endParaRPr lang="en-US"/>
          </a:p>
        </p:txBody>
      </p:sp>
    </p:spTree>
    <p:extLst>
      <p:ext uri="{BB962C8B-B14F-4D97-AF65-F5344CB8AC3E}">
        <p14:creationId xmlns:p14="http://schemas.microsoft.com/office/powerpoint/2010/main" val="423564962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Motion 157 – EDITOR2, GEN, MAC, PHY, SEC CIDs</a:t>
            </a:r>
            <a:br>
              <a:rPr lang="en-US" altLang="en-US" dirty="0"/>
            </a:br>
            <a:r>
              <a:rPr lang="en-US" altLang="en-US" dirty="0"/>
              <a:t>(2024-05-16)</a:t>
            </a:r>
            <a:endParaRPr lang="en-US" altLang="en-US" sz="2000" dirty="0">
              <a:solidFill>
                <a:srgbClr val="FF0000"/>
              </a:solidFill>
            </a:endParaRPr>
          </a:p>
        </p:txBody>
      </p:sp>
      <p:sp>
        <p:nvSpPr>
          <p:cNvPr id="9223" name="Rectangle 3"/>
          <p:cNvSpPr>
            <a:spLocks noGrp="1" noChangeArrowheads="1"/>
          </p:cNvSpPr>
          <p:nvPr>
            <p:ph idx="1"/>
          </p:nvPr>
        </p:nvSpPr>
        <p:spPr>
          <a:xfrm>
            <a:off x="838200" y="1752600"/>
            <a:ext cx="10363200" cy="4114800"/>
          </a:xfrm>
        </p:spPr>
        <p:txBody>
          <a:bodyPr/>
          <a:lstStyle/>
          <a:p>
            <a:pPr marL="0" indent="0">
              <a:lnSpc>
                <a:spcPct val="80000"/>
              </a:lnSpc>
              <a:buNone/>
            </a:pPr>
            <a:r>
              <a:rPr lang="en-US" altLang="en-US" sz="1600" dirty="0"/>
              <a:t>Approve the comment resolutions in the </a:t>
            </a:r>
          </a:p>
          <a:p>
            <a:pPr marL="457200" lvl="1" indent="0">
              <a:lnSpc>
                <a:spcPct val="80000"/>
              </a:lnSpc>
              <a:buNone/>
            </a:pPr>
            <a:r>
              <a:rPr lang="en-US" altLang="en-US" sz="1600" dirty="0"/>
              <a:t>"Motion ED2-SA2-004“ (1 CIDs) tab in  </a:t>
            </a:r>
            <a:r>
              <a:rPr lang="en-US" altLang="en-US" sz="1600" dirty="0">
                <a:hlinkClick r:id="rId3"/>
              </a:rPr>
              <a:t>https://mentor.ieee.org/802.11/dcn/24/11-24-0472-06-000m-revme-sa-ballot-2-editor2-ad-hoc-comments.xlsx</a:t>
            </a:r>
            <a:r>
              <a:rPr lang="en-US" altLang="en-US" sz="1600" dirty="0"/>
              <a:t>,</a:t>
            </a:r>
          </a:p>
          <a:p>
            <a:pPr marL="457200" lvl="1" indent="0">
              <a:lnSpc>
                <a:spcPct val="80000"/>
              </a:lnSpc>
              <a:buNone/>
            </a:pPr>
            <a:r>
              <a:rPr lang="en-US" altLang="en-US" sz="1600" dirty="0"/>
              <a:t>“GEN Motion May” tab (6 CIDs) in </a:t>
            </a:r>
            <a:r>
              <a:rPr lang="en-US" altLang="en-US" sz="1600" dirty="0">
                <a:hlinkClick r:id="rId4"/>
              </a:rPr>
              <a:t>https://mentor.ieee.org/802.11/dcn/24/11-24-0484-04-000m-revme-gen-ad-hoc-comments-on-sb-recirc-1.xlsx</a:t>
            </a:r>
            <a:r>
              <a:rPr lang="en-US" altLang="en-US" sz="1600" dirty="0"/>
              <a:t>,</a:t>
            </a:r>
          </a:p>
          <a:p>
            <a:pPr marL="457200" lvl="1" indent="0">
              <a:lnSpc>
                <a:spcPct val="80000"/>
              </a:lnSpc>
              <a:buNone/>
            </a:pPr>
            <a:r>
              <a:rPr lang="en-US" altLang="en-US" sz="1600" dirty="0"/>
              <a:t>“Motion MAC-BN” tab (21 CIDs) in </a:t>
            </a:r>
            <a:r>
              <a:rPr lang="en-US" altLang="en-US" sz="1600" dirty="0">
                <a:hlinkClick r:id="rId5"/>
              </a:rPr>
              <a:t>https://mentor.ieee.org/802.11/dcn/23/11-23-2032-10-000m-revme-mac-sa-comments.xls</a:t>
            </a:r>
            <a:r>
              <a:rPr lang="en-US" altLang="en-US" sz="1600" dirty="0"/>
              <a:t>, </a:t>
            </a:r>
          </a:p>
          <a:p>
            <a:pPr marL="457200" lvl="1" indent="0">
              <a:lnSpc>
                <a:spcPct val="80000"/>
              </a:lnSpc>
              <a:buNone/>
            </a:pPr>
            <a:r>
              <a:rPr lang="en-US" altLang="en-US" sz="1600" dirty="0"/>
              <a:t>“PHY Motion 6” tab (16 CIDs) in </a:t>
            </a:r>
            <a:r>
              <a:rPr lang="en-US" altLang="en-US" sz="1600" dirty="0">
                <a:hlinkClick r:id="rId6"/>
              </a:rPr>
              <a:t>https://mentor.ieee.org/802.11/dcn/21/11-21-0727-34-000m-revme-phy-comments.xls</a:t>
            </a:r>
            <a:r>
              <a:rPr lang="en-US" altLang="en-US" sz="1600" dirty="0"/>
              <a:t>,</a:t>
            </a:r>
          </a:p>
          <a:p>
            <a:pPr marL="457200" lvl="1" indent="0">
              <a:lnSpc>
                <a:spcPct val="80000"/>
              </a:lnSpc>
              <a:buNone/>
            </a:pPr>
            <a:r>
              <a:rPr lang="en-US" altLang="en-US" sz="1600" dirty="0"/>
              <a:t>“SEC Motion C” tab (6 CIDs), in </a:t>
            </a:r>
            <a:r>
              <a:rPr lang="en-US" altLang="en-US" sz="1600" dirty="0">
                <a:hlinkClick r:id="rId7"/>
              </a:rPr>
              <a:t>https://mentor.ieee.org/802.11/dcn/24/11-24-0491-05-000m-revme-sa-1-sec-adhoc-comments.xlsx</a:t>
            </a:r>
            <a:r>
              <a:rPr lang="en-US" altLang="en-US" sz="1600" dirty="0"/>
              <a:t>,</a:t>
            </a:r>
          </a:p>
          <a:p>
            <a:pPr marL="57150" indent="0">
              <a:lnSpc>
                <a:spcPct val="80000"/>
              </a:lnSpc>
              <a:buNone/>
            </a:pPr>
            <a:r>
              <a:rPr lang="en-US" altLang="en-US" sz="1600" b="1" dirty="0"/>
              <a:t>and incorporate the text changes into the </a:t>
            </a:r>
            <a:r>
              <a:rPr lang="en-US" altLang="en-US" sz="1600" b="1" dirty="0" err="1"/>
              <a:t>TGme</a:t>
            </a:r>
            <a:r>
              <a:rPr lang="en-US" altLang="en-US" sz="1600" b="1" dirty="0"/>
              <a:t> draft. </a:t>
            </a:r>
            <a:br>
              <a:rPr lang="en-US" altLang="en-US" sz="1800" b="1" dirty="0"/>
            </a:br>
            <a:endParaRPr lang="en-US" altLang="en-US" sz="1800" b="1" dirty="0">
              <a:solidFill>
                <a:srgbClr val="006600"/>
              </a:solidFill>
            </a:endParaRPr>
          </a:p>
          <a:p>
            <a:pPr marL="0" indent="0">
              <a:lnSpc>
                <a:spcPct val="80000"/>
              </a:lnSpc>
              <a:buNone/>
            </a:pPr>
            <a:r>
              <a:rPr lang="en-US" altLang="en-US" sz="1800" dirty="0"/>
              <a:t>Moved: Jon Rosdahl</a:t>
            </a:r>
          </a:p>
          <a:p>
            <a:pPr marL="0" indent="0">
              <a:lnSpc>
                <a:spcPct val="80000"/>
              </a:lnSpc>
              <a:buNone/>
            </a:pPr>
            <a:r>
              <a:rPr lang="en-US" altLang="en-US" sz="1800" dirty="0"/>
              <a:t>Seconded: Stephen McCann</a:t>
            </a:r>
          </a:p>
          <a:p>
            <a:pPr marL="0" indent="0">
              <a:lnSpc>
                <a:spcPct val="80000"/>
              </a:lnSpc>
              <a:buNone/>
            </a:pPr>
            <a:r>
              <a:rPr lang="en-US" altLang="en-US" sz="1800" dirty="0"/>
              <a:t>Result: Unanimous. Approved.</a:t>
            </a:r>
            <a:endParaRPr lang="en-US" altLang="en-US" sz="18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29</a:t>
            </a:fld>
            <a:endParaRPr lang="en-US"/>
          </a:p>
        </p:txBody>
      </p:sp>
    </p:spTree>
    <p:extLst>
      <p:ext uri="{BB962C8B-B14F-4D97-AF65-F5344CB8AC3E}">
        <p14:creationId xmlns:p14="http://schemas.microsoft.com/office/powerpoint/2010/main" val="17674524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Motion 131 – EDITOR1, EDITOR2 CIDs</a:t>
            </a:r>
            <a:br>
              <a:rPr lang="en-US" altLang="en-US" dirty="0"/>
            </a:br>
            <a:r>
              <a:rPr lang="en-US" altLang="en-US" dirty="0"/>
              <a:t>(2024-01-18)</a:t>
            </a:r>
            <a:endParaRPr lang="en-US" altLang="en-US" sz="2000" dirty="0">
              <a:solidFill>
                <a:srgbClr val="FF0000"/>
              </a:solidFill>
            </a:endParaRPr>
          </a:p>
        </p:txBody>
      </p:sp>
      <p:sp>
        <p:nvSpPr>
          <p:cNvPr id="9223" name="Rectangle 3"/>
          <p:cNvSpPr>
            <a:spLocks noGrp="1" noChangeArrowheads="1"/>
          </p:cNvSpPr>
          <p:nvPr>
            <p:ph idx="1"/>
          </p:nvPr>
        </p:nvSpPr>
        <p:spPr>
          <a:xfrm>
            <a:off x="914400" y="1828800"/>
            <a:ext cx="10363200" cy="4114800"/>
          </a:xfrm>
        </p:spPr>
        <p:txBody>
          <a:bodyPr/>
          <a:lstStyle/>
          <a:p>
            <a:pPr marL="0" indent="0">
              <a:lnSpc>
                <a:spcPct val="80000"/>
              </a:lnSpc>
              <a:buNone/>
            </a:pPr>
            <a:r>
              <a:rPr lang="en-US" altLang="en-US" sz="1800" dirty="0"/>
              <a:t>Approve the comment resolutions in the </a:t>
            </a:r>
          </a:p>
          <a:p>
            <a:pPr marL="457200" lvl="1" indent="0">
              <a:lnSpc>
                <a:spcPct val="80000"/>
              </a:lnSpc>
              <a:buNone/>
            </a:pPr>
            <a:r>
              <a:rPr lang="en-US" altLang="en-US" sz="1800" dirty="0"/>
              <a:t>“Motion-ED1-SA1D”  (1 CID) tab in </a:t>
            </a:r>
            <a:r>
              <a:rPr lang="en-US" altLang="en-US" sz="1800" dirty="0">
                <a:hlinkClick r:id="rId3"/>
              </a:rPr>
              <a:t>https://mentor.ieee.org/802.11/dcn/23/11-23-1743-04-000m-revme-sb1-ed1-ad-hoc-comments.xlsx</a:t>
            </a:r>
            <a:r>
              <a:rPr lang="en-US" altLang="en-US" sz="1800" dirty="0"/>
              <a:t>  </a:t>
            </a:r>
          </a:p>
          <a:p>
            <a:pPr marL="457200" lvl="1" indent="0">
              <a:lnSpc>
                <a:spcPct val="80000"/>
              </a:lnSpc>
              <a:buNone/>
            </a:pPr>
            <a:r>
              <a:rPr lang="en-US" altLang="en-US" sz="1800" dirty="0"/>
              <a:t>“Motion ED2-SA1-04” (2 CIDs) and “Motion ED2-SA1-05” (7 CIDs) tabs in  </a:t>
            </a:r>
            <a:r>
              <a:rPr lang="en-US" altLang="en-US" sz="1800" dirty="0">
                <a:hlinkClick r:id="rId4"/>
              </a:rPr>
              <a:t>https://mentor.ieee.org/802.11/dcn/23/11-23-1746-07-000m-revme-sa-ballot-1-ed2-ad-hoc-comments.xlsx</a:t>
            </a:r>
            <a:r>
              <a:rPr lang="en-US" altLang="en-US" sz="1800" dirty="0"/>
              <a:t>, </a:t>
            </a:r>
          </a:p>
          <a:p>
            <a:pPr marL="57150" indent="0">
              <a:lnSpc>
                <a:spcPct val="80000"/>
              </a:lnSpc>
              <a:buNone/>
            </a:pPr>
            <a:r>
              <a:rPr lang="en-US" altLang="en-US" sz="1800" b="1" dirty="0"/>
              <a:t>and incorporate the text changes into the </a:t>
            </a:r>
            <a:r>
              <a:rPr lang="en-US" altLang="en-US" sz="1800" b="1" dirty="0" err="1"/>
              <a:t>TGme</a:t>
            </a:r>
            <a:r>
              <a:rPr lang="en-US" altLang="en-US" sz="1800" b="1" dirty="0"/>
              <a:t> draft. </a:t>
            </a:r>
            <a:br>
              <a:rPr lang="en-US" altLang="en-US" sz="2000" b="1" dirty="0"/>
            </a:br>
            <a:endParaRPr lang="en-US" altLang="en-US" sz="2000" b="1" dirty="0">
              <a:solidFill>
                <a:srgbClr val="006600"/>
              </a:solidFill>
            </a:endParaRPr>
          </a:p>
          <a:p>
            <a:pPr marL="0" indent="0">
              <a:lnSpc>
                <a:spcPct val="80000"/>
              </a:lnSpc>
              <a:buNone/>
            </a:pPr>
            <a:r>
              <a:rPr lang="en-US" altLang="en-US" sz="2000" dirty="0"/>
              <a:t>Moved: Jon Rosdahl	</a:t>
            </a:r>
          </a:p>
          <a:p>
            <a:pPr marL="0" indent="0">
              <a:lnSpc>
                <a:spcPct val="80000"/>
              </a:lnSpc>
              <a:buNone/>
            </a:pPr>
            <a:r>
              <a:rPr lang="en-US" altLang="en-US" sz="2000" dirty="0"/>
              <a:t>Seconded: Emily Qi</a:t>
            </a:r>
          </a:p>
          <a:p>
            <a:pPr marL="0" indent="0">
              <a:lnSpc>
                <a:spcPct val="80000"/>
              </a:lnSpc>
              <a:buNone/>
            </a:pPr>
            <a:r>
              <a:rPr lang="en-US" altLang="en-US" sz="2000" dirty="0"/>
              <a:t>Result: Unanimous. Approved.</a:t>
            </a:r>
            <a:endParaRPr lang="en-US" altLang="en-US" sz="20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3</a:t>
            </a:fld>
            <a:endParaRPr lang="en-US"/>
          </a:p>
        </p:txBody>
      </p:sp>
    </p:spTree>
    <p:extLst>
      <p:ext uri="{BB962C8B-B14F-4D97-AF65-F5344CB8AC3E}">
        <p14:creationId xmlns:p14="http://schemas.microsoft.com/office/powerpoint/2010/main" val="121786667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Motion 158 – Submission Required CIDs</a:t>
            </a:r>
            <a:br>
              <a:rPr lang="en-US" altLang="en-US" dirty="0"/>
            </a:br>
            <a:r>
              <a:rPr lang="en-US" altLang="en-US" dirty="0"/>
              <a:t>(2024-05-16)</a:t>
            </a:r>
            <a:endParaRPr lang="en-US" altLang="en-US" sz="2000" dirty="0">
              <a:solidFill>
                <a:srgbClr val="FF0000"/>
              </a:solidFill>
            </a:endParaRPr>
          </a:p>
        </p:txBody>
      </p:sp>
      <p:sp>
        <p:nvSpPr>
          <p:cNvPr id="9223" name="Rectangle 3"/>
          <p:cNvSpPr>
            <a:spLocks noGrp="1" noChangeArrowheads="1"/>
          </p:cNvSpPr>
          <p:nvPr>
            <p:ph idx="1"/>
          </p:nvPr>
        </p:nvSpPr>
        <p:spPr>
          <a:xfrm>
            <a:off x="914400" y="1752600"/>
            <a:ext cx="10363200" cy="4114800"/>
          </a:xfrm>
        </p:spPr>
        <p:txBody>
          <a:bodyPr/>
          <a:lstStyle/>
          <a:p>
            <a:pPr marL="0" indent="0">
              <a:lnSpc>
                <a:spcPct val="80000"/>
              </a:lnSpc>
              <a:buNone/>
            </a:pPr>
            <a:r>
              <a:rPr lang="en-US" altLang="en-US" sz="1600" dirty="0"/>
              <a:t>Resolve the following CIDs in the </a:t>
            </a:r>
          </a:p>
          <a:p>
            <a:pPr marL="457200" lvl="1" indent="0">
              <a:lnSpc>
                <a:spcPct val="80000"/>
              </a:lnSpc>
              <a:buNone/>
            </a:pPr>
            <a:r>
              <a:rPr lang="en-US" altLang="en-US" sz="1600" dirty="0"/>
              <a:t>MAC: “Submission Required” tab ( 5 CIDs) in </a:t>
            </a:r>
            <a:r>
              <a:rPr lang="en-US" altLang="en-US" sz="1600" dirty="0">
                <a:hlinkClick r:id="rId3"/>
              </a:rPr>
              <a:t>https://mentor.ieee.org/802.11/dcn/23/11-23-2032-10-000m-revme-mac-sa-comments.xls</a:t>
            </a:r>
            <a:r>
              <a:rPr lang="en-US" altLang="en-US" sz="1600" dirty="0"/>
              <a:t>, ,</a:t>
            </a:r>
          </a:p>
          <a:p>
            <a:pPr marL="457200" lvl="1" indent="0">
              <a:lnSpc>
                <a:spcPct val="80000"/>
              </a:lnSpc>
              <a:buNone/>
            </a:pPr>
            <a:r>
              <a:rPr lang="en-US" altLang="en-US" sz="1600" dirty="0"/>
              <a:t>PHY: “Submission Required” tab ( 12 CIDs) in </a:t>
            </a:r>
            <a:r>
              <a:rPr lang="en-US" altLang="en-US" sz="1600" dirty="0">
                <a:hlinkClick r:id="rId4"/>
              </a:rPr>
              <a:t>https://mentor.ieee.org/802.11/dcn/21/11-21-0727-34-000m-revme-phy-comments.xls</a:t>
            </a:r>
            <a:r>
              <a:rPr lang="en-US" altLang="en-US" sz="1600" dirty="0"/>
              <a:t>,</a:t>
            </a:r>
          </a:p>
          <a:p>
            <a:pPr marL="457200" lvl="1" indent="0">
              <a:lnSpc>
                <a:spcPct val="80000"/>
              </a:lnSpc>
              <a:buNone/>
            </a:pPr>
            <a:endParaRPr lang="en-US" altLang="en-US" sz="1600" dirty="0"/>
          </a:p>
          <a:p>
            <a:pPr marL="57150" indent="0">
              <a:lnSpc>
                <a:spcPct val="80000"/>
              </a:lnSpc>
              <a:buNone/>
            </a:pPr>
            <a:r>
              <a:rPr lang="en-US" altLang="en-US" sz="1600" b="1" dirty="0"/>
              <a:t>With the resolution “REJECTED - The comment fails to identify changes in sufficient detail so that the specific wording of the changes that will satisfy the commenter can be determined.”</a:t>
            </a:r>
            <a:br>
              <a:rPr lang="en-US" altLang="en-US" sz="1600" b="1" dirty="0"/>
            </a:br>
            <a:endParaRPr lang="en-US" altLang="en-US" sz="1600" b="1" dirty="0">
              <a:solidFill>
                <a:srgbClr val="006600"/>
              </a:solidFill>
            </a:endParaRPr>
          </a:p>
          <a:p>
            <a:pPr marL="0" indent="0">
              <a:lnSpc>
                <a:spcPct val="80000"/>
              </a:lnSpc>
              <a:buNone/>
            </a:pPr>
            <a:r>
              <a:rPr lang="en-US" altLang="en-US" sz="1600" dirty="0"/>
              <a:t>Moved: Jouni Malinen</a:t>
            </a:r>
          </a:p>
          <a:p>
            <a:pPr marL="0" indent="0">
              <a:lnSpc>
                <a:spcPct val="80000"/>
              </a:lnSpc>
              <a:buNone/>
            </a:pPr>
            <a:r>
              <a:rPr lang="en-US" altLang="en-US" sz="1600" dirty="0"/>
              <a:t>Seconded: Joseph Levy</a:t>
            </a:r>
          </a:p>
          <a:p>
            <a:pPr marL="0" indent="0">
              <a:lnSpc>
                <a:spcPct val="80000"/>
              </a:lnSpc>
              <a:buNone/>
            </a:pPr>
            <a:r>
              <a:rPr lang="en-US" altLang="en-US" sz="1600" dirty="0"/>
              <a:t>Result: Unanimous.  Approved.</a:t>
            </a: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30</a:t>
            </a:fld>
            <a:endParaRPr lang="en-US"/>
          </a:p>
        </p:txBody>
      </p:sp>
    </p:spTree>
    <p:extLst>
      <p:ext uri="{BB962C8B-B14F-4D97-AF65-F5344CB8AC3E}">
        <p14:creationId xmlns:p14="http://schemas.microsoft.com/office/powerpoint/2010/main" val="184965512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Motion 159 – S1G Global Operating Classes</a:t>
            </a:r>
            <a:br>
              <a:rPr lang="en-US" altLang="en-US" dirty="0"/>
            </a:br>
            <a:r>
              <a:rPr lang="en-US" altLang="en-US" dirty="0"/>
              <a:t>(2024-05-16)</a:t>
            </a:r>
            <a:endParaRPr lang="en-US" altLang="en-US" sz="2000" dirty="0">
              <a:solidFill>
                <a:srgbClr val="FF0000"/>
              </a:solidFill>
            </a:endParaRPr>
          </a:p>
        </p:txBody>
      </p:sp>
      <p:sp>
        <p:nvSpPr>
          <p:cNvPr id="9223" name="Rectangle 3"/>
          <p:cNvSpPr>
            <a:spLocks noGrp="1" noChangeArrowheads="1"/>
          </p:cNvSpPr>
          <p:nvPr>
            <p:ph idx="1"/>
          </p:nvPr>
        </p:nvSpPr>
        <p:spPr>
          <a:xfrm>
            <a:off x="914400" y="1828800"/>
            <a:ext cx="10363200" cy="4114800"/>
          </a:xfrm>
        </p:spPr>
        <p:txBody>
          <a:bodyPr/>
          <a:lstStyle/>
          <a:p>
            <a:pPr marL="0" indent="0">
              <a:lnSpc>
                <a:spcPct val="80000"/>
              </a:lnSpc>
              <a:buNone/>
            </a:pPr>
            <a:r>
              <a:rPr lang="en-US" altLang="en-US" sz="1800" dirty="0"/>
              <a:t>Approve the comment resolutions in the </a:t>
            </a:r>
          </a:p>
          <a:p>
            <a:pPr marL="457200" lvl="1" indent="0">
              <a:lnSpc>
                <a:spcPct val="80000"/>
              </a:lnSpc>
              <a:buNone/>
            </a:pPr>
            <a:r>
              <a:rPr lang="en-US" altLang="en-US" sz="1800" dirty="0"/>
              <a:t>“PHY Motion 6b" tab (3 CIDs) in </a:t>
            </a:r>
            <a:r>
              <a:rPr lang="en-US" altLang="en-US" sz="1800" dirty="0">
                <a:hlinkClick r:id="rId3"/>
              </a:rPr>
              <a:t>https://mentor.ieee.org/802.11/dcn/21/11-21-0727-34-000m-revme-phy-comments.xls</a:t>
            </a:r>
            <a:r>
              <a:rPr lang="en-US" altLang="en-US" sz="1800" dirty="0"/>
              <a:t>,</a:t>
            </a:r>
          </a:p>
          <a:p>
            <a:pPr marL="457200" lvl="1" indent="0">
              <a:lnSpc>
                <a:spcPct val="80000"/>
              </a:lnSpc>
              <a:buNone/>
            </a:pPr>
            <a:r>
              <a:rPr lang="en-US" altLang="en-US" sz="1800" dirty="0"/>
              <a:t>And instruct the Editor to update the </a:t>
            </a:r>
            <a:r>
              <a:rPr lang="en-US" altLang="en-US" sz="1800" dirty="0" err="1"/>
              <a:t>REVme</a:t>
            </a:r>
            <a:r>
              <a:rPr lang="en-US" altLang="en-US" sz="1800" dirty="0"/>
              <a:t> draft.</a:t>
            </a:r>
          </a:p>
          <a:p>
            <a:pPr marL="0" indent="0">
              <a:lnSpc>
                <a:spcPct val="80000"/>
              </a:lnSpc>
              <a:buNone/>
            </a:pPr>
            <a:endParaRPr lang="en-US" altLang="en-US" sz="2000" dirty="0"/>
          </a:p>
          <a:p>
            <a:pPr marL="0" indent="0">
              <a:lnSpc>
                <a:spcPct val="80000"/>
              </a:lnSpc>
              <a:buNone/>
            </a:pPr>
            <a:r>
              <a:rPr lang="en-US" altLang="en-US" sz="2000" dirty="0"/>
              <a:t>Moved: David </a:t>
            </a:r>
            <a:r>
              <a:rPr lang="en-US" altLang="en-US" sz="2000" dirty="0" err="1"/>
              <a:t>Halasz</a:t>
            </a:r>
            <a:r>
              <a:rPr lang="en-US" altLang="en-US" sz="2000" dirty="0"/>
              <a:t>	</a:t>
            </a:r>
          </a:p>
          <a:p>
            <a:pPr marL="0" indent="0">
              <a:lnSpc>
                <a:spcPct val="80000"/>
              </a:lnSpc>
              <a:buNone/>
            </a:pPr>
            <a:r>
              <a:rPr lang="en-US" altLang="en-US" sz="2000" dirty="0"/>
              <a:t>Seconded: Jerome Henry</a:t>
            </a:r>
          </a:p>
          <a:p>
            <a:pPr marL="0" indent="0">
              <a:lnSpc>
                <a:spcPct val="80000"/>
              </a:lnSpc>
              <a:buNone/>
            </a:pPr>
            <a:r>
              <a:rPr lang="en-US" altLang="en-US" sz="2000" dirty="0"/>
              <a:t>Result: Approved with one no vote.  Approved.</a:t>
            </a:r>
            <a:endParaRPr lang="en-US" altLang="en-US" sz="20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31</a:t>
            </a:fld>
            <a:endParaRPr lang="en-US"/>
          </a:p>
        </p:txBody>
      </p:sp>
    </p:spTree>
    <p:extLst>
      <p:ext uri="{BB962C8B-B14F-4D97-AF65-F5344CB8AC3E}">
        <p14:creationId xmlns:p14="http://schemas.microsoft.com/office/powerpoint/2010/main" val="179051690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Motion 160 – Clause 6 and CANCEL-TX</a:t>
            </a:r>
            <a:br>
              <a:rPr lang="en-US" altLang="en-US" dirty="0"/>
            </a:br>
            <a:r>
              <a:rPr lang="en-US" altLang="en-US" dirty="0"/>
              <a:t>(2024-05-16)</a:t>
            </a:r>
            <a:endParaRPr lang="en-US" altLang="en-US" sz="2000" dirty="0">
              <a:solidFill>
                <a:srgbClr val="FF0000"/>
              </a:solidFill>
            </a:endParaRPr>
          </a:p>
        </p:txBody>
      </p:sp>
      <p:sp>
        <p:nvSpPr>
          <p:cNvPr id="9223" name="Rectangle 3"/>
          <p:cNvSpPr>
            <a:spLocks noGrp="1" noChangeArrowheads="1"/>
          </p:cNvSpPr>
          <p:nvPr>
            <p:ph idx="1"/>
          </p:nvPr>
        </p:nvSpPr>
        <p:spPr>
          <a:xfrm>
            <a:off x="914400" y="1828800"/>
            <a:ext cx="10363200" cy="4114800"/>
          </a:xfrm>
        </p:spPr>
        <p:txBody>
          <a:bodyPr/>
          <a:lstStyle/>
          <a:p>
            <a:pPr marL="0" indent="0">
              <a:lnSpc>
                <a:spcPct val="80000"/>
              </a:lnSpc>
              <a:buNone/>
            </a:pPr>
            <a:r>
              <a:rPr lang="en-US" altLang="en-US" sz="1800" dirty="0"/>
              <a:t>Approve the comment resolutions in the </a:t>
            </a:r>
          </a:p>
          <a:p>
            <a:pPr marL="457200" lvl="1" indent="0">
              <a:lnSpc>
                <a:spcPct val="80000"/>
              </a:lnSpc>
              <a:buNone/>
            </a:pPr>
            <a:r>
              <a:rPr lang="en-US" altLang="en-US" sz="1800" dirty="0"/>
              <a:t>“GEN Motion CID 7067” tab (1 CIDs) in </a:t>
            </a:r>
            <a:r>
              <a:rPr lang="en-US" altLang="en-US" sz="1800" dirty="0">
                <a:hlinkClick r:id="rId3"/>
              </a:rPr>
              <a:t>https://mentor.ieee.org/802.11/dcn/24/11-24-0484-04-000m-revme-gen-ad-hoc-comments-on-sb-recirc-1.xlsx</a:t>
            </a:r>
            <a:r>
              <a:rPr lang="en-US" altLang="en-US" sz="1800" dirty="0"/>
              <a:t>,</a:t>
            </a:r>
          </a:p>
          <a:p>
            <a:pPr marL="457200" lvl="1" indent="0">
              <a:lnSpc>
                <a:spcPct val="80000"/>
              </a:lnSpc>
              <a:buNone/>
            </a:pPr>
            <a:r>
              <a:rPr lang="en-US" altLang="en-US" sz="1800" dirty="0"/>
              <a:t>And instruct the Editor to update the </a:t>
            </a:r>
            <a:r>
              <a:rPr lang="en-US" altLang="en-US" sz="1800" dirty="0" err="1"/>
              <a:t>REVme</a:t>
            </a:r>
            <a:r>
              <a:rPr lang="en-US" altLang="en-US" sz="1800" dirty="0"/>
              <a:t> draft.</a:t>
            </a:r>
          </a:p>
          <a:p>
            <a:pPr marL="0" indent="0">
              <a:lnSpc>
                <a:spcPct val="80000"/>
              </a:lnSpc>
              <a:buNone/>
            </a:pPr>
            <a:endParaRPr lang="en-US" altLang="en-US" sz="2000" dirty="0"/>
          </a:p>
          <a:p>
            <a:pPr marL="0" indent="0">
              <a:lnSpc>
                <a:spcPct val="80000"/>
              </a:lnSpc>
              <a:buNone/>
            </a:pPr>
            <a:r>
              <a:rPr lang="en-US" altLang="en-US" sz="2000" dirty="0"/>
              <a:t>Moved: Stephen McCann	</a:t>
            </a:r>
          </a:p>
          <a:p>
            <a:pPr marL="0" indent="0">
              <a:lnSpc>
                <a:spcPct val="80000"/>
              </a:lnSpc>
              <a:buNone/>
            </a:pPr>
            <a:r>
              <a:rPr lang="en-US" altLang="en-US" sz="2000" dirty="0"/>
              <a:t>Seconded: Jon Rosdahl</a:t>
            </a:r>
          </a:p>
          <a:p>
            <a:pPr marL="0" indent="0">
              <a:lnSpc>
                <a:spcPct val="80000"/>
              </a:lnSpc>
              <a:buNone/>
            </a:pPr>
            <a:r>
              <a:rPr lang="en-US" altLang="en-US" sz="2000" dirty="0"/>
              <a:t>Result: Approved with one no vote.</a:t>
            </a:r>
            <a:endParaRPr lang="en-US" altLang="en-US" sz="2000" dirty="0">
              <a:solidFill>
                <a:srgbClr val="006600"/>
              </a:solidFill>
            </a:endParaRPr>
          </a:p>
          <a:p>
            <a:pPr marL="0" indent="0">
              <a:lnSpc>
                <a:spcPct val="80000"/>
              </a:lnSpc>
              <a:buNone/>
            </a:pPr>
            <a:endParaRPr lang="en-US" altLang="en-US" sz="20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32</a:t>
            </a:fld>
            <a:endParaRPr lang="en-US"/>
          </a:p>
        </p:txBody>
      </p:sp>
    </p:spTree>
    <p:extLst>
      <p:ext uri="{BB962C8B-B14F-4D97-AF65-F5344CB8AC3E}">
        <p14:creationId xmlns:p14="http://schemas.microsoft.com/office/powerpoint/2010/main" val="242168616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Motion 161 – End of Wait state</a:t>
            </a:r>
            <a:br>
              <a:rPr lang="en-US" altLang="en-US" dirty="0"/>
            </a:br>
            <a:r>
              <a:rPr lang="en-US" altLang="en-US" dirty="0"/>
              <a:t>(2024-05-16)</a:t>
            </a:r>
            <a:endParaRPr lang="en-US" altLang="en-US" sz="2000" dirty="0">
              <a:solidFill>
                <a:srgbClr val="FF0000"/>
              </a:solidFill>
            </a:endParaRPr>
          </a:p>
        </p:txBody>
      </p:sp>
      <p:sp>
        <p:nvSpPr>
          <p:cNvPr id="9223" name="Rectangle 3"/>
          <p:cNvSpPr>
            <a:spLocks noGrp="1" noChangeArrowheads="1"/>
          </p:cNvSpPr>
          <p:nvPr>
            <p:ph idx="1"/>
          </p:nvPr>
        </p:nvSpPr>
        <p:spPr>
          <a:xfrm>
            <a:off x="914400" y="1828800"/>
            <a:ext cx="10363200" cy="4114800"/>
          </a:xfrm>
        </p:spPr>
        <p:txBody>
          <a:bodyPr/>
          <a:lstStyle/>
          <a:p>
            <a:pPr marL="0" indent="0">
              <a:lnSpc>
                <a:spcPct val="80000"/>
              </a:lnSpc>
              <a:buNone/>
            </a:pPr>
            <a:r>
              <a:rPr lang="en-US" altLang="en-US" sz="1800" dirty="0"/>
              <a:t>Approve the comment resolutions in the </a:t>
            </a:r>
          </a:p>
          <a:p>
            <a:pPr marL="457200" lvl="1" indent="0">
              <a:lnSpc>
                <a:spcPct val="80000"/>
              </a:lnSpc>
              <a:buNone/>
            </a:pPr>
            <a:r>
              <a:rPr lang="en-US" altLang="en-US" sz="1800" dirty="0"/>
              <a:t>“Motion MAC 7159” tab (1 CID) in </a:t>
            </a:r>
            <a:r>
              <a:rPr lang="en-US" altLang="en-US" sz="1800" dirty="0">
                <a:hlinkClick r:id="rId3"/>
              </a:rPr>
              <a:t>https://mentor.ieee.org/802.11/dcn/23/11-23-2032-10-000m-revme-mac-sa-comments.xls</a:t>
            </a:r>
            <a:r>
              <a:rPr lang="en-US" altLang="en-US" sz="1800" dirty="0"/>
              <a:t>,</a:t>
            </a:r>
          </a:p>
          <a:p>
            <a:pPr marL="457200" lvl="1" indent="0">
              <a:lnSpc>
                <a:spcPct val="80000"/>
              </a:lnSpc>
              <a:buNone/>
            </a:pPr>
            <a:r>
              <a:rPr lang="en-US" altLang="en-US" sz="1800" dirty="0"/>
              <a:t>and instruct the Editor to update the </a:t>
            </a:r>
            <a:r>
              <a:rPr lang="en-US" altLang="en-US" sz="1800" dirty="0" err="1"/>
              <a:t>REVme</a:t>
            </a:r>
            <a:r>
              <a:rPr lang="en-US" altLang="en-US" sz="1800" dirty="0"/>
              <a:t> draft.</a:t>
            </a:r>
          </a:p>
          <a:p>
            <a:pPr marL="0" indent="0">
              <a:lnSpc>
                <a:spcPct val="80000"/>
              </a:lnSpc>
              <a:buNone/>
            </a:pPr>
            <a:endParaRPr lang="en-US" altLang="en-US" sz="2000" dirty="0"/>
          </a:p>
          <a:p>
            <a:pPr marL="0" indent="0">
              <a:lnSpc>
                <a:spcPct val="80000"/>
              </a:lnSpc>
              <a:buNone/>
            </a:pPr>
            <a:r>
              <a:rPr lang="en-US" altLang="en-US" sz="2000" dirty="0"/>
              <a:t>Moved: Stephen McCann	</a:t>
            </a:r>
          </a:p>
          <a:p>
            <a:pPr marL="0" indent="0">
              <a:lnSpc>
                <a:spcPct val="80000"/>
              </a:lnSpc>
              <a:buNone/>
            </a:pPr>
            <a:r>
              <a:rPr lang="en-US" altLang="en-US" sz="2000" dirty="0"/>
              <a:t>Seconded: Jerome Henry</a:t>
            </a:r>
          </a:p>
          <a:p>
            <a:pPr marL="0" indent="0">
              <a:lnSpc>
                <a:spcPct val="80000"/>
              </a:lnSpc>
              <a:buNone/>
            </a:pPr>
            <a:r>
              <a:rPr lang="en-US" altLang="en-US" sz="2000" dirty="0"/>
              <a:t>Result: Unanimous. Approved.</a:t>
            </a:r>
            <a:endParaRPr lang="en-US" altLang="en-US" sz="20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33</a:t>
            </a:fld>
            <a:endParaRPr lang="en-US"/>
          </a:p>
        </p:txBody>
      </p:sp>
    </p:spTree>
    <p:extLst>
      <p:ext uri="{BB962C8B-B14F-4D97-AF65-F5344CB8AC3E}">
        <p14:creationId xmlns:p14="http://schemas.microsoft.com/office/powerpoint/2010/main" val="327110181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Motion 162 – SAE errata</a:t>
            </a:r>
            <a:br>
              <a:rPr lang="en-US" altLang="en-US" dirty="0"/>
            </a:br>
            <a:r>
              <a:rPr lang="en-US" altLang="en-US" dirty="0"/>
              <a:t>(2024-05-16)</a:t>
            </a:r>
            <a:endParaRPr lang="en-US" altLang="en-US" sz="2000" dirty="0">
              <a:solidFill>
                <a:srgbClr val="FF0000"/>
              </a:solidFill>
            </a:endParaRPr>
          </a:p>
        </p:txBody>
      </p:sp>
      <p:sp>
        <p:nvSpPr>
          <p:cNvPr id="9223" name="Rectangle 3"/>
          <p:cNvSpPr>
            <a:spLocks noGrp="1" noChangeArrowheads="1"/>
          </p:cNvSpPr>
          <p:nvPr>
            <p:ph idx="1"/>
          </p:nvPr>
        </p:nvSpPr>
        <p:spPr>
          <a:xfrm>
            <a:off x="914400" y="1828800"/>
            <a:ext cx="10363200" cy="4114800"/>
          </a:xfrm>
        </p:spPr>
        <p:txBody>
          <a:bodyPr/>
          <a:lstStyle/>
          <a:p>
            <a:pPr marL="0" indent="0">
              <a:lnSpc>
                <a:spcPct val="80000"/>
              </a:lnSpc>
              <a:buNone/>
            </a:pPr>
            <a:r>
              <a:rPr lang="en-US" altLang="en-US" sz="1800" dirty="0"/>
              <a:t>Instruct the Editor to incorporate the changes in </a:t>
            </a:r>
          </a:p>
          <a:p>
            <a:pPr marL="457200" lvl="1" indent="0">
              <a:lnSpc>
                <a:spcPct val="80000"/>
              </a:lnSpc>
              <a:buNone/>
            </a:pPr>
            <a:r>
              <a:rPr lang="en-US" altLang="en-US" sz="1800" dirty="0">
                <a:hlinkClick r:id="rId3"/>
              </a:rPr>
              <a:t>https://mentor.ieee.org/802.11/dcn/24/11-24-0744-01-000m-resolution-of-final-errata.docx</a:t>
            </a:r>
            <a:endParaRPr lang="en-US" altLang="en-US" sz="1800" dirty="0"/>
          </a:p>
          <a:p>
            <a:pPr marL="457200" lvl="1" indent="0">
              <a:lnSpc>
                <a:spcPct val="80000"/>
              </a:lnSpc>
              <a:buNone/>
            </a:pPr>
            <a:r>
              <a:rPr lang="en-US" altLang="en-US" sz="1800" b="1" dirty="0"/>
              <a:t>into the </a:t>
            </a:r>
            <a:r>
              <a:rPr lang="en-US" altLang="en-US" sz="1800" b="1" dirty="0" err="1"/>
              <a:t>REVme</a:t>
            </a:r>
            <a:r>
              <a:rPr lang="en-US" altLang="en-US" sz="1800" b="1" dirty="0"/>
              <a:t> draft.</a:t>
            </a:r>
            <a:br>
              <a:rPr lang="en-US" altLang="en-US" sz="2000" b="1" dirty="0"/>
            </a:br>
            <a:endParaRPr lang="en-US" altLang="en-US" sz="2000" b="1" dirty="0">
              <a:solidFill>
                <a:srgbClr val="006600"/>
              </a:solidFill>
            </a:endParaRPr>
          </a:p>
          <a:p>
            <a:pPr marL="0" indent="0">
              <a:lnSpc>
                <a:spcPct val="80000"/>
              </a:lnSpc>
              <a:buNone/>
            </a:pPr>
            <a:r>
              <a:rPr lang="en-US" altLang="en-US" sz="2000" dirty="0"/>
              <a:t>Moved: Jouni Malinen</a:t>
            </a:r>
          </a:p>
          <a:p>
            <a:pPr marL="0" indent="0">
              <a:lnSpc>
                <a:spcPct val="80000"/>
              </a:lnSpc>
              <a:buNone/>
            </a:pPr>
            <a:r>
              <a:rPr lang="en-US" altLang="en-US" sz="2000" dirty="0"/>
              <a:t>Seconded: Stephen McCann</a:t>
            </a:r>
          </a:p>
          <a:p>
            <a:pPr marL="0" indent="0">
              <a:lnSpc>
                <a:spcPct val="80000"/>
              </a:lnSpc>
              <a:buNone/>
            </a:pPr>
            <a:r>
              <a:rPr lang="en-US" altLang="en-US" sz="2000" dirty="0"/>
              <a:t>Result: Unanimous. Approved.</a:t>
            </a:r>
          </a:p>
          <a:p>
            <a:pPr marL="457200" lvl="1" indent="0">
              <a:lnSpc>
                <a:spcPct val="80000"/>
              </a:lnSpc>
              <a:buNone/>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34</a:t>
            </a:fld>
            <a:endParaRPr lang="en-US"/>
          </a:p>
        </p:txBody>
      </p:sp>
    </p:spTree>
    <p:extLst>
      <p:ext uri="{BB962C8B-B14F-4D97-AF65-F5344CB8AC3E}">
        <p14:creationId xmlns:p14="http://schemas.microsoft.com/office/powerpoint/2010/main" val="82520288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Motion 163 – Channel usage</a:t>
            </a:r>
            <a:br>
              <a:rPr lang="en-US" altLang="en-US" dirty="0"/>
            </a:br>
            <a:r>
              <a:rPr lang="en-US" altLang="en-US" dirty="0"/>
              <a:t>(2024-05-16)</a:t>
            </a:r>
            <a:endParaRPr lang="en-US" altLang="en-US" sz="2000" dirty="0">
              <a:solidFill>
                <a:srgbClr val="FF0000"/>
              </a:solidFill>
            </a:endParaRPr>
          </a:p>
        </p:txBody>
      </p:sp>
      <p:sp>
        <p:nvSpPr>
          <p:cNvPr id="9223" name="Rectangle 3"/>
          <p:cNvSpPr>
            <a:spLocks noGrp="1" noChangeArrowheads="1"/>
          </p:cNvSpPr>
          <p:nvPr>
            <p:ph idx="1"/>
          </p:nvPr>
        </p:nvSpPr>
        <p:spPr>
          <a:xfrm>
            <a:off x="914400" y="1828800"/>
            <a:ext cx="10363200" cy="4114800"/>
          </a:xfrm>
        </p:spPr>
        <p:txBody>
          <a:bodyPr/>
          <a:lstStyle/>
          <a:p>
            <a:pPr marL="0" indent="0">
              <a:lnSpc>
                <a:spcPct val="80000"/>
              </a:lnSpc>
              <a:buNone/>
            </a:pPr>
            <a:r>
              <a:rPr lang="en-US" altLang="en-US" sz="1800" dirty="0"/>
              <a:t>Instruct the Editor to incorporate the changes under “Changes for this non-comment:” from</a:t>
            </a:r>
          </a:p>
          <a:p>
            <a:pPr marL="457200" lvl="1" indent="0">
              <a:lnSpc>
                <a:spcPct val="80000"/>
              </a:lnSpc>
              <a:buNone/>
            </a:pPr>
            <a:r>
              <a:rPr lang="en-US" altLang="en-US" sz="1800" dirty="0">
                <a:hlinkClick r:id="rId3"/>
              </a:rPr>
              <a:t>https://mentor.ieee.org/802.11/dcn/24/11-24-0706-01-000m-channel-usage.docx</a:t>
            </a:r>
            <a:r>
              <a:rPr lang="en-US" altLang="en-US" sz="1800" dirty="0"/>
              <a:t> </a:t>
            </a:r>
          </a:p>
          <a:p>
            <a:pPr marL="457200" lvl="1" indent="0">
              <a:lnSpc>
                <a:spcPct val="80000"/>
              </a:lnSpc>
              <a:buNone/>
            </a:pPr>
            <a:r>
              <a:rPr lang="en-US" altLang="en-US" sz="1800" b="1" dirty="0"/>
              <a:t>into the </a:t>
            </a:r>
            <a:r>
              <a:rPr lang="en-US" altLang="en-US" sz="1800" b="1" dirty="0" err="1"/>
              <a:t>REVme</a:t>
            </a:r>
            <a:r>
              <a:rPr lang="en-US" altLang="en-US" sz="1800" b="1" dirty="0"/>
              <a:t> draft.</a:t>
            </a:r>
          </a:p>
          <a:p>
            <a:pPr marL="457200" lvl="1" indent="0">
              <a:lnSpc>
                <a:spcPct val="80000"/>
              </a:lnSpc>
              <a:buNone/>
            </a:pPr>
            <a:br>
              <a:rPr lang="en-US" altLang="en-US" sz="2000" b="1" dirty="0"/>
            </a:br>
            <a:endParaRPr lang="en-US" altLang="en-US" sz="2000" b="1" dirty="0">
              <a:solidFill>
                <a:srgbClr val="006600"/>
              </a:solidFill>
            </a:endParaRPr>
          </a:p>
          <a:p>
            <a:pPr marL="0" indent="0">
              <a:lnSpc>
                <a:spcPct val="80000"/>
              </a:lnSpc>
              <a:buNone/>
            </a:pPr>
            <a:r>
              <a:rPr lang="en-US" altLang="en-US" sz="2000" dirty="0"/>
              <a:t>Moved: Jerome Henry</a:t>
            </a:r>
          </a:p>
          <a:p>
            <a:pPr marL="0" indent="0">
              <a:lnSpc>
                <a:spcPct val="80000"/>
              </a:lnSpc>
              <a:buNone/>
            </a:pPr>
            <a:r>
              <a:rPr lang="en-US" altLang="en-US" sz="2000" dirty="0"/>
              <a:t>Seconded: Stephen McCann</a:t>
            </a:r>
          </a:p>
          <a:p>
            <a:pPr marL="0" indent="0">
              <a:lnSpc>
                <a:spcPct val="80000"/>
              </a:lnSpc>
              <a:buNone/>
            </a:pPr>
            <a:r>
              <a:rPr lang="en-US" altLang="en-US" sz="2000" dirty="0"/>
              <a:t>Result: Unanimous. Approved.</a:t>
            </a:r>
            <a:endParaRPr lang="en-US" altLang="en-US" sz="1600" dirty="0">
              <a:solidFill>
                <a:srgbClr val="006600"/>
              </a:solidFill>
            </a:endParaRPr>
          </a:p>
          <a:p>
            <a:pPr>
              <a:lnSpc>
                <a:spcPct val="80000"/>
              </a:lnSpc>
            </a:pP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35</a:t>
            </a:fld>
            <a:endParaRPr lang="en-US"/>
          </a:p>
        </p:txBody>
      </p:sp>
    </p:spTree>
    <p:extLst>
      <p:ext uri="{BB962C8B-B14F-4D97-AF65-F5344CB8AC3E}">
        <p14:creationId xmlns:p14="http://schemas.microsoft.com/office/powerpoint/2010/main" val="82936283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Motion 164 – Updated figure 11-23</a:t>
            </a:r>
            <a:br>
              <a:rPr lang="en-US" altLang="en-US" dirty="0"/>
            </a:br>
            <a:r>
              <a:rPr lang="en-US" altLang="en-US" dirty="0"/>
              <a:t>(2024-05-16)</a:t>
            </a:r>
            <a:endParaRPr lang="en-US" altLang="en-US" sz="2000" dirty="0">
              <a:solidFill>
                <a:srgbClr val="FF0000"/>
              </a:solidFill>
            </a:endParaRPr>
          </a:p>
        </p:txBody>
      </p:sp>
      <p:sp>
        <p:nvSpPr>
          <p:cNvPr id="9223" name="Rectangle 3"/>
          <p:cNvSpPr>
            <a:spLocks noGrp="1" noChangeArrowheads="1"/>
          </p:cNvSpPr>
          <p:nvPr>
            <p:ph idx="1"/>
          </p:nvPr>
        </p:nvSpPr>
        <p:spPr>
          <a:xfrm>
            <a:off x="914400" y="1828800"/>
            <a:ext cx="10363200" cy="4114800"/>
          </a:xfrm>
        </p:spPr>
        <p:txBody>
          <a:bodyPr/>
          <a:lstStyle/>
          <a:p>
            <a:pPr marL="0" indent="0">
              <a:lnSpc>
                <a:spcPct val="80000"/>
              </a:lnSpc>
              <a:buNone/>
            </a:pPr>
            <a:r>
              <a:rPr lang="en-US" altLang="en-US" sz="1800" dirty="0"/>
              <a:t>Instruct the Editor to incorporate the changes under “</a:t>
            </a:r>
            <a:r>
              <a:rPr lang="en-GB" sz="1800" dirty="0">
                <a:effectLst/>
                <a:latin typeface="Times New Roman" panose="02020603050405020304" pitchFamily="18" charset="0"/>
                <a:ea typeface="Times New Roman" panose="02020603050405020304" pitchFamily="18" charset="0"/>
              </a:rPr>
              <a:t>Proposed updated figure (11-23) for 802.11REVme D6.0”</a:t>
            </a:r>
            <a:r>
              <a:rPr lang="en-CA" sz="1800" dirty="0">
                <a:latin typeface="Times New Roman" panose="02020603050405020304" pitchFamily="18" charset="0"/>
                <a:ea typeface="Times New Roman" panose="02020603050405020304" pitchFamily="18" charset="0"/>
              </a:rPr>
              <a:t> </a:t>
            </a:r>
            <a:r>
              <a:rPr lang="en-US" altLang="en-US" sz="1800" dirty="0"/>
              <a:t>from</a:t>
            </a:r>
          </a:p>
          <a:p>
            <a:pPr marL="457200" lvl="1" indent="0">
              <a:lnSpc>
                <a:spcPct val="80000"/>
              </a:lnSpc>
              <a:buNone/>
            </a:pPr>
            <a:r>
              <a:rPr lang="en-US" altLang="en-US" sz="1800" dirty="0">
                <a:hlinkClick r:id="rId3"/>
              </a:rPr>
              <a:t>https://mentor.ieee.org/802.11/dcn/24/11-24-0901-02-000m-proposed-update-for-figure-11-23-in-802-11revme-d5-0.docx</a:t>
            </a:r>
            <a:r>
              <a:rPr lang="en-US" altLang="en-US" sz="1800" dirty="0"/>
              <a:t> </a:t>
            </a:r>
          </a:p>
          <a:p>
            <a:pPr marL="457200" lvl="1" indent="0">
              <a:lnSpc>
                <a:spcPct val="80000"/>
              </a:lnSpc>
              <a:buNone/>
            </a:pPr>
            <a:r>
              <a:rPr lang="en-US" altLang="en-US" sz="1800" b="1" dirty="0"/>
              <a:t>into the </a:t>
            </a:r>
            <a:r>
              <a:rPr lang="en-US" altLang="en-US" sz="1800" b="1" dirty="0" err="1"/>
              <a:t>REVme</a:t>
            </a:r>
            <a:r>
              <a:rPr lang="en-US" altLang="en-US" sz="1800" b="1" dirty="0"/>
              <a:t> draft.</a:t>
            </a:r>
          </a:p>
          <a:p>
            <a:pPr marL="457200" lvl="1" indent="0">
              <a:lnSpc>
                <a:spcPct val="80000"/>
              </a:lnSpc>
              <a:buNone/>
            </a:pPr>
            <a:br>
              <a:rPr lang="en-US" altLang="en-US" sz="2000" b="1" dirty="0"/>
            </a:br>
            <a:endParaRPr lang="en-US" altLang="en-US" sz="2000" b="1" dirty="0">
              <a:solidFill>
                <a:srgbClr val="006600"/>
              </a:solidFill>
            </a:endParaRPr>
          </a:p>
          <a:p>
            <a:pPr marL="0" indent="0">
              <a:lnSpc>
                <a:spcPct val="80000"/>
              </a:lnSpc>
              <a:buNone/>
            </a:pPr>
            <a:r>
              <a:rPr lang="en-US" altLang="en-US" sz="2000" dirty="0"/>
              <a:t>Moved: Joseph Levy</a:t>
            </a:r>
          </a:p>
          <a:p>
            <a:pPr marL="0" indent="0">
              <a:lnSpc>
                <a:spcPct val="80000"/>
              </a:lnSpc>
              <a:buNone/>
            </a:pPr>
            <a:r>
              <a:rPr lang="en-US" altLang="en-US" sz="2000" dirty="0"/>
              <a:t>Seconded: Jouni Malinen</a:t>
            </a:r>
          </a:p>
          <a:p>
            <a:pPr marL="0" indent="0">
              <a:lnSpc>
                <a:spcPct val="80000"/>
              </a:lnSpc>
              <a:buNone/>
            </a:pPr>
            <a:r>
              <a:rPr lang="en-US" altLang="en-US" sz="2000" dirty="0"/>
              <a:t>Result: Unanimous. Approved.</a:t>
            </a:r>
            <a:endParaRPr lang="en-US" altLang="en-US" sz="1600" dirty="0">
              <a:solidFill>
                <a:srgbClr val="006600"/>
              </a:solidFill>
            </a:endParaRPr>
          </a:p>
          <a:p>
            <a:pPr marL="0" indent="0">
              <a:lnSpc>
                <a:spcPct val="80000"/>
              </a:lnSpc>
              <a:buNone/>
            </a:pP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36</a:t>
            </a:fld>
            <a:endParaRPr lang="en-US"/>
          </a:p>
        </p:txBody>
      </p:sp>
    </p:spTree>
    <p:extLst>
      <p:ext uri="{BB962C8B-B14F-4D97-AF65-F5344CB8AC3E}">
        <p14:creationId xmlns:p14="http://schemas.microsoft.com/office/powerpoint/2010/main" val="310218192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Motion 165 – Traffic Indicator field</a:t>
            </a:r>
            <a:br>
              <a:rPr lang="en-US" altLang="en-US" dirty="0"/>
            </a:br>
            <a:r>
              <a:rPr lang="en-US" altLang="en-US" dirty="0"/>
              <a:t>(2024-05-16)</a:t>
            </a:r>
            <a:endParaRPr lang="en-US" altLang="en-US" sz="2000" dirty="0">
              <a:solidFill>
                <a:srgbClr val="FF0000"/>
              </a:solidFill>
            </a:endParaRPr>
          </a:p>
        </p:txBody>
      </p:sp>
      <p:sp>
        <p:nvSpPr>
          <p:cNvPr id="9223" name="Rectangle 3"/>
          <p:cNvSpPr>
            <a:spLocks noGrp="1" noChangeArrowheads="1"/>
          </p:cNvSpPr>
          <p:nvPr>
            <p:ph idx="1"/>
          </p:nvPr>
        </p:nvSpPr>
        <p:spPr>
          <a:xfrm>
            <a:off x="914400" y="1828800"/>
            <a:ext cx="10363200" cy="4114800"/>
          </a:xfrm>
        </p:spPr>
        <p:txBody>
          <a:bodyPr/>
          <a:lstStyle/>
          <a:p>
            <a:pPr marL="0" indent="0">
              <a:lnSpc>
                <a:spcPct val="80000"/>
              </a:lnSpc>
              <a:buNone/>
            </a:pPr>
            <a:r>
              <a:rPr lang="en-US" altLang="en-US" sz="1800" dirty="0"/>
              <a:t>Instruct the Editor to incorporate the changes under </a:t>
            </a:r>
            <a:r>
              <a:rPr lang="en-CA" altLang="en-US" sz="1800" dirty="0"/>
              <a:t>changes in</a:t>
            </a:r>
            <a:endParaRPr lang="en-US" altLang="en-US" sz="1800" dirty="0"/>
          </a:p>
          <a:p>
            <a:pPr marL="457200" lvl="1" indent="0">
              <a:lnSpc>
                <a:spcPct val="80000"/>
              </a:lnSpc>
              <a:buNone/>
            </a:pPr>
            <a:r>
              <a:rPr lang="en-US" altLang="en-US" sz="1800" dirty="0">
                <a:hlinkClick r:id="rId3"/>
              </a:rPr>
              <a:t>https://mentor.ieee.org/802.11/dcn/24/11-24-0927-02-000m-bugfixes.docx</a:t>
            </a:r>
            <a:r>
              <a:rPr lang="en-US" altLang="en-US" sz="1800" dirty="0"/>
              <a:t>   </a:t>
            </a:r>
          </a:p>
          <a:p>
            <a:pPr marL="457200" lvl="1" indent="0">
              <a:lnSpc>
                <a:spcPct val="80000"/>
              </a:lnSpc>
              <a:buNone/>
            </a:pPr>
            <a:r>
              <a:rPr lang="en-US" altLang="en-US" sz="1800" b="1" dirty="0"/>
              <a:t>into the </a:t>
            </a:r>
            <a:r>
              <a:rPr lang="en-US" altLang="en-US" sz="1800" b="1" dirty="0" err="1"/>
              <a:t>REVme</a:t>
            </a:r>
            <a:r>
              <a:rPr lang="en-US" altLang="en-US" sz="1800" b="1" dirty="0"/>
              <a:t> draft.</a:t>
            </a:r>
          </a:p>
          <a:p>
            <a:pPr marL="457200" lvl="1" indent="0">
              <a:lnSpc>
                <a:spcPct val="80000"/>
              </a:lnSpc>
              <a:buNone/>
            </a:pPr>
            <a:br>
              <a:rPr lang="en-US" altLang="en-US" sz="2000" b="1" dirty="0"/>
            </a:br>
            <a:endParaRPr lang="en-US" altLang="en-US" sz="2000" b="1" dirty="0">
              <a:solidFill>
                <a:srgbClr val="006600"/>
              </a:solidFill>
            </a:endParaRPr>
          </a:p>
          <a:p>
            <a:pPr marL="0" indent="0">
              <a:lnSpc>
                <a:spcPct val="80000"/>
              </a:lnSpc>
              <a:buNone/>
            </a:pPr>
            <a:r>
              <a:rPr lang="en-US" altLang="en-US" sz="2000" dirty="0"/>
              <a:t>Moved: Jouni Malinen</a:t>
            </a:r>
          </a:p>
          <a:p>
            <a:pPr marL="0" indent="0">
              <a:lnSpc>
                <a:spcPct val="80000"/>
              </a:lnSpc>
              <a:buNone/>
            </a:pPr>
            <a:r>
              <a:rPr lang="en-US" altLang="en-US" sz="2000" dirty="0"/>
              <a:t>Seconded: Mark Rison</a:t>
            </a:r>
          </a:p>
          <a:p>
            <a:pPr marL="0" indent="0">
              <a:lnSpc>
                <a:spcPct val="80000"/>
              </a:lnSpc>
              <a:buNone/>
            </a:pPr>
            <a:r>
              <a:rPr lang="en-US" altLang="en-US" sz="2000" dirty="0"/>
              <a:t>Result: Unanimous. Approved.</a:t>
            </a:r>
            <a:endParaRPr lang="en-US" altLang="en-US" sz="1600" dirty="0">
              <a:solidFill>
                <a:srgbClr val="006600"/>
              </a:solidFill>
            </a:endParaRPr>
          </a:p>
          <a:p>
            <a:pPr>
              <a:lnSpc>
                <a:spcPct val="80000"/>
              </a:lnSpc>
            </a:pP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37</a:t>
            </a:fld>
            <a:endParaRPr lang="en-US"/>
          </a:p>
        </p:txBody>
      </p:sp>
    </p:spTree>
    <p:extLst>
      <p:ext uri="{BB962C8B-B14F-4D97-AF65-F5344CB8AC3E}">
        <p14:creationId xmlns:p14="http://schemas.microsoft.com/office/powerpoint/2010/main" val="401674684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a:t>Motion 166 </a:t>
            </a:r>
            <a:r>
              <a:rPr lang="en-US" altLang="en-US" dirty="0"/>
              <a:t>– SSID Protection</a:t>
            </a:r>
            <a:br>
              <a:rPr lang="en-US" altLang="en-US" dirty="0"/>
            </a:br>
            <a:r>
              <a:rPr lang="en-US" altLang="en-US" dirty="0"/>
              <a:t>(2024-05-16)</a:t>
            </a:r>
            <a:endParaRPr lang="en-US" altLang="en-US" sz="2000" dirty="0">
              <a:solidFill>
                <a:srgbClr val="FF0000"/>
              </a:solidFill>
            </a:endParaRPr>
          </a:p>
        </p:txBody>
      </p:sp>
      <p:sp>
        <p:nvSpPr>
          <p:cNvPr id="9223" name="Rectangle 3"/>
          <p:cNvSpPr>
            <a:spLocks noGrp="1" noChangeArrowheads="1"/>
          </p:cNvSpPr>
          <p:nvPr>
            <p:ph idx="1"/>
          </p:nvPr>
        </p:nvSpPr>
        <p:spPr>
          <a:xfrm>
            <a:off x="914400" y="1828800"/>
            <a:ext cx="10363200" cy="4114800"/>
          </a:xfrm>
        </p:spPr>
        <p:txBody>
          <a:bodyPr/>
          <a:lstStyle/>
          <a:p>
            <a:pPr marL="0" indent="0">
              <a:lnSpc>
                <a:spcPct val="80000"/>
              </a:lnSpc>
              <a:buNone/>
            </a:pPr>
            <a:r>
              <a:rPr lang="en-US" altLang="en-US" sz="1800" dirty="0"/>
              <a:t>Instruct the Editor to incorporate the changes under </a:t>
            </a:r>
            <a:r>
              <a:rPr lang="en-CA" altLang="en-US" sz="1800" dirty="0"/>
              <a:t>changes in</a:t>
            </a:r>
            <a:endParaRPr lang="en-US" altLang="en-US" sz="1800" dirty="0"/>
          </a:p>
          <a:p>
            <a:pPr marL="457200" lvl="1" indent="0">
              <a:lnSpc>
                <a:spcPct val="80000"/>
              </a:lnSpc>
              <a:buNone/>
            </a:pPr>
            <a:r>
              <a:rPr lang="en-US" altLang="en-US" sz="1800" dirty="0">
                <a:hlinkClick r:id="rId3"/>
              </a:rPr>
              <a:t>https://mentor.ieee.org/802.11/dcn/24/11-24-0938-03-000m-protect-ssid-in-4-way-handshake.docx</a:t>
            </a:r>
            <a:r>
              <a:rPr lang="en-US" altLang="en-US" sz="1800" dirty="0"/>
              <a:t> </a:t>
            </a:r>
          </a:p>
          <a:p>
            <a:pPr marL="457200" lvl="1" indent="0">
              <a:lnSpc>
                <a:spcPct val="80000"/>
              </a:lnSpc>
              <a:buNone/>
            </a:pPr>
            <a:r>
              <a:rPr lang="en-US" altLang="en-US" sz="1800" b="1" dirty="0"/>
              <a:t>into the </a:t>
            </a:r>
            <a:r>
              <a:rPr lang="en-US" altLang="en-US" sz="1800" b="1" dirty="0" err="1"/>
              <a:t>REVme</a:t>
            </a:r>
            <a:r>
              <a:rPr lang="en-US" altLang="en-US" sz="1800" b="1" dirty="0"/>
              <a:t> draft.</a:t>
            </a:r>
          </a:p>
          <a:p>
            <a:pPr marL="457200" lvl="1" indent="0">
              <a:lnSpc>
                <a:spcPct val="80000"/>
              </a:lnSpc>
              <a:buNone/>
            </a:pPr>
            <a:br>
              <a:rPr lang="en-US" altLang="en-US" sz="2000" b="1" dirty="0"/>
            </a:br>
            <a:endParaRPr lang="en-US" altLang="en-US" sz="2000" b="1" dirty="0">
              <a:solidFill>
                <a:srgbClr val="006600"/>
              </a:solidFill>
            </a:endParaRPr>
          </a:p>
          <a:p>
            <a:pPr marL="0" indent="0">
              <a:lnSpc>
                <a:spcPct val="80000"/>
              </a:lnSpc>
              <a:buNone/>
            </a:pPr>
            <a:r>
              <a:rPr lang="en-US" altLang="en-US" sz="2000" dirty="0"/>
              <a:t>Moved: Jouni Malinen</a:t>
            </a:r>
          </a:p>
          <a:p>
            <a:pPr marL="0" indent="0">
              <a:lnSpc>
                <a:spcPct val="80000"/>
              </a:lnSpc>
              <a:buNone/>
            </a:pPr>
            <a:r>
              <a:rPr lang="en-US" altLang="en-US" sz="2000" dirty="0"/>
              <a:t>Seconded: Joseph Levy</a:t>
            </a:r>
          </a:p>
          <a:p>
            <a:pPr marL="0" indent="0">
              <a:lnSpc>
                <a:spcPct val="80000"/>
              </a:lnSpc>
              <a:buNone/>
            </a:pPr>
            <a:r>
              <a:rPr lang="en-US" altLang="en-US" sz="2000" dirty="0"/>
              <a:t>Result: Motion passes with two abstentions.</a:t>
            </a:r>
            <a:endParaRPr lang="en-US" altLang="en-US" sz="1600" dirty="0">
              <a:solidFill>
                <a:srgbClr val="006600"/>
              </a:solidFill>
            </a:endParaRPr>
          </a:p>
          <a:p>
            <a:pPr>
              <a:lnSpc>
                <a:spcPct val="80000"/>
              </a:lnSpc>
            </a:pP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38</a:t>
            </a:fld>
            <a:endParaRPr lang="en-US"/>
          </a:p>
        </p:txBody>
      </p:sp>
    </p:spTree>
    <p:extLst>
      <p:ext uri="{BB962C8B-B14F-4D97-AF65-F5344CB8AC3E}">
        <p14:creationId xmlns:p14="http://schemas.microsoft.com/office/powerpoint/2010/main" val="393145709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Motion 167 – Update to CID 7211</a:t>
            </a:r>
            <a:br>
              <a:rPr lang="en-US" altLang="en-US" dirty="0"/>
            </a:br>
            <a:r>
              <a:rPr lang="en-US" altLang="en-US" dirty="0"/>
              <a:t>(2024-05-16)</a:t>
            </a:r>
            <a:endParaRPr lang="en-US" altLang="en-US" sz="2000" dirty="0">
              <a:solidFill>
                <a:srgbClr val="FF0000"/>
              </a:solidFill>
            </a:endParaRPr>
          </a:p>
        </p:txBody>
      </p:sp>
      <p:sp>
        <p:nvSpPr>
          <p:cNvPr id="9223" name="Rectangle 3"/>
          <p:cNvSpPr>
            <a:spLocks noGrp="1" noChangeArrowheads="1"/>
          </p:cNvSpPr>
          <p:nvPr>
            <p:ph idx="1"/>
          </p:nvPr>
        </p:nvSpPr>
        <p:spPr>
          <a:xfrm>
            <a:off x="914400" y="1828800"/>
            <a:ext cx="10363200" cy="4114800"/>
          </a:xfrm>
        </p:spPr>
        <p:txBody>
          <a:bodyPr/>
          <a:lstStyle/>
          <a:p>
            <a:pPr marL="0" indent="0">
              <a:lnSpc>
                <a:spcPct val="80000"/>
              </a:lnSpc>
              <a:buNone/>
            </a:pPr>
            <a:r>
              <a:rPr lang="en-CA" altLang="en-US" sz="1800" dirty="0"/>
              <a:t>Update the comment resolution for CID 7211 as</a:t>
            </a:r>
          </a:p>
          <a:p>
            <a:pPr marL="0" indent="0">
              <a:lnSpc>
                <a:spcPct val="80000"/>
              </a:lnSpc>
              <a:buNone/>
            </a:pPr>
            <a:r>
              <a:rPr lang="en-CA" altLang="en-US" sz="1800" b="1" dirty="0"/>
              <a:t>“REJECTED. </a:t>
            </a:r>
          </a:p>
          <a:p>
            <a:pPr marL="0" indent="0">
              <a:lnSpc>
                <a:spcPct val="80000"/>
              </a:lnSpc>
              <a:buNone/>
            </a:pPr>
            <a:r>
              <a:rPr lang="en-US" altLang="en-US" sz="1800" b="1" dirty="0"/>
              <a:t>The PTKSA Replay Counter field in the RSNE in the TDLS Setup Request frame is used for the TDLS, and its value comes from this MIB attribute.</a:t>
            </a:r>
          </a:p>
          <a:p>
            <a:pPr marL="0" indent="0">
              <a:lnSpc>
                <a:spcPct val="80000"/>
              </a:lnSpc>
              <a:buNone/>
            </a:pPr>
            <a:r>
              <a:rPr lang="en-US" altLang="en-US" sz="1800" b="1" dirty="0"/>
              <a:t>Note to the Editor: this is a reversal of a prior motioned ACCEPTED (motion 144, 2024-03-12).  The text shown in D5.0 is correct and should not be changed.”</a:t>
            </a:r>
          </a:p>
          <a:p>
            <a:pPr marL="457200" lvl="1" indent="0">
              <a:lnSpc>
                <a:spcPct val="80000"/>
              </a:lnSpc>
              <a:buNone/>
            </a:pPr>
            <a:br>
              <a:rPr lang="en-US" altLang="en-US" sz="2000" b="1" dirty="0"/>
            </a:br>
            <a:endParaRPr lang="en-US" altLang="en-US" sz="2000" b="1" dirty="0">
              <a:solidFill>
                <a:srgbClr val="006600"/>
              </a:solidFill>
            </a:endParaRPr>
          </a:p>
          <a:p>
            <a:pPr marL="0" indent="0">
              <a:lnSpc>
                <a:spcPct val="80000"/>
              </a:lnSpc>
              <a:buNone/>
            </a:pPr>
            <a:r>
              <a:rPr lang="en-US" altLang="en-US" sz="2000" dirty="0"/>
              <a:t>Moved: Mark Rison</a:t>
            </a:r>
          </a:p>
          <a:p>
            <a:pPr marL="0" indent="0">
              <a:lnSpc>
                <a:spcPct val="80000"/>
              </a:lnSpc>
              <a:buNone/>
            </a:pPr>
            <a:r>
              <a:rPr lang="en-US" altLang="en-US" sz="2000" dirty="0"/>
              <a:t>Seconded: Jerome Henry</a:t>
            </a:r>
          </a:p>
          <a:p>
            <a:pPr marL="0" indent="0">
              <a:lnSpc>
                <a:spcPct val="80000"/>
              </a:lnSpc>
              <a:buNone/>
            </a:pPr>
            <a:r>
              <a:rPr lang="en-US" altLang="en-US" sz="2000" dirty="0"/>
              <a:t>Result: Unanimous. </a:t>
            </a:r>
            <a:r>
              <a:rPr lang="en-US" altLang="en-US" sz="2000"/>
              <a:t>Approved.</a:t>
            </a:r>
            <a:endParaRPr lang="en-US" altLang="en-US" sz="1600" dirty="0">
              <a:solidFill>
                <a:srgbClr val="006600"/>
              </a:solidFill>
            </a:endParaRPr>
          </a:p>
          <a:p>
            <a:pPr>
              <a:lnSpc>
                <a:spcPct val="80000"/>
              </a:lnSpc>
            </a:pP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39</a:t>
            </a:fld>
            <a:endParaRPr lang="en-US"/>
          </a:p>
        </p:txBody>
      </p:sp>
    </p:spTree>
    <p:extLst>
      <p:ext uri="{BB962C8B-B14F-4D97-AF65-F5344CB8AC3E}">
        <p14:creationId xmlns:p14="http://schemas.microsoft.com/office/powerpoint/2010/main" val="28626212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Motion 132 – GEN, MAC, PHY, SEC CIDs</a:t>
            </a:r>
            <a:br>
              <a:rPr lang="en-US" altLang="en-US" dirty="0"/>
            </a:br>
            <a:r>
              <a:rPr lang="en-US" altLang="en-US" dirty="0"/>
              <a:t>(2024-01-18)</a:t>
            </a:r>
            <a:endParaRPr lang="en-US" altLang="en-US" sz="2000" dirty="0">
              <a:solidFill>
                <a:srgbClr val="FF0000"/>
              </a:solidFill>
            </a:endParaRPr>
          </a:p>
        </p:txBody>
      </p:sp>
      <p:sp>
        <p:nvSpPr>
          <p:cNvPr id="9223" name="Rectangle 3"/>
          <p:cNvSpPr>
            <a:spLocks noGrp="1" noChangeArrowheads="1"/>
          </p:cNvSpPr>
          <p:nvPr>
            <p:ph idx="1"/>
          </p:nvPr>
        </p:nvSpPr>
        <p:spPr>
          <a:xfrm>
            <a:off x="838200" y="1752600"/>
            <a:ext cx="10363200" cy="4114800"/>
          </a:xfrm>
        </p:spPr>
        <p:txBody>
          <a:bodyPr/>
          <a:lstStyle/>
          <a:p>
            <a:pPr marL="0" indent="0">
              <a:lnSpc>
                <a:spcPct val="80000"/>
              </a:lnSpc>
              <a:buNone/>
            </a:pPr>
            <a:r>
              <a:rPr lang="en-US" altLang="en-US" sz="1600" dirty="0"/>
              <a:t>Approve the comment resolutions in the </a:t>
            </a:r>
          </a:p>
          <a:p>
            <a:pPr marL="457200" lvl="1" indent="0">
              <a:lnSpc>
                <a:spcPct val="80000"/>
              </a:lnSpc>
              <a:buNone/>
            </a:pPr>
            <a:r>
              <a:rPr lang="en-US" altLang="en-US" sz="1600" dirty="0"/>
              <a:t>“GEN Motion E” tab (3 CIDs),</a:t>
            </a:r>
          </a:p>
          <a:p>
            <a:pPr marL="457200" lvl="1" indent="0">
              <a:lnSpc>
                <a:spcPct val="80000"/>
              </a:lnSpc>
              <a:buNone/>
            </a:pPr>
            <a:r>
              <a:rPr lang="en-US" altLang="en-US" sz="1600" dirty="0"/>
              <a:t>in </a:t>
            </a:r>
            <a:r>
              <a:rPr lang="en-US" altLang="en-US" sz="1600" dirty="0">
                <a:hlinkClick r:id="rId3"/>
              </a:rPr>
              <a:t>https://mentor.ieee.org/802.11/dcn/23/11-23-1768-04-000m-revme-gen-ad-hoc-comments-on-sb.xlsx</a:t>
            </a:r>
            <a:r>
              <a:rPr lang="en-US" altLang="en-US" sz="1600" dirty="0"/>
              <a:t>,</a:t>
            </a:r>
          </a:p>
          <a:p>
            <a:pPr marL="457200" lvl="1" indent="0">
              <a:lnSpc>
                <a:spcPct val="80000"/>
              </a:lnSpc>
              <a:buNone/>
            </a:pPr>
            <a:r>
              <a:rPr lang="en-US" altLang="en-US" sz="1600" dirty="0"/>
              <a:t>“Motion MAC-BK” tab (45 CIDs), with the exception of CIDs 6601, 6602, 6603, in </a:t>
            </a:r>
            <a:r>
              <a:rPr lang="en-US" altLang="en-US" sz="1600" dirty="0">
                <a:hlinkClick r:id="rId4"/>
              </a:rPr>
              <a:t>https://mentor.ieee.org/802.11/dcn/23/11-23-2032-05-000m-revme-mac-sa-comments.xls</a:t>
            </a:r>
            <a:r>
              <a:rPr lang="en-US" altLang="en-US" sz="1600" dirty="0"/>
              <a:t>, </a:t>
            </a:r>
          </a:p>
          <a:p>
            <a:pPr marL="457200" lvl="1" indent="0">
              <a:lnSpc>
                <a:spcPct val="80000"/>
              </a:lnSpc>
              <a:buNone/>
            </a:pPr>
            <a:r>
              <a:rPr lang="en-US" altLang="en-US" sz="1600" dirty="0"/>
              <a:t>“PHY Motion 3” tab (17 CIDs) in </a:t>
            </a:r>
            <a:r>
              <a:rPr lang="en-US" altLang="en-US" sz="1600" dirty="0">
                <a:hlinkClick r:id="rId5"/>
              </a:rPr>
              <a:t>https://mentor.ieee.org/802.11/dcn/21/11-21-0727-29-000m-revme-phy-comments.xls</a:t>
            </a:r>
            <a:r>
              <a:rPr lang="en-US" altLang="en-US" sz="1600" dirty="0"/>
              <a:t>,</a:t>
            </a:r>
          </a:p>
          <a:p>
            <a:pPr marL="457200" lvl="1" indent="0">
              <a:lnSpc>
                <a:spcPct val="80000"/>
              </a:lnSpc>
              <a:buNone/>
            </a:pPr>
            <a:r>
              <a:rPr lang="en-US" altLang="en-US" sz="1600" dirty="0"/>
              <a:t>“SEC Motion C” tab (7 CIDs) in </a:t>
            </a:r>
            <a:r>
              <a:rPr lang="en-US" altLang="en-US" sz="1600" dirty="0">
                <a:hlinkClick r:id="rId6"/>
              </a:rPr>
              <a:t>https://mentor.ieee.org/802.11/dcn/23/11-23-1755-03-000m-revme-sa-0-sec-adhoc-comments.xlsx</a:t>
            </a:r>
            <a:r>
              <a:rPr lang="en-US" altLang="en-US" sz="1600" dirty="0"/>
              <a:t>,</a:t>
            </a:r>
          </a:p>
          <a:p>
            <a:pPr marL="457200" lvl="1" indent="0">
              <a:lnSpc>
                <a:spcPct val="80000"/>
              </a:lnSpc>
              <a:buNone/>
            </a:pPr>
            <a:r>
              <a:rPr lang="en-US" altLang="en-US" sz="1600" dirty="0"/>
              <a:t>And resolve CIDs 6601, 6602 and 6603 as “REJECTED. Comment has been withdrawn by the commenter”</a:t>
            </a:r>
          </a:p>
          <a:p>
            <a:pPr marL="57150" indent="0">
              <a:lnSpc>
                <a:spcPct val="80000"/>
              </a:lnSpc>
              <a:buNone/>
            </a:pPr>
            <a:r>
              <a:rPr lang="en-US" altLang="en-US" sz="1600" b="1" dirty="0"/>
              <a:t>and incorporate the text changes into the </a:t>
            </a:r>
            <a:r>
              <a:rPr lang="en-US" altLang="en-US" sz="1600" b="1" dirty="0" err="1"/>
              <a:t>TGme</a:t>
            </a:r>
            <a:r>
              <a:rPr lang="en-US" altLang="en-US" sz="1600" b="1" dirty="0"/>
              <a:t> draft. </a:t>
            </a:r>
            <a:br>
              <a:rPr lang="en-US" altLang="en-US" sz="1800" b="1" dirty="0"/>
            </a:br>
            <a:endParaRPr lang="en-US" altLang="en-US" sz="1800" b="1" dirty="0">
              <a:solidFill>
                <a:srgbClr val="006600"/>
              </a:solidFill>
            </a:endParaRPr>
          </a:p>
          <a:p>
            <a:pPr marL="0" indent="0">
              <a:lnSpc>
                <a:spcPct val="80000"/>
              </a:lnSpc>
              <a:buNone/>
            </a:pPr>
            <a:r>
              <a:rPr lang="en-US" altLang="en-US" sz="1800" dirty="0"/>
              <a:t>Moved: Stephen McCann</a:t>
            </a:r>
          </a:p>
          <a:p>
            <a:pPr marL="0" indent="0">
              <a:lnSpc>
                <a:spcPct val="80000"/>
              </a:lnSpc>
              <a:buNone/>
            </a:pPr>
            <a:r>
              <a:rPr lang="en-US" altLang="en-US" sz="1800" dirty="0"/>
              <a:t>Seconded: Jon Rosdahl</a:t>
            </a:r>
          </a:p>
          <a:p>
            <a:pPr marL="0" indent="0">
              <a:lnSpc>
                <a:spcPct val="80000"/>
              </a:lnSpc>
              <a:buNone/>
            </a:pPr>
            <a:r>
              <a:rPr lang="en-US" altLang="en-US" sz="1800" dirty="0"/>
              <a:t>Result: Unanimous. Approved.</a:t>
            </a:r>
            <a:endParaRPr lang="en-US" altLang="en-US" sz="18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4</a:t>
            </a:fld>
            <a:endParaRPr lang="en-US"/>
          </a:p>
        </p:txBody>
      </p:sp>
    </p:spTree>
    <p:extLst>
      <p:ext uri="{BB962C8B-B14F-4D97-AF65-F5344CB8AC3E}">
        <p14:creationId xmlns:p14="http://schemas.microsoft.com/office/powerpoint/2010/main" val="12102657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Motion 133 – Error in EDCAF text from 11ax</a:t>
            </a:r>
            <a:br>
              <a:rPr lang="en-US" altLang="en-US" dirty="0"/>
            </a:br>
            <a:r>
              <a:rPr lang="en-US" altLang="en-US" dirty="0"/>
              <a:t>(2024-01-18)</a:t>
            </a:r>
            <a:endParaRPr lang="en-US" altLang="en-US" sz="2000" dirty="0">
              <a:solidFill>
                <a:srgbClr val="FF0000"/>
              </a:solidFill>
            </a:endParaRPr>
          </a:p>
        </p:txBody>
      </p:sp>
      <p:sp>
        <p:nvSpPr>
          <p:cNvPr id="9223" name="Rectangle 3"/>
          <p:cNvSpPr>
            <a:spLocks noGrp="1" noChangeArrowheads="1"/>
          </p:cNvSpPr>
          <p:nvPr>
            <p:ph idx="1"/>
          </p:nvPr>
        </p:nvSpPr>
        <p:spPr>
          <a:xfrm>
            <a:off x="838200" y="1752600"/>
            <a:ext cx="10363200" cy="4114800"/>
          </a:xfrm>
        </p:spPr>
        <p:txBody>
          <a:bodyPr/>
          <a:lstStyle/>
          <a:p>
            <a:pPr marL="0" indent="0">
              <a:lnSpc>
                <a:spcPct val="80000"/>
              </a:lnSpc>
              <a:buNone/>
            </a:pPr>
            <a:r>
              <a:rPr lang="en-US" altLang="en-US" dirty="0"/>
              <a:t>Incorporate the changes in </a:t>
            </a:r>
            <a:r>
              <a:rPr lang="en-US" altLang="en-US" dirty="0">
                <a:hlinkClick r:id="rId3"/>
              </a:rPr>
              <a:t>https://mentor.ieee.org/802.11/dcn/24/11-24-0021-00-000m-fixing-error.docx</a:t>
            </a:r>
            <a:r>
              <a:rPr lang="en-US" altLang="en-US" dirty="0"/>
              <a:t>, which </a:t>
            </a:r>
            <a:r>
              <a:rPr lang="en-US" altLang="en-US" b="1" dirty="0"/>
              <a:t> address an error in the EDCAF description, into the </a:t>
            </a:r>
            <a:r>
              <a:rPr lang="en-US" altLang="en-US" b="1" dirty="0" err="1"/>
              <a:t>REVme</a:t>
            </a:r>
            <a:r>
              <a:rPr lang="en-US" altLang="en-US" b="1" dirty="0"/>
              <a:t> draft</a:t>
            </a:r>
            <a:br>
              <a:rPr lang="en-US" altLang="en-US" sz="2000" b="1" dirty="0"/>
            </a:br>
            <a:endParaRPr lang="en-US" altLang="en-US" sz="2000" b="1" dirty="0">
              <a:solidFill>
                <a:srgbClr val="006600"/>
              </a:solidFill>
            </a:endParaRPr>
          </a:p>
          <a:p>
            <a:pPr marL="0" indent="0">
              <a:lnSpc>
                <a:spcPct val="80000"/>
              </a:lnSpc>
              <a:buNone/>
            </a:pPr>
            <a:r>
              <a:rPr lang="en-US" altLang="en-US" sz="2000" dirty="0"/>
              <a:t>Moved: </a:t>
            </a:r>
            <a:r>
              <a:rPr lang="en-US" altLang="en-US" sz="2000"/>
              <a:t>Jon Rosdahl</a:t>
            </a:r>
            <a:endParaRPr lang="en-US" altLang="en-US" sz="2000" dirty="0"/>
          </a:p>
          <a:p>
            <a:pPr marL="0" indent="0">
              <a:lnSpc>
                <a:spcPct val="80000"/>
              </a:lnSpc>
              <a:buNone/>
            </a:pPr>
            <a:r>
              <a:rPr lang="en-US" altLang="en-US" sz="2000" dirty="0"/>
              <a:t>Seconded: Robert Stacey</a:t>
            </a:r>
          </a:p>
          <a:p>
            <a:pPr marL="0" indent="0">
              <a:lnSpc>
                <a:spcPct val="80000"/>
              </a:lnSpc>
              <a:buNone/>
            </a:pPr>
            <a:r>
              <a:rPr lang="en-US" altLang="en-US" sz="2000" dirty="0"/>
              <a:t>Result: Unanimous. Approved.</a:t>
            </a:r>
            <a:endParaRPr lang="en-US" altLang="en-US" sz="20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5</a:t>
            </a:fld>
            <a:endParaRPr lang="en-US"/>
          </a:p>
        </p:txBody>
      </p:sp>
    </p:spTree>
    <p:extLst>
      <p:ext uri="{BB962C8B-B14F-4D97-AF65-F5344CB8AC3E}">
        <p14:creationId xmlns:p14="http://schemas.microsoft.com/office/powerpoint/2010/main" val="27504562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Motion 134 – SAE Errata</a:t>
            </a:r>
            <a:br>
              <a:rPr lang="en-US" altLang="en-US" dirty="0"/>
            </a:br>
            <a:r>
              <a:rPr lang="en-US" altLang="en-US" dirty="0"/>
              <a:t>(2024-01-18)</a:t>
            </a:r>
            <a:endParaRPr lang="en-US" altLang="en-US" sz="2000" dirty="0">
              <a:solidFill>
                <a:srgbClr val="FF0000"/>
              </a:solidFill>
            </a:endParaRPr>
          </a:p>
        </p:txBody>
      </p:sp>
      <p:sp>
        <p:nvSpPr>
          <p:cNvPr id="9223" name="Rectangle 3"/>
          <p:cNvSpPr>
            <a:spLocks noGrp="1" noChangeArrowheads="1"/>
          </p:cNvSpPr>
          <p:nvPr>
            <p:ph idx="1"/>
          </p:nvPr>
        </p:nvSpPr>
        <p:spPr>
          <a:xfrm>
            <a:off x="838200" y="1752600"/>
            <a:ext cx="10363200" cy="4114800"/>
          </a:xfrm>
        </p:spPr>
        <p:txBody>
          <a:bodyPr/>
          <a:lstStyle/>
          <a:p>
            <a:pPr marL="0" indent="0">
              <a:lnSpc>
                <a:spcPct val="80000"/>
              </a:lnSpc>
              <a:buNone/>
            </a:pPr>
            <a:r>
              <a:rPr lang="en-US" altLang="en-US" dirty="0"/>
              <a:t>Incorporate the changes in </a:t>
            </a:r>
            <a:r>
              <a:rPr lang="en-US" altLang="en-US" dirty="0">
                <a:hlinkClick r:id="rId3"/>
              </a:rPr>
              <a:t>https://mentor.ieee.org/802.11/dcn/24/11-24-0027-02-000m-reported-sae-errata.docx</a:t>
            </a:r>
            <a:r>
              <a:rPr lang="en-US" altLang="en-US" dirty="0"/>
              <a:t>, which provide text updates to the specification of SAE</a:t>
            </a:r>
            <a:br>
              <a:rPr lang="en-US" altLang="en-US" sz="2000" b="1" dirty="0"/>
            </a:br>
            <a:endParaRPr lang="en-US" altLang="en-US" sz="2000" b="1" dirty="0">
              <a:solidFill>
                <a:srgbClr val="006600"/>
              </a:solidFill>
            </a:endParaRPr>
          </a:p>
          <a:p>
            <a:pPr marL="0" indent="0">
              <a:lnSpc>
                <a:spcPct val="80000"/>
              </a:lnSpc>
              <a:buNone/>
            </a:pPr>
            <a:r>
              <a:rPr lang="en-US" altLang="en-US" sz="2000" dirty="0"/>
              <a:t>Moved: Dan Harkins</a:t>
            </a:r>
          </a:p>
          <a:p>
            <a:pPr marL="0" indent="0">
              <a:lnSpc>
                <a:spcPct val="80000"/>
              </a:lnSpc>
              <a:buNone/>
            </a:pPr>
            <a:r>
              <a:rPr lang="en-US" altLang="en-US" sz="2000" dirty="0"/>
              <a:t>Seconded: Joseph Levy</a:t>
            </a:r>
          </a:p>
          <a:p>
            <a:pPr marL="0" indent="0">
              <a:lnSpc>
                <a:spcPct val="80000"/>
              </a:lnSpc>
              <a:buNone/>
            </a:pPr>
            <a:r>
              <a:rPr lang="en-US" altLang="en-US" sz="2000" dirty="0"/>
              <a:t>Result: Unanimous. Approved.</a:t>
            </a:r>
            <a:endParaRPr lang="en-US" altLang="en-US" sz="20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6</a:t>
            </a:fld>
            <a:endParaRPr lang="en-US"/>
          </a:p>
        </p:txBody>
      </p:sp>
    </p:spTree>
    <p:extLst>
      <p:ext uri="{BB962C8B-B14F-4D97-AF65-F5344CB8AC3E}">
        <p14:creationId xmlns:p14="http://schemas.microsoft.com/office/powerpoint/2010/main" val="290166571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Motion 135 – CID 6509 (MAC) TCLAS in TSPEC element</a:t>
            </a:r>
            <a:br>
              <a:rPr lang="en-US" altLang="en-US" dirty="0"/>
            </a:br>
            <a:r>
              <a:rPr lang="en-US" altLang="en-US" dirty="0"/>
              <a:t>(2024-01-18)</a:t>
            </a:r>
            <a:endParaRPr lang="en-US" altLang="en-US" sz="2000" dirty="0">
              <a:solidFill>
                <a:srgbClr val="FF0000"/>
              </a:solidFill>
            </a:endParaRPr>
          </a:p>
        </p:txBody>
      </p:sp>
      <p:sp>
        <p:nvSpPr>
          <p:cNvPr id="9223" name="Rectangle 3"/>
          <p:cNvSpPr>
            <a:spLocks noGrp="1" noChangeArrowheads="1"/>
          </p:cNvSpPr>
          <p:nvPr>
            <p:ph idx="1"/>
          </p:nvPr>
        </p:nvSpPr>
        <p:spPr>
          <a:xfrm>
            <a:off x="914400" y="1828800"/>
            <a:ext cx="10363200" cy="4114800"/>
          </a:xfrm>
        </p:spPr>
        <p:txBody>
          <a:bodyPr/>
          <a:lstStyle/>
          <a:p>
            <a:pPr marL="0" indent="0">
              <a:lnSpc>
                <a:spcPct val="80000"/>
              </a:lnSpc>
              <a:buNone/>
            </a:pPr>
            <a:r>
              <a:rPr lang="en-US" altLang="en-US" sz="1800" dirty="0"/>
              <a:t>Approve the comment resolutions in the </a:t>
            </a:r>
          </a:p>
          <a:p>
            <a:pPr marL="457200" lvl="1" indent="0">
              <a:lnSpc>
                <a:spcPct val="80000"/>
              </a:lnSpc>
              <a:buNone/>
            </a:pPr>
            <a:r>
              <a:rPr lang="en-US" altLang="en-US" sz="1800" dirty="0"/>
              <a:t>“Motion MAC 6509” tab in </a:t>
            </a:r>
            <a:r>
              <a:rPr lang="en-US" altLang="en-US" sz="1800" dirty="0">
                <a:hlinkClick r:id="rId3"/>
              </a:rPr>
              <a:t>https://mentor.ieee.org/802.11/dcn/23/11-23-2032-05-000m-revme-mac-sa-comments.xls</a:t>
            </a:r>
            <a:r>
              <a:rPr lang="en-US" altLang="en-US" sz="1800" dirty="0"/>
              <a:t>, </a:t>
            </a:r>
          </a:p>
          <a:p>
            <a:pPr marL="57150" indent="0">
              <a:lnSpc>
                <a:spcPct val="80000"/>
              </a:lnSpc>
              <a:buNone/>
            </a:pPr>
            <a:r>
              <a:rPr lang="en-US" altLang="en-US" sz="1800" b="1" dirty="0"/>
              <a:t>and incorporate the text changes into the </a:t>
            </a:r>
            <a:r>
              <a:rPr lang="en-US" altLang="en-US" sz="1800" b="1" dirty="0" err="1"/>
              <a:t>TGme</a:t>
            </a:r>
            <a:r>
              <a:rPr lang="en-US" altLang="en-US" sz="1800" b="1" dirty="0"/>
              <a:t> draft. </a:t>
            </a:r>
            <a:br>
              <a:rPr lang="en-US" altLang="en-US" sz="2000" b="1" dirty="0"/>
            </a:br>
            <a:endParaRPr lang="en-US" altLang="en-US" sz="2000" b="1" dirty="0">
              <a:solidFill>
                <a:srgbClr val="006600"/>
              </a:solidFill>
            </a:endParaRPr>
          </a:p>
          <a:p>
            <a:pPr marL="0" indent="0">
              <a:lnSpc>
                <a:spcPct val="80000"/>
              </a:lnSpc>
              <a:buNone/>
            </a:pPr>
            <a:r>
              <a:rPr lang="en-US" altLang="en-US" sz="2000" dirty="0"/>
              <a:t>Moved: Stephen McCann	</a:t>
            </a:r>
          </a:p>
          <a:p>
            <a:pPr marL="0" indent="0">
              <a:lnSpc>
                <a:spcPct val="80000"/>
              </a:lnSpc>
              <a:buNone/>
            </a:pPr>
            <a:r>
              <a:rPr lang="en-US" altLang="en-US" sz="2000" dirty="0"/>
              <a:t>Seconded: Manish Kumar</a:t>
            </a:r>
          </a:p>
          <a:p>
            <a:pPr marL="0" indent="0">
              <a:lnSpc>
                <a:spcPct val="80000"/>
              </a:lnSpc>
              <a:buNone/>
            </a:pPr>
            <a:r>
              <a:rPr lang="en-US" altLang="en-US" sz="2000" dirty="0"/>
              <a:t>Result: Unanimous. Approved.</a:t>
            </a:r>
            <a:endParaRPr lang="en-US" altLang="en-US" sz="20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7</a:t>
            </a:fld>
            <a:endParaRPr lang="en-US"/>
          </a:p>
        </p:txBody>
      </p:sp>
    </p:spTree>
    <p:extLst>
      <p:ext uri="{BB962C8B-B14F-4D97-AF65-F5344CB8AC3E}">
        <p14:creationId xmlns:p14="http://schemas.microsoft.com/office/powerpoint/2010/main" val="126520552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Motion 136 – CID 6071 (MAC) Non-infrastructure BSS</a:t>
            </a:r>
            <a:br>
              <a:rPr lang="en-US" altLang="en-US" dirty="0"/>
            </a:br>
            <a:r>
              <a:rPr lang="en-US" altLang="en-US" dirty="0"/>
              <a:t>(2024-01-18)</a:t>
            </a:r>
            <a:endParaRPr lang="en-US" altLang="en-US" sz="2000" dirty="0">
              <a:solidFill>
                <a:srgbClr val="FF0000"/>
              </a:solidFill>
            </a:endParaRPr>
          </a:p>
        </p:txBody>
      </p:sp>
      <p:sp>
        <p:nvSpPr>
          <p:cNvPr id="9223" name="Rectangle 3"/>
          <p:cNvSpPr>
            <a:spLocks noGrp="1" noChangeArrowheads="1"/>
          </p:cNvSpPr>
          <p:nvPr>
            <p:ph idx="1"/>
          </p:nvPr>
        </p:nvSpPr>
        <p:spPr>
          <a:xfrm>
            <a:off x="914400" y="1828800"/>
            <a:ext cx="10363200" cy="4114800"/>
          </a:xfrm>
        </p:spPr>
        <p:txBody>
          <a:bodyPr/>
          <a:lstStyle/>
          <a:p>
            <a:pPr marL="0" indent="0">
              <a:lnSpc>
                <a:spcPct val="80000"/>
              </a:lnSpc>
              <a:buNone/>
            </a:pPr>
            <a:r>
              <a:rPr lang="en-US" altLang="en-US" sz="1800" dirty="0"/>
              <a:t>Approve the comment resolutions in the </a:t>
            </a:r>
          </a:p>
          <a:p>
            <a:pPr marL="457200" lvl="1" indent="0">
              <a:lnSpc>
                <a:spcPct val="80000"/>
              </a:lnSpc>
              <a:buNone/>
            </a:pPr>
            <a:r>
              <a:rPr lang="en-US" altLang="en-US" sz="1800" dirty="0"/>
              <a:t>“Motion MAC 6071” tab in </a:t>
            </a:r>
            <a:r>
              <a:rPr lang="en-US" altLang="en-US" sz="1800" dirty="0">
                <a:hlinkClick r:id="rId3"/>
              </a:rPr>
              <a:t>https://mentor.ieee.org/802.11/dcn/23/11-23-2032-05-000m-revme-mac-sa-comments.xls</a:t>
            </a:r>
            <a:r>
              <a:rPr lang="en-US" altLang="en-US" sz="1800" dirty="0"/>
              <a:t>,</a:t>
            </a:r>
          </a:p>
          <a:p>
            <a:pPr marL="57150" indent="0">
              <a:lnSpc>
                <a:spcPct val="80000"/>
              </a:lnSpc>
              <a:buNone/>
            </a:pPr>
            <a:r>
              <a:rPr lang="en-US" altLang="en-US" sz="1800" b="1" dirty="0"/>
              <a:t>and incorporate the text changes into the </a:t>
            </a:r>
            <a:r>
              <a:rPr lang="en-US" altLang="en-US" sz="1800" b="1" dirty="0" err="1"/>
              <a:t>TGme</a:t>
            </a:r>
            <a:r>
              <a:rPr lang="en-US" altLang="en-US" sz="1800" b="1" dirty="0"/>
              <a:t> draft. </a:t>
            </a:r>
            <a:br>
              <a:rPr lang="en-US" altLang="en-US" sz="2000" b="1" dirty="0"/>
            </a:br>
            <a:endParaRPr lang="en-US" altLang="en-US" sz="2000" b="1" dirty="0">
              <a:solidFill>
                <a:srgbClr val="006600"/>
              </a:solidFill>
            </a:endParaRPr>
          </a:p>
          <a:p>
            <a:pPr marL="0" indent="0">
              <a:lnSpc>
                <a:spcPct val="80000"/>
              </a:lnSpc>
              <a:buNone/>
            </a:pPr>
            <a:r>
              <a:rPr lang="en-US" altLang="en-US" sz="2000" dirty="0"/>
              <a:t>Moved: Brian Hart	</a:t>
            </a:r>
          </a:p>
          <a:p>
            <a:pPr marL="0" indent="0">
              <a:lnSpc>
                <a:spcPct val="80000"/>
              </a:lnSpc>
              <a:buNone/>
            </a:pPr>
            <a:r>
              <a:rPr lang="en-US" altLang="en-US" sz="2000" dirty="0"/>
              <a:t>Seconded: Jerome Henry</a:t>
            </a:r>
          </a:p>
          <a:p>
            <a:pPr marL="0" indent="0">
              <a:lnSpc>
                <a:spcPct val="80000"/>
              </a:lnSpc>
              <a:buNone/>
            </a:pPr>
            <a:r>
              <a:rPr lang="en-US" altLang="en-US" sz="2000" dirty="0"/>
              <a:t>Result: Unanimous. Approved.</a:t>
            </a:r>
            <a:endParaRPr lang="en-US" altLang="en-US" sz="20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8</a:t>
            </a:fld>
            <a:endParaRPr lang="en-US"/>
          </a:p>
        </p:txBody>
      </p:sp>
    </p:spTree>
    <p:extLst>
      <p:ext uri="{BB962C8B-B14F-4D97-AF65-F5344CB8AC3E}">
        <p14:creationId xmlns:p14="http://schemas.microsoft.com/office/powerpoint/2010/main" val="228448638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Motion 137 – Submission Required CIDs</a:t>
            </a:r>
            <a:br>
              <a:rPr lang="en-US" altLang="en-US" dirty="0"/>
            </a:br>
            <a:r>
              <a:rPr lang="en-US" altLang="en-US" dirty="0"/>
              <a:t>(2024-01-18)</a:t>
            </a:r>
            <a:endParaRPr lang="en-US" altLang="en-US" sz="2000" dirty="0">
              <a:solidFill>
                <a:srgbClr val="FF0000"/>
              </a:solidFill>
            </a:endParaRPr>
          </a:p>
        </p:txBody>
      </p:sp>
      <p:sp>
        <p:nvSpPr>
          <p:cNvPr id="9223" name="Rectangle 3"/>
          <p:cNvSpPr>
            <a:spLocks noGrp="1" noChangeArrowheads="1"/>
          </p:cNvSpPr>
          <p:nvPr>
            <p:ph idx="1"/>
          </p:nvPr>
        </p:nvSpPr>
        <p:spPr>
          <a:xfrm>
            <a:off x="914400" y="1752600"/>
            <a:ext cx="10363200" cy="4114800"/>
          </a:xfrm>
        </p:spPr>
        <p:txBody>
          <a:bodyPr/>
          <a:lstStyle/>
          <a:p>
            <a:pPr marL="0" indent="0">
              <a:lnSpc>
                <a:spcPct val="80000"/>
              </a:lnSpc>
              <a:buNone/>
            </a:pPr>
            <a:r>
              <a:rPr lang="en-US" altLang="en-US" sz="1600" dirty="0"/>
              <a:t>Resolve the following CIDs in the </a:t>
            </a:r>
          </a:p>
          <a:p>
            <a:pPr marL="457200" lvl="1" indent="0">
              <a:lnSpc>
                <a:spcPct val="80000"/>
              </a:lnSpc>
              <a:buNone/>
            </a:pPr>
            <a:r>
              <a:rPr lang="en-US" altLang="en-US" sz="1600" dirty="0"/>
              <a:t>ED1: “Submission Required" (53 CIDs) in </a:t>
            </a:r>
            <a:r>
              <a:rPr lang="en-US" altLang="en-US" sz="1600" dirty="0">
                <a:hlinkClick r:id="rId3"/>
              </a:rPr>
              <a:t>https://mentor.ieee.org/802.11/dcn/23/11-23-1743-04-000m-revme-sb1-ed1-ad-hoc-comments.xlsx</a:t>
            </a:r>
            <a:r>
              <a:rPr lang="en-US" altLang="en-US" sz="1600" dirty="0"/>
              <a:t>,</a:t>
            </a:r>
          </a:p>
          <a:p>
            <a:pPr marL="457200" lvl="1" indent="0">
              <a:lnSpc>
                <a:spcPct val="80000"/>
              </a:lnSpc>
              <a:buNone/>
            </a:pPr>
            <a:r>
              <a:rPr lang="en-US" altLang="en-US" sz="1600" dirty="0"/>
              <a:t>ED2: “Comments" (8 CIDs) in </a:t>
            </a:r>
            <a:r>
              <a:rPr lang="en-US" altLang="en-US" sz="1600" dirty="0">
                <a:hlinkClick r:id="rId4"/>
              </a:rPr>
              <a:t>https://mentor.ieee.org/802.11/dcn/23/11-23-1746-07-000m-revme-sa-ballot-1-ed2-ad-hoc-comments.xlsx</a:t>
            </a:r>
            <a:r>
              <a:rPr lang="en-US" altLang="en-US" sz="1600" dirty="0"/>
              <a:t>,</a:t>
            </a:r>
          </a:p>
          <a:p>
            <a:pPr marL="457200" lvl="1" indent="0">
              <a:lnSpc>
                <a:spcPct val="80000"/>
              </a:lnSpc>
              <a:buNone/>
            </a:pPr>
            <a:r>
              <a:rPr lang="en-US" altLang="en-US" sz="1600" dirty="0"/>
              <a:t>GEN: “GEN-Submission Required” tab ( 38 CIDs) in </a:t>
            </a:r>
            <a:r>
              <a:rPr lang="en-US" altLang="en-US" sz="1600" dirty="0">
                <a:hlinkClick r:id="rId5"/>
              </a:rPr>
              <a:t>https://mentor.ieee.org/802.11/dcn/23/11-23-1768-04-000m-revme-gen-ad-hoc-comments-on-sb.xlsx</a:t>
            </a:r>
            <a:r>
              <a:rPr lang="en-US" altLang="en-US" sz="1600" dirty="0"/>
              <a:t>,</a:t>
            </a:r>
          </a:p>
          <a:p>
            <a:pPr marL="457200" lvl="1" indent="0">
              <a:lnSpc>
                <a:spcPct val="80000"/>
              </a:lnSpc>
              <a:buNone/>
            </a:pPr>
            <a:r>
              <a:rPr lang="en-US" altLang="en-US" sz="1600" dirty="0"/>
              <a:t>MAC: “Submission Required” tab ( 128 CIDs) in </a:t>
            </a:r>
            <a:r>
              <a:rPr lang="en-US" altLang="en-US" sz="1600" dirty="0">
                <a:hlinkClick r:id="rId6"/>
              </a:rPr>
              <a:t>https://mentor.ieee.org/802.11/dcn/23/11-23-2032-05-000m-revme-mac-sa-comments.xls</a:t>
            </a:r>
            <a:r>
              <a:rPr lang="en-US" altLang="en-US" sz="1600" dirty="0"/>
              <a:t>, ,</a:t>
            </a:r>
          </a:p>
          <a:p>
            <a:pPr marL="457200" lvl="1" indent="0">
              <a:lnSpc>
                <a:spcPct val="80000"/>
              </a:lnSpc>
              <a:buNone/>
            </a:pPr>
            <a:r>
              <a:rPr lang="en-US" altLang="en-US" sz="1600" dirty="0"/>
              <a:t>PHY: “Submission Required” tab ( 34 CIDs) in </a:t>
            </a:r>
            <a:r>
              <a:rPr lang="en-US" altLang="en-US" sz="1600" dirty="0">
                <a:hlinkClick r:id="rId7"/>
              </a:rPr>
              <a:t>https://mentor.ieee.org/802.11/dcn/21/11-21-0727-29-000m-revme-phy-comments.xls</a:t>
            </a:r>
            <a:r>
              <a:rPr lang="en-US" altLang="en-US" sz="1600" dirty="0"/>
              <a:t>,</a:t>
            </a:r>
          </a:p>
          <a:p>
            <a:pPr marL="457200" lvl="1" indent="0">
              <a:lnSpc>
                <a:spcPct val="80000"/>
              </a:lnSpc>
              <a:buNone/>
            </a:pPr>
            <a:r>
              <a:rPr lang="en-US" altLang="en-US" sz="1600" dirty="0"/>
              <a:t>SEC: “Submission Required” tab ( 71 CIDs) in </a:t>
            </a:r>
            <a:r>
              <a:rPr lang="en-US" altLang="en-US" sz="1600" dirty="0">
                <a:hlinkClick r:id="rId8"/>
              </a:rPr>
              <a:t>https://mentor.ieee.org/802.11/dcn/23/11-23-1755-03-000m-revme-sa-0-sec-adhoc-comments.xlsx</a:t>
            </a:r>
            <a:r>
              <a:rPr lang="en-US" altLang="en-US" sz="1600" dirty="0"/>
              <a:t>,  </a:t>
            </a:r>
          </a:p>
          <a:p>
            <a:pPr marL="457200" lvl="1" indent="0">
              <a:lnSpc>
                <a:spcPct val="80000"/>
              </a:lnSpc>
              <a:buNone/>
            </a:pPr>
            <a:endParaRPr lang="en-US" altLang="en-US" sz="1600" dirty="0"/>
          </a:p>
          <a:p>
            <a:pPr marL="57150" indent="0">
              <a:lnSpc>
                <a:spcPct val="80000"/>
              </a:lnSpc>
              <a:buNone/>
            </a:pPr>
            <a:r>
              <a:rPr lang="en-US" altLang="en-US" sz="1600" b="1" dirty="0"/>
              <a:t>With the resolution “REJECTED - The comment fails to identify changes in sufficient detail so that the specific wording of the changes that will satisfy the commenter can be determined.”</a:t>
            </a:r>
            <a:br>
              <a:rPr lang="en-US" altLang="en-US" sz="1600" b="1" dirty="0"/>
            </a:br>
            <a:endParaRPr lang="en-US" altLang="en-US" sz="1600" b="1" dirty="0">
              <a:solidFill>
                <a:srgbClr val="006600"/>
              </a:solidFill>
            </a:endParaRPr>
          </a:p>
          <a:p>
            <a:pPr marL="0" indent="0">
              <a:lnSpc>
                <a:spcPct val="80000"/>
              </a:lnSpc>
              <a:buNone/>
            </a:pPr>
            <a:r>
              <a:rPr lang="en-US" altLang="en-US" sz="1600" dirty="0"/>
              <a:t>Moved: Jon Rosdahl</a:t>
            </a:r>
          </a:p>
          <a:p>
            <a:pPr marL="0" indent="0">
              <a:lnSpc>
                <a:spcPct val="80000"/>
              </a:lnSpc>
              <a:buNone/>
            </a:pPr>
            <a:r>
              <a:rPr lang="en-US" altLang="en-US" sz="1600" dirty="0"/>
              <a:t>Seconded: Stephen McCann</a:t>
            </a:r>
          </a:p>
          <a:p>
            <a:pPr marL="0" indent="0">
              <a:lnSpc>
                <a:spcPct val="80000"/>
              </a:lnSpc>
              <a:buNone/>
            </a:pPr>
            <a:r>
              <a:rPr lang="en-US" altLang="en-US" sz="1600" dirty="0"/>
              <a:t>Result: Unanimous.  Approved.</a:t>
            </a: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9</a:t>
            </a:fld>
            <a:endParaRPr lang="en-US"/>
          </a:p>
        </p:txBody>
      </p:sp>
    </p:spTree>
    <p:extLst>
      <p:ext uri="{BB962C8B-B14F-4D97-AF65-F5344CB8AC3E}">
        <p14:creationId xmlns:p14="http://schemas.microsoft.com/office/powerpoint/2010/main" val="1073543995"/>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115338</TotalTime>
  <Words>4634</Words>
  <Application>Microsoft Office PowerPoint</Application>
  <PresentationFormat>Widescreen</PresentationFormat>
  <Paragraphs>720</Paragraphs>
  <Slides>39</Slides>
  <Notes>38</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39</vt:i4>
      </vt:variant>
    </vt:vector>
  </HeadingPairs>
  <TitlesOfParts>
    <vt:vector size="43" baseType="lpstr">
      <vt:lpstr>MS PGothic</vt:lpstr>
      <vt:lpstr>Times New Roman</vt:lpstr>
      <vt:lpstr>802-11-Submission</vt:lpstr>
      <vt:lpstr>Document</vt:lpstr>
      <vt:lpstr>PowerPoint Presentation</vt:lpstr>
      <vt:lpstr>Abstract</vt:lpstr>
      <vt:lpstr>Motion 131 – EDITOR1, EDITOR2 CIDs (2024-01-18)</vt:lpstr>
      <vt:lpstr>Motion 132 – GEN, MAC, PHY, SEC CIDs (2024-01-18)</vt:lpstr>
      <vt:lpstr>Motion 133 – Error in EDCAF text from 11ax (2024-01-18)</vt:lpstr>
      <vt:lpstr>Motion 134 – SAE Errata (2024-01-18)</vt:lpstr>
      <vt:lpstr>Motion 135 – CID 6509 (MAC) TCLAS in TSPEC element (2024-01-18)</vt:lpstr>
      <vt:lpstr>Motion 136 – CID 6071 (MAC) Non-infrastructure BSS (2024-01-18)</vt:lpstr>
      <vt:lpstr>Motion 137 – Submission Required CIDs (2024-01-18)</vt:lpstr>
      <vt:lpstr>Motion 138 – More work Required CIDs (2024-01-18)</vt:lpstr>
      <vt:lpstr>Motion 139  – CID 6087 (MAC) RSN Override (2024-01-18)</vt:lpstr>
      <vt:lpstr>Motion 140  – CID 6087 (MAC) RSN Override (2024-01-18)</vt:lpstr>
      <vt:lpstr>Motion 141  – CID 6081 (MAC)  (2024-01-18) </vt:lpstr>
      <vt:lpstr>Motion 142  – CID 6420 (ED1)  (2024-01-18) </vt:lpstr>
      <vt:lpstr>Motion 143 – EDITOR1, EDITOR2 CIDs (2024-03-14)</vt:lpstr>
      <vt:lpstr>Motion 144 – GEN, MAC, PHY, SEC CIDs (2024-03-14)</vt:lpstr>
      <vt:lpstr>Motion 145 – Location table in MIB – CID 7175 (2024-03-14)</vt:lpstr>
      <vt:lpstr>Motion 146 – GEN Motion EBCS (2024-03-14)</vt:lpstr>
      <vt:lpstr>Motion 147 – GEN Motion Amendment Roll-in – CID 7147 (2024-03-14)</vt:lpstr>
      <vt:lpstr>Motion 148 – TGbb updates (2024-03-14)</vt:lpstr>
      <vt:lpstr>Motion 149 – DMG Positioning bit (2024-03-14)</vt:lpstr>
      <vt:lpstr>Motion 150 – EDITOR1, EDITOR2 CIDs (2024-05-06)</vt:lpstr>
      <vt:lpstr>Motion 151 – GEN, MAC, PHY, SEC CIDs (2024-05-06)</vt:lpstr>
      <vt:lpstr>Motion 152 – CID 7218 (ED2) Group Address Indicator (2024-05-06)</vt:lpstr>
      <vt:lpstr>Motion 153 – Non-AP regulatory connectivity (2024-05-06)</vt:lpstr>
      <vt:lpstr>Motion 154 – Channel usage (2024-05-06)</vt:lpstr>
      <vt:lpstr>Motion 155 – Secure LTF test vector updates (2024-05-06)</vt:lpstr>
      <vt:lpstr>Motion 156 – CID 7072  (2024-05-06)</vt:lpstr>
      <vt:lpstr>Motion 157 – EDITOR2, GEN, MAC, PHY, SEC CIDs (2024-05-16)</vt:lpstr>
      <vt:lpstr>Motion 158 – Submission Required CIDs (2024-05-16)</vt:lpstr>
      <vt:lpstr>Motion 159 – S1G Global Operating Classes (2024-05-16)</vt:lpstr>
      <vt:lpstr>Motion 160 – Clause 6 and CANCEL-TX (2024-05-16)</vt:lpstr>
      <vt:lpstr>Motion 161 – End of Wait state (2024-05-16)</vt:lpstr>
      <vt:lpstr>Motion 162 – SAE errata (2024-05-16)</vt:lpstr>
      <vt:lpstr>Motion 163 – Channel usage (2024-05-16)</vt:lpstr>
      <vt:lpstr>Motion 164 – Updated figure 11-23 (2024-05-16)</vt:lpstr>
      <vt:lpstr>Motion 165 – Traffic Indicator field (2024-05-16)</vt:lpstr>
      <vt:lpstr>Motion 166 – SSID Protection (2024-05-16)</vt:lpstr>
      <vt:lpstr>Motion 167 – Update to CID 7211 (2024-05-16)</vt:lpstr>
    </vt:vector>
  </TitlesOfParts>
  <Manager/>
  <Company>Marvell Semiconductor Inc.</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11-24/0033r00</dc:title>
  <dc:subject>Task Group AY November 2015 Meeting Agenda</dc:subject>
  <dc:creator>"mmontemurro@blackberry.com" &lt;mmontemurro@blackberry.com&gt;</dc:creator>
  <cp:keywords>January 2024</cp:keywords>
  <dc:description/>
  <cp:lastModifiedBy>Mike Montemurro</cp:lastModifiedBy>
  <cp:revision>4658</cp:revision>
  <cp:lastPrinted>2014-11-04T15:04:57Z</cp:lastPrinted>
  <dcterms:created xsi:type="dcterms:W3CDTF">2007-04-17T18:10:23Z</dcterms:created>
  <dcterms:modified xsi:type="dcterms:W3CDTF">2024-05-16T15:18:56Z</dcterms:modified>
  <cp:category>Agenda</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(3)MQ280qaauPybJRi62kUpZA41Bfd9s0tKU0L1gHYSXuruirnW+yggUxaM5lwCnXMYFeAu5LmE
EGt+ZYFA0mZ37Ikq5v9LbLZ7CLIpcwEf7a3Wsdc+OXbkMYbd2/pnYTSVvKs98qmWW6bS6wY7
v6zx1BiLMvevH6TxJdaBgHMJBUpTYVEQdkmjnLjxYHHw4HdzjFaoCmaQ+1lE4vsZzyePy9AY
4fn+21KMpWyAaI5gMM</vt:lpwstr>
  </property>
  <property fmtid="{D5CDD505-2E9C-101B-9397-08002B2CF9AE}" pid="27" name="_2015_ms_pID_7253431">
    <vt:lpwstr>MSLji7apc1dElFbOOZh69G3eK9lHGPPDbRohc7vQ0dRHT9QjgefLTK
Z9vWckHJjpkVFbIUJKmjejzu/JTPbbmQtrK9zbv+pb5mzwaJkB4FdR2Z6kkeeKZ8JkmVr1po
fy0xPFuthS93zpBH5HbjKHWMAdPTnHfw7Us5kCrYNMd5ZWipYz6kbw2sD07XbQKcT61BLa+I
ZWXAMy6geR7JLrbZsG3WXhEB6z8Xpxz8VVGC</vt:lpwstr>
  </property>
  <property fmtid="{D5CDD505-2E9C-101B-9397-08002B2CF9AE}" pid="28" name="_2015_ms_pID_7253432">
    <vt:lpwstr>Mw==</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1604929863</vt:lpwstr>
  </property>
</Properties>
</file>