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895" r:id="rId4"/>
    <p:sldId id="985" r:id="rId5"/>
    <p:sldId id="988" r:id="rId6"/>
    <p:sldId id="989" r:id="rId7"/>
    <p:sldId id="992" r:id="rId8"/>
    <p:sldId id="993" r:id="rId9"/>
    <p:sldId id="986" r:id="rId10"/>
    <p:sldId id="987" r:id="rId11"/>
    <p:sldId id="990" r:id="rId12"/>
    <p:sldId id="991" r:id="rId13"/>
    <p:sldId id="994" r:id="rId14"/>
    <p:sldId id="995" r:id="rId15"/>
    <p:sldId id="996" r:id="rId16"/>
    <p:sldId id="997" r:id="rId17"/>
    <p:sldId id="998" r:id="rId18"/>
    <p:sldId id="1001" r:id="rId19"/>
    <p:sldId id="1002" r:id="rId20"/>
    <p:sldId id="999" r:id="rId21"/>
    <p:sldId id="1000"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Lst>
        </p14:section>
        <p14:section name="January" id="{81441D95-A017-4A3D-8256-78B00FBC397B}">
          <p14:sldIdLst>
            <p14:sldId id="895"/>
            <p14:sldId id="985"/>
            <p14:sldId id="988"/>
            <p14:sldId id="989"/>
            <p14:sldId id="992"/>
            <p14:sldId id="993"/>
            <p14:sldId id="986"/>
            <p14:sldId id="987"/>
            <p14:sldId id="990"/>
            <p14:sldId id="991"/>
            <p14:sldId id="994"/>
            <p14:sldId id="995"/>
          </p14:sldIdLst>
        </p14:section>
        <p14:section name="March" id="{568CC857-647C-4F76-B4E8-40B44957BACF}">
          <p14:sldIdLst>
            <p14:sldId id="996"/>
            <p14:sldId id="997"/>
            <p14:sldId id="998"/>
            <p14:sldId id="1001"/>
            <p14:sldId id="1002"/>
            <p14:sldId id="999"/>
            <p14:sldId id="1000"/>
          </p14:sldIdLst>
        </p14:section>
        <p14:section name="May" id="{785FCC10-6561-4604-AB95-6417B3A9F74F}">
          <p14:sldIdLst/>
        </p14:section>
        <p14:section name="July" id="{053445FD-54DA-4BDA-B695-950DACD3EA4A}">
          <p14:sldIdLst/>
        </p14:section>
        <p14:section name="November" id="{C2739C13-7136-49C1-B061-15C8C68BA358}">
          <p14:sldIdLst/>
        </p14:section>
        <p14:section name="December" id="{B3B52DF3-6BF0-443C-97B2-9708C43E203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9BD6FD-F819-4AAB-A569-9933B0430500}" v="4" dt="2024-03-15T00:04:11.5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10" autoAdjust="0"/>
    <p:restoredTop sz="94964" autoAdjust="0"/>
  </p:normalViewPr>
  <p:slideViewPr>
    <p:cSldViewPr>
      <p:cViewPr varScale="1">
        <p:scale>
          <a:sx n="78" d="100"/>
          <a:sy n="78" d="100"/>
        </p:scale>
        <p:origin x="168" y="43"/>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7A9BD6FD-F819-4AAB-A569-9933B0430500}"/>
    <pc:docChg chg="undo custSel modSld modMainMaster">
      <pc:chgData name="Mike Montemurro" userId="40c20c913ca7511e" providerId="LiveId" clId="{7A9BD6FD-F819-4AAB-A569-9933B0430500}" dt="2024-03-15T00:20:16.288" v="862" actId="20577"/>
      <pc:docMkLst>
        <pc:docMk/>
      </pc:docMkLst>
      <pc:sldChg chg="modSp mod">
        <pc:chgData name="Mike Montemurro" userId="40c20c913ca7511e" providerId="LiveId" clId="{7A9BD6FD-F819-4AAB-A569-9933B0430500}" dt="2024-03-15T00:04:24.855" v="724" actId="20577"/>
        <pc:sldMkLst>
          <pc:docMk/>
          <pc:sldMk cId="1282436343" sldId="995"/>
        </pc:sldMkLst>
        <pc:spChg chg="mod">
          <ac:chgData name="Mike Montemurro" userId="40c20c913ca7511e" providerId="LiveId" clId="{7A9BD6FD-F819-4AAB-A569-9933B0430500}" dt="2024-03-15T00:04:24.855" v="724" actId="20577"/>
          <ac:spMkLst>
            <pc:docMk/>
            <pc:sldMk cId="1282436343" sldId="995"/>
            <ac:spMk id="9223" creationId="{00000000-0000-0000-0000-000000000000}"/>
          </ac:spMkLst>
        </pc:spChg>
      </pc:sldChg>
      <pc:sldChg chg="modSp mod">
        <pc:chgData name="Mike Montemurro" userId="40c20c913ca7511e" providerId="LiveId" clId="{7A9BD6FD-F819-4AAB-A569-9933B0430500}" dt="2024-03-14T22:10:52.001" v="77" actId="20577"/>
        <pc:sldMkLst>
          <pc:docMk/>
          <pc:sldMk cId="3350781522" sldId="996"/>
        </pc:sldMkLst>
        <pc:spChg chg="mod">
          <ac:chgData name="Mike Montemurro" userId="40c20c913ca7511e" providerId="LiveId" clId="{7A9BD6FD-F819-4AAB-A569-9933B0430500}" dt="2024-03-14T22:10:52.001" v="77" actId="20577"/>
          <ac:spMkLst>
            <pc:docMk/>
            <pc:sldMk cId="3350781522" sldId="996"/>
            <ac:spMk id="9223" creationId="{00000000-0000-0000-0000-000000000000}"/>
          </ac:spMkLst>
        </pc:spChg>
      </pc:sldChg>
      <pc:sldChg chg="modSp mod">
        <pc:chgData name="Mike Montemurro" userId="40c20c913ca7511e" providerId="LiveId" clId="{7A9BD6FD-F819-4AAB-A569-9933B0430500}" dt="2024-03-15T00:19:32.940" v="819" actId="20577"/>
        <pc:sldMkLst>
          <pc:docMk/>
          <pc:sldMk cId="1590397202" sldId="997"/>
        </pc:sldMkLst>
        <pc:spChg chg="mod">
          <ac:chgData name="Mike Montemurro" userId="40c20c913ca7511e" providerId="LiveId" clId="{7A9BD6FD-F819-4AAB-A569-9933B0430500}" dt="2024-03-15T00:19:32.940" v="819" actId="20577"/>
          <ac:spMkLst>
            <pc:docMk/>
            <pc:sldMk cId="1590397202" sldId="997"/>
            <ac:spMk id="9223" creationId="{00000000-0000-0000-0000-000000000000}"/>
          </ac:spMkLst>
        </pc:spChg>
      </pc:sldChg>
      <pc:sldChg chg="modSp mod">
        <pc:chgData name="Mike Montemurro" userId="40c20c913ca7511e" providerId="LiveId" clId="{7A9BD6FD-F819-4AAB-A569-9933B0430500}" dt="2024-03-15T00:19:42.254" v="838" actId="20577"/>
        <pc:sldMkLst>
          <pc:docMk/>
          <pc:sldMk cId="2307359373" sldId="998"/>
        </pc:sldMkLst>
        <pc:spChg chg="mod">
          <ac:chgData name="Mike Montemurro" userId="40c20c913ca7511e" providerId="LiveId" clId="{7A9BD6FD-F819-4AAB-A569-9933B0430500}" dt="2024-03-14T22:15:22.001" v="156" actId="20577"/>
          <ac:spMkLst>
            <pc:docMk/>
            <pc:sldMk cId="2307359373" sldId="998"/>
            <ac:spMk id="9222" creationId="{00000000-0000-0000-0000-000000000000}"/>
          </ac:spMkLst>
        </pc:spChg>
        <pc:spChg chg="mod">
          <ac:chgData name="Mike Montemurro" userId="40c20c913ca7511e" providerId="LiveId" clId="{7A9BD6FD-F819-4AAB-A569-9933B0430500}" dt="2024-03-15T00:19:42.254" v="838" actId="20577"/>
          <ac:spMkLst>
            <pc:docMk/>
            <pc:sldMk cId="2307359373" sldId="998"/>
            <ac:spMk id="9223" creationId="{00000000-0000-0000-0000-000000000000}"/>
          </ac:spMkLst>
        </pc:spChg>
      </pc:sldChg>
      <pc:sldChg chg="modSp mod">
        <pc:chgData name="Mike Montemurro" userId="40c20c913ca7511e" providerId="LiveId" clId="{7A9BD6FD-F819-4AAB-A569-9933B0430500}" dt="2024-03-15T00:20:08.865" v="854" actId="20577"/>
        <pc:sldMkLst>
          <pc:docMk/>
          <pc:sldMk cId="2627046921" sldId="999"/>
        </pc:sldMkLst>
        <pc:spChg chg="mod">
          <ac:chgData name="Mike Montemurro" userId="40c20c913ca7511e" providerId="LiveId" clId="{7A9BD6FD-F819-4AAB-A569-9933B0430500}" dt="2024-03-15T00:20:08.865" v="854" actId="20577"/>
          <ac:spMkLst>
            <pc:docMk/>
            <pc:sldMk cId="2627046921" sldId="999"/>
            <ac:spMk id="9223" creationId="{00000000-0000-0000-0000-000000000000}"/>
          </ac:spMkLst>
        </pc:spChg>
      </pc:sldChg>
      <pc:sldChg chg="modSp mod">
        <pc:chgData name="Mike Montemurro" userId="40c20c913ca7511e" providerId="LiveId" clId="{7A9BD6FD-F819-4AAB-A569-9933B0430500}" dt="2024-03-15T00:20:16.288" v="862" actId="20577"/>
        <pc:sldMkLst>
          <pc:docMk/>
          <pc:sldMk cId="2088069506" sldId="1000"/>
        </pc:sldMkLst>
        <pc:spChg chg="mod">
          <ac:chgData name="Mike Montemurro" userId="40c20c913ca7511e" providerId="LiveId" clId="{7A9BD6FD-F819-4AAB-A569-9933B0430500}" dt="2024-03-15T00:20:16.288" v="862" actId="20577"/>
          <ac:spMkLst>
            <pc:docMk/>
            <pc:sldMk cId="2088069506" sldId="1000"/>
            <ac:spMk id="9223" creationId="{00000000-0000-0000-0000-000000000000}"/>
          </ac:spMkLst>
        </pc:spChg>
      </pc:sldChg>
      <pc:sldChg chg="modSp mod">
        <pc:chgData name="Mike Montemurro" userId="40c20c913ca7511e" providerId="LiveId" clId="{7A9BD6FD-F819-4AAB-A569-9933B0430500}" dt="2024-03-14T22:27:21.020" v="276" actId="20577"/>
        <pc:sldMkLst>
          <pc:docMk/>
          <pc:sldMk cId="1252565869" sldId="1001"/>
        </pc:sldMkLst>
        <pc:spChg chg="mod">
          <ac:chgData name="Mike Montemurro" userId="40c20c913ca7511e" providerId="LiveId" clId="{7A9BD6FD-F819-4AAB-A569-9933B0430500}" dt="2024-03-14T22:27:21.020" v="276" actId="20577"/>
          <ac:spMkLst>
            <pc:docMk/>
            <pc:sldMk cId="1252565869" sldId="1001"/>
            <ac:spMk id="9223" creationId="{00000000-0000-0000-0000-000000000000}"/>
          </ac:spMkLst>
        </pc:spChg>
      </pc:sldChg>
      <pc:sldChg chg="modSp mod">
        <pc:chgData name="Mike Montemurro" userId="40c20c913ca7511e" providerId="LiveId" clId="{7A9BD6FD-F819-4AAB-A569-9933B0430500}" dt="2024-03-15T00:19:58.132" v="846" actId="20577"/>
        <pc:sldMkLst>
          <pc:docMk/>
          <pc:sldMk cId="3513721849" sldId="1002"/>
        </pc:sldMkLst>
        <pc:spChg chg="mod">
          <ac:chgData name="Mike Montemurro" userId="40c20c913ca7511e" providerId="LiveId" clId="{7A9BD6FD-F819-4AAB-A569-9933B0430500}" dt="2024-03-14T22:30:20.465" v="299" actId="14100"/>
          <ac:spMkLst>
            <pc:docMk/>
            <pc:sldMk cId="3513721849" sldId="1002"/>
            <ac:spMk id="9222" creationId="{00000000-0000-0000-0000-000000000000}"/>
          </ac:spMkLst>
        </pc:spChg>
        <pc:spChg chg="mod">
          <ac:chgData name="Mike Montemurro" userId="40c20c913ca7511e" providerId="LiveId" clId="{7A9BD6FD-F819-4AAB-A569-9933B0430500}" dt="2024-03-15T00:19:58.132" v="846" actId="20577"/>
          <ac:spMkLst>
            <pc:docMk/>
            <pc:sldMk cId="3513721849" sldId="1002"/>
            <ac:spMk id="9223" creationId="{00000000-0000-0000-0000-000000000000}"/>
          </ac:spMkLst>
        </pc:spChg>
      </pc:sldChg>
      <pc:sldMasterChg chg="modSp mod">
        <pc:chgData name="Mike Montemurro" userId="40c20c913ca7511e" providerId="LiveId" clId="{7A9BD6FD-F819-4AAB-A569-9933B0430500}" dt="2024-03-15T00:16:55.078" v="762" actId="20577"/>
        <pc:sldMasterMkLst>
          <pc:docMk/>
          <pc:sldMasterMk cId="0" sldId="2147483648"/>
        </pc:sldMasterMkLst>
        <pc:spChg chg="mod">
          <ac:chgData name="Mike Montemurro" userId="40c20c913ca7511e" providerId="LiveId" clId="{7A9BD6FD-F819-4AAB-A569-9933B0430500}" dt="2024-03-15T00:16:55.078" v="762"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Header Placeholder 3"/>
          <p:cNvSpPr>
            <a:spLocks noGrp="1"/>
          </p:cNvSpPr>
          <p:nvPr>
            <p:ph type="hdr" sz="quarter"/>
          </p:nvPr>
        </p:nvSpPr>
        <p:spPr/>
        <p:txBody>
          <a:bodyPr/>
          <a:lstStyle/>
          <a:p>
            <a:pPr>
              <a:defRPr/>
            </a:pPr>
            <a:r>
              <a:rPr lang="en-US"/>
              <a:t>doc.: IEEE 802.11-15/1472r0</a:t>
            </a:r>
          </a:p>
        </p:txBody>
      </p:sp>
      <p:sp>
        <p:nvSpPr>
          <p:cNvPr id="5" name="Date Placeholder 4"/>
          <p:cNvSpPr>
            <a:spLocks noGrp="1"/>
          </p:cNvSpPr>
          <p:nvPr>
            <p:ph type="dt" idx="1"/>
          </p:nvPr>
        </p:nvSpPr>
        <p:spPr/>
        <p:txBody>
          <a:bodyPr/>
          <a:lstStyle/>
          <a:p>
            <a:pPr>
              <a:defRPr/>
            </a:pPr>
            <a:r>
              <a:rPr lang="en-US"/>
              <a:t>January 2016</a:t>
            </a:r>
          </a:p>
        </p:txBody>
      </p:sp>
      <p:sp>
        <p:nvSpPr>
          <p:cNvPr id="6" name="Footer Placeholder 5"/>
          <p:cNvSpPr>
            <a:spLocks noGrp="1"/>
          </p:cNvSpPr>
          <p:nvPr>
            <p:ph type="ftr" sz="quarter" idx="4"/>
          </p:nvPr>
        </p:nvSpPr>
        <p:spPr/>
        <p:txBody>
          <a:bodyPr/>
          <a:lstStyle/>
          <a:p>
            <a:pPr lvl="4">
              <a:defRPr/>
            </a:pPr>
            <a:r>
              <a:rPr lang="en-US"/>
              <a:t>Tony Xiao Han (Huawei Technologies)</a:t>
            </a:r>
          </a:p>
        </p:txBody>
      </p:sp>
      <p:sp>
        <p:nvSpPr>
          <p:cNvPr id="7" name="Slide Number Placeholder 6"/>
          <p:cNvSpPr>
            <a:spLocks noGrp="1"/>
          </p:cNvSpPr>
          <p:nvPr>
            <p:ph type="sldNum" sz="quarter" idx="5"/>
          </p:nvPr>
        </p:nvSpPr>
        <p:spPr/>
        <p:txBody>
          <a:bodyPr/>
          <a:lstStyle/>
          <a:p>
            <a:pPr>
              <a:defRPr/>
            </a:pPr>
            <a:r>
              <a:rPr lang="en-US" altLang="en-US"/>
              <a:t>Page </a:t>
            </a:r>
            <a:fld id="{DF5FBB85-B9F8-4899-8B5B-B90AEDFA23A9}" type="slidenum">
              <a:rPr lang="en-US" altLang="en-US" smtClean="0"/>
              <a:pPr>
                <a:defRPr/>
              </a:pPr>
              <a:t>1</a:t>
            </a:fld>
            <a:endParaRPr lang="en-US" altLang="en-US"/>
          </a:p>
        </p:txBody>
      </p:sp>
    </p:spTree>
    <p:extLst>
      <p:ext uri="{BB962C8B-B14F-4D97-AF65-F5344CB8AC3E}">
        <p14:creationId xmlns:p14="http://schemas.microsoft.com/office/powerpoint/2010/main" val="19211208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8394932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30951949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30559543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23551501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0755164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4063930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7404495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5119745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5266030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669161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1606043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5239535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4036292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6811402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8232911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4923152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5544889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8551260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598652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945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a:t>
            </a:r>
            <a:r>
              <a:rPr lang="en-US" altLang="zh-CN" sz="1800" b="1" dirty="0"/>
              <a:t>0033</a:t>
            </a:r>
            <a:r>
              <a:rPr lang="en-US" altLang="en-US" sz="1800" b="1" dirty="0"/>
              <a:t>r5</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51296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Motions</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March 2024</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1768-04-000m-revme-gen-ad-hoc-comments-on-sb.xls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mentor.ieee.org/802.11/dcn/23/11-23-2032-04-000m-revme-mac-sa-comments.xl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3/11-23-1857-05-000m-rsn-overriding.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2144-01-000m-miscellaneous-sb1-resolutions.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1750-04-000m-resolutions-for-some-comments-on-11me-d4-0-initial-sa-ballot.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4/11-24-0489-03-000m-revme-sb2-ed1-ad-hoc-comments.xls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mentor.ieee.org/802.11/dcn/24/11-24-0472-02-000m-revme-sa-ballot-2-editor2-ad-hoc-comments.xls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4/11-24-0484-01-000m-revme-gen-ad-hoc-comments-on-sb-recirc-1.xls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mentor.ieee.org/802.11/dcn/24/11-24-0491-02-000m-revme-sa-1-sec-adhoc-comments.xlsx" TargetMode="External"/><Relationship Id="rId5" Type="http://schemas.openxmlformats.org/officeDocument/2006/relationships/hyperlink" Target="https://mentor.ieee.org/802.11/dcn/21/11-21-0727-31-000m-revme-phy-comments.xls" TargetMode="External"/><Relationship Id="rId4" Type="http://schemas.openxmlformats.org/officeDocument/2006/relationships/hyperlink" Target="https://mentor.ieee.org/802.11/dcn/23/11-23-2032-07-000m-revme-mac-sa-comments.xl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727-31-000m-revme-phy-comments.xls"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4/11-24-0484-01-000m-revme-gen-ad-hoc-comments-on-sb-recirc-1.xls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4/11-24-0484-01-000m-revme-gen-ad-hoc-comments-on-sb-recirc-1.xls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441-01-000m-11bb-roll-in-comments.xls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0563-01-000m-dmg-positioning-bit.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23/11-23-1743-04-000m-revme-sb1-ed1-ad-hoc-comments.xlsx"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https://mentor.ieee.org/802.11/dcn/23/11-23-1746-06-000m-revme-sa-ballot-1-ed2-ad-hoc-comments.xls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1768-04-000m-revme-gen-ad-hoc-comments-on-sb.xls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mentor.ieee.org/802.11/dcn/23/11-23-1755-03-000m-revme-sa-0-sec-adhoc-comments.xlsx" TargetMode="External"/><Relationship Id="rId5" Type="http://schemas.openxmlformats.org/officeDocument/2006/relationships/hyperlink" Target="https://mentor.ieee.org/802.11/dcn/21/11-21-0727-29-000m-revme-phy-comments.xls" TargetMode="External"/><Relationship Id="rId4" Type="http://schemas.openxmlformats.org/officeDocument/2006/relationships/hyperlink" Target="https://mentor.ieee.org/802.11/dcn/23/11-23-2032-04-000m-revme-mac-sa-comments.xl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4/11-24-0021-00-000m-fixing-error.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4/11-24-0027-02-000m-reported-sae-errata.doc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3/11-23-2032-04-000m-revme-mac-sa-comments.xls"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3/11-23-2032-05-000m-revme-mac-sa-comments.xls"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23/11-23-1755-03-000m-revme-sa-0-sec-adhoc-comments.xlsx" TargetMode="External"/><Relationship Id="rId3" Type="http://schemas.openxmlformats.org/officeDocument/2006/relationships/hyperlink" Target="https://mentor.ieee.org/802.11/dcn/23/11-23-1743-04-000m-revme-sb1-ed1-ad-hoc-comments.xlsx" TargetMode="External"/><Relationship Id="rId7" Type="http://schemas.openxmlformats.org/officeDocument/2006/relationships/hyperlink" Target="https://mentor.ieee.org/802.11/dcn/21/11-21-0727-29-000m-revme-phy-comments.xls"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1/dcn/23/11-23-2032-04-000m-revme-mac-sa-comments.xls" TargetMode="External"/><Relationship Id="rId5" Type="http://schemas.openxmlformats.org/officeDocument/2006/relationships/hyperlink" Target="https://mentor.ieee.org/802.11/dcn/23/11-23-1768-04-000m-revme-gen-ad-hoc-comments-on-sb.xlsx" TargetMode="External"/><Relationship Id="rId4" Type="http://schemas.openxmlformats.org/officeDocument/2006/relationships/hyperlink" Target="https://mentor.ieee.org/802.11/dcn/23/11-23-1746-07-000m-revme-sa-ballot-1-ed2-ad-hoc-comments.xls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REVme</a:t>
            </a:r>
            <a:r>
              <a:rPr lang="en-US" altLang="en-US" kern="0" dirty="0"/>
              <a:t> Motions</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2024-03-14</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3" imgW="8249760" imgH="2544840" progId="Word.Document.8">
                  <p:embed/>
                </p:oleObj>
              </mc:Choice>
              <mc:Fallback>
                <p:oleObj name="Document" r:id="rId3"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4"/>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138 – More work Required CIDs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676400"/>
            <a:ext cx="10363200" cy="4114800"/>
          </a:xfrm>
        </p:spPr>
        <p:txBody>
          <a:bodyPr/>
          <a:lstStyle/>
          <a:p>
            <a:pPr marL="0" indent="0">
              <a:lnSpc>
                <a:spcPct val="80000"/>
              </a:lnSpc>
              <a:buNone/>
            </a:pPr>
            <a:r>
              <a:rPr lang="en-US" altLang="en-US" sz="1600" dirty="0"/>
              <a:t>Resolve the following CIDs in the </a:t>
            </a:r>
          </a:p>
          <a:p>
            <a:pPr marL="457200" lvl="1" indent="0">
              <a:lnSpc>
                <a:spcPct val="80000"/>
              </a:lnSpc>
              <a:buNone/>
            </a:pPr>
            <a:r>
              <a:rPr lang="en-US" altLang="en-US" sz="1400" dirty="0"/>
              <a:t>GEN: “GEN More Work Required” tab ( 1 CID) in in </a:t>
            </a:r>
            <a:r>
              <a:rPr lang="en-US" altLang="en-US" sz="1400" dirty="0">
                <a:hlinkClick r:id="rId3"/>
              </a:rPr>
              <a:t>https://mentor.ieee.org/802.11/dcn/23/11-23-1768-04-000m-revme-gen-ad-hoc-comments-on-sb.xlsx</a:t>
            </a:r>
            <a:r>
              <a:rPr lang="en-US" altLang="en-US" sz="1400" dirty="0"/>
              <a:t>,</a:t>
            </a:r>
          </a:p>
          <a:p>
            <a:pPr marL="457200" lvl="1" indent="0">
              <a:lnSpc>
                <a:spcPct val="80000"/>
              </a:lnSpc>
              <a:buNone/>
            </a:pPr>
            <a:r>
              <a:rPr lang="en-US" altLang="en-US" sz="1400" dirty="0"/>
              <a:t>MAC: “More Work Required” tab ( 9 CIDs) in </a:t>
            </a:r>
            <a:r>
              <a:rPr lang="en-US" altLang="en-US" sz="1400" dirty="0">
                <a:hlinkClick r:id="rId4"/>
              </a:rPr>
              <a:t>https://mentor.ieee.org/802.11/dcn/23/11-23-2032-05-000m-revme-mac-sa-comments.xls</a:t>
            </a:r>
            <a:r>
              <a:rPr lang="en-US" altLang="en-US" sz="1400" dirty="0"/>
              <a:t>, </a:t>
            </a:r>
          </a:p>
          <a:p>
            <a:pPr marL="457200" lvl="1" indent="0">
              <a:lnSpc>
                <a:spcPct val="80000"/>
              </a:lnSpc>
              <a:buNone/>
            </a:pPr>
            <a:endParaRPr lang="en-US" altLang="en-US" sz="1600" dirty="0"/>
          </a:p>
          <a:p>
            <a:pPr marL="57150" indent="0">
              <a:lnSpc>
                <a:spcPct val="80000"/>
              </a:lnSpc>
              <a:buNone/>
            </a:pPr>
            <a:r>
              <a:rPr lang="en-US" altLang="en-US" sz="1600" b="1" dirty="0"/>
              <a:t>With the resolution “REJECTED - The CRC reviewed the comment and agreed that a submission was required with more detailed or updated editing instructions. In the opinion of the CRC, the current Proposed Change does not propose sufficient detail or does not have task group consensus to implement a change to the draft that would  satisfy the commenter. No updated submission has been reviewed with the CRC.”</a:t>
            </a:r>
            <a:br>
              <a:rPr lang="en-US" altLang="en-US" sz="1600" b="1" dirty="0"/>
            </a:br>
            <a:endParaRPr lang="en-US" altLang="en-US" sz="1600" b="1" dirty="0">
              <a:solidFill>
                <a:srgbClr val="006600"/>
              </a:solidFill>
            </a:endParaRPr>
          </a:p>
          <a:p>
            <a:pPr marL="0" indent="0">
              <a:lnSpc>
                <a:spcPct val="80000"/>
              </a:lnSpc>
              <a:buNone/>
            </a:pPr>
            <a:r>
              <a:rPr lang="en-US" altLang="en-US" sz="1600" dirty="0"/>
              <a:t>Moved: Stephen McCann</a:t>
            </a:r>
          </a:p>
          <a:p>
            <a:pPr marL="0" indent="0">
              <a:lnSpc>
                <a:spcPct val="80000"/>
              </a:lnSpc>
              <a:buNone/>
            </a:pPr>
            <a:r>
              <a:rPr lang="en-US" altLang="en-US" sz="1600" dirty="0"/>
              <a:t>Seconded: Jon Rosdahl</a:t>
            </a:r>
          </a:p>
          <a:p>
            <a:pPr marL="0" indent="0">
              <a:lnSpc>
                <a:spcPct val="80000"/>
              </a:lnSpc>
              <a:buNone/>
            </a:pPr>
            <a:r>
              <a:rPr lang="en-US" altLang="en-US" sz="1600" dirty="0"/>
              <a:t>Result: Approved with one objection. Approved.</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10</a:t>
            </a:fld>
            <a:endParaRPr lang="en-US"/>
          </a:p>
        </p:txBody>
      </p:sp>
    </p:spTree>
    <p:extLst>
      <p:ext uri="{BB962C8B-B14F-4D97-AF65-F5344CB8AC3E}">
        <p14:creationId xmlns:p14="http://schemas.microsoft.com/office/powerpoint/2010/main" val="18223294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139  – CID 6087 (MAC) RSN Override</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r>
              <a:rPr lang="en-US" altLang="en-US" sz="2800" dirty="0"/>
              <a:t>Resolve CID 6087 as “REVISED - Incorporate changes under the “Proposed changes for CID 6087” section of </a:t>
            </a:r>
            <a:r>
              <a:rPr lang="en-US" altLang="en-US" sz="2800" dirty="0">
                <a:hlinkClick r:id="rId3"/>
              </a:rPr>
              <a:t>https://mentor.ieee.org/802.11/dcn/23/11-23-1857-05-000m-rsn-overriding.docx</a:t>
            </a:r>
            <a:r>
              <a:rPr lang="en-US" altLang="en-US" sz="2800" dirty="0"/>
              <a:t> </a:t>
            </a:r>
            <a:endParaRPr lang="en-US" altLang="en-US" sz="2800" b="1" dirty="0">
              <a:solidFill>
                <a:srgbClr val="006600"/>
              </a:solidFill>
            </a:endParaRPr>
          </a:p>
          <a:p>
            <a:pPr marL="0" indent="0">
              <a:lnSpc>
                <a:spcPct val="80000"/>
              </a:lnSpc>
              <a:buNone/>
            </a:pPr>
            <a:endParaRPr lang="en-US" altLang="en-US" sz="2800" dirty="0"/>
          </a:p>
          <a:p>
            <a:pPr marL="0" indent="0">
              <a:lnSpc>
                <a:spcPct val="80000"/>
              </a:lnSpc>
              <a:buNone/>
            </a:pPr>
            <a:endParaRPr lang="en-US" altLang="en-US" sz="2800" dirty="0"/>
          </a:p>
          <a:p>
            <a:pPr marL="0" indent="0">
              <a:lnSpc>
                <a:spcPct val="80000"/>
              </a:lnSpc>
              <a:buNone/>
            </a:pPr>
            <a:r>
              <a:rPr lang="en-US" altLang="en-US" dirty="0"/>
              <a:t>Moved: Jouni Malinen</a:t>
            </a:r>
          </a:p>
          <a:p>
            <a:pPr marL="0" indent="0">
              <a:lnSpc>
                <a:spcPct val="80000"/>
              </a:lnSpc>
              <a:buNone/>
            </a:pPr>
            <a:r>
              <a:rPr lang="en-US" altLang="en-US" dirty="0"/>
              <a:t>Seconded: Po-Kai Huang</a:t>
            </a:r>
          </a:p>
          <a:p>
            <a:pPr marL="0" indent="0">
              <a:lnSpc>
                <a:spcPct val="80000"/>
              </a:lnSpc>
              <a:buNone/>
            </a:pPr>
            <a:r>
              <a:rPr lang="en-US" altLang="en-US" dirty="0"/>
              <a:t>Result: 14 – Yes; 67 – No; 3 – Abstain. Motion Fails.</a:t>
            </a:r>
          </a:p>
          <a:p>
            <a:pPr marL="0" indent="0">
              <a:lnSpc>
                <a:spcPct val="80000"/>
              </a:lnSpc>
              <a:buNone/>
            </a:pPr>
            <a:r>
              <a:rPr lang="en-US" altLang="en-US">
                <a:solidFill>
                  <a:srgbClr val="FF0000"/>
                </a:solidFill>
              </a:rPr>
              <a:t>Result (after </a:t>
            </a:r>
            <a:r>
              <a:rPr lang="en-US" altLang="en-US" dirty="0">
                <a:solidFill>
                  <a:srgbClr val="FF0000"/>
                </a:solidFill>
              </a:rPr>
              <a:t>validation): 14 –Yes; 65 – No; 3 – Abstain. Motion Fails</a:t>
            </a:r>
            <a:endParaRPr lang="en-US" altLang="en-US" sz="1200" dirty="0">
              <a:solidFill>
                <a:srgbClr val="FF00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11</a:t>
            </a:fld>
            <a:endParaRPr lang="en-US"/>
          </a:p>
        </p:txBody>
      </p:sp>
    </p:spTree>
    <p:extLst>
      <p:ext uri="{BB962C8B-B14F-4D97-AF65-F5344CB8AC3E}">
        <p14:creationId xmlns:p14="http://schemas.microsoft.com/office/powerpoint/2010/main" val="2369750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400" y="685800"/>
            <a:ext cx="10972800" cy="1066800"/>
          </a:xfrm>
        </p:spPr>
        <p:txBody>
          <a:bodyPr/>
          <a:lstStyle/>
          <a:p>
            <a:r>
              <a:rPr lang="en-US" altLang="en-US" sz="2800" dirty="0"/>
              <a:t>Motion 140  – CID 6087 (MAC) RSN Override</a:t>
            </a:r>
            <a:br>
              <a:rPr lang="en-US" altLang="en-US" sz="2800" dirty="0"/>
            </a:br>
            <a:r>
              <a:rPr lang="en-US" altLang="en-US" sz="2800" dirty="0"/>
              <a:t>(2024-01-18)</a:t>
            </a:r>
            <a:endParaRPr lang="en-US" altLang="en-US" sz="18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r>
              <a:rPr lang="en-US" altLang="en-US" dirty="0"/>
              <a:t>Resolve CID 6087 as “Rejected.  The task group could not reach consensus on resolving this comment in the direction indicated in 11-23/1857r5. A straw poll to go in that direction (on the r4 of that document) results were: </a:t>
            </a:r>
          </a:p>
          <a:p>
            <a:pPr marL="0" indent="0">
              <a:lnSpc>
                <a:spcPct val="80000"/>
              </a:lnSpc>
              <a:buNone/>
            </a:pPr>
            <a:endParaRPr lang="en-US" altLang="en-US" dirty="0"/>
          </a:p>
          <a:p>
            <a:pPr marL="0" indent="0">
              <a:lnSpc>
                <a:spcPct val="80000"/>
              </a:lnSpc>
              <a:buNone/>
            </a:pPr>
            <a:r>
              <a:rPr lang="en-US" altLang="en-US" dirty="0"/>
              <a:t>Do you support adding the feature along the lines described in 11-23/1857r4?    Yes – 10; No – 12; Abstain – 1.</a:t>
            </a:r>
          </a:p>
          <a:p>
            <a:pPr marL="0" indent="0">
              <a:lnSpc>
                <a:spcPct val="80000"/>
              </a:lnSpc>
              <a:buNone/>
            </a:pPr>
            <a:endParaRPr lang="en-US" altLang="en-US" dirty="0"/>
          </a:p>
          <a:p>
            <a:pPr marL="0" indent="0">
              <a:lnSpc>
                <a:spcPct val="80000"/>
              </a:lnSpc>
              <a:buNone/>
            </a:pPr>
            <a:r>
              <a:rPr lang="en-US" altLang="en-US" dirty="0"/>
              <a:t>A motion on 11-23/1857r5 failed with the result: </a:t>
            </a:r>
            <a:r>
              <a:rPr lang="en-US" altLang="en-US" sz="2400" dirty="0"/>
              <a:t>14 – Yes; 67 – No; 3 - Abstain. Motion Fail</a:t>
            </a:r>
            <a:r>
              <a:rPr lang="en-US" altLang="en-US" dirty="0"/>
              <a:t>”</a:t>
            </a:r>
          </a:p>
          <a:p>
            <a:pPr marL="0" indent="0">
              <a:lnSpc>
                <a:spcPct val="80000"/>
              </a:lnSpc>
              <a:buNone/>
            </a:pPr>
            <a:endParaRPr lang="en-US" altLang="en-US" dirty="0"/>
          </a:p>
          <a:p>
            <a:pPr marL="0" indent="0">
              <a:lnSpc>
                <a:spcPct val="80000"/>
              </a:lnSpc>
              <a:buNone/>
            </a:pPr>
            <a:r>
              <a:rPr lang="en-US" altLang="en-US" dirty="0"/>
              <a:t>Moved: Jouni Malinen</a:t>
            </a:r>
          </a:p>
          <a:p>
            <a:pPr marL="0" indent="0">
              <a:lnSpc>
                <a:spcPct val="80000"/>
              </a:lnSpc>
              <a:buNone/>
            </a:pPr>
            <a:r>
              <a:rPr lang="en-US" altLang="en-US" dirty="0"/>
              <a:t>Seconded: Stephen McCann</a:t>
            </a:r>
          </a:p>
          <a:p>
            <a:pPr marL="0" indent="0">
              <a:lnSpc>
                <a:spcPct val="80000"/>
              </a:lnSpc>
              <a:buNone/>
            </a:pPr>
            <a:r>
              <a:rPr lang="en-US" altLang="en-US" dirty="0"/>
              <a:t>Result: Unanimous. Approved.</a:t>
            </a:r>
            <a:endParaRPr lang="en-US" altLang="en-US" dirty="0">
              <a:solidFill>
                <a:srgbClr val="0066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12</a:t>
            </a:fld>
            <a:endParaRPr lang="en-US"/>
          </a:p>
        </p:txBody>
      </p:sp>
    </p:spTree>
    <p:extLst>
      <p:ext uri="{BB962C8B-B14F-4D97-AF65-F5344CB8AC3E}">
        <p14:creationId xmlns:p14="http://schemas.microsoft.com/office/powerpoint/2010/main" val="25815326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400" y="685800"/>
            <a:ext cx="10972800" cy="1066800"/>
          </a:xfrm>
        </p:spPr>
        <p:txBody>
          <a:bodyPr/>
          <a:lstStyle/>
          <a:p>
            <a:r>
              <a:rPr lang="en-US" altLang="en-US" sz="2800" dirty="0"/>
              <a:t>Motion 141  – CID 6081 (MAC) </a:t>
            </a:r>
            <a:br>
              <a:rPr lang="en-US" altLang="en-US" sz="2800" dirty="0"/>
            </a:br>
            <a:r>
              <a:rPr lang="en-US" altLang="en-US" sz="2800" dirty="0"/>
              <a:t>(2024-01-18) </a:t>
            </a:r>
            <a:endParaRPr lang="en-US" altLang="en-US" sz="18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r>
              <a:rPr lang="en-US" altLang="en-US" dirty="0"/>
              <a:t>Update the resolution of CID 6081 as “</a:t>
            </a:r>
            <a:r>
              <a:rPr lang="en-US" dirty="0"/>
              <a:t>Revised: Incorporate the changes in 11-23/2144r1 (</a:t>
            </a:r>
            <a:r>
              <a:rPr lang="en-US" dirty="0">
                <a:hlinkClick r:id="rId3"/>
              </a:rPr>
              <a:t>https://mentor.ieee.org/802.11/dcn/23/11-23-2144-01-000m-miscellaneous-sb1-resolutions.docx</a:t>
            </a:r>
            <a:r>
              <a:rPr lang="en-US" dirty="0"/>
              <a:t>) under “changes for CID 6081” and instruct the editor to incorporate the changes into the </a:t>
            </a:r>
            <a:r>
              <a:rPr lang="en-US" dirty="0" err="1"/>
              <a:t>REVme</a:t>
            </a:r>
            <a:r>
              <a:rPr lang="en-US" dirty="0"/>
              <a:t> draft.”</a:t>
            </a:r>
          </a:p>
          <a:p>
            <a:pPr marL="0" indent="0">
              <a:lnSpc>
                <a:spcPct val="80000"/>
              </a:lnSpc>
              <a:buNone/>
            </a:pPr>
            <a:endParaRPr lang="en-US" altLang="en-US" dirty="0"/>
          </a:p>
          <a:p>
            <a:pPr marL="0" indent="0">
              <a:lnSpc>
                <a:spcPct val="80000"/>
              </a:lnSpc>
              <a:buNone/>
            </a:pPr>
            <a:endParaRPr lang="en-US" altLang="en-US" dirty="0"/>
          </a:p>
          <a:p>
            <a:pPr marL="0" indent="0">
              <a:lnSpc>
                <a:spcPct val="80000"/>
              </a:lnSpc>
              <a:buNone/>
            </a:pPr>
            <a:r>
              <a:rPr lang="en-US" altLang="en-US" dirty="0"/>
              <a:t>Moved: Stephen McCann</a:t>
            </a:r>
          </a:p>
          <a:p>
            <a:pPr marL="0" indent="0">
              <a:lnSpc>
                <a:spcPct val="80000"/>
              </a:lnSpc>
              <a:buNone/>
            </a:pPr>
            <a:r>
              <a:rPr lang="en-US" altLang="en-US" dirty="0"/>
              <a:t>Seconded: Brian Hart</a:t>
            </a:r>
          </a:p>
          <a:p>
            <a:pPr marL="0" indent="0">
              <a:lnSpc>
                <a:spcPct val="80000"/>
              </a:lnSpc>
              <a:buNone/>
            </a:pPr>
            <a:r>
              <a:rPr lang="en-US" altLang="en-US" dirty="0"/>
              <a:t>Result: Unanimous. Approved.</a:t>
            </a:r>
            <a:endParaRPr lang="en-US" altLang="en-US" dirty="0">
              <a:solidFill>
                <a:srgbClr val="0066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13</a:t>
            </a:fld>
            <a:endParaRPr lang="en-US"/>
          </a:p>
        </p:txBody>
      </p:sp>
    </p:spTree>
    <p:extLst>
      <p:ext uri="{BB962C8B-B14F-4D97-AF65-F5344CB8AC3E}">
        <p14:creationId xmlns:p14="http://schemas.microsoft.com/office/powerpoint/2010/main" val="1724718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400" y="685800"/>
            <a:ext cx="10972800" cy="1066800"/>
          </a:xfrm>
        </p:spPr>
        <p:txBody>
          <a:bodyPr/>
          <a:lstStyle/>
          <a:p>
            <a:r>
              <a:rPr lang="en-US" altLang="en-US" sz="2800" dirty="0"/>
              <a:t>Motion 142  – CID 6420 (ED1) </a:t>
            </a:r>
            <a:br>
              <a:rPr lang="en-US" altLang="en-US" sz="2800" dirty="0"/>
            </a:br>
            <a:r>
              <a:rPr lang="en-US" altLang="en-US" sz="2800" dirty="0"/>
              <a:t>(2024-01-18) </a:t>
            </a:r>
            <a:endParaRPr lang="en-US" altLang="en-US" sz="18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r>
              <a:rPr lang="en-US" altLang="en-US" dirty="0"/>
              <a:t>Resolve CID 6420 as “Revised” - incorporate the changes in 11-23/1750r4</a:t>
            </a:r>
          </a:p>
          <a:p>
            <a:pPr marL="0" indent="0">
              <a:lnSpc>
                <a:spcPct val="80000"/>
              </a:lnSpc>
              <a:buNone/>
            </a:pPr>
            <a:r>
              <a:rPr lang="en-US" altLang="en-US" dirty="0"/>
              <a:t>(</a:t>
            </a:r>
            <a:r>
              <a:rPr lang="en-US" altLang="en-US" dirty="0">
                <a:hlinkClick r:id="rId3"/>
              </a:rPr>
              <a:t>https://mentor.ieee.org/802.11/dcn/23/11-23-1750-04-000m-resolutions-for-some-comments-on-11me-d4-0-initial-sa-ballot.docx</a:t>
            </a:r>
            <a:r>
              <a:rPr lang="en-US" altLang="en-US" dirty="0"/>
              <a:t>)</a:t>
            </a:r>
          </a:p>
          <a:p>
            <a:pPr marL="0" indent="0">
              <a:lnSpc>
                <a:spcPct val="80000"/>
              </a:lnSpc>
              <a:buNone/>
            </a:pPr>
            <a:r>
              <a:rPr lang="en-US" altLang="en-US" dirty="0"/>
              <a:t>for CID 6420.</a:t>
            </a:r>
          </a:p>
          <a:p>
            <a:pPr marL="0" indent="0">
              <a:lnSpc>
                <a:spcPct val="80000"/>
              </a:lnSpc>
              <a:buNone/>
            </a:pPr>
            <a:endParaRPr lang="en-US" altLang="en-US" dirty="0"/>
          </a:p>
          <a:p>
            <a:pPr marL="0" indent="0">
              <a:lnSpc>
                <a:spcPct val="80000"/>
              </a:lnSpc>
              <a:buNone/>
            </a:pPr>
            <a:r>
              <a:rPr lang="en-US" altLang="en-US" dirty="0"/>
              <a:t>Moved: Emily Qi</a:t>
            </a:r>
          </a:p>
          <a:p>
            <a:pPr marL="0" indent="0">
              <a:lnSpc>
                <a:spcPct val="80000"/>
              </a:lnSpc>
              <a:buNone/>
            </a:pPr>
            <a:r>
              <a:rPr lang="en-US" altLang="en-US" dirty="0"/>
              <a:t>Seconded: Stephen McCann</a:t>
            </a:r>
          </a:p>
          <a:p>
            <a:pPr marL="0" indent="0">
              <a:lnSpc>
                <a:spcPct val="80000"/>
              </a:lnSpc>
              <a:buNone/>
            </a:pPr>
            <a:r>
              <a:rPr lang="en-US" altLang="en-US" dirty="0"/>
              <a:t>Result: Unanimous. Approved.</a:t>
            </a:r>
            <a:endParaRPr lang="en-US" altLang="en-US" dirty="0">
              <a:solidFill>
                <a:srgbClr val="0066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14</a:t>
            </a:fld>
            <a:endParaRPr lang="en-US"/>
          </a:p>
        </p:txBody>
      </p:sp>
    </p:spTree>
    <p:extLst>
      <p:ext uri="{BB962C8B-B14F-4D97-AF65-F5344CB8AC3E}">
        <p14:creationId xmlns:p14="http://schemas.microsoft.com/office/powerpoint/2010/main" val="1282436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143 – EDITOR1, EDITOR2 CIDs</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buNone/>
            </a:pPr>
            <a:r>
              <a:rPr lang="en-US" altLang="en-US" sz="1800" dirty="0"/>
              <a:t>“Motion-ED1-SA2A” (8 CIDs)  and “Trivial Comments” (11 CIDs) tabs in </a:t>
            </a:r>
            <a:r>
              <a:rPr lang="en-US" altLang="en-US" sz="1800" dirty="0">
                <a:hlinkClick r:id="rId3"/>
              </a:rPr>
              <a:t>https://mentor.ieee.org/802.11/dcn/24/11-24-0489-03-000m-revme-sb2-ed1-ad-hoc-comments.xlsx</a:t>
            </a:r>
            <a:r>
              <a:rPr lang="en-US" altLang="en-US" sz="1800" dirty="0"/>
              <a:t>,</a:t>
            </a:r>
          </a:p>
          <a:p>
            <a:pPr marL="457200" lvl="1" indent="0">
              <a:buNone/>
            </a:pPr>
            <a:r>
              <a:rPr lang="en-US" altLang="en-US" sz="1800" dirty="0"/>
              <a:t>“ED2-SA2-001” (17 CIDs)  tab in  </a:t>
            </a:r>
            <a:r>
              <a:rPr lang="en-US" altLang="en-US" sz="1800" dirty="0">
                <a:hlinkClick r:id="rId4"/>
              </a:rPr>
              <a:t>https://mentor.ieee.org/802.11/dcn/24/11-24-0472-02-000m-revme-sa-ballot-2-editor2-ad-hoc-comments.xlsx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	</a:t>
            </a:r>
          </a:p>
          <a:p>
            <a:pPr marL="0" indent="0">
              <a:lnSpc>
                <a:spcPct val="80000"/>
              </a:lnSpc>
              <a:buNone/>
            </a:pPr>
            <a:r>
              <a:rPr lang="en-US" altLang="en-US" sz="2000" dirty="0"/>
              <a:t>Seconded: Stephen McCann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15</a:t>
            </a:fld>
            <a:endParaRPr lang="en-US"/>
          </a:p>
        </p:txBody>
      </p:sp>
    </p:spTree>
    <p:extLst>
      <p:ext uri="{BB962C8B-B14F-4D97-AF65-F5344CB8AC3E}">
        <p14:creationId xmlns:p14="http://schemas.microsoft.com/office/powerpoint/2010/main" val="33507815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144 – GEN, MAC, PHY, SEC CIDs</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sz="1600" dirty="0"/>
              <a:t>Approve the comment resolutions in the </a:t>
            </a:r>
          </a:p>
          <a:p>
            <a:pPr marL="457200" lvl="1" indent="0">
              <a:lnSpc>
                <a:spcPct val="80000"/>
              </a:lnSpc>
              <a:buNone/>
            </a:pPr>
            <a:r>
              <a:rPr lang="en-US" altLang="en-US" sz="1600" dirty="0"/>
              <a:t>“GEN Motion March” tab (8 CIDs) in </a:t>
            </a:r>
            <a:r>
              <a:rPr lang="en-US" altLang="en-US" sz="1600" dirty="0">
                <a:hlinkClick r:id="rId3"/>
              </a:rPr>
              <a:t>https://mentor.ieee.org/802.11/dcn/24/11-24-0484-01-000m-revme-gen-ad-hoc-comments-on-sb-recirc-1.xlsx</a:t>
            </a:r>
            <a:r>
              <a:rPr lang="en-US" altLang="en-US" sz="1600" dirty="0"/>
              <a:t>,</a:t>
            </a:r>
          </a:p>
          <a:p>
            <a:pPr marL="457200" lvl="1" indent="0">
              <a:lnSpc>
                <a:spcPct val="80000"/>
              </a:lnSpc>
              <a:buNone/>
            </a:pPr>
            <a:r>
              <a:rPr lang="en-US" altLang="en-US" sz="1600" dirty="0"/>
              <a:t>“Motion MAC-BL” tab (14 CIDs) in </a:t>
            </a:r>
            <a:r>
              <a:rPr lang="en-US" altLang="en-US" sz="1600" dirty="0">
                <a:hlinkClick r:id="rId4"/>
              </a:rPr>
              <a:t>https://mentor.ieee.org/802.11/dcn/23/11-23-2032-07-000m-revme-mac-sa-comments.xls</a:t>
            </a:r>
            <a:r>
              <a:rPr lang="en-US" altLang="en-US" sz="1600" dirty="0"/>
              <a:t>, </a:t>
            </a:r>
          </a:p>
          <a:p>
            <a:pPr marL="457200" lvl="1" indent="0">
              <a:lnSpc>
                <a:spcPct val="80000"/>
              </a:lnSpc>
              <a:buNone/>
            </a:pPr>
            <a:r>
              <a:rPr lang="en-US" altLang="en-US" sz="1600" dirty="0"/>
              <a:t>“PHY Motion 4” tab (9 CIDs) in </a:t>
            </a:r>
            <a:r>
              <a:rPr lang="en-US" altLang="en-US" sz="1600" dirty="0">
                <a:hlinkClick r:id="rId5"/>
              </a:rPr>
              <a:t>https://mentor.ieee.org/802.11/dcn/21/11-21-0727-31-000m-revme-phy-comments.xls</a:t>
            </a:r>
            <a:r>
              <a:rPr lang="en-US" altLang="en-US" sz="1600" dirty="0"/>
              <a:t>,</a:t>
            </a:r>
          </a:p>
          <a:p>
            <a:pPr marL="457200" lvl="1" indent="0">
              <a:lnSpc>
                <a:spcPct val="80000"/>
              </a:lnSpc>
              <a:buNone/>
            </a:pPr>
            <a:r>
              <a:rPr lang="en-US" altLang="en-US" sz="1600" dirty="0"/>
              <a:t>“SEC Motion A” tab (8 CIDs) in </a:t>
            </a:r>
            <a:r>
              <a:rPr lang="en-US" altLang="en-US" sz="1600" dirty="0">
                <a:hlinkClick r:id="rId6"/>
              </a:rPr>
              <a:t>https://mentor.ieee.org/802.11/dcn/24/11-24-0491-02-000m-revme-sa-1-sec-adhoc-comments.xlsx</a:t>
            </a:r>
            <a:r>
              <a:rPr lang="en-US" altLang="en-US" sz="1600" dirty="0"/>
              <a:t>,</a:t>
            </a:r>
          </a:p>
          <a:p>
            <a:pPr marL="57150" indent="0">
              <a:lnSpc>
                <a:spcPct val="80000"/>
              </a:lnSpc>
              <a:buNone/>
            </a:pPr>
            <a:r>
              <a:rPr lang="en-US" altLang="en-US" sz="1600" b="1" dirty="0"/>
              <a:t>and incorporate the text changes into the </a:t>
            </a:r>
            <a:r>
              <a:rPr lang="en-US" altLang="en-US" sz="1600" b="1" dirty="0" err="1"/>
              <a:t>TGme</a:t>
            </a:r>
            <a:r>
              <a:rPr lang="en-US" altLang="en-US" sz="1600" b="1" dirty="0"/>
              <a:t> draft. </a:t>
            </a:r>
            <a:br>
              <a:rPr lang="en-US" altLang="en-US" sz="1800" b="1" dirty="0"/>
            </a:br>
            <a:endParaRPr lang="en-US" altLang="en-US" sz="1800" b="1" dirty="0">
              <a:solidFill>
                <a:srgbClr val="006600"/>
              </a:solidFill>
            </a:endParaRPr>
          </a:p>
          <a:p>
            <a:pPr marL="0" indent="0">
              <a:lnSpc>
                <a:spcPct val="80000"/>
              </a:lnSpc>
              <a:buNone/>
            </a:pPr>
            <a:r>
              <a:rPr lang="en-US" altLang="en-US" sz="1800" dirty="0"/>
              <a:t>Moved: Stephen McCann </a:t>
            </a:r>
          </a:p>
          <a:p>
            <a:pPr marL="0" indent="0">
              <a:lnSpc>
                <a:spcPct val="80000"/>
              </a:lnSpc>
              <a:buNone/>
            </a:pPr>
            <a:r>
              <a:rPr lang="en-US" altLang="en-US" sz="1800" dirty="0"/>
              <a:t>Seconded: Jon Rosdahl</a:t>
            </a:r>
          </a:p>
          <a:p>
            <a:pPr marL="0" indent="0">
              <a:lnSpc>
                <a:spcPct val="80000"/>
              </a:lnSpc>
              <a:buNone/>
            </a:pPr>
            <a:r>
              <a:rPr lang="en-US" altLang="en-US" sz="1800" dirty="0"/>
              <a:t>Result: Unanimous. Approved.</a:t>
            </a:r>
            <a:endParaRPr lang="en-US" altLang="en-US" sz="18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16</a:t>
            </a:fld>
            <a:endParaRPr lang="en-US"/>
          </a:p>
        </p:txBody>
      </p:sp>
    </p:spTree>
    <p:extLst>
      <p:ext uri="{BB962C8B-B14F-4D97-AF65-F5344CB8AC3E}">
        <p14:creationId xmlns:p14="http://schemas.microsoft.com/office/powerpoint/2010/main" val="1590397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145 – Location table in MIB – CID 7175</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 in the </a:t>
            </a:r>
          </a:p>
          <a:p>
            <a:pPr marL="457200" lvl="1" indent="0">
              <a:lnSpc>
                <a:spcPct val="80000"/>
              </a:lnSpc>
              <a:buNone/>
            </a:pPr>
            <a:r>
              <a:rPr lang="en-US" altLang="en-US" sz="1800" dirty="0"/>
              <a:t>“PHY Motion 4b” tab in </a:t>
            </a:r>
            <a:r>
              <a:rPr lang="en-US" altLang="en-US" sz="1800" dirty="0">
                <a:hlinkClick r:id="rId3"/>
              </a:rPr>
              <a:t>https://mentor.ieee.org/802.11/dcn/21/11-21-0727-31-000m-revme-phy-comments.xls</a:t>
            </a:r>
            <a:r>
              <a:rPr lang="en-US" altLang="en-US" sz="1800" b="1" dirty="0"/>
              <a: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Mark Hamilton	</a:t>
            </a:r>
          </a:p>
          <a:p>
            <a:pPr marL="0" indent="0">
              <a:lnSpc>
                <a:spcPct val="80000"/>
              </a:lnSpc>
              <a:buNone/>
            </a:pPr>
            <a:r>
              <a:rPr lang="en-US" altLang="en-US" sz="2000" dirty="0"/>
              <a:t>Seconded: Stephen McCann</a:t>
            </a:r>
          </a:p>
          <a:p>
            <a:pPr marL="0" indent="0">
              <a:lnSpc>
                <a:spcPct val="80000"/>
              </a:lnSpc>
              <a:buNone/>
            </a:pPr>
            <a:r>
              <a:rPr lang="en-US" altLang="en-US" sz="2000" dirty="0"/>
              <a:t>Result: Motion Passes with one No vote.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17</a:t>
            </a:fld>
            <a:endParaRPr lang="en-US"/>
          </a:p>
        </p:txBody>
      </p:sp>
    </p:spTree>
    <p:extLst>
      <p:ext uri="{BB962C8B-B14F-4D97-AF65-F5344CB8AC3E}">
        <p14:creationId xmlns:p14="http://schemas.microsoft.com/office/powerpoint/2010/main" val="2307359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146 – GEN Motion EBCS</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EBCS” tab (1 CID) in </a:t>
            </a:r>
            <a:r>
              <a:rPr lang="en-US" altLang="en-US" sz="1800" dirty="0">
                <a:hlinkClick r:id="rId3"/>
              </a:rPr>
              <a:t>https://mentor.ieee.org/802.11/dcn/24/11-24-0484-01-000m-revme-gen-ad-hoc-comments-on-sb-recirc-1.xlsx</a:t>
            </a:r>
            <a:r>
              <a:rPr lang="en-US" altLang="en-US" sz="1800" dirty="0"/>
              <a:t>,</a:t>
            </a:r>
          </a:p>
          <a:p>
            <a:pPr marL="457200" lvl="1" indent="0">
              <a:lnSpc>
                <a:spcPct val="80000"/>
              </a:lnSpc>
              <a:buNone/>
            </a:pPr>
            <a:r>
              <a:rPr lang="en-US" altLang="en-US" sz="1800" dirty="0"/>
              <a:t>And instruct the Editor to incorporate the changes into the draft.</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Mark Hamilton	</a:t>
            </a:r>
          </a:p>
          <a:p>
            <a:pPr marL="0" indent="0">
              <a:lnSpc>
                <a:spcPct val="80000"/>
              </a:lnSpc>
              <a:buNone/>
            </a:pPr>
            <a:r>
              <a:rPr lang="en-US" altLang="en-US" sz="2000" dirty="0"/>
              <a:t>Seconded: Stephen McCann</a:t>
            </a:r>
          </a:p>
          <a:p>
            <a:pPr marL="0" indent="0">
              <a:lnSpc>
                <a:spcPct val="80000"/>
              </a:lnSpc>
              <a:buNone/>
            </a:pPr>
            <a:r>
              <a:rPr lang="en-US" altLang="en-US" sz="2000" dirty="0"/>
              <a:t>Result: 6-7-4. Motion Fails.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18</a:t>
            </a:fld>
            <a:endParaRPr lang="en-US"/>
          </a:p>
        </p:txBody>
      </p:sp>
    </p:spTree>
    <p:extLst>
      <p:ext uri="{BB962C8B-B14F-4D97-AF65-F5344CB8AC3E}">
        <p14:creationId xmlns:p14="http://schemas.microsoft.com/office/powerpoint/2010/main" val="12525658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400" y="685800"/>
            <a:ext cx="10668000" cy="1066800"/>
          </a:xfrm>
        </p:spPr>
        <p:txBody>
          <a:bodyPr/>
          <a:lstStyle/>
          <a:p>
            <a:r>
              <a:rPr lang="en-US" altLang="en-US" dirty="0"/>
              <a:t>Motion 147 – GEN Motion Amendment Roll-in – CID 7147</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Amendment”(1 CID) on tab in </a:t>
            </a:r>
            <a:r>
              <a:rPr lang="en-US" altLang="en-US" sz="1800" dirty="0">
                <a:hlinkClick r:id="rId3"/>
              </a:rPr>
              <a:t>https://mentor.ieee.org/802.11/dcn/24/11-24-0484-01-000m-revme-gen-ad-hoc-comments-on-sb-recirc-1.xlsx</a:t>
            </a:r>
            <a:r>
              <a:rPr lang="en-US" altLang="en-US" sz="1800" dirty="0"/>
              <a:t>.</a:t>
            </a:r>
          </a:p>
          <a:p>
            <a:pPr marL="457200" lvl="1" indent="0">
              <a:lnSpc>
                <a:spcPct val="80000"/>
              </a:lnSpc>
              <a:buNone/>
            </a:pPr>
            <a:endParaRPr lang="en-US" altLang="en-US" sz="1800" dirty="0"/>
          </a:p>
          <a:p>
            <a:pPr marL="457200" lvl="1" indent="0">
              <a:lnSpc>
                <a:spcPct val="80000"/>
              </a:lnSpc>
              <a:buNone/>
            </a:pPr>
            <a:endParaRPr lang="en-US" altLang="en-US" sz="2000" b="1" dirty="0">
              <a:solidFill>
                <a:srgbClr val="006600"/>
              </a:solidFill>
            </a:endParaRPr>
          </a:p>
          <a:p>
            <a:pPr marL="0" indent="0">
              <a:lnSpc>
                <a:spcPct val="80000"/>
              </a:lnSpc>
              <a:buNone/>
            </a:pPr>
            <a:r>
              <a:rPr lang="en-US" altLang="en-US" sz="2000" dirty="0"/>
              <a:t>Moved: Mark Hamilton	</a:t>
            </a:r>
          </a:p>
          <a:p>
            <a:pPr marL="0" indent="0">
              <a:lnSpc>
                <a:spcPct val="80000"/>
              </a:lnSpc>
              <a:buNone/>
            </a:pPr>
            <a:r>
              <a:rPr lang="en-US" altLang="en-US" sz="2000" dirty="0"/>
              <a:t>Seconded: Jon Rosdahl</a:t>
            </a:r>
          </a:p>
          <a:p>
            <a:pPr marL="0" indent="0">
              <a:lnSpc>
                <a:spcPct val="80000"/>
              </a:lnSpc>
              <a:buNone/>
            </a:pPr>
            <a:r>
              <a:rPr lang="en-US" altLang="en-US" sz="2000" dirty="0"/>
              <a:t>Result: 17-4-4.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19</a:t>
            </a:fld>
            <a:endParaRPr lang="en-US"/>
          </a:p>
        </p:txBody>
      </p:sp>
    </p:spTree>
    <p:extLst>
      <p:ext uri="{BB962C8B-B14F-4D97-AF65-F5344CB8AC3E}">
        <p14:creationId xmlns:p14="http://schemas.microsoft.com/office/powerpoint/2010/main" val="3513721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document contains motions for </a:t>
            </a:r>
            <a:r>
              <a:rPr lang="en-US" altLang="en-US" dirty="0" err="1"/>
              <a:t>REVme</a:t>
            </a:r>
            <a:r>
              <a:rPr lang="en-US" altLang="en-US" dirty="0"/>
              <a:t> in 2024</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148 – </a:t>
            </a:r>
            <a:r>
              <a:rPr lang="en-US" altLang="en-US" dirty="0" err="1"/>
              <a:t>TGbb</a:t>
            </a:r>
            <a:r>
              <a:rPr lang="en-US" altLang="en-US" dirty="0"/>
              <a:t> updates</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dirty="0"/>
              <a:t>Approve the resolution to comments received in </a:t>
            </a:r>
            <a:r>
              <a:rPr lang="en-US" altLang="en-US" dirty="0">
                <a:hlinkClick r:id="rId3"/>
              </a:rPr>
              <a:t>https://mentor.ieee.org/802.11/dcn/24/11-24-0441-01-000m-11bb-roll-in-comments.xlsx</a:t>
            </a:r>
            <a:r>
              <a:rPr lang="en-US" altLang="en-US" dirty="0"/>
              <a:t>, and instruct the editor to update the </a:t>
            </a:r>
            <a:r>
              <a:rPr lang="en-US" altLang="en-US" dirty="0" err="1"/>
              <a:t>REVme</a:t>
            </a:r>
            <a:r>
              <a:rPr lang="en-US" altLang="en-US" dirty="0"/>
              <a:t> draft.</a:t>
            </a:r>
            <a:endParaRPr lang="en-US" altLang="en-US" sz="2000" b="1" dirty="0">
              <a:solidFill>
                <a:srgbClr val="006600"/>
              </a:solidFill>
            </a:endParaRPr>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r>
              <a:rPr lang="en-US" altLang="en-US" sz="2000" dirty="0"/>
              <a:t>Moved: Jon Rosdahl</a:t>
            </a:r>
          </a:p>
          <a:p>
            <a:pPr marL="0" indent="0">
              <a:lnSpc>
                <a:spcPct val="80000"/>
              </a:lnSpc>
              <a:buNone/>
            </a:pPr>
            <a:r>
              <a:rPr lang="en-US" altLang="en-US" sz="2000" dirty="0"/>
              <a:t>Seconded: Emily Qi</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20</a:t>
            </a:fld>
            <a:endParaRPr lang="en-US"/>
          </a:p>
        </p:txBody>
      </p:sp>
    </p:spTree>
    <p:extLst>
      <p:ext uri="{BB962C8B-B14F-4D97-AF65-F5344CB8AC3E}">
        <p14:creationId xmlns:p14="http://schemas.microsoft.com/office/powerpoint/2010/main" val="26270469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a:t>Motion 149 </a:t>
            </a:r>
            <a:r>
              <a:rPr lang="en-US" altLang="en-US" dirty="0"/>
              <a:t>– DMG Positioning bit</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dirty="0"/>
              <a:t>Instruct the editor to incorporate changes described in  </a:t>
            </a:r>
            <a:r>
              <a:rPr lang="en-US" altLang="en-US" dirty="0">
                <a:hlinkClick r:id="rId3"/>
              </a:rPr>
              <a:t>https://mentor.ieee.org/802.11/dcn/24/11-24-0563-01-000m-dmg-positioning-bit.docx</a:t>
            </a:r>
            <a:r>
              <a:rPr lang="en-US" altLang="en-US" dirty="0"/>
              <a:t>, which address a bit assignment conflict.</a:t>
            </a:r>
            <a:endParaRPr lang="en-US" altLang="en-US" sz="2000" b="1" dirty="0">
              <a:solidFill>
                <a:srgbClr val="006600"/>
              </a:solidFill>
            </a:endParaRPr>
          </a:p>
          <a:p>
            <a:pPr marL="0" indent="0">
              <a:lnSpc>
                <a:spcPct val="80000"/>
              </a:lnSpc>
              <a:buNone/>
            </a:pPr>
            <a:endParaRPr lang="en-US" altLang="en-US" sz="2000" dirty="0"/>
          </a:p>
          <a:p>
            <a:pPr marL="0" indent="0">
              <a:lnSpc>
                <a:spcPct val="80000"/>
              </a:lnSpc>
              <a:buNone/>
            </a:pPr>
            <a:r>
              <a:rPr lang="en-US" altLang="en-US" sz="2000" dirty="0"/>
              <a:t>Table the motion: Mark/Jon. 9/13/5 – Motion to table fails</a:t>
            </a:r>
          </a:p>
          <a:p>
            <a:pPr marL="0" indent="0">
              <a:lnSpc>
                <a:spcPct val="80000"/>
              </a:lnSpc>
              <a:buNone/>
            </a:pPr>
            <a:endParaRPr lang="en-US" altLang="en-US" sz="2000" dirty="0"/>
          </a:p>
          <a:p>
            <a:pPr marL="0" indent="0">
              <a:lnSpc>
                <a:spcPct val="80000"/>
              </a:lnSpc>
              <a:buNone/>
            </a:pPr>
            <a:r>
              <a:rPr lang="en-US" altLang="en-US" sz="2000" dirty="0"/>
              <a:t>Motion to amend:  Mark/Graham - Change the document number to 11-24/430 &lt; https://mentor.ieee.org/802.11/dcn/24/11-24-0430-00-00be-proposed-resolution-to-alignment-issue-in-figure-9-416.ppt&gt; on slide 7: - Motion to amend fails (3-17-1)</a:t>
            </a:r>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r>
              <a:rPr lang="en-US" altLang="en-US" sz="2000" dirty="0"/>
              <a:t>Moved: Stephen McCann</a:t>
            </a:r>
          </a:p>
          <a:p>
            <a:pPr marL="0" indent="0">
              <a:lnSpc>
                <a:spcPct val="80000"/>
              </a:lnSpc>
              <a:buNone/>
            </a:pPr>
            <a:r>
              <a:rPr lang="en-US" altLang="en-US" sz="2000" dirty="0"/>
              <a:t>Seconded: Srini </a:t>
            </a:r>
            <a:r>
              <a:rPr lang="en-US" altLang="en-US" sz="2000" dirty="0" err="1"/>
              <a:t>Kandala</a:t>
            </a:r>
            <a:endParaRPr lang="en-US" altLang="en-US" sz="2000" dirty="0"/>
          </a:p>
          <a:p>
            <a:pPr marL="0" indent="0">
              <a:lnSpc>
                <a:spcPct val="80000"/>
              </a:lnSpc>
              <a:buNone/>
            </a:pPr>
            <a:r>
              <a:rPr lang="en-US" altLang="en-US" sz="2000" dirty="0"/>
              <a:t>Result: 28/5/1. </a:t>
            </a:r>
            <a:r>
              <a:rPr lang="en-US" altLang="en-US" sz="2000"/>
              <a:t>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21</a:t>
            </a:fld>
            <a:endParaRPr lang="en-US"/>
          </a:p>
        </p:txBody>
      </p:sp>
    </p:spTree>
    <p:extLst>
      <p:ext uri="{BB962C8B-B14F-4D97-AF65-F5344CB8AC3E}">
        <p14:creationId xmlns:p14="http://schemas.microsoft.com/office/powerpoint/2010/main" val="2088069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131 – EDITOR1, EDITOR2 CIDs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“Motion-ED1-SA1D”  (1 CID) tab in </a:t>
            </a:r>
            <a:r>
              <a:rPr lang="en-US" altLang="en-US" sz="1800" dirty="0">
                <a:hlinkClick r:id="rId3"/>
              </a:rPr>
              <a:t>https://mentor.ieee.org/802.11/dcn/23/11-23-1743-04-000m-revme-sb1-ed1-ad-hoc-comments.xlsx</a:t>
            </a:r>
            <a:r>
              <a:rPr lang="en-US" altLang="en-US" sz="1800" dirty="0"/>
              <a:t>  </a:t>
            </a:r>
          </a:p>
          <a:p>
            <a:pPr marL="457200" lvl="1" indent="0">
              <a:lnSpc>
                <a:spcPct val="80000"/>
              </a:lnSpc>
              <a:buNone/>
            </a:pPr>
            <a:r>
              <a:rPr lang="en-US" altLang="en-US" sz="1800" dirty="0"/>
              <a:t>“Motion ED2-SA1-04” (2 CIDs) and “Motion ED2-SA1-05” (7 CIDs) tabs in  </a:t>
            </a:r>
            <a:r>
              <a:rPr lang="en-US" altLang="en-US" sz="1800" dirty="0">
                <a:hlinkClick r:id="rId4"/>
              </a:rPr>
              <a:t>https://mentor.ieee.org/802.11/dcn/23/11-23-1746-07-000m-revme-sa-ballot-1-ed2-ad-hoc-comments.xlsx</a:t>
            </a:r>
            <a:r>
              <a:rPr lang="en-US" altLang="en-US" sz="1800" dirty="0"/>
              <a:t>, </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Jon Rosdahl	</a:t>
            </a:r>
          </a:p>
          <a:p>
            <a:pPr marL="0" indent="0">
              <a:lnSpc>
                <a:spcPct val="80000"/>
              </a:lnSpc>
              <a:buNone/>
            </a:pPr>
            <a:r>
              <a:rPr lang="en-US" altLang="en-US" sz="2000" dirty="0"/>
              <a:t>Seconded: Emily Qi</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a:t>
            </a:fld>
            <a:endParaRPr lang="en-US"/>
          </a:p>
        </p:txBody>
      </p:sp>
    </p:spTree>
    <p:extLst>
      <p:ext uri="{BB962C8B-B14F-4D97-AF65-F5344CB8AC3E}">
        <p14:creationId xmlns:p14="http://schemas.microsoft.com/office/powerpoint/2010/main" val="1217866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132 – GEN, MAC, PHY, SEC CIDs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sz="1600" dirty="0"/>
              <a:t>Approve the comment resolutions in the </a:t>
            </a:r>
          </a:p>
          <a:p>
            <a:pPr marL="457200" lvl="1" indent="0">
              <a:lnSpc>
                <a:spcPct val="80000"/>
              </a:lnSpc>
              <a:buNone/>
            </a:pPr>
            <a:r>
              <a:rPr lang="en-US" altLang="en-US" sz="1600" dirty="0"/>
              <a:t>“GEN Motion E” tab (3 CIDs),</a:t>
            </a:r>
          </a:p>
          <a:p>
            <a:pPr marL="457200" lvl="1" indent="0">
              <a:lnSpc>
                <a:spcPct val="80000"/>
              </a:lnSpc>
              <a:buNone/>
            </a:pPr>
            <a:r>
              <a:rPr lang="en-US" altLang="en-US" sz="1600" dirty="0"/>
              <a:t>in </a:t>
            </a:r>
            <a:r>
              <a:rPr lang="en-US" altLang="en-US" sz="1600" dirty="0">
                <a:hlinkClick r:id="rId3"/>
              </a:rPr>
              <a:t>https://mentor.ieee.org/802.11/dcn/23/11-23-1768-04-000m-revme-gen-ad-hoc-comments-on-sb.xlsx</a:t>
            </a:r>
            <a:r>
              <a:rPr lang="en-US" altLang="en-US" sz="1600" dirty="0"/>
              <a:t>,</a:t>
            </a:r>
          </a:p>
          <a:p>
            <a:pPr marL="457200" lvl="1" indent="0">
              <a:lnSpc>
                <a:spcPct val="80000"/>
              </a:lnSpc>
              <a:buNone/>
            </a:pPr>
            <a:r>
              <a:rPr lang="en-US" altLang="en-US" sz="1600" dirty="0"/>
              <a:t>“Motion MAC-BK” tab (45 CIDs), with the exception of CIDs 6601, 6602, 6603, in </a:t>
            </a:r>
            <a:r>
              <a:rPr lang="en-US" altLang="en-US" sz="1600" dirty="0">
                <a:hlinkClick r:id="rId4"/>
              </a:rPr>
              <a:t>https://mentor.ieee.org/802.11/dcn/23/11-23-2032-05-000m-revme-mac-sa-comments.xls</a:t>
            </a:r>
            <a:r>
              <a:rPr lang="en-US" altLang="en-US" sz="1600" dirty="0"/>
              <a:t>, </a:t>
            </a:r>
          </a:p>
          <a:p>
            <a:pPr marL="457200" lvl="1" indent="0">
              <a:lnSpc>
                <a:spcPct val="80000"/>
              </a:lnSpc>
              <a:buNone/>
            </a:pPr>
            <a:r>
              <a:rPr lang="en-US" altLang="en-US" sz="1600" dirty="0"/>
              <a:t>“PHY Motion 3” tab (17 CIDs) in </a:t>
            </a:r>
            <a:r>
              <a:rPr lang="en-US" altLang="en-US" sz="1600" dirty="0">
                <a:hlinkClick r:id="rId5"/>
              </a:rPr>
              <a:t>https://mentor.ieee.org/802.11/dcn/21/11-21-0727-29-000m-revme-phy-comments.xls</a:t>
            </a:r>
            <a:r>
              <a:rPr lang="en-US" altLang="en-US" sz="1600" dirty="0"/>
              <a:t>,</a:t>
            </a:r>
          </a:p>
          <a:p>
            <a:pPr marL="457200" lvl="1" indent="0">
              <a:lnSpc>
                <a:spcPct val="80000"/>
              </a:lnSpc>
              <a:buNone/>
            </a:pPr>
            <a:r>
              <a:rPr lang="en-US" altLang="en-US" sz="1600" dirty="0"/>
              <a:t>“SEC Motion C” tab (7 CIDs) in </a:t>
            </a:r>
            <a:r>
              <a:rPr lang="en-US" altLang="en-US" sz="1600" dirty="0">
                <a:hlinkClick r:id="rId6"/>
              </a:rPr>
              <a:t>https://mentor.ieee.org/802.11/dcn/23/11-23-1755-03-000m-revme-sa-0-sec-adhoc-comments.xlsx</a:t>
            </a:r>
            <a:r>
              <a:rPr lang="en-US" altLang="en-US" sz="1600" dirty="0"/>
              <a:t>,</a:t>
            </a:r>
          </a:p>
          <a:p>
            <a:pPr marL="457200" lvl="1" indent="0">
              <a:lnSpc>
                <a:spcPct val="80000"/>
              </a:lnSpc>
              <a:buNone/>
            </a:pPr>
            <a:r>
              <a:rPr lang="en-US" altLang="en-US" sz="1600" dirty="0"/>
              <a:t>And resolve CIDs 6601, 6602 and 6603 as “REJECTED. Comment has been withdrawn by the commenter”</a:t>
            </a:r>
          </a:p>
          <a:p>
            <a:pPr marL="57150" indent="0">
              <a:lnSpc>
                <a:spcPct val="80000"/>
              </a:lnSpc>
              <a:buNone/>
            </a:pPr>
            <a:r>
              <a:rPr lang="en-US" altLang="en-US" sz="1600" b="1" dirty="0"/>
              <a:t>and incorporate the text changes into the </a:t>
            </a:r>
            <a:r>
              <a:rPr lang="en-US" altLang="en-US" sz="1600" b="1" dirty="0" err="1"/>
              <a:t>TGme</a:t>
            </a:r>
            <a:r>
              <a:rPr lang="en-US" altLang="en-US" sz="1600" b="1" dirty="0"/>
              <a:t> draft. </a:t>
            </a:r>
            <a:br>
              <a:rPr lang="en-US" altLang="en-US" sz="1800" b="1" dirty="0"/>
            </a:br>
            <a:endParaRPr lang="en-US" altLang="en-US" sz="1800" b="1" dirty="0">
              <a:solidFill>
                <a:srgbClr val="006600"/>
              </a:solidFill>
            </a:endParaRPr>
          </a:p>
          <a:p>
            <a:pPr marL="0" indent="0">
              <a:lnSpc>
                <a:spcPct val="80000"/>
              </a:lnSpc>
              <a:buNone/>
            </a:pPr>
            <a:r>
              <a:rPr lang="en-US" altLang="en-US" sz="1800" dirty="0"/>
              <a:t>Moved: Stephen McCann</a:t>
            </a:r>
          </a:p>
          <a:p>
            <a:pPr marL="0" indent="0">
              <a:lnSpc>
                <a:spcPct val="80000"/>
              </a:lnSpc>
              <a:buNone/>
            </a:pPr>
            <a:r>
              <a:rPr lang="en-US" altLang="en-US" sz="1800" dirty="0"/>
              <a:t>Seconded: Jon Rosdahl</a:t>
            </a:r>
          </a:p>
          <a:p>
            <a:pPr marL="0" indent="0">
              <a:lnSpc>
                <a:spcPct val="80000"/>
              </a:lnSpc>
              <a:buNone/>
            </a:pPr>
            <a:r>
              <a:rPr lang="en-US" altLang="en-US" sz="1800" dirty="0"/>
              <a:t>Result: Unanimous. Approved.</a:t>
            </a:r>
            <a:endParaRPr lang="en-US" altLang="en-US" sz="18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a:t>
            </a:fld>
            <a:endParaRPr lang="en-US"/>
          </a:p>
        </p:txBody>
      </p:sp>
    </p:spTree>
    <p:extLst>
      <p:ext uri="{BB962C8B-B14F-4D97-AF65-F5344CB8AC3E}">
        <p14:creationId xmlns:p14="http://schemas.microsoft.com/office/powerpoint/2010/main" val="1210265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133 – Error in EDCAF text from 11ax</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dirty="0"/>
              <a:t>Incorporate the changes in </a:t>
            </a:r>
            <a:r>
              <a:rPr lang="en-US" altLang="en-US" dirty="0">
                <a:hlinkClick r:id="rId3"/>
              </a:rPr>
              <a:t>https://mentor.ieee.org/802.11/dcn/24/11-24-0021-00-000m-fixing-error.docx</a:t>
            </a:r>
            <a:r>
              <a:rPr lang="en-US" altLang="en-US" dirty="0"/>
              <a:t>, which </a:t>
            </a:r>
            <a:r>
              <a:rPr lang="en-US" altLang="en-US" b="1" dirty="0"/>
              <a:t> address an error in the EDCAF description, into the </a:t>
            </a:r>
            <a:r>
              <a:rPr lang="en-US" altLang="en-US" b="1" dirty="0" err="1"/>
              <a:t>REVme</a:t>
            </a:r>
            <a:r>
              <a:rPr lang="en-US" altLang="en-US" b="1" dirty="0"/>
              <a:t> draft</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Jon </a:t>
            </a:r>
            <a:r>
              <a:rPr lang="en-US" altLang="en-US" sz="2000" dirty="0" err="1"/>
              <a:t>Rosdal</a:t>
            </a:r>
            <a:endParaRPr lang="en-US" altLang="en-US" sz="2000" dirty="0"/>
          </a:p>
          <a:p>
            <a:pPr marL="0" indent="0">
              <a:lnSpc>
                <a:spcPct val="80000"/>
              </a:lnSpc>
              <a:buNone/>
            </a:pPr>
            <a:r>
              <a:rPr lang="en-US" altLang="en-US" sz="2000" dirty="0"/>
              <a:t>Seconded: Robert Stacey</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a:t>
            </a:fld>
            <a:endParaRPr lang="en-US"/>
          </a:p>
        </p:txBody>
      </p:sp>
    </p:spTree>
    <p:extLst>
      <p:ext uri="{BB962C8B-B14F-4D97-AF65-F5344CB8AC3E}">
        <p14:creationId xmlns:p14="http://schemas.microsoft.com/office/powerpoint/2010/main" val="2750456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134 – SAE Errata</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dirty="0"/>
              <a:t>Incorporate the changes in </a:t>
            </a:r>
            <a:r>
              <a:rPr lang="en-US" altLang="en-US" dirty="0">
                <a:hlinkClick r:id="rId3"/>
              </a:rPr>
              <a:t>https://mentor.ieee.org/802.11/dcn/24/11-24-0027-02-000m-reported-sae-errata.docx</a:t>
            </a:r>
            <a:r>
              <a:rPr lang="en-US" altLang="en-US" dirty="0"/>
              <a:t>, which provide text updates to the specification of SAE</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Dan Harkins</a:t>
            </a:r>
          </a:p>
          <a:p>
            <a:pPr marL="0" indent="0">
              <a:lnSpc>
                <a:spcPct val="80000"/>
              </a:lnSpc>
              <a:buNone/>
            </a:pPr>
            <a:r>
              <a:rPr lang="en-US" altLang="en-US" sz="2000" dirty="0"/>
              <a:t>Seconded: Joseph Levy</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6</a:t>
            </a:fld>
            <a:endParaRPr lang="en-US"/>
          </a:p>
        </p:txBody>
      </p:sp>
    </p:spTree>
    <p:extLst>
      <p:ext uri="{BB962C8B-B14F-4D97-AF65-F5344CB8AC3E}">
        <p14:creationId xmlns:p14="http://schemas.microsoft.com/office/powerpoint/2010/main" val="2901665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135 – CID 6509 (MAC) TCLAS in TSPEC element</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 MAC 6509” tab in </a:t>
            </a:r>
            <a:r>
              <a:rPr lang="en-US" altLang="en-US" sz="1800" dirty="0">
                <a:hlinkClick r:id="rId3"/>
              </a:rPr>
              <a:t>https://mentor.ieee.org/802.11/dcn/23/11-23-2032-05-000m-revme-mac-sa-comments.xls</a:t>
            </a:r>
            <a:r>
              <a:rPr lang="en-US" altLang="en-US" sz="1800" dirty="0"/>
              <a:t>, </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	</a:t>
            </a:r>
          </a:p>
          <a:p>
            <a:pPr marL="0" indent="0">
              <a:lnSpc>
                <a:spcPct val="80000"/>
              </a:lnSpc>
              <a:buNone/>
            </a:pPr>
            <a:r>
              <a:rPr lang="en-US" altLang="en-US" sz="2000" dirty="0"/>
              <a:t>Seconded: Manish Kumar</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7</a:t>
            </a:fld>
            <a:endParaRPr lang="en-US"/>
          </a:p>
        </p:txBody>
      </p:sp>
    </p:spTree>
    <p:extLst>
      <p:ext uri="{BB962C8B-B14F-4D97-AF65-F5344CB8AC3E}">
        <p14:creationId xmlns:p14="http://schemas.microsoft.com/office/powerpoint/2010/main" val="1265205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136 – CID 6071 (MAC) Non-infrastructure BSS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 MAC 6071” tab in </a:t>
            </a:r>
            <a:r>
              <a:rPr lang="en-US" altLang="en-US" sz="1800" dirty="0">
                <a:hlinkClick r:id="rId3"/>
              </a:rPr>
              <a:t>https://mentor.ieee.org/802.11/dcn/23/11-23-2032-05-000m-revme-mac-sa-comments.xls</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Brian Hart	</a:t>
            </a:r>
          </a:p>
          <a:p>
            <a:pPr marL="0" indent="0">
              <a:lnSpc>
                <a:spcPct val="80000"/>
              </a:lnSpc>
              <a:buNone/>
            </a:pPr>
            <a:r>
              <a:rPr lang="en-US" altLang="en-US" sz="2000" dirty="0"/>
              <a:t>Seconded: Jerome Henry</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8</a:t>
            </a:fld>
            <a:endParaRPr lang="en-US"/>
          </a:p>
        </p:txBody>
      </p:sp>
    </p:spTree>
    <p:extLst>
      <p:ext uri="{BB962C8B-B14F-4D97-AF65-F5344CB8AC3E}">
        <p14:creationId xmlns:p14="http://schemas.microsoft.com/office/powerpoint/2010/main" val="2284486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137 – Submission Required CIDs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600" dirty="0"/>
              <a:t>Resolve the following CIDs in the </a:t>
            </a:r>
          </a:p>
          <a:p>
            <a:pPr marL="457200" lvl="1" indent="0">
              <a:lnSpc>
                <a:spcPct val="80000"/>
              </a:lnSpc>
              <a:buNone/>
            </a:pPr>
            <a:r>
              <a:rPr lang="en-US" altLang="en-US" sz="1600" dirty="0"/>
              <a:t>ED1: “Submission Required" (53 CIDs) in </a:t>
            </a:r>
            <a:r>
              <a:rPr lang="en-US" altLang="en-US" sz="1600" dirty="0">
                <a:hlinkClick r:id="rId3"/>
              </a:rPr>
              <a:t>https://mentor.ieee.org/802.11/dcn/23/11-23-1743-04-000m-revme-sb1-ed1-ad-hoc-comments.xlsx</a:t>
            </a:r>
            <a:r>
              <a:rPr lang="en-US" altLang="en-US" sz="1600" dirty="0"/>
              <a:t>,</a:t>
            </a:r>
          </a:p>
          <a:p>
            <a:pPr marL="457200" lvl="1" indent="0">
              <a:lnSpc>
                <a:spcPct val="80000"/>
              </a:lnSpc>
              <a:buNone/>
            </a:pPr>
            <a:r>
              <a:rPr lang="en-US" altLang="en-US" sz="1600" dirty="0"/>
              <a:t>ED2: “Comments" (8 CIDs) in </a:t>
            </a:r>
            <a:r>
              <a:rPr lang="en-US" altLang="en-US" sz="1600" dirty="0">
                <a:hlinkClick r:id="rId4"/>
              </a:rPr>
              <a:t>https://mentor.ieee.org/802.11/dcn/23/11-23-1746-07-000m-revme-sa-ballot-1-ed2-ad-hoc-comments.xlsx</a:t>
            </a:r>
            <a:r>
              <a:rPr lang="en-US" altLang="en-US" sz="1600" dirty="0"/>
              <a:t>,</a:t>
            </a:r>
          </a:p>
          <a:p>
            <a:pPr marL="457200" lvl="1" indent="0">
              <a:lnSpc>
                <a:spcPct val="80000"/>
              </a:lnSpc>
              <a:buNone/>
            </a:pPr>
            <a:r>
              <a:rPr lang="en-US" altLang="en-US" sz="1600" dirty="0"/>
              <a:t>GEN: “GEN-Submission Required” tab ( 38 CIDs) in </a:t>
            </a:r>
            <a:r>
              <a:rPr lang="en-US" altLang="en-US" sz="1600" dirty="0">
                <a:hlinkClick r:id="rId5"/>
              </a:rPr>
              <a:t>https://mentor.ieee.org/802.11/dcn/23/11-23-1768-04-000m-revme-gen-ad-hoc-comments-on-sb.xlsx</a:t>
            </a:r>
            <a:r>
              <a:rPr lang="en-US" altLang="en-US" sz="1600" dirty="0"/>
              <a:t>,</a:t>
            </a:r>
          </a:p>
          <a:p>
            <a:pPr marL="457200" lvl="1" indent="0">
              <a:lnSpc>
                <a:spcPct val="80000"/>
              </a:lnSpc>
              <a:buNone/>
            </a:pPr>
            <a:r>
              <a:rPr lang="en-US" altLang="en-US" sz="1600" dirty="0"/>
              <a:t>MAC: “Submission Required” tab ( 128 CIDs) in </a:t>
            </a:r>
            <a:r>
              <a:rPr lang="en-US" altLang="en-US" sz="1600" dirty="0">
                <a:hlinkClick r:id="rId6"/>
              </a:rPr>
              <a:t>https://mentor.ieee.org/802.11/dcn/23/11-23-2032-05-000m-revme-mac-sa-comments.xls</a:t>
            </a:r>
            <a:r>
              <a:rPr lang="en-US" altLang="en-US" sz="1600" dirty="0"/>
              <a:t>, ,</a:t>
            </a:r>
          </a:p>
          <a:p>
            <a:pPr marL="457200" lvl="1" indent="0">
              <a:lnSpc>
                <a:spcPct val="80000"/>
              </a:lnSpc>
              <a:buNone/>
            </a:pPr>
            <a:r>
              <a:rPr lang="en-US" altLang="en-US" sz="1600" dirty="0"/>
              <a:t>PHY: “Submission Required” tab ( 34 CIDs) in </a:t>
            </a:r>
            <a:r>
              <a:rPr lang="en-US" altLang="en-US" sz="1600" dirty="0">
                <a:hlinkClick r:id="rId7"/>
              </a:rPr>
              <a:t>https://mentor.ieee.org/802.11/dcn/21/11-21-0727-29-000m-revme-phy-comments.xls</a:t>
            </a:r>
            <a:r>
              <a:rPr lang="en-US" altLang="en-US" sz="1600" dirty="0"/>
              <a:t>,</a:t>
            </a:r>
          </a:p>
          <a:p>
            <a:pPr marL="457200" lvl="1" indent="0">
              <a:lnSpc>
                <a:spcPct val="80000"/>
              </a:lnSpc>
              <a:buNone/>
            </a:pPr>
            <a:r>
              <a:rPr lang="en-US" altLang="en-US" sz="1600" dirty="0"/>
              <a:t>SEC: “Submission Required” tab ( 71 CIDs) in </a:t>
            </a:r>
            <a:r>
              <a:rPr lang="en-US" altLang="en-US" sz="1600" dirty="0">
                <a:hlinkClick r:id="rId8"/>
              </a:rPr>
              <a:t>https://mentor.ieee.org/802.11/dcn/23/11-23-1755-03-000m-revme-sa-0-sec-adhoc-comments.xlsx</a:t>
            </a:r>
            <a:r>
              <a:rPr lang="en-US" altLang="en-US" sz="1600" dirty="0"/>
              <a:t>,  </a:t>
            </a:r>
          </a:p>
          <a:p>
            <a:pPr marL="457200" lvl="1" indent="0">
              <a:lnSpc>
                <a:spcPct val="80000"/>
              </a:lnSpc>
              <a:buNone/>
            </a:pPr>
            <a:endParaRPr lang="en-US" altLang="en-US" sz="1600" dirty="0"/>
          </a:p>
          <a:p>
            <a:pPr marL="57150" indent="0">
              <a:lnSpc>
                <a:spcPct val="80000"/>
              </a:lnSpc>
              <a:buNone/>
            </a:pPr>
            <a:r>
              <a:rPr lang="en-US" altLang="en-US" sz="1600" b="1" dirty="0"/>
              <a:t>With the resolution “REJECTED - The comment fails to identify changes in sufficient detail so that the specific wording of the changes that will satisfy the commenter can be determined.”</a:t>
            </a:r>
            <a:br>
              <a:rPr lang="en-US" altLang="en-US" sz="1600" b="1" dirty="0"/>
            </a:br>
            <a:endParaRPr lang="en-US" altLang="en-US" sz="1600" b="1" dirty="0">
              <a:solidFill>
                <a:srgbClr val="006600"/>
              </a:solidFill>
            </a:endParaRPr>
          </a:p>
          <a:p>
            <a:pPr marL="0" indent="0">
              <a:lnSpc>
                <a:spcPct val="80000"/>
              </a:lnSpc>
              <a:buNone/>
            </a:pPr>
            <a:r>
              <a:rPr lang="en-US" altLang="en-US" sz="1600" dirty="0"/>
              <a:t>Moved: Jon Rosdahl</a:t>
            </a:r>
          </a:p>
          <a:p>
            <a:pPr marL="0" indent="0">
              <a:lnSpc>
                <a:spcPct val="80000"/>
              </a:lnSpc>
              <a:buNone/>
            </a:pPr>
            <a:r>
              <a:rPr lang="en-US" altLang="en-US" sz="1600" dirty="0"/>
              <a:t>Seconded: Stephen McCann</a:t>
            </a:r>
          </a:p>
          <a:p>
            <a:pPr marL="0" indent="0">
              <a:lnSpc>
                <a:spcPct val="80000"/>
              </a:lnSpc>
              <a:buNone/>
            </a:pPr>
            <a:r>
              <a:rPr lang="en-US" altLang="en-US" sz="1600" dirty="0"/>
              <a:t>Result: Unanimous.  Approved.</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9</a:t>
            </a:fld>
            <a:endParaRPr lang="en-US"/>
          </a:p>
        </p:txBody>
      </p:sp>
    </p:spTree>
    <p:extLst>
      <p:ext uri="{BB962C8B-B14F-4D97-AF65-F5344CB8AC3E}">
        <p14:creationId xmlns:p14="http://schemas.microsoft.com/office/powerpoint/2010/main" val="107354399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114044</TotalTime>
  <Words>2578</Words>
  <Application>Microsoft Office PowerPoint</Application>
  <PresentationFormat>Widescreen</PresentationFormat>
  <Paragraphs>377</Paragraphs>
  <Slides>21</Slides>
  <Notes>20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5" baseType="lpstr">
      <vt:lpstr>MS PGothic</vt:lpstr>
      <vt:lpstr>Times New Roman</vt:lpstr>
      <vt:lpstr>802-11-Submission</vt:lpstr>
      <vt:lpstr>Document</vt:lpstr>
      <vt:lpstr>PowerPoint Presentation</vt:lpstr>
      <vt:lpstr>Abstract</vt:lpstr>
      <vt:lpstr>Motion 131 – EDITOR1, EDITOR2 CIDs (2024-01-18)</vt:lpstr>
      <vt:lpstr>Motion 132 – GEN, MAC, PHY, SEC CIDs (2024-01-18)</vt:lpstr>
      <vt:lpstr>Motion 133 – Error in EDCAF text from 11ax (2024-01-18)</vt:lpstr>
      <vt:lpstr>Motion 134 – SAE Errata (2024-01-18)</vt:lpstr>
      <vt:lpstr>Motion 135 – CID 6509 (MAC) TCLAS in TSPEC element (2024-01-18)</vt:lpstr>
      <vt:lpstr>Motion 136 – CID 6071 (MAC) Non-infrastructure BSS (2024-01-18)</vt:lpstr>
      <vt:lpstr>Motion 137 – Submission Required CIDs (2024-01-18)</vt:lpstr>
      <vt:lpstr>Motion 138 – More work Required CIDs (2024-01-18)</vt:lpstr>
      <vt:lpstr>Motion 139  – CID 6087 (MAC) RSN Override (2024-01-18)</vt:lpstr>
      <vt:lpstr>Motion 140  – CID 6087 (MAC) RSN Override (2024-01-18)</vt:lpstr>
      <vt:lpstr>Motion 141  – CID 6081 (MAC)  (2024-01-18) </vt:lpstr>
      <vt:lpstr>Motion 142  – CID 6420 (ED1)  (2024-01-18) </vt:lpstr>
      <vt:lpstr>Motion 143 – EDITOR1, EDITOR2 CIDs (2024-03-14)</vt:lpstr>
      <vt:lpstr>Motion 144 – GEN, MAC, PHY, SEC CIDs (2024-03-14)</vt:lpstr>
      <vt:lpstr>Motion 145 – Location table in MIB – CID 7175 (2024-03-14)</vt:lpstr>
      <vt:lpstr>Motion 146 – GEN Motion EBCS (2024-03-14)</vt:lpstr>
      <vt:lpstr>Motion 147 – GEN Motion Amendment Roll-in – CID 7147 (2024-03-14)</vt:lpstr>
      <vt:lpstr>Motion 148 – TGbb updates (2024-03-14)</vt:lpstr>
      <vt:lpstr>Motion 149 – DMG Positioning bit (2024-03-14)</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11-24/0033r00</dc:title>
  <dc:subject>Task Group AY November 2015 Meeting Agenda</dc:subject>
  <dc:creator>"mmontemurro@blackberry.com" &lt;mmontemurro@blackberry.com&gt;</dc:creator>
  <cp:keywords>January 2024</cp:keywords>
  <dc:description/>
  <cp:lastModifiedBy>Mike Montemurro</cp:lastModifiedBy>
  <cp:revision>4654</cp:revision>
  <cp:lastPrinted>2014-11-04T15:04:57Z</cp:lastPrinted>
  <dcterms:created xsi:type="dcterms:W3CDTF">2007-04-17T18:10:23Z</dcterms:created>
  <dcterms:modified xsi:type="dcterms:W3CDTF">2024-03-15T00:20:19Z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