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496"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94" d="100"/>
          <a:sy n="94" d="100"/>
        </p:scale>
        <p:origin x="106" y="389"/>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802.11-24/0004r6</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802.11-24/0004r6</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November 2024</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802.11-24/0004r6</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2024</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November 2024</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November 2024</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November 2024</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November 2024</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November 2024</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November 2024</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November 2024</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November 2024</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November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November 2024</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November 2024</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802.11-24/0004r6</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eDZgo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4/ec-24-0270-00-00EC-vancouver-802-1124-thingstoknow-hrv-1029-3.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filemanager/802.11/24"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2024-11-11</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spid="_x0000_s1026" name="Document" r:id="rId4" imgW="8439175" imgH="2457322" progId="Word.Document.8">
                  <p:embed/>
                </p:oleObj>
              </mc:Choice>
              <mc:Fallback>
                <p:oleObj name="Document" r:id="rId4"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dirty="0">
                <a:solidFill>
                  <a:prstClr val="black">
                    <a:tint val="75000"/>
                  </a:prstClr>
                </a:solidFill>
              </a:rPr>
              <a:t>November 2024</a:t>
            </a: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2024</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2024</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November 2024</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November 2024</a:t>
            </a:r>
            <a:endParaRPr lang="en-GB" dirty="0"/>
          </a:p>
        </p:txBody>
      </p:sp>
      <p:sp>
        <p:nvSpPr>
          <p:cNvPr id="6" name="Rectangle 5">
            <a:extLst>
              <a:ext uri="{FF2B5EF4-FFF2-40B4-BE49-F238E27FC236}">
                <a16:creationId xmlns:a16="http://schemas.microsoft.com/office/drawing/2014/main" id="{FA25ED45-723A-A143-46FE-66AEC12772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054996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November 2024</a:t>
            </a:r>
            <a:endParaRPr lang="en-GB" dirty="0"/>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grpSp>
        <p:nvGrpSpPr>
          <p:cNvPr id="85" name="Group 84">
            <a:extLst>
              <a:ext uri="{FF2B5EF4-FFF2-40B4-BE49-F238E27FC236}">
                <a16:creationId xmlns:a16="http://schemas.microsoft.com/office/drawing/2014/main" id="{C73FECDF-AFF3-5767-E022-8C358FD6C4AA}"/>
              </a:ext>
            </a:extLst>
          </p:cNvPr>
          <p:cNvGrpSpPr/>
          <p:nvPr/>
        </p:nvGrpSpPr>
        <p:grpSpPr>
          <a:xfrm>
            <a:off x="1295400" y="1328039"/>
            <a:ext cx="10369976" cy="5099210"/>
            <a:chOff x="1295400" y="1328039"/>
            <a:chExt cx="10369976" cy="5099210"/>
          </a:xfrm>
        </p:grpSpPr>
        <p:sp>
          <p:nvSpPr>
            <p:cNvPr id="7" name="Text Box 3">
              <a:extLst>
                <a:ext uri="{FF2B5EF4-FFF2-40B4-BE49-F238E27FC236}">
                  <a16:creationId xmlns:a16="http://schemas.microsoft.com/office/drawing/2014/main" id="{9F7E576C-2BDC-FF74-4B51-AF556162BFC2}"/>
                </a:ext>
              </a:extLst>
            </p:cNvPr>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anose="020B0604030504040204" pitchFamily="34" charset="0"/>
                  <a:ea typeface="Tahoma" panose="020B0604030504040204" pitchFamily="34" charset="0"/>
                  <a:cs typeface="Tahoma" panose="020B0604030504040204" pitchFamily="34" charset="0"/>
                </a:rPr>
                <a:t>MAC &amp; PHY</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
          <p:nvSpPr>
            <p:cNvPr id="8" name="Text Box 4">
              <a:extLst>
                <a:ext uri="{FF2B5EF4-FFF2-40B4-BE49-F238E27FC236}">
                  <a16:creationId xmlns:a16="http://schemas.microsoft.com/office/drawing/2014/main" id="{96D9EF6D-5D46-F750-1F22-DD8EF51AEB51}"/>
                </a:ext>
              </a:extLst>
            </p:cNvPr>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anose="020B0604030504040204" pitchFamily="34" charset="0"/>
                  <a:ea typeface="Tahoma" panose="020B0604030504040204" pitchFamily="34" charset="0"/>
                  <a:cs typeface="Tahoma" panose="020B0604030504040204" pitchFamily="34" charset="0"/>
                </a:rPr>
                <a:t>SA</a:t>
              </a:r>
            </a:p>
            <a:p>
              <a:pPr algn="ctr"/>
              <a:r>
                <a:rPr lang="en-US" sz="1200" b="1" dirty="0">
                  <a:latin typeface="Tahoma" panose="020B0604030504040204" pitchFamily="34" charset="0"/>
                  <a:ea typeface="Tahoma" panose="020B0604030504040204" pitchFamily="34" charset="0"/>
                  <a:cs typeface="Tahoma" panose="020B0604030504040204" pitchFamily="34" charset="0"/>
                </a:rPr>
                <a:t>Ballot</a:t>
              </a:r>
            </a:p>
          </p:txBody>
        </p:sp>
        <p:sp>
          <p:nvSpPr>
            <p:cNvPr id="9" name="AutoShape 5">
              <a:extLst>
                <a:ext uri="{FF2B5EF4-FFF2-40B4-BE49-F238E27FC236}">
                  <a16:creationId xmlns:a16="http://schemas.microsoft.com/office/drawing/2014/main" id="{03B9CD00-359E-96BE-E84E-3F3DE8CA67FB}"/>
                </a:ext>
              </a:extLst>
            </p:cNvPr>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0" name="Text Box 6">
              <a:extLst>
                <a:ext uri="{FF2B5EF4-FFF2-40B4-BE49-F238E27FC236}">
                  <a16:creationId xmlns:a16="http://schemas.microsoft.com/office/drawing/2014/main" id="{5BFEFCF3-FA82-012C-7637-A7A31CC957C2}"/>
                </a:ext>
              </a:extLst>
            </p:cNvPr>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anose="020B0604030504040204" pitchFamily="34" charset="0"/>
                  <a:ea typeface="Tahoma" panose="020B0604030504040204" pitchFamily="34" charset="0"/>
                  <a:cs typeface="Tahoma" panose="020B0604030504040204" pitchFamily="34" charset="0"/>
                </a:rPr>
                <a:t>MAC</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
          <p:nvSpPr>
            <p:cNvPr id="11" name="Text Box 7">
              <a:extLst>
                <a:ext uri="{FF2B5EF4-FFF2-40B4-BE49-F238E27FC236}">
                  <a16:creationId xmlns:a16="http://schemas.microsoft.com/office/drawing/2014/main" id="{25EF39D6-1DA9-C8B1-5F3B-C168E9B7D9C5}"/>
                </a:ext>
              </a:extLst>
            </p:cNvPr>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anose="020B0604030504040204" pitchFamily="34" charset="0"/>
                  <a:ea typeface="Tahoma" panose="020B0604030504040204" pitchFamily="34" charset="0"/>
                  <a:cs typeface="Tahoma" panose="020B0604030504040204" pitchFamily="34" charset="0"/>
                </a:rPr>
                <a:t>TIG/Study </a:t>
              </a:r>
            </a:p>
            <a:p>
              <a:pPr algn="ctr">
                <a:lnSpc>
                  <a:spcPct val="80000"/>
                </a:lnSpc>
              </a:pPr>
              <a:r>
                <a:rPr lang="en-US" sz="1200" b="1" dirty="0">
                  <a:latin typeface="Tahoma" panose="020B0604030504040204" pitchFamily="34" charset="0"/>
                  <a:ea typeface="Tahoma" panose="020B0604030504040204" pitchFamily="34" charset="0"/>
                  <a:cs typeface="Tahoma" panose="020B0604030504040204" pitchFamily="34" charset="0"/>
                </a:rPr>
                <a:t>groups</a:t>
              </a:r>
            </a:p>
          </p:txBody>
        </p:sp>
        <p:sp>
          <p:nvSpPr>
            <p:cNvPr id="12" name="AutoShape 8">
              <a:extLst>
                <a:ext uri="{FF2B5EF4-FFF2-40B4-BE49-F238E27FC236}">
                  <a16:creationId xmlns:a16="http://schemas.microsoft.com/office/drawing/2014/main" id="{C745E90A-0A4E-995E-8D27-9F86916246D8}"/>
                </a:ext>
              </a:extLst>
            </p:cNvPr>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3" name="Text Box 13">
              <a:extLst>
                <a:ext uri="{FF2B5EF4-FFF2-40B4-BE49-F238E27FC236}">
                  <a16:creationId xmlns:a16="http://schemas.microsoft.com/office/drawing/2014/main" id="{D83CB840-8F00-35CB-87CC-437AB890ACEE}"/>
                </a:ext>
              </a:extLst>
            </p:cNvPr>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anose="020B0604030504040204" pitchFamily="34" charset="0"/>
                  <a:ea typeface="Tahoma" panose="020B0604030504040204" pitchFamily="34" charset="0"/>
                  <a:cs typeface="Tahoma" panose="020B0604030504040204" pitchFamily="34" charset="0"/>
                </a:rPr>
                <a:t>Published</a:t>
              </a:r>
            </a:p>
            <a:p>
              <a:pPr algn="ctr"/>
              <a:r>
                <a:rPr lang="en-US" sz="1200" b="1" dirty="0">
                  <a:latin typeface="Tahoma" panose="020B0604030504040204" pitchFamily="34" charset="0"/>
                  <a:ea typeface="Tahoma" panose="020B0604030504040204" pitchFamily="34" charset="0"/>
                  <a:cs typeface="Tahoma" panose="020B0604030504040204" pitchFamily="34" charset="0"/>
                </a:rPr>
                <a:t>Standard</a:t>
              </a:r>
            </a:p>
          </p:txBody>
        </p:sp>
        <p:sp>
          <p:nvSpPr>
            <p:cNvPr id="14" name="Text Box 26">
              <a:extLst>
                <a:ext uri="{FF2B5EF4-FFF2-40B4-BE49-F238E27FC236}">
                  <a16:creationId xmlns:a16="http://schemas.microsoft.com/office/drawing/2014/main" id="{BC1E3FEA-616B-2D59-7CBF-D3C5DCCECA07}"/>
                </a:ext>
              </a:extLst>
            </p:cNvPr>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anose="020B0604030504040204" pitchFamily="34" charset="0"/>
                  <a:ea typeface="Tahoma" panose="020B0604030504040204" pitchFamily="34" charset="0"/>
                  <a:cs typeface="Tahoma" panose="020B0604030504040204" pitchFamily="34" charset="0"/>
                </a:rPr>
                <a:t>WG  </a:t>
              </a:r>
            </a:p>
            <a:p>
              <a:pPr algn="ctr">
                <a:lnSpc>
                  <a:spcPct val="80000"/>
                </a:lnSpc>
              </a:pPr>
              <a:r>
                <a:rPr lang="en-US" sz="1200" b="1" dirty="0">
                  <a:latin typeface="Tahoma" panose="020B0604030504040204" pitchFamily="34" charset="0"/>
                  <a:ea typeface="Tahoma" panose="020B0604030504040204" pitchFamily="34" charset="0"/>
                  <a:cs typeface="Tahoma" panose="020B0604030504040204" pitchFamily="34" charset="0"/>
                </a:rPr>
                <a:t>Letter Ballot</a:t>
              </a:r>
            </a:p>
          </p:txBody>
        </p:sp>
        <p:sp>
          <p:nvSpPr>
            <p:cNvPr id="15" name="AutoShape 27">
              <a:extLst>
                <a:ext uri="{FF2B5EF4-FFF2-40B4-BE49-F238E27FC236}">
                  <a16:creationId xmlns:a16="http://schemas.microsoft.com/office/drawing/2014/main" id="{E959021E-145F-C19B-21FB-D8A639288514}"/>
                </a:ext>
              </a:extLst>
            </p:cNvPr>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6" name="Line 29">
              <a:extLst>
                <a:ext uri="{FF2B5EF4-FFF2-40B4-BE49-F238E27FC236}">
                  <a16:creationId xmlns:a16="http://schemas.microsoft.com/office/drawing/2014/main" id="{85E38334-D3F3-870C-6B98-F0E611C9F120}"/>
                </a:ext>
              </a:extLst>
            </p:cNvPr>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7" name="AutoShape 34">
              <a:extLst>
                <a:ext uri="{FF2B5EF4-FFF2-40B4-BE49-F238E27FC236}">
                  <a16:creationId xmlns:a16="http://schemas.microsoft.com/office/drawing/2014/main" id="{0A57565B-86AE-DAF9-FD06-59C8FDA37C25}"/>
                </a:ext>
              </a:extLst>
            </p:cNvPr>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8" name="Text Box 35">
              <a:extLst>
                <a:ext uri="{FF2B5EF4-FFF2-40B4-BE49-F238E27FC236}">
                  <a16:creationId xmlns:a16="http://schemas.microsoft.com/office/drawing/2014/main" id="{D5831F8C-7B60-2854-DCF9-BA8EF5B63FD7}"/>
                </a:ext>
              </a:extLst>
            </p:cNvPr>
            <p:cNvSpPr txBox="1">
              <a:spLocks noChangeArrowheads="1"/>
            </p:cNvSpPr>
            <p:nvPr/>
          </p:nvSpPr>
          <p:spPr bwMode="auto">
            <a:xfrm>
              <a:off x="5138532" y="6019800"/>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anose="020B0604030504040204" pitchFamily="34" charset="0"/>
                  <a:ea typeface="Tahoma" panose="020B0604030504040204" pitchFamily="34" charset="0"/>
                  <a:cs typeface="Tahoma" panose="020B0604030504040204" pitchFamily="34" charset="0"/>
                </a:rPr>
                <a:t>TG without </a:t>
              </a:r>
            </a:p>
            <a:p>
              <a:pPr algn="ctr">
                <a:lnSpc>
                  <a:spcPct val="80000"/>
                </a:lnSpc>
              </a:pPr>
              <a:r>
                <a:rPr lang="en-US" sz="1200" b="1" dirty="0">
                  <a:latin typeface="Tahoma" panose="020B0604030504040204" pitchFamily="34" charset="0"/>
                  <a:ea typeface="Tahoma" panose="020B0604030504040204" pitchFamily="34" charset="0"/>
                  <a:cs typeface="Tahoma" panose="020B0604030504040204" pitchFamily="34" charset="0"/>
                </a:rPr>
                <a:t>Approved draft</a:t>
              </a:r>
            </a:p>
          </p:txBody>
        </p:sp>
        <p:sp>
          <p:nvSpPr>
            <p:cNvPr id="19" name="Text Box 36">
              <a:extLst>
                <a:ext uri="{FF2B5EF4-FFF2-40B4-BE49-F238E27FC236}">
                  <a16:creationId xmlns:a16="http://schemas.microsoft.com/office/drawing/2014/main" id="{1B636485-75A6-9797-3D71-247A14DCEE36}"/>
                </a:ext>
              </a:extLst>
            </p:cNvPr>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anose="020B0604030504040204" pitchFamily="34" charset="0"/>
                  <a:ea typeface="Tahoma" panose="020B0604030504040204" pitchFamily="34" charset="0"/>
                  <a:cs typeface="Tahoma" panose="020B0604030504040204" pitchFamily="34" charset="0"/>
                </a:rPr>
                <a:t>Discussion Topics</a:t>
              </a:r>
            </a:p>
          </p:txBody>
        </p:sp>
        <p:sp>
          <p:nvSpPr>
            <p:cNvPr id="20" name="AutoShape 37">
              <a:extLst>
                <a:ext uri="{FF2B5EF4-FFF2-40B4-BE49-F238E27FC236}">
                  <a16:creationId xmlns:a16="http://schemas.microsoft.com/office/drawing/2014/main" id="{24BAA3F1-F717-ED32-FD48-3E584DB44175}"/>
                </a:ext>
              </a:extLst>
            </p:cNvPr>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1" name="Text Box 38">
              <a:extLst>
                <a:ext uri="{FF2B5EF4-FFF2-40B4-BE49-F238E27FC236}">
                  <a16:creationId xmlns:a16="http://schemas.microsoft.com/office/drawing/2014/main" id="{3B506615-62AC-C862-C3DD-0213E3E3610E}"/>
                </a:ext>
              </a:extLst>
            </p:cNvPr>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anose="020B0604030504040204" pitchFamily="34" charset="0"/>
                  <a:ea typeface="Tahoma" panose="020B0604030504040204" pitchFamily="34" charset="0"/>
                  <a:cs typeface="Tahoma" panose="020B0604030504040204" pitchFamily="34" charset="0"/>
                </a:rPr>
                <a:t>Published</a:t>
              </a:r>
            </a:p>
            <a:p>
              <a:pPr algn="ctr"/>
              <a:r>
                <a:rPr lang="en-US" sz="1200" b="1" dirty="0">
                  <a:latin typeface="Tahoma" panose="020B0604030504040204" pitchFamily="34" charset="0"/>
                  <a:ea typeface="Tahoma" panose="020B0604030504040204" pitchFamily="34" charset="0"/>
                  <a:cs typeface="Tahoma" panose="020B0604030504040204" pitchFamily="34" charset="0"/>
                </a:rPr>
                <a:t>Amendment</a:t>
              </a:r>
            </a:p>
          </p:txBody>
        </p:sp>
        <p:sp>
          <p:nvSpPr>
            <p:cNvPr id="22" name="Cloud">
              <a:extLst>
                <a:ext uri="{FF2B5EF4-FFF2-40B4-BE49-F238E27FC236}">
                  <a16:creationId xmlns:a16="http://schemas.microsoft.com/office/drawing/2014/main" id="{258991A0-A038-F837-67C1-E3F11DF56F6D}"/>
                </a:ext>
              </a:extLst>
            </p:cNvPr>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3" name="AutoShape 46">
              <a:extLst>
                <a:ext uri="{FF2B5EF4-FFF2-40B4-BE49-F238E27FC236}">
                  <a16:creationId xmlns:a16="http://schemas.microsoft.com/office/drawing/2014/main" id="{848D2C3C-5FF7-70CA-EE6A-C8D90C35D478}"/>
                </a:ext>
              </a:extLst>
            </p:cNvPr>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WNG</a:t>
              </a:r>
            </a:p>
          </p:txBody>
        </p:sp>
        <p:sp>
          <p:nvSpPr>
            <p:cNvPr id="24" name="AutoShape 46">
              <a:extLst>
                <a:ext uri="{FF2B5EF4-FFF2-40B4-BE49-F238E27FC236}">
                  <a16:creationId xmlns:a16="http://schemas.microsoft.com/office/drawing/2014/main" id="{8125DB81-BD74-036E-EA37-9A293CC7E1A9}"/>
                </a:ext>
              </a:extLst>
            </p:cNvPr>
            <p:cNvSpPr>
              <a:spLocks noChangeArrowheads="1"/>
            </p:cNvSpPr>
            <p:nvPr/>
          </p:nvSpPr>
          <p:spPr bwMode="auto">
            <a:xfrm>
              <a:off x="8998373" y="4278274"/>
              <a:ext cx="990600" cy="40457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802.11ax</a:t>
              </a:r>
            </a:p>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HEW</a:t>
              </a:r>
            </a:p>
          </p:txBody>
        </p:sp>
        <p:sp>
          <p:nvSpPr>
            <p:cNvPr id="25" name="AutoShape 46">
              <a:extLst>
                <a:ext uri="{FF2B5EF4-FFF2-40B4-BE49-F238E27FC236}">
                  <a16:creationId xmlns:a16="http://schemas.microsoft.com/office/drawing/2014/main" id="{2200EEC4-3080-4706-8517-0FB695286842}"/>
                </a:ext>
              </a:extLst>
            </p:cNvPr>
            <p:cNvSpPr>
              <a:spLocks noChangeArrowheads="1"/>
            </p:cNvSpPr>
            <p:nvPr/>
          </p:nvSpPr>
          <p:spPr bwMode="auto">
            <a:xfrm>
              <a:off x="8998373" y="4728709"/>
              <a:ext cx="990600" cy="44693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802.11ay</a:t>
              </a:r>
            </a:p>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NG60</a:t>
              </a:r>
            </a:p>
          </p:txBody>
        </p:sp>
        <p:sp>
          <p:nvSpPr>
            <p:cNvPr id="26" name="AutoShape 11">
              <a:extLst>
                <a:ext uri="{FF2B5EF4-FFF2-40B4-BE49-F238E27FC236}">
                  <a16:creationId xmlns:a16="http://schemas.microsoft.com/office/drawing/2014/main" id="{A7BF9A6E-920C-3712-2AB5-6FC17C13A8A4}"/>
                </a:ext>
              </a:extLst>
            </p:cNvPr>
            <p:cNvSpPr>
              <a:spLocks noChangeArrowheads="1"/>
            </p:cNvSpPr>
            <p:nvPr/>
          </p:nvSpPr>
          <p:spPr bwMode="auto">
            <a:xfrm>
              <a:off x="10291989"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eaLnBrk="0" hangingPunct="0">
                <a:defRPr/>
              </a:pPr>
              <a:r>
                <a:rPr lang="en-US" sz="1400" b="1" dirty="0">
                  <a:solidFill>
                    <a:schemeClr val="tx1"/>
                  </a:solidFill>
                  <a:latin typeface="Tahoma" panose="020B0604030504040204" pitchFamily="34" charset="0"/>
                  <a:ea typeface="Tahoma" panose="020B0604030504040204" pitchFamily="34" charset="0"/>
                  <a:cs typeface="Tahoma" panose="020B0604030504040204" pitchFamily="34" charset="0"/>
                </a:rPr>
                <a:t>-2020</a:t>
              </a:r>
            </a:p>
          </p:txBody>
        </p:sp>
        <p:sp>
          <p:nvSpPr>
            <p:cNvPr id="27" name="AutoShape 46">
              <a:extLst>
                <a:ext uri="{FF2B5EF4-FFF2-40B4-BE49-F238E27FC236}">
                  <a16:creationId xmlns:a16="http://schemas.microsoft.com/office/drawing/2014/main" id="{568764D1-A3F9-3B6D-83DA-45C2745DE964}"/>
                </a:ext>
              </a:extLst>
            </p:cNvPr>
            <p:cNvSpPr>
              <a:spLocks noChangeArrowheads="1"/>
            </p:cNvSpPr>
            <p:nvPr/>
          </p:nvSpPr>
          <p:spPr bwMode="auto">
            <a:xfrm>
              <a:off x="9001205" y="2527023"/>
              <a:ext cx="990600" cy="4715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802.11az</a:t>
              </a:r>
            </a:p>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NGP</a:t>
              </a:r>
            </a:p>
          </p:txBody>
        </p:sp>
        <p:sp>
          <p:nvSpPr>
            <p:cNvPr id="28" name="AutoShape 46">
              <a:extLst>
                <a:ext uri="{FF2B5EF4-FFF2-40B4-BE49-F238E27FC236}">
                  <a16:creationId xmlns:a16="http://schemas.microsoft.com/office/drawing/2014/main" id="{C460EEFD-E4C3-16C3-CA6B-A7A92992590A}"/>
                </a:ext>
              </a:extLst>
            </p:cNvPr>
            <p:cNvSpPr>
              <a:spLocks noChangeArrowheads="1"/>
            </p:cNvSpPr>
            <p:nvPr/>
          </p:nvSpPr>
          <p:spPr bwMode="auto">
            <a:xfrm>
              <a:off x="8986477" y="3064040"/>
              <a:ext cx="987652" cy="43407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802.11ba</a:t>
              </a:r>
            </a:p>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WUR</a:t>
              </a:r>
            </a:p>
          </p:txBody>
        </p:sp>
        <p:sp>
          <p:nvSpPr>
            <p:cNvPr id="29" name="AutoShape 46">
              <a:extLst>
                <a:ext uri="{FF2B5EF4-FFF2-40B4-BE49-F238E27FC236}">
                  <a16:creationId xmlns:a16="http://schemas.microsoft.com/office/drawing/2014/main" id="{2E02FC8F-4B57-EB00-6114-FB5DA216C0AF}"/>
                </a:ext>
              </a:extLst>
            </p:cNvPr>
            <p:cNvSpPr>
              <a:spLocks noChangeArrowheads="1"/>
            </p:cNvSpPr>
            <p:nvPr/>
          </p:nvSpPr>
          <p:spPr bwMode="auto">
            <a:xfrm>
              <a:off x="7828039" y="3808413"/>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802.11be </a:t>
              </a:r>
              <a:b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EHT</a:t>
              </a:r>
            </a:p>
          </p:txBody>
        </p:sp>
        <p:sp>
          <p:nvSpPr>
            <p:cNvPr id="30" name="AutoShape 27">
              <a:extLst>
                <a:ext uri="{FF2B5EF4-FFF2-40B4-BE49-F238E27FC236}">
                  <a16:creationId xmlns:a16="http://schemas.microsoft.com/office/drawing/2014/main" id="{1E99C8DA-E60F-94BD-4B1D-AD6EC47C82A5}"/>
                </a:ext>
              </a:extLst>
            </p:cNvPr>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1" name="AutoShape 46">
              <a:extLst>
                <a:ext uri="{FF2B5EF4-FFF2-40B4-BE49-F238E27FC236}">
                  <a16:creationId xmlns:a16="http://schemas.microsoft.com/office/drawing/2014/main" id="{C0472650-A6A0-856E-6AF3-C70D8D578446}"/>
                </a:ext>
              </a:extLst>
            </p:cNvPr>
            <p:cNvSpPr>
              <a:spLocks noChangeArrowheads="1"/>
            </p:cNvSpPr>
            <p:nvPr/>
          </p:nvSpPr>
          <p:spPr bwMode="auto">
            <a:xfrm>
              <a:off x="7812056"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4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4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2" name="AutoShape 46">
              <a:extLst>
                <a:ext uri="{FF2B5EF4-FFF2-40B4-BE49-F238E27FC236}">
                  <a16:creationId xmlns:a16="http://schemas.microsoft.com/office/drawing/2014/main" id="{0E0E1933-07DA-3C5F-0614-D9EB11572C1A}"/>
                </a:ext>
              </a:extLst>
            </p:cNvPr>
            <p:cNvSpPr>
              <a:spLocks noChangeArrowheads="1"/>
            </p:cNvSpPr>
            <p:nvPr/>
          </p:nvSpPr>
          <p:spPr bwMode="auto">
            <a:xfrm>
              <a:off x="9011073" y="1923837"/>
              <a:ext cx="990600" cy="53440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802.11bc</a:t>
              </a:r>
            </a:p>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BCS + COR2</a:t>
              </a:r>
            </a:p>
          </p:txBody>
        </p:sp>
        <p:sp>
          <p:nvSpPr>
            <p:cNvPr id="33" name="AutoShape 46">
              <a:extLst>
                <a:ext uri="{FF2B5EF4-FFF2-40B4-BE49-F238E27FC236}">
                  <a16:creationId xmlns:a16="http://schemas.microsoft.com/office/drawing/2014/main" id="{2CE9836A-569C-F9E9-DB63-9A5566619BEA}"/>
                </a:ext>
              </a:extLst>
            </p:cNvPr>
            <p:cNvSpPr>
              <a:spLocks noChangeArrowheads="1"/>
            </p:cNvSpPr>
            <p:nvPr/>
          </p:nvSpPr>
          <p:spPr bwMode="auto">
            <a:xfrm>
              <a:off x="9001321" y="5213350"/>
              <a:ext cx="987652"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802.11bd</a:t>
              </a:r>
              <a:b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 NGV</a:t>
              </a:r>
            </a:p>
          </p:txBody>
        </p:sp>
        <p:sp>
          <p:nvSpPr>
            <p:cNvPr id="34" name="AutoShape 46">
              <a:extLst>
                <a:ext uri="{FF2B5EF4-FFF2-40B4-BE49-F238E27FC236}">
                  <a16:creationId xmlns:a16="http://schemas.microsoft.com/office/drawing/2014/main" id="{5B53092E-36FF-2794-1A9B-AB8DDFC0FBEF}"/>
                </a:ext>
              </a:extLst>
            </p:cNvPr>
            <p:cNvSpPr>
              <a:spLocks noChangeArrowheads="1"/>
            </p:cNvSpPr>
            <p:nvPr/>
          </p:nvSpPr>
          <p:spPr bwMode="auto">
            <a:xfrm>
              <a:off x="8988512" y="3816746"/>
              <a:ext cx="1007374" cy="4238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802.11bb</a:t>
              </a:r>
            </a:p>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LC </a:t>
              </a:r>
            </a:p>
          </p:txBody>
        </p:sp>
        <p:sp>
          <p:nvSpPr>
            <p:cNvPr id="35" name="AutoShape 46">
              <a:extLst>
                <a:ext uri="{FF2B5EF4-FFF2-40B4-BE49-F238E27FC236}">
                  <a16:creationId xmlns:a16="http://schemas.microsoft.com/office/drawing/2014/main" id="{AE4CC853-3D41-325E-D417-4DAF31AE90E8}"/>
                </a:ext>
              </a:extLst>
            </p:cNvPr>
            <p:cNvSpPr>
              <a:spLocks noChangeArrowheads="1"/>
            </p:cNvSpPr>
            <p:nvPr/>
          </p:nvSpPr>
          <p:spPr bwMode="auto">
            <a:xfrm>
              <a:off x="5288130"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802.11bi</a:t>
              </a:r>
            </a:p>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EDP</a:t>
              </a:r>
            </a:p>
          </p:txBody>
        </p:sp>
        <p:sp>
          <p:nvSpPr>
            <p:cNvPr id="36" name="AutoShape 46">
              <a:extLst>
                <a:ext uri="{FF2B5EF4-FFF2-40B4-BE49-F238E27FC236}">
                  <a16:creationId xmlns:a16="http://schemas.microsoft.com/office/drawing/2014/main" id="{0290B8A8-EEAC-B13F-0E37-04820F2750C3}"/>
                </a:ext>
              </a:extLst>
            </p:cNvPr>
            <p:cNvSpPr>
              <a:spLocks noChangeArrowheads="1"/>
            </p:cNvSpPr>
            <p:nvPr/>
          </p:nvSpPr>
          <p:spPr bwMode="auto">
            <a:xfrm>
              <a:off x="7810771" y="5035364"/>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802.11bf</a:t>
              </a:r>
              <a:b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SENS</a:t>
              </a:r>
            </a:p>
          </p:txBody>
        </p:sp>
        <p:sp>
          <p:nvSpPr>
            <p:cNvPr id="37" name="AutoShape 46">
              <a:extLst>
                <a:ext uri="{FF2B5EF4-FFF2-40B4-BE49-F238E27FC236}">
                  <a16:creationId xmlns:a16="http://schemas.microsoft.com/office/drawing/2014/main" id="{3F85741A-6B45-CB96-AB41-312F577C0635}"/>
                </a:ext>
              </a:extLst>
            </p:cNvPr>
            <p:cNvSpPr>
              <a:spLocks noChangeArrowheads="1"/>
            </p:cNvSpPr>
            <p:nvPr/>
          </p:nvSpPr>
          <p:spPr bwMode="auto">
            <a:xfrm>
              <a:off x="1295400"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ITU Liaison</a:t>
              </a:r>
            </a:p>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(ITU) AHG</a:t>
              </a:r>
            </a:p>
          </p:txBody>
        </p:sp>
        <p:sp>
          <p:nvSpPr>
            <p:cNvPr id="38" name="Text Box 3">
              <a:extLst>
                <a:ext uri="{FF2B5EF4-FFF2-40B4-BE49-F238E27FC236}">
                  <a16:creationId xmlns:a16="http://schemas.microsoft.com/office/drawing/2014/main" id="{C98C9A74-F090-2106-EC16-C5D89864111A}"/>
                </a:ext>
              </a:extLst>
            </p:cNvPr>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anose="020B0604030504040204" pitchFamily="34" charset="0"/>
                  <a:ea typeface="Tahoma" panose="020B0604030504040204" pitchFamily="34" charset="0"/>
                  <a:cs typeface="Tahoma" panose="020B0604030504040204" pitchFamily="34" charset="0"/>
                </a:rPr>
                <a:t>Liaison</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
          <p:nvSpPr>
            <p:cNvPr id="39" name="Text Box 36">
              <a:extLst>
                <a:ext uri="{FF2B5EF4-FFF2-40B4-BE49-F238E27FC236}">
                  <a16:creationId xmlns:a16="http://schemas.microsoft.com/office/drawing/2014/main" id="{8EEEBE0F-D5FE-1E27-3574-628B75F55752}"/>
                </a:ext>
              </a:extLst>
            </p:cNvPr>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anose="020B0604030504040204" pitchFamily="34" charset="0"/>
                  <a:ea typeface="Tahoma" panose="020B0604030504040204" pitchFamily="34" charset="0"/>
                  <a:cs typeface="Tahoma" panose="020B0604030504040204" pitchFamily="34" charset="0"/>
                </a:rPr>
                <a:t>Liaison  Topics</a:t>
              </a:r>
            </a:p>
          </p:txBody>
        </p:sp>
        <p:sp>
          <p:nvSpPr>
            <p:cNvPr id="40" name="AutoShape 37">
              <a:extLst>
                <a:ext uri="{FF2B5EF4-FFF2-40B4-BE49-F238E27FC236}">
                  <a16:creationId xmlns:a16="http://schemas.microsoft.com/office/drawing/2014/main" id="{921558D9-D22A-6915-BD7C-CBA672602C9B}"/>
                </a:ext>
              </a:extLst>
            </p:cNvPr>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1" name="AutoShape 46">
              <a:extLst>
                <a:ext uri="{FF2B5EF4-FFF2-40B4-BE49-F238E27FC236}">
                  <a16:creationId xmlns:a16="http://schemas.microsoft.com/office/drawing/2014/main" id="{89B18AE2-F7CF-0131-819A-0DC91EA55737}"/>
                </a:ext>
              </a:extLst>
            </p:cNvPr>
            <p:cNvSpPr>
              <a:spLocks noChangeArrowheads="1"/>
            </p:cNvSpPr>
            <p:nvPr/>
          </p:nvSpPr>
          <p:spPr bwMode="auto">
            <a:xfrm>
              <a:off x="5288130"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802.11bn</a:t>
              </a:r>
            </a:p>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UHR</a:t>
              </a:r>
            </a:p>
          </p:txBody>
        </p:sp>
        <p:sp>
          <p:nvSpPr>
            <p:cNvPr id="42" name="AutoShape 46">
              <a:extLst>
                <a:ext uri="{FF2B5EF4-FFF2-40B4-BE49-F238E27FC236}">
                  <a16:creationId xmlns:a16="http://schemas.microsoft.com/office/drawing/2014/main" id="{64481E38-4435-4426-591C-9270684A51A8}"/>
                </a:ext>
              </a:extLst>
            </p:cNvPr>
            <p:cNvSpPr>
              <a:spLocks noChangeArrowheads="1"/>
            </p:cNvSpPr>
            <p:nvPr/>
          </p:nvSpPr>
          <p:spPr bwMode="auto">
            <a:xfrm>
              <a:off x="9023938" y="1397930"/>
              <a:ext cx="965035" cy="45902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COR 1</a:t>
              </a:r>
            </a:p>
          </p:txBody>
        </p:sp>
        <p:sp>
          <p:nvSpPr>
            <p:cNvPr id="43" name="AutoShape 46">
              <a:extLst>
                <a:ext uri="{FF2B5EF4-FFF2-40B4-BE49-F238E27FC236}">
                  <a16:creationId xmlns:a16="http://schemas.microsoft.com/office/drawing/2014/main" id="{6827C16F-C9A4-DF46-3C11-8B961BC03843}"/>
                </a:ext>
              </a:extLst>
            </p:cNvPr>
            <p:cNvSpPr>
              <a:spLocks noChangeArrowheads="1"/>
            </p:cNvSpPr>
            <p:nvPr/>
          </p:nvSpPr>
          <p:spPr bwMode="auto">
            <a:xfrm>
              <a:off x="5279990"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802.11bp</a:t>
              </a:r>
            </a:p>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AMP</a:t>
              </a:r>
            </a:p>
          </p:txBody>
        </p:sp>
        <p:sp>
          <p:nvSpPr>
            <p:cNvPr id="46" name="AutoShape 46">
              <a:extLst>
                <a:ext uri="{FF2B5EF4-FFF2-40B4-BE49-F238E27FC236}">
                  <a16:creationId xmlns:a16="http://schemas.microsoft.com/office/drawing/2014/main" id="{B6EA9607-D140-90D2-9455-879E8275CADE}"/>
                </a:ext>
              </a:extLst>
            </p:cNvPr>
            <p:cNvSpPr>
              <a:spLocks noChangeArrowheads="1"/>
            </p:cNvSpPr>
            <p:nvPr/>
          </p:nvSpPr>
          <p:spPr bwMode="auto">
            <a:xfrm>
              <a:off x="6510296" y="288260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802.11bk</a:t>
              </a:r>
            </a:p>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320MHz </a:t>
              </a:r>
              <a:r>
                <a:rPr lang="en-US" sz="1100" b="1" dirty="0" err="1">
                  <a:solidFill>
                    <a:schemeClr val="tx1"/>
                  </a:solidFill>
                  <a:latin typeface="Tahoma" panose="020B0604030504040204" pitchFamily="34" charset="0"/>
                  <a:ea typeface="Tahoma" panose="020B0604030504040204" pitchFamily="34" charset="0"/>
                  <a:cs typeface="Tahoma" panose="020B0604030504040204" pitchFamily="34" charset="0"/>
                </a:rPr>
                <a:t>Pos</a:t>
              </a:r>
              <a:endPar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7" name="AutoShape 46">
              <a:extLst>
                <a:ext uri="{FF2B5EF4-FFF2-40B4-BE49-F238E27FC236}">
                  <a16:creationId xmlns:a16="http://schemas.microsoft.com/office/drawing/2014/main" id="{D3AC9987-ECCB-6DC4-D8E8-0B6756498020}"/>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IMMW SG</a:t>
              </a:r>
            </a:p>
            <a:p>
              <a:pPr algn="ctr"/>
              <a:r>
                <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rPr>
                <a:t>(</a:t>
              </a: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802.11bq)</a:t>
              </a:r>
            </a:p>
            <a:p>
              <a:pPr algn="ctr"/>
              <a:endPar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8" name="AutoShape 46">
              <a:extLst>
                <a:ext uri="{FF2B5EF4-FFF2-40B4-BE49-F238E27FC236}">
                  <a16:creationId xmlns:a16="http://schemas.microsoft.com/office/drawing/2014/main" id="{DF18D8FF-45B9-33B4-9D02-2ABB916B091E}"/>
                </a:ext>
              </a:extLst>
            </p:cNvPr>
            <p:cNvSpPr>
              <a:spLocks noChangeArrowheads="1"/>
            </p:cNvSpPr>
            <p:nvPr/>
          </p:nvSpPr>
          <p:spPr bwMode="auto">
            <a:xfrm>
              <a:off x="7810771" y="442735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802.11bh </a:t>
              </a:r>
            </a:p>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RCM</a:t>
              </a:r>
            </a:p>
          </p:txBody>
        </p:sp>
        <p:sp>
          <p:nvSpPr>
            <p:cNvPr id="77" name="TextBox 76">
              <a:extLst>
                <a:ext uri="{FF2B5EF4-FFF2-40B4-BE49-F238E27FC236}">
                  <a16:creationId xmlns:a16="http://schemas.microsoft.com/office/drawing/2014/main" id="{7C20CE03-4DB3-B61B-25A7-E0CCAD623B16}"/>
                </a:ext>
              </a:extLst>
            </p:cNvPr>
            <p:cNvSpPr txBox="1"/>
            <p:nvPr/>
          </p:nvSpPr>
          <p:spPr>
            <a:xfrm rot="18741476">
              <a:off x="8050458" y="2280038"/>
              <a:ext cx="1062275" cy="461665"/>
            </a:xfrm>
            <a:prstGeom prst="rect">
              <a:avLst/>
            </a:prstGeom>
            <a:noFill/>
          </p:spPr>
          <p:txBody>
            <a:bodyPr wrap="square" rtlCol="0">
              <a:spAutoFit/>
            </a:bodyP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Rolled into </a:t>
              </a: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8" name="Rectángulo 25">
              <a:extLst>
                <a:ext uri="{FF2B5EF4-FFF2-40B4-BE49-F238E27FC236}">
                  <a16:creationId xmlns:a16="http://schemas.microsoft.com/office/drawing/2014/main" id="{27B01E8A-C3A7-7250-BD04-15D58E62FBF0}"/>
                </a:ext>
              </a:extLst>
            </p:cNvPr>
            <p:cNvSpPr/>
            <p:nvPr/>
          </p:nvSpPr>
          <p:spPr>
            <a:xfrm>
              <a:off x="8901360" y="1328039"/>
              <a:ext cx="2432283" cy="4452047"/>
            </a:xfrm>
            <a:prstGeom prst="rect">
              <a:avLst/>
            </a:prstGeom>
            <a:solidFill>
              <a:srgbClr val="E71224">
                <a:alpha val="5000"/>
              </a:srgbClr>
            </a:solidFill>
            <a:ln w="12600">
              <a:solidFill>
                <a:srgbClr val="E71224"/>
              </a:solidFill>
            </a:ln>
          </p:spPr>
          <p:txBody>
            <a:bodyPr wrap="none" rtlCol="0" anchor="ctr" anchorCtr="1"/>
            <a:lstStyle/>
            <a:p>
              <a:endParaRPr lang="en-US"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9" name="Connecteur : en arc 13">
              <a:extLst>
                <a:ext uri="{FF2B5EF4-FFF2-40B4-BE49-F238E27FC236}">
                  <a16:creationId xmlns:a16="http://schemas.microsoft.com/office/drawing/2014/main" id="{0C92B8BD-7501-3F32-28E8-7FE334CF60E1}"/>
                </a:ext>
              </a:extLst>
            </p:cNvPr>
            <p:cNvSpPr/>
            <p:nvPr/>
          </p:nvSpPr>
          <p:spPr>
            <a:xfrm rot="10800000" flipV="1">
              <a:off x="8382000" y="2327673"/>
              <a:ext cx="519360" cy="649287"/>
            </a:xfrm>
            <a:prstGeom prst="curvedConnector2">
              <a:avLst/>
            </a:prstGeom>
            <a:solidFill>
              <a:srgbClr val="E71224">
                <a:alpha val="5000"/>
              </a:srgbClr>
            </a:solidFill>
            <a:ln w="12600">
              <a:solidFill>
                <a:srgbClr val="E71224"/>
              </a:solidFill>
              <a:headEnd type="none" w="med" len="med"/>
              <a:tailEnd type="arrow" w="med" len="med"/>
            </a:ln>
          </p:spPr>
          <p:txBody>
            <a:bodyPr wrap="none" rtlCol="0" anchor="ctr" anchorCtr="1"/>
            <a:lstStyle/>
            <a:p>
              <a:endParaRPr lang="en-US"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80" name="Rectangle: Rounded Corners 79">
              <a:extLst>
                <a:ext uri="{FF2B5EF4-FFF2-40B4-BE49-F238E27FC236}">
                  <a16:creationId xmlns:a16="http://schemas.microsoft.com/office/drawing/2014/main" id="{B46C17DB-00A1-1DD9-1E70-0595C6B9F6C4}"/>
                </a:ext>
              </a:extLst>
            </p:cNvPr>
            <p:cNvSpPr/>
            <p:nvPr/>
          </p:nvSpPr>
          <p:spPr bwMode="auto">
            <a:xfrm>
              <a:off x="7748718" y="2802555"/>
              <a:ext cx="1166682" cy="2232809"/>
            </a:xfrm>
            <a:prstGeom prst="roundRect">
              <a:avLst/>
            </a:prstGeom>
            <a:solidFill>
              <a:srgbClr val="0070C0">
                <a:alpha val="25882"/>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p:txBody>
        </p:sp>
        <p:cxnSp>
          <p:nvCxnSpPr>
            <p:cNvPr id="81" name="Straight Arrow Connector 80">
              <a:extLst>
                <a:ext uri="{FF2B5EF4-FFF2-40B4-BE49-F238E27FC236}">
                  <a16:creationId xmlns:a16="http://schemas.microsoft.com/office/drawing/2014/main" id="{39B21D49-7E2F-80DE-B3F7-ECAB4A9DB5E8}"/>
                </a:ext>
              </a:extLst>
            </p:cNvPr>
            <p:cNvCxnSpPr/>
            <p:nvPr/>
          </p:nvCxnSpPr>
          <p:spPr bwMode="auto">
            <a:xfrm flipH="1" flipV="1">
              <a:off x="7626773" y="2286000"/>
              <a:ext cx="298027" cy="51655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
          <p:nvSpPr>
            <p:cNvPr id="82" name="TextBox 81">
              <a:extLst>
                <a:ext uri="{FF2B5EF4-FFF2-40B4-BE49-F238E27FC236}">
                  <a16:creationId xmlns:a16="http://schemas.microsoft.com/office/drawing/2014/main" id="{D21AD81B-078C-3B4A-70A6-E636444E5EB3}"/>
                </a:ext>
              </a:extLst>
            </p:cNvPr>
            <p:cNvSpPr txBox="1"/>
            <p:nvPr/>
          </p:nvSpPr>
          <p:spPr>
            <a:xfrm>
              <a:off x="6875885" y="1789318"/>
              <a:ext cx="1393485" cy="738664"/>
            </a:xfrm>
            <a:prstGeom prst="rect">
              <a:avLst/>
            </a:prstGeom>
            <a:noFill/>
          </p:spPr>
          <p:txBody>
            <a:bodyPr wrap="square" rtlCol="0">
              <a:spAutoFit/>
            </a:bodyPr>
            <a:lstStyle/>
            <a:p>
              <a:pPr algn="ctr"/>
              <a:r>
                <a:rPr lang="en-US" sz="1400" b="1" dirty="0">
                  <a:solidFill>
                    <a:schemeClr val="tx1"/>
                  </a:solidFill>
                  <a:latin typeface="Tahoma" panose="020B0604030504040204" pitchFamily="34" charset="0"/>
                  <a:ea typeface="Tahoma" panose="020B0604030504040204" pitchFamily="34" charset="0"/>
                  <a:cs typeface="Tahoma" panose="020B0604030504040204" pitchFamily="34" charset="0"/>
                </a:rPr>
                <a:t>Awaiting SASB approval</a:t>
              </a:r>
            </a:p>
          </p:txBody>
        </p:sp>
        <p:sp>
          <p:nvSpPr>
            <p:cNvPr id="83" name="AutoShape 46">
              <a:extLst>
                <a:ext uri="{FF2B5EF4-FFF2-40B4-BE49-F238E27FC236}">
                  <a16:creationId xmlns:a16="http://schemas.microsoft.com/office/drawing/2014/main" id="{7C09B734-0D7A-9384-910D-4CF0CA872D9A}"/>
                </a:ext>
              </a:extLst>
            </p:cNvPr>
            <p:cNvSpPr>
              <a:spLocks noChangeArrowheads="1"/>
            </p:cNvSpPr>
            <p:nvPr/>
          </p:nvSpPr>
          <p:spPr bwMode="auto">
            <a:xfrm>
              <a:off x="4026138" y="43807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ELC SG</a:t>
              </a:r>
            </a:p>
            <a:p>
              <a:pPr algn="ctr"/>
              <a:endPar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84" name="AutoShape 46">
              <a:extLst>
                <a:ext uri="{FF2B5EF4-FFF2-40B4-BE49-F238E27FC236}">
                  <a16:creationId xmlns:a16="http://schemas.microsoft.com/office/drawing/2014/main" id="{E12FC368-D209-D247-C6A8-96A5AF3EFD09}"/>
                </a:ext>
              </a:extLst>
            </p:cNvPr>
            <p:cNvSpPr>
              <a:spLocks noChangeArrowheads="1"/>
            </p:cNvSpPr>
            <p:nvPr/>
          </p:nvSpPr>
          <p:spPr bwMode="auto">
            <a:xfrm>
              <a:off x="4015547" y="293296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AUTO TIG</a:t>
              </a:r>
            </a:p>
            <a:p>
              <a:pPr algn="ctr"/>
              <a:endPar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gr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November 2024</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November 2024</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November 2024</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November 2024</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November 11</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2024</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2024</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November 2024</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November 2024</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November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November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https://cvent.me/eDZgoD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a:t>
            </a:r>
          </a:p>
          <a:p>
            <a:endParaRPr lang="en-US" altLang="en-US" sz="2800" b="0" dirty="0"/>
          </a:p>
          <a:p>
            <a:pPr>
              <a:buFont typeface="Arial" panose="020B0604020202020204" pitchFamily="34" charset="0"/>
              <a:buChar char="•"/>
            </a:pPr>
            <a:r>
              <a:rPr lang="en-US" altLang="en-US" b="0" dirty="0"/>
              <a:t>This information is also presented in a as a slide deck and is available on Mentor: </a:t>
            </a:r>
            <a:r>
              <a:rPr lang="en-US" altLang="en-US" b="0" dirty="0">
                <a:hlinkClick r:id="rId3"/>
              </a:rPr>
              <a:t>https://mentor.ieee.org/802-ec/dcn/24/ec-24-0270-00-00EC-vancouver-802-1124-thingstoknow-hrv-1029-3.pptx</a:t>
            </a:r>
            <a:endParaRPr lang="en-US" altLang="en-US" b="0" dirty="0"/>
          </a:p>
          <a:p>
            <a:pPr marL="0" indent="0"/>
            <a:endParaRPr lang="en-US"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November 2024</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November 2024</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http://ieee802.linespeed.com/filemanager/802.11/24</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November 2024</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November 2024</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6948</Words>
  <Application>Microsoft Office PowerPoint</Application>
  <PresentationFormat>Widescreen</PresentationFormat>
  <Paragraphs>1156</Paragraphs>
  <Slides>64</Slides>
  <Notes>51</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81" baseType="lpstr">
      <vt:lpstr>MS Gothic</vt:lpstr>
      <vt:lpstr>MS PGothic</vt:lpstr>
      <vt:lpstr>MS PGothic</vt:lpstr>
      <vt:lpstr>Arial</vt:lpstr>
      <vt:lpstr>Arial Unicode MS</vt:lpstr>
      <vt:lpstr>Calibri</vt:lpstr>
      <vt:lpstr>DejaVu Sans</vt:lpstr>
      <vt:lpstr>Helvetica</vt:lpstr>
      <vt:lpstr>Monotype Sorts</vt:lpstr>
      <vt:lpstr>Tahoma</vt:lpstr>
      <vt:lpstr>Times New Roman</vt:lpstr>
      <vt:lpstr>Verdana</vt:lpstr>
      <vt:lpstr>Verdana (Body)</vt:lpstr>
      <vt:lpstr>Wingdings</vt:lpstr>
      <vt:lpstr>Wingdings 2</vt:lpstr>
      <vt:lpstr>802-11 Theme</vt:lpstr>
      <vt:lpstr>Document</vt:lpstr>
      <vt:lpstr>IEEE 802.11 New Members Introduction</vt:lpstr>
      <vt:lpstr>PowerPoint Presentation</vt:lpstr>
      <vt:lpstr>Registration for the November IEEE 802 plenary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432</cp:revision>
  <cp:lastPrinted>2020-01-13T01:47:50Z</cp:lastPrinted>
  <dcterms:created xsi:type="dcterms:W3CDTF">2014-04-14T10:59:07Z</dcterms:created>
  <dcterms:modified xsi:type="dcterms:W3CDTF">2024-11-11T16:55:42Z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1731344031</vt:lpwstr>
  </property>
</Properties>
</file>