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14"/>
  </p:notesMasterIdLst>
  <p:handoutMasterIdLst>
    <p:handoutMasterId r:id="rId15"/>
  </p:handoutMasterIdLst>
  <p:sldIdLst>
    <p:sldId id="256" r:id="rId3"/>
    <p:sldId id="352" r:id="rId4"/>
    <p:sldId id="436" r:id="rId5"/>
    <p:sldId id="437" r:id="rId6"/>
    <p:sldId id="439" r:id="rId7"/>
    <p:sldId id="441" r:id="rId8"/>
    <p:sldId id="440" r:id="rId9"/>
    <p:sldId id="433" r:id="rId10"/>
    <p:sldId id="388" r:id="rId11"/>
    <p:sldId id="423" r:id="rId12"/>
    <p:sldId id="375" r:id="rId13"/>
  </p:sldIdLst>
  <p:sldSz cx="9144000" cy="6858000" type="screen4x3"/>
  <p:notesSz cx="6807200" cy="99393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A6A6A6"/>
    <a:srgbClr val="00B0F0"/>
    <a:srgbClr val="00FFFF"/>
    <a:srgbClr val="00FF00"/>
    <a:srgbClr val="FFFFFF"/>
    <a:srgbClr val="FF0000"/>
    <a:srgbClr val="000000"/>
    <a:srgbClr val="FF00FF"/>
    <a:srgbClr val="E3E3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33" autoAdjust="0"/>
    <p:restoredTop sz="98236" autoAdjust="0"/>
  </p:normalViewPr>
  <p:slideViewPr>
    <p:cSldViewPr snapToGrid="0">
      <p:cViewPr varScale="1">
        <p:scale>
          <a:sx n="124" d="100"/>
          <a:sy n="124" d="100"/>
        </p:scale>
        <p:origin x="720" y="88"/>
      </p:cViewPr>
      <p:guideLst/>
    </p:cSldViewPr>
  </p:slideViewPr>
  <p:notesTextViewPr>
    <p:cViewPr>
      <p:scale>
        <a:sx n="3" d="2"/>
        <a:sy n="3" d="2"/>
      </p:scale>
      <p:origin x="0" y="0"/>
    </p:cViewPr>
  </p:notesTextViewPr>
  <p:notesViewPr>
    <p:cSldViewPr snapToGrid="0">
      <p:cViewPr varScale="1">
        <p:scale>
          <a:sx n="72" d="100"/>
          <a:sy n="72" d="100"/>
        </p:scale>
        <p:origin x="2948" y="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9CFDEA0F-0717-4865-BC9F-C86E1CF1298C}"/>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F8CC4068-8F87-43AC-AC42-E6D4CFFC7B56}"/>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3038560-DAAC-45FC-BA3B-297C7C0952C1}" type="datetimeFigureOut">
              <a:rPr lang="ko-KR" altLang="en-US" smtClean="0"/>
              <a:t>2023-12-20</a:t>
            </a:fld>
            <a:endParaRPr lang="ko-KR" altLang="en-US"/>
          </a:p>
        </p:txBody>
      </p:sp>
      <p:sp>
        <p:nvSpPr>
          <p:cNvPr id="4" name="바닥글 개체 틀 3">
            <a:extLst>
              <a:ext uri="{FF2B5EF4-FFF2-40B4-BE49-F238E27FC236}">
                <a16:creationId xmlns:a16="http://schemas.microsoft.com/office/drawing/2014/main" id="{17953A38-978F-4357-BCE4-540BDC134CE9}"/>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0ED900FA-1901-41B3-A2EA-8CF842FDC623}"/>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67F4C903-6D04-4997-BC66-D78AB0114EB8}" type="slidenum">
              <a:rPr lang="ko-KR" altLang="en-US" smtClean="0"/>
              <a:t>‹#›</a:t>
            </a:fld>
            <a:endParaRPr lang="ko-KR" altLang="en-US"/>
          </a:p>
        </p:txBody>
      </p:sp>
    </p:spTree>
    <p:extLst>
      <p:ext uri="{BB962C8B-B14F-4D97-AF65-F5344CB8AC3E}">
        <p14:creationId xmlns:p14="http://schemas.microsoft.com/office/powerpoint/2010/main" val="249879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278257C-D21E-4472-98CE-A208A9D59394}" type="datetimeFigureOut">
              <a:rPr lang="ko-KR" altLang="en-US" smtClean="0"/>
              <a:t>2023-12-20</a:t>
            </a:fld>
            <a:endParaRPr lang="ko-KR" altLang="en-US" dirty="0"/>
          </a:p>
        </p:txBody>
      </p:sp>
      <p:sp>
        <p:nvSpPr>
          <p:cNvPr id="4" name="슬라이드 이미지 개체 틀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p>
        </p:txBody>
      </p:sp>
      <p:sp>
        <p:nvSpPr>
          <p:cNvPr id="6" name="바닥글 개체 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B4977CD-FAEE-4A82-B55C-027FF314D1F4}" type="slidenum">
              <a:rPr lang="ko-KR" altLang="en-US" smtClean="0"/>
              <a:t>‹#›</a:t>
            </a:fld>
            <a:endParaRPr lang="ko-KR" altLang="en-US"/>
          </a:p>
        </p:txBody>
      </p:sp>
    </p:spTree>
    <p:extLst>
      <p:ext uri="{BB962C8B-B14F-4D97-AF65-F5344CB8AC3E}">
        <p14:creationId xmlns:p14="http://schemas.microsoft.com/office/powerpoint/2010/main" val="187050129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맑은 고딕"/>
                <a:ea typeface="+mn-ea"/>
                <a:cs typeface="+mn-cs"/>
              </a:rPr>
              <a:t>doc.: IEEE 802.11-yy/xxxxr0</a:t>
            </a:r>
          </a:p>
        </p:txBody>
      </p:sp>
      <p:sp>
        <p:nvSpPr>
          <p:cNvPr id="5" name="Rectangle 3"/>
          <p:cNvSpPr>
            <a:spLocks noGrp="1" noChangeArrowheads="1"/>
          </p:cNvSpPr>
          <p:nvPr>
            <p:ph type="dt"/>
          </p:nvPr>
        </p:nvSpPr>
        <p:spPr>
          <a:ln/>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맑은 고딕"/>
                <a:ea typeface="+mn-ea"/>
                <a:cs typeface="+mn-cs"/>
              </a:rPr>
              <a:t>Month Year</a:t>
            </a:r>
          </a:p>
        </p:txBody>
      </p:sp>
      <p:sp>
        <p:nvSpPr>
          <p:cNvPr id="6" name="Rectangle 6"/>
          <p:cNvSpPr>
            <a:spLocks noGrp="1" noChangeArrowheads="1"/>
          </p:cNvSpPr>
          <p:nvPr>
            <p:ph type="ftr"/>
          </p:nvPr>
        </p:nvSpPr>
        <p:spPr>
          <a:ln/>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맑은 고딕"/>
                <a:ea typeface="+mn-ea"/>
                <a:cs typeface="+mn-cs"/>
              </a:rPr>
              <a:t>John Doe, Some Company</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맑은 고딕"/>
                <a:ea typeface="+mn-ea"/>
                <a:cs typeface="+mn-cs"/>
              </a:rPr>
              <a:t>Page </a:t>
            </a:r>
            <a:fld id="{465D53FD-DB5F-4815-BF01-6488A8FBD189}" type="slidenum">
              <a:rPr kumimoji="0" lang="en-US" sz="1200" b="0" i="0" u="none" strike="noStrike" kern="1200" cap="none" spc="0" normalizeH="0" baseline="0" noProof="0">
                <a:ln>
                  <a:noFill/>
                </a:ln>
                <a:solidFill>
                  <a:prstClr val="white"/>
                </a:solidFill>
                <a:effectLst/>
                <a:uLnTx/>
                <a:uFillTx/>
                <a:latin typeface="맑은 고딕"/>
                <a:ea typeface="+mn-ea"/>
                <a:cs typeface="+mn-cs"/>
              </a:rPr>
              <a:pPr marL="0" marR="0" lvl="0" indent="0" algn="r" defTabSz="914400" rtl="0" eaLnBrk="1" fontAlgn="auto" latinLnBrk="1"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white"/>
              </a:solidFill>
              <a:effectLst/>
              <a:uLnTx/>
              <a:uFillTx/>
              <a:latin typeface="맑은 고딕"/>
              <a:ea typeface="+mn-ea"/>
              <a:cs typeface="+mn-cs"/>
            </a:endParaRPr>
          </a:p>
        </p:txBody>
      </p:sp>
      <p:sp>
        <p:nvSpPr>
          <p:cNvPr id="12289" name="Text Box 1"/>
          <p:cNvSpPr txBox="1">
            <a:spLocks noChangeArrowheads="1"/>
          </p:cNvSpPr>
          <p:nvPr/>
        </p:nvSpPr>
        <p:spPr bwMode="auto">
          <a:xfrm>
            <a:off x="1132976" y="751487"/>
            <a:ext cx="4541250" cy="3714925"/>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marL="0" marR="0" lvl="0" indent="0" algn="l" defTabSz="443309" rtl="0" eaLnBrk="0" fontAlgn="base" latinLnBrk="0" hangingPunct="0">
              <a:lnSpc>
                <a:spcPct val="100000"/>
              </a:lnSpc>
              <a:spcBef>
                <a:spcPct val="0"/>
              </a:spcBef>
              <a:spcAft>
                <a:spcPct val="0"/>
              </a:spcAft>
              <a:buClr>
                <a:srgbClr val="000000"/>
              </a:buClr>
              <a:buSzPct val="100000"/>
              <a:buFontTx/>
              <a:buNone/>
              <a:tabLst/>
              <a:defRPr/>
            </a:pPr>
            <a:endParaRPr kumimoji="0" lang="en-GB" sz="2400" b="0" i="0" u="none" strike="noStrike" kern="1200" cap="none" spc="0" normalizeH="0" baseline="0" noProof="0">
              <a:ln>
                <a:noFill/>
              </a:ln>
              <a:solidFill>
                <a:prstClr val="white"/>
              </a:solidFill>
              <a:effectLst/>
              <a:uLnTx/>
              <a:uFillTx/>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07004" y="4721442"/>
            <a:ext cx="4993193" cy="457352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Slide Number Placeholder 3"/>
          <p:cNvSpPr>
            <a:spLocks noGrp="1"/>
          </p:cNvSpPr>
          <p:nvPr>
            <p:ph type="sldNum" sz="quarter" idx="5"/>
          </p:nvPr>
        </p:nvSpPr>
        <p:spPr/>
        <p:txBody>
          <a:bodyPr/>
          <a:lstStyle/>
          <a:p>
            <a:fld id="{DB4977CD-FAEE-4A82-B55C-027FF314D1F4}" type="slidenum">
              <a:rPr lang="ko-KR" altLang="en-US" smtClean="0"/>
              <a:t>2</a:t>
            </a:fld>
            <a:endParaRPr lang="ko-KR" altLang="en-US"/>
          </a:p>
        </p:txBody>
      </p:sp>
    </p:spTree>
    <p:extLst>
      <p:ext uri="{BB962C8B-B14F-4D97-AF65-F5344CB8AC3E}">
        <p14:creationId xmlns:p14="http://schemas.microsoft.com/office/powerpoint/2010/main" val="173290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Slide Number Placeholder 3"/>
          <p:cNvSpPr>
            <a:spLocks noGrp="1"/>
          </p:cNvSpPr>
          <p:nvPr>
            <p:ph type="sldNum" sz="quarter" idx="5"/>
          </p:nvPr>
        </p:nvSpPr>
        <p:spPr/>
        <p:txBody>
          <a:bodyPr/>
          <a:lstStyle/>
          <a:p>
            <a:fld id="{DB4977CD-FAEE-4A82-B55C-027FF314D1F4}" type="slidenum">
              <a:rPr lang="ko-KR" altLang="en-US" smtClean="0"/>
              <a:t>4</a:t>
            </a:fld>
            <a:endParaRPr lang="ko-KR" altLang="en-US"/>
          </a:p>
        </p:txBody>
      </p:sp>
    </p:spTree>
    <p:extLst>
      <p:ext uri="{BB962C8B-B14F-4D97-AF65-F5344CB8AC3E}">
        <p14:creationId xmlns:p14="http://schemas.microsoft.com/office/powerpoint/2010/main" val="4033578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Slide Number Placeholder 3"/>
          <p:cNvSpPr>
            <a:spLocks noGrp="1"/>
          </p:cNvSpPr>
          <p:nvPr>
            <p:ph type="sldNum" sz="quarter" idx="5"/>
          </p:nvPr>
        </p:nvSpPr>
        <p:spPr/>
        <p:txBody>
          <a:bodyPr/>
          <a:lstStyle/>
          <a:p>
            <a:fld id="{DB4977CD-FAEE-4A82-B55C-027FF314D1F4}" type="slidenum">
              <a:rPr lang="ko-KR" altLang="en-US" smtClean="0"/>
              <a:t>5</a:t>
            </a:fld>
            <a:endParaRPr lang="ko-KR" altLang="en-US"/>
          </a:p>
        </p:txBody>
      </p:sp>
    </p:spTree>
    <p:extLst>
      <p:ext uri="{BB962C8B-B14F-4D97-AF65-F5344CB8AC3E}">
        <p14:creationId xmlns:p14="http://schemas.microsoft.com/office/powerpoint/2010/main" val="2456498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Slide Number Placeholder 3"/>
          <p:cNvSpPr>
            <a:spLocks noGrp="1"/>
          </p:cNvSpPr>
          <p:nvPr>
            <p:ph type="sldNum" sz="quarter" idx="5"/>
          </p:nvPr>
        </p:nvSpPr>
        <p:spPr/>
        <p:txBody>
          <a:bodyPr/>
          <a:lstStyle/>
          <a:p>
            <a:fld id="{DB4977CD-FAEE-4A82-B55C-027FF314D1F4}" type="slidenum">
              <a:rPr lang="ko-KR" altLang="en-US" smtClean="0"/>
              <a:t>10</a:t>
            </a:fld>
            <a:endParaRPr lang="ko-KR" altLang="en-US"/>
          </a:p>
        </p:txBody>
      </p:sp>
    </p:spTree>
    <p:extLst>
      <p:ext uri="{BB962C8B-B14F-4D97-AF65-F5344CB8AC3E}">
        <p14:creationId xmlns:p14="http://schemas.microsoft.com/office/powerpoint/2010/main" val="2338980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Slide Number Placeholder 3"/>
          <p:cNvSpPr>
            <a:spLocks noGrp="1"/>
          </p:cNvSpPr>
          <p:nvPr>
            <p:ph type="sldNum" sz="quarter" idx="5"/>
          </p:nvPr>
        </p:nvSpPr>
        <p:spPr/>
        <p:txBody>
          <a:bodyPr/>
          <a:lstStyle/>
          <a:p>
            <a:fld id="{DB4977CD-FAEE-4A82-B55C-027FF314D1F4}" type="slidenum">
              <a:rPr lang="ko-KR" altLang="en-US" smtClean="0"/>
              <a:t>11</a:t>
            </a:fld>
            <a:endParaRPr lang="ko-KR" altLang="en-US"/>
          </a:p>
        </p:txBody>
      </p:sp>
    </p:spTree>
    <p:extLst>
      <p:ext uri="{BB962C8B-B14F-4D97-AF65-F5344CB8AC3E}">
        <p14:creationId xmlns:p14="http://schemas.microsoft.com/office/powerpoint/2010/main" val="3894184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3" y="2130429"/>
            <a:ext cx="7772400" cy="1470026"/>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3" y="3886200"/>
            <a:ext cx="6400800" cy="1752600"/>
          </a:xfrm>
        </p:spPr>
        <p:txBody>
          <a:bodyPr/>
          <a:lstStyle>
            <a:lvl1pPr marL="0" indent="0" algn="ctr">
              <a:buNone/>
              <a:defRPr/>
            </a:lvl1pPr>
            <a:lvl2pPr marL="215989" indent="0" algn="ctr">
              <a:buNone/>
              <a:defRPr/>
            </a:lvl2pPr>
            <a:lvl3pPr marL="431978" indent="0" algn="ctr">
              <a:buNone/>
              <a:defRPr/>
            </a:lvl3pPr>
            <a:lvl4pPr marL="647967" indent="0" algn="ctr">
              <a:buNone/>
              <a:defRPr/>
            </a:lvl4pPr>
            <a:lvl5pPr marL="863954" indent="0" algn="ctr">
              <a:buNone/>
              <a:defRPr/>
            </a:lvl5pPr>
            <a:lvl6pPr marL="1079942" indent="0" algn="ctr">
              <a:buNone/>
              <a:defRPr/>
            </a:lvl6pPr>
            <a:lvl7pPr marL="1295930" indent="0" algn="ctr">
              <a:buNone/>
              <a:defRPr/>
            </a:lvl7pPr>
            <a:lvl8pPr marL="1511921" indent="0" algn="ctr">
              <a:buNone/>
              <a:defRPr/>
            </a:lvl8pPr>
            <a:lvl9pPr marL="172791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5" name="Footer Placeholder 4"/>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
        <p:nvSpPr>
          <p:cNvPr id="6" name="Slide Number Placeholder 5"/>
          <p:cNvSpPr>
            <a:spLocks noGrp="1"/>
          </p:cNvSpPr>
          <p:nvPr>
            <p:ph type="sldNum" idx="12"/>
          </p:nvPr>
        </p:nvSpPr>
        <p:spPr/>
        <p:txBody>
          <a:bodyPr/>
          <a:lstStyle>
            <a:lvl1pPr>
              <a:defRPr sz="900"/>
            </a:lvl1pPr>
          </a:lstStyle>
          <a:p>
            <a:r>
              <a:rPr lang="en-GB" dirty="0"/>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519466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130436"/>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1" y="3886200"/>
            <a:ext cx="6400800" cy="1752600"/>
          </a:xfrm>
        </p:spPr>
        <p:txBody>
          <a:bodyPr/>
          <a:lstStyle>
            <a:lvl1pPr marL="0" indent="0" algn="ctr">
              <a:buNone/>
              <a:defRPr/>
            </a:lvl1pPr>
            <a:lvl2pPr marL="287992" indent="0" algn="ctr">
              <a:buNone/>
              <a:defRPr/>
            </a:lvl2pPr>
            <a:lvl3pPr marL="575984" indent="0" algn="ctr">
              <a:buNone/>
              <a:defRPr/>
            </a:lvl3pPr>
            <a:lvl4pPr marL="863975" indent="0" algn="ctr">
              <a:buNone/>
              <a:defRPr/>
            </a:lvl4pPr>
            <a:lvl5pPr marL="1151967" indent="0" algn="ctr">
              <a:buNone/>
              <a:defRPr/>
            </a:lvl5pPr>
            <a:lvl6pPr marL="1439960" indent="0" algn="ctr">
              <a:buNone/>
              <a:defRPr/>
            </a:lvl6pPr>
            <a:lvl7pPr marL="1727951" indent="0" algn="ctr">
              <a:buNone/>
              <a:defRPr/>
            </a:lvl7pPr>
            <a:lvl8pPr marL="2015944" indent="0" algn="ctr">
              <a:buNone/>
              <a:defRPr/>
            </a:lvl8pPr>
            <a:lvl9pPr marL="2303936"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3">
            <a:extLst>
              <a:ext uri="{FF2B5EF4-FFF2-40B4-BE49-F238E27FC236}">
                <a16:creationId xmlns:a16="http://schemas.microsoft.com/office/drawing/2014/main" id="{50773ECD-E2D4-4932-9250-237CF2C806B3}"/>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8" name="Rectangle 4">
            <a:extLst>
              <a:ext uri="{FF2B5EF4-FFF2-40B4-BE49-F238E27FC236}">
                <a16:creationId xmlns:a16="http://schemas.microsoft.com/office/drawing/2014/main" id="{861A752F-1ED1-4E2D-A857-B2BF0D8BDF87}"/>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340941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normAutofit/>
          </a:bodyPr>
          <a:lstStyle>
            <a:lvl1pPr>
              <a:buFont typeface="Arial" panose="020B0604020202020204" pitchFamily="34" charset="0"/>
              <a:buChar char="•"/>
              <a:defRPr/>
            </a:lvl1pPr>
            <a:lvl2pPr marL="503987" indent="-215995">
              <a:buFont typeface="Times New Roman" panose="02020603050405020304" pitchFamily="18" charset="0"/>
              <a:buChar char="–"/>
              <a:defRPr/>
            </a:lvl2pPr>
            <a:lvl3pPr marL="755979" indent="-179996">
              <a:buFont typeface="Arial" panose="020B0604020202020204" pitchFamily="34" charset="0"/>
              <a:buChar char="•"/>
              <a:defRPr/>
            </a:lvl3pPr>
            <a:lvl4pPr marL="1043971" indent="-179996">
              <a:buFont typeface="Times New Roman" panose="02020603050405020304" pitchFamily="18" charset="0"/>
              <a:buChar char="–"/>
              <a:defRPr/>
            </a:lvl4pPr>
            <a:lvl5pPr marL="1331963" indent="-179996">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C1ED3D7-AE70-4968-9C36-80BD7E99E7E2}"/>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8" name="Rectangle 4">
            <a:extLst>
              <a:ext uri="{FF2B5EF4-FFF2-40B4-BE49-F238E27FC236}">
                <a16:creationId xmlns:a16="http://schemas.microsoft.com/office/drawing/2014/main" id="{E63539A5-39CD-46C7-B519-9C816F06B5ED}"/>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298540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7"/>
            <a:ext cx="7772400" cy="1362075"/>
          </a:xfrm>
        </p:spPr>
        <p:txBody>
          <a:bodyPr anchor="t"/>
          <a:lstStyle>
            <a:lvl1pPr algn="l">
              <a:defRPr sz="2550" b="1" cap="all"/>
            </a:lvl1pPr>
          </a:lstStyle>
          <a:p>
            <a:r>
              <a:rPr lang="en-US"/>
              <a:t>Click to edit Master title style</a:t>
            </a:r>
            <a:endParaRPr lang="en-GB"/>
          </a:p>
        </p:txBody>
      </p:sp>
      <p:sp>
        <p:nvSpPr>
          <p:cNvPr id="3" name="Text Placeholder 2"/>
          <p:cNvSpPr>
            <a:spLocks noGrp="1"/>
          </p:cNvSpPr>
          <p:nvPr>
            <p:ph type="body" idx="1"/>
          </p:nvPr>
        </p:nvSpPr>
        <p:spPr>
          <a:xfrm>
            <a:off x="722314" y="2906722"/>
            <a:ext cx="7772400" cy="1500187"/>
          </a:xfrm>
        </p:spPr>
        <p:txBody>
          <a:bodyPr anchor="b"/>
          <a:lstStyle>
            <a:lvl1pPr marL="0" indent="0">
              <a:buNone/>
              <a:defRPr sz="1275"/>
            </a:lvl1pPr>
            <a:lvl2pPr marL="287992" indent="0">
              <a:buNone/>
              <a:defRPr sz="1125"/>
            </a:lvl2pPr>
            <a:lvl3pPr marL="575984" indent="0">
              <a:buNone/>
              <a:defRPr sz="975"/>
            </a:lvl3pPr>
            <a:lvl4pPr marL="863975" indent="0">
              <a:buNone/>
              <a:defRPr sz="900"/>
            </a:lvl4pPr>
            <a:lvl5pPr marL="1151967" indent="0">
              <a:buNone/>
              <a:defRPr sz="900"/>
            </a:lvl5pPr>
            <a:lvl6pPr marL="1439960" indent="0">
              <a:buNone/>
              <a:defRPr sz="900"/>
            </a:lvl6pPr>
            <a:lvl7pPr marL="1727951" indent="0">
              <a:buNone/>
              <a:defRPr sz="900"/>
            </a:lvl7pPr>
            <a:lvl8pPr marL="2015944" indent="0">
              <a:buNone/>
              <a:defRPr sz="900"/>
            </a:lvl8pPr>
            <a:lvl9pPr marL="2303936" indent="0">
              <a:buNone/>
              <a:defRPr sz="9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3">
            <a:extLst>
              <a:ext uri="{FF2B5EF4-FFF2-40B4-BE49-F238E27FC236}">
                <a16:creationId xmlns:a16="http://schemas.microsoft.com/office/drawing/2014/main" id="{EEF2DE2D-A448-4F05-94BD-80389ED7AC70}"/>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8" name="Rectangle 4">
            <a:extLst>
              <a:ext uri="{FF2B5EF4-FFF2-40B4-BE49-F238E27FC236}">
                <a16:creationId xmlns:a16="http://schemas.microsoft.com/office/drawing/2014/main" id="{244D6F9E-66BF-4E8A-9059-9347B04A4E07}"/>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2866332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5" y="1981211"/>
            <a:ext cx="3808413" cy="4113213"/>
          </a:xfrm>
        </p:spPr>
        <p:txBody>
          <a:bodyPr/>
          <a:lstStyle>
            <a:lvl1pPr>
              <a:defRPr sz="1800"/>
            </a:lvl1pPr>
            <a:lvl2pPr>
              <a:defRPr sz="1500"/>
            </a:lvl2pPr>
            <a:lvl3pPr>
              <a:defRPr sz="1275"/>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11"/>
            <a:ext cx="3810000" cy="4113213"/>
          </a:xfrm>
        </p:spPr>
        <p:txBody>
          <a:bodyPr/>
          <a:lstStyle>
            <a:lvl1pPr>
              <a:defRPr sz="1800"/>
            </a:lvl1pPr>
            <a:lvl2pPr>
              <a:defRPr sz="1500"/>
            </a:lvl2pPr>
            <a:lvl3pPr>
              <a:defRPr sz="1275"/>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3">
            <a:extLst>
              <a:ext uri="{FF2B5EF4-FFF2-40B4-BE49-F238E27FC236}">
                <a16:creationId xmlns:a16="http://schemas.microsoft.com/office/drawing/2014/main" id="{44087C51-E959-4B55-B021-23BED6401013}"/>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9" name="Rectangle 4">
            <a:extLst>
              <a:ext uri="{FF2B5EF4-FFF2-40B4-BE49-F238E27FC236}">
                <a16:creationId xmlns:a16="http://schemas.microsoft.com/office/drawing/2014/main" id="{0F839C26-3C2D-4986-9467-E6EB22D4E364}"/>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871277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500" b="1"/>
            </a:lvl1pPr>
            <a:lvl2pPr marL="287992" indent="0">
              <a:buNone/>
              <a:defRPr sz="1275" b="1"/>
            </a:lvl2pPr>
            <a:lvl3pPr marL="575984" indent="0">
              <a:buNone/>
              <a:defRPr sz="1125" b="1"/>
            </a:lvl3pPr>
            <a:lvl4pPr marL="863975" indent="0">
              <a:buNone/>
              <a:defRPr sz="975" b="1"/>
            </a:lvl4pPr>
            <a:lvl5pPr marL="1151967" indent="0">
              <a:buNone/>
              <a:defRPr sz="975" b="1"/>
            </a:lvl5pPr>
            <a:lvl6pPr marL="1439960" indent="0">
              <a:buNone/>
              <a:defRPr sz="975" b="1"/>
            </a:lvl6pPr>
            <a:lvl7pPr marL="1727951" indent="0">
              <a:buNone/>
              <a:defRPr sz="975" b="1"/>
            </a:lvl7pPr>
            <a:lvl8pPr marL="2015944" indent="0">
              <a:buNone/>
              <a:defRPr sz="975" b="1"/>
            </a:lvl8pPr>
            <a:lvl9pPr marL="2303936" indent="0">
              <a:buNone/>
              <a:defRPr sz="975" b="1"/>
            </a:lvl9pPr>
          </a:lstStyle>
          <a:p>
            <a:pPr lvl="0"/>
            <a:r>
              <a:rPr lang="en-US"/>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1500"/>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1500" b="1"/>
            </a:lvl1pPr>
            <a:lvl2pPr marL="287992" indent="0">
              <a:buNone/>
              <a:defRPr sz="1275" b="1"/>
            </a:lvl2pPr>
            <a:lvl3pPr marL="575984" indent="0">
              <a:buNone/>
              <a:defRPr sz="1125" b="1"/>
            </a:lvl3pPr>
            <a:lvl4pPr marL="863975" indent="0">
              <a:buNone/>
              <a:defRPr sz="975" b="1"/>
            </a:lvl4pPr>
            <a:lvl5pPr marL="1151967" indent="0">
              <a:buNone/>
              <a:defRPr sz="975" b="1"/>
            </a:lvl5pPr>
            <a:lvl6pPr marL="1439960" indent="0">
              <a:buNone/>
              <a:defRPr sz="975" b="1"/>
            </a:lvl6pPr>
            <a:lvl7pPr marL="1727951" indent="0">
              <a:buNone/>
              <a:defRPr sz="975" b="1"/>
            </a:lvl7pPr>
            <a:lvl8pPr marL="2015944" indent="0">
              <a:buNone/>
              <a:defRPr sz="975" b="1"/>
            </a:lvl8pPr>
            <a:lvl9pPr marL="2303936" indent="0">
              <a:buNone/>
              <a:defRPr sz="975" b="1"/>
            </a:lvl9pPr>
          </a:lstStyle>
          <a:p>
            <a:pPr lvl="0"/>
            <a:r>
              <a:rPr lang="en-US"/>
              <a:t>Click to edit Master text styles</a:t>
            </a:r>
          </a:p>
        </p:txBody>
      </p:sp>
      <p:sp>
        <p:nvSpPr>
          <p:cNvPr id="6" name="Content Placeholder 5"/>
          <p:cNvSpPr>
            <a:spLocks noGrp="1"/>
          </p:cNvSpPr>
          <p:nvPr>
            <p:ph sz="quarter" idx="4"/>
          </p:nvPr>
        </p:nvSpPr>
        <p:spPr>
          <a:xfrm>
            <a:off x="4645029" y="2174879"/>
            <a:ext cx="4041775" cy="3951288"/>
          </a:xfrm>
        </p:spPr>
        <p:txBody>
          <a:bodyPr/>
          <a:lstStyle>
            <a:lvl1pPr>
              <a:defRPr sz="1500"/>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3">
            <a:extLst>
              <a:ext uri="{FF2B5EF4-FFF2-40B4-BE49-F238E27FC236}">
                <a16:creationId xmlns:a16="http://schemas.microsoft.com/office/drawing/2014/main" id="{3B146E7C-9607-4D91-BCD2-87C1801A423C}"/>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11" name="Rectangle 4">
            <a:extLst>
              <a:ext uri="{FF2B5EF4-FFF2-40B4-BE49-F238E27FC236}">
                <a16:creationId xmlns:a16="http://schemas.microsoft.com/office/drawing/2014/main" id="{8F096F31-3890-455B-8260-B5430098FF3A}"/>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3772040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3">
            <a:extLst>
              <a:ext uri="{FF2B5EF4-FFF2-40B4-BE49-F238E27FC236}">
                <a16:creationId xmlns:a16="http://schemas.microsoft.com/office/drawing/2014/main" id="{84B2FCD5-7D9B-421A-952B-2767963D390C}"/>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7" name="Rectangle 4">
            <a:extLst>
              <a:ext uri="{FF2B5EF4-FFF2-40B4-BE49-F238E27FC236}">
                <a16:creationId xmlns:a16="http://schemas.microsoft.com/office/drawing/2014/main" id="{06C9E19D-B357-4E7E-B5C2-CB4C92BF41D5}"/>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3598646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Rectangle 3">
            <a:extLst>
              <a:ext uri="{FF2B5EF4-FFF2-40B4-BE49-F238E27FC236}">
                <a16:creationId xmlns:a16="http://schemas.microsoft.com/office/drawing/2014/main" id="{4862CC97-EC9A-42E4-913D-E6133FA7CA9B}"/>
              </a:ext>
            </a:extLst>
          </p:cNvPr>
          <p:cNvSpPr>
            <a:spLocks noGrp="1" noChangeArrowheads="1"/>
          </p:cNvSpPr>
          <p:nvPr>
            <p:ph type="dt"/>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6" name="Rectangle 4">
            <a:extLst>
              <a:ext uri="{FF2B5EF4-FFF2-40B4-BE49-F238E27FC236}">
                <a16:creationId xmlns:a16="http://schemas.microsoft.com/office/drawing/2014/main" id="{249EFF1D-7EC0-49CD-B2AC-CBDDE7255E09}"/>
              </a:ext>
            </a:extLst>
          </p:cNvPr>
          <p:cNvSpPr>
            <a:spLocks noGrp="1" noChangeArrowheads="1"/>
          </p:cNvSpPr>
          <p:nvPr>
            <p:ph type="ftr" idx="13"/>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1465100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3">
            <a:extLst>
              <a:ext uri="{FF2B5EF4-FFF2-40B4-BE49-F238E27FC236}">
                <a16:creationId xmlns:a16="http://schemas.microsoft.com/office/drawing/2014/main" id="{03D891B4-5E1E-4BEB-8076-C3E23A23295F}"/>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8" name="Rectangle 4">
            <a:extLst>
              <a:ext uri="{FF2B5EF4-FFF2-40B4-BE49-F238E27FC236}">
                <a16:creationId xmlns:a16="http://schemas.microsoft.com/office/drawing/2014/main" id="{72087A08-73A9-4602-A42F-19169A12E00C}"/>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3888745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5" y="685811"/>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1" y="685811"/>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3">
            <a:extLst>
              <a:ext uri="{FF2B5EF4-FFF2-40B4-BE49-F238E27FC236}">
                <a16:creationId xmlns:a16="http://schemas.microsoft.com/office/drawing/2014/main" id="{36D8ACAE-F7E9-4B65-9A46-C534664AD026}"/>
              </a:ext>
            </a:extLst>
          </p:cNvPr>
          <p:cNvSpPr>
            <a:spLocks noGrp="1" noChangeArrowheads="1"/>
          </p:cNvSpPr>
          <p:nvPr>
            <p:ph type="dt" idx="13"/>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8" name="Rectangle 4">
            <a:extLst>
              <a:ext uri="{FF2B5EF4-FFF2-40B4-BE49-F238E27FC236}">
                <a16:creationId xmlns:a16="http://schemas.microsoft.com/office/drawing/2014/main" id="{608E6456-F4E5-4BA0-AB11-55035C4B55E2}"/>
              </a:ext>
            </a:extLst>
          </p:cNvPr>
          <p:cNvSpPr>
            <a:spLocks noGrp="1" noChangeArrowheads="1"/>
          </p:cNvSpPr>
          <p:nvPr>
            <p:ph type="ftr" idx="14"/>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404522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buFont typeface="Arial" panose="020B0604020202020204" pitchFamily="34" charset="0"/>
              <a:buChar char="•"/>
              <a:defRPr/>
            </a:lvl1pPr>
            <a:lvl2pPr marL="377981" indent="-161991">
              <a:buFont typeface="Times New Roman" panose="02020603050405020304" pitchFamily="18" charset="0"/>
              <a:buChar char="–"/>
              <a:defRPr/>
            </a:lvl2pPr>
            <a:lvl3pPr marL="566971" indent="-134995">
              <a:buFont typeface="Arial" panose="020B0604020202020204" pitchFamily="34" charset="0"/>
              <a:buChar char="•"/>
              <a:defRPr/>
            </a:lvl3pPr>
            <a:lvl4pPr marL="782960" indent="-134995">
              <a:buFont typeface="Times New Roman" panose="02020603050405020304" pitchFamily="18" charset="0"/>
              <a:buChar char="–"/>
              <a:defRPr/>
            </a:lvl4pPr>
            <a:lvl5pPr marL="998947" indent="-134995">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sz="750"/>
            </a:lvl1pPr>
          </a:lstStyle>
          <a:p>
            <a:r>
              <a:rPr lang="en-GB" altLang="ko-KR" dirty="0"/>
              <a:t>Slide </a:t>
            </a:r>
            <a:fld id="{DE40C9FC-4879-4F20-9ECA-A574A90476B7}" type="slidenum">
              <a:rPr lang="en-GB" altLang="ko-KR" smtClean="0"/>
              <a:pPr/>
              <a:t>‹#›</a:t>
            </a:fld>
            <a:endParaRPr lang="en-GB" altLang="ko-KR" dirty="0"/>
          </a:p>
        </p:txBody>
      </p:sp>
      <p:sp>
        <p:nvSpPr>
          <p:cNvPr id="7" name="Date Placeholder 3">
            <a:extLst>
              <a:ext uri="{FF2B5EF4-FFF2-40B4-BE49-F238E27FC236}">
                <a16:creationId xmlns:a16="http://schemas.microsoft.com/office/drawing/2014/main" id="{2CCDF5C6-B7BB-41A6-9DF1-FA4C5B55ADF5}"/>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8" name="Footer Placeholder 4">
            <a:extLst>
              <a:ext uri="{FF2B5EF4-FFF2-40B4-BE49-F238E27FC236}">
                <a16:creationId xmlns:a16="http://schemas.microsoft.com/office/drawing/2014/main" id="{C581B2D3-365C-4066-A1D4-1DFB1B09E9E6}"/>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352712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7" y="4406907"/>
            <a:ext cx="7772400" cy="1362075"/>
          </a:xfrm>
        </p:spPr>
        <p:txBody>
          <a:bodyPr anchor="t"/>
          <a:lstStyle>
            <a:lvl1pPr algn="l">
              <a:defRPr sz="1875" b="1" cap="all"/>
            </a:lvl1pPr>
          </a:lstStyle>
          <a:p>
            <a:r>
              <a:rPr lang="en-US"/>
              <a:t>Click to edit Master title style</a:t>
            </a:r>
            <a:endParaRPr lang="en-GB"/>
          </a:p>
        </p:txBody>
      </p:sp>
      <p:sp>
        <p:nvSpPr>
          <p:cNvPr id="3" name="Text Placeholder 2"/>
          <p:cNvSpPr>
            <a:spLocks noGrp="1"/>
          </p:cNvSpPr>
          <p:nvPr>
            <p:ph type="body" idx="1"/>
          </p:nvPr>
        </p:nvSpPr>
        <p:spPr>
          <a:xfrm>
            <a:off x="722317" y="2906722"/>
            <a:ext cx="7772400" cy="1500187"/>
          </a:xfrm>
        </p:spPr>
        <p:txBody>
          <a:bodyPr anchor="b"/>
          <a:lstStyle>
            <a:lvl1pPr marL="0" indent="0">
              <a:buNone/>
              <a:defRPr sz="975"/>
            </a:lvl1pPr>
            <a:lvl2pPr marL="215989" indent="0">
              <a:buNone/>
              <a:defRPr sz="900"/>
            </a:lvl2pPr>
            <a:lvl3pPr marL="431978" indent="0">
              <a:buNone/>
              <a:defRPr sz="750"/>
            </a:lvl3pPr>
            <a:lvl4pPr marL="647967" indent="0">
              <a:buNone/>
              <a:defRPr sz="675"/>
            </a:lvl4pPr>
            <a:lvl5pPr marL="863954" indent="0">
              <a:buNone/>
              <a:defRPr sz="675"/>
            </a:lvl5pPr>
            <a:lvl6pPr marL="1079942" indent="0">
              <a:buNone/>
              <a:defRPr sz="675"/>
            </a:lvl6pPr>
            <a:lvl7pPr marL="1295930" indent="0">
              <a:buNone/>
              <a:defRPr sz="675"/>
            </a:lvl7pPr>
            <a:lvl8pPr marL="1511921" indent="0">
              <a:buNone/>
              <a:defRPr sz="675"/>
            </a:lvl8pPr>
            <a:lvl9pPr marL="1727910" indent="0">
              <a:buNone/>
              <a:defRPr sz="675"/>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sz="750"/>
            </a:lvl1pPr>
          </a:lstStyle>
          <a:p>
            <a:r>
              <a:rPr lang="en-GB" altLang="ko-KR" dirty="0"/>
              <a:t>Slide </a:t>
            </a:r>
            <a:fld id="{DE40C9FC-4879-4F20-9ECA-A574A90476B7}" type="slidenum">
              <a:rPr lang="en-GB" altLang="ko-KR" smtClean="0"/>
              <a:pPr/>
              <a:t>‹#›</a:t>
            </a:fld>
            <a:endParaRPr lang="en-GB" altLang="ko-KR" dirty="0"/>
          </a:p>
        </p:txBody>
      </p:sp>
      <p:sp>
        <p:nvSpPr>
          <p:cNvPr id="7" name="Date Placeholder 3">
            <a:extLst>
              <a:ext uri="{FF2B5EF4-FFF2-40B4-BE49-F238E27FC236}">
                <a16:creationId xmlns:a16="http://schemas.microsoft.com/office/drawing/2014/main" id="{7FBD90BA-CB1E-4149-8D50-4EDBC1B647A4}"/>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8" name="Footer Placeholder 4">
            <a:extLst>
              <a:ext uri="{FF2B5EF4-FFF2-40B4-BE49-F238E27FC236}">
                <a16:creationId xmlns:a16="http://schemas.microsoft.com/office/drawing/2014/main" id="{135E3C52-6A18-4612-B4EA-B459F85F14E8}"/>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3122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5" y="1981201"/>
            <a:ext cx="3808413" cy="4113214"/>
          </a:xfrm>
        </p:spPr>
        <p:txBody>
          <a:bodyPr/>
          <a:lstStyle>
            <a:lvl1pPr>
              <a:defRPr sz="1350"/>
            </a:lvl1pPr>
            <a:lvl2pPr>
              <a:defRPr sz="1125"/>
            </a:lvl2pPr>
            <a:lvl3pPr>
              <a:defRPr sz="975"/>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5" y="1981201"/>
            <a:ext cx="3810000" cy="4113214"/>
          </a:xfrm>
        </p:spPr>
        <p:txBody>
          <a:bodyPr/>
          <a:lstStyle>
            <a:lvl1pPr>
              <a:defRPr sz="1350"/>
            </a:lvl1pPr>
            <a:lvl2pPr>
              <a:defRPr sz="1125"/>
            </a:lvl2pPr>
            <a:lvl3pPr>
              <a:defRPr sz="975"/>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sz="750"/>
            </a:lvl1pPr>
          </a:lstStyle>
          <a:p>
            <a:r>
              <a:rPr lang="en-GB" altLang="ko-KR" dirty="0"/>
              <a:t>Slide </a:t>
            </a:r>
            <a:fld id="{DE40C9FC-4879-4F20-9ECA-A574A90476B7}" type="slidenum">
              <a:rPr lang="en-GB" altLang="ko-KR" smtClean="0"/>
              <a:pPr/>
              <a:t>‹#›</a:t>
            </a:fld>
            <a:endParaRPr lang="en-GB" altLang="ko-KR" dirty="0"/>
          </a:p>
        </p:txBody>
      </p:sp>
      <p:sp>
        <p:nvSpPr>
          <p:cNvPr id="8" name="Date Placeholder 3">
            <a:extLst>
              <a:ext uri="{FF2B5EF4-FFF2-40B4-BE49-F238E27FC236}">
                <a16:creationId xmlns:a16="http://schemas.microsoft.com/office/drawing/2014/main" id="{63F58EA5-DE08-4618-8F97-590AE3EA7F3A}"/>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9" name="Footer Placeholder 4">
            <a:extLst>
              <a:ext uri="{FF2B5EF4-FFF2-40B4-BE49-F238E27FC236}">
                <a16:creationId xmlns:a16="http://schemas.microsoft.com/office/drawing/2014/main" id="{5E8EF3B2-BA4E-4C20-9ED5-F2435DB3F211}"/>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53598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22"/>
            <a:ext cx="4040188" cy="639763"/>
          </a:xfrm>
        </p:spPr>
        <p:txBody>
          <a:bodyPr anchor="b"/>
          <a:lstStyle>
            <a:lvl1pPr marL="0" indent="0">
              <a:buNone/>
              <a:defRPr sz="1125" b="1"/>
            </a:lvl1pPr>
            <a:lvl2pPr marL="215989" indent="0">
              <a:buNone/>
              <a:defRPr sz="975" b="1"/>
            </a:lvl2pPr>
            <a:lvl3pPr marL="431978" indent="0">
              <a:buNone/>
              <a:defRPr sz="900" b="1"/>
            </a:lvl3pPr>
            <a:lvl4pPr marL="647967" indent="0">
              <a:buNone/>
              <a:defRPr sz="750" b="1"/>
            </a:lvl4pPr>
            <a:lvl5pPr marL="863954" indent="0">
              <a:buNone/>
              <a:defRPr sz="750" b="1"/>
            </a:lvl5pPr>
            <a:lvl6pPr marL="1079942" indent="0">
              <a:buNone/>
              <a:defRPr sz="750" b="1"/>
            </a:lvl6pPr>
            <a:lvl7pPr marL="1295930" indent="0">
              <a:buNone/>
              <a:defRPr sz="750" b="1"/>
            </a:lvl7pPr>
            <a:lvl8pPr marL="1511921" indent="0">
              <a:buNone/>
              <a:defRPr sz="750" b="1"/>
            </a:lvl8pPr>
            <a:lvl9pPr marL="1727910" indent="0">
              <a:buNone/>
              <a:defRPr sz="750" b="1"/>
            </a:lvl9pPr>
          </a:lstStyle>
          <a:p>
            <a:pPr lvl="0"/>
            <a:r>
              <a:rPr lang="en-US"/>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1125"/>
            </a:lvl1pPr>
            <a:lvl2pPr>
              <a:defRPr sz="975"/>
            </a:lvl2pPr>
            <a:lvl3pPr>
              <a:defRPr sz="900"/>
            </a:lvl3pPr>
            <a:lvl4pPr>
              <a:defRPr sz="750"/>
            </a:lvl4pPr>
            <a:lvl5pPr>
              <a:defRPr sz="75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1" y="1535122"/>
            <a:ext cx="4041775" cy="639763"/>
          </a:xfrm>
        </p:spPr>
        <p:txBody>
          <a:bodyPr anchor="b"/>
          <a:lstStyle>
            <a:lvl1pPr marL="0" indent="0">
              <a:buNone/>
              <a:defRPr sz="1125" b="1"/>
            </a:lvl1pPr>
            <a:lvl2pPr marL="215989" indent="0">
              <a:buNone/>
              <a:defRPr sz="975" b="1"/>
            </a:lvl2pPr>
            <a:lvl3pPr marL="431978" indent="0">
              <a:buNone/>
              <a:defRPr sz="900" b="1"/>
            </a:lvl3pPr>
            <a:lvl4pPr marL="647967" indent="0">
              <a:buNone/>
              <a:defRPr sz="750" b="1"/>
            </a:lvl4pPr>
            <a:lvl5pPr marL="863954" indent="0">
              <a:buNone/>
              <a:defRPr sz="750" b="1"/>
            </a:lvl5pPr>
            <a:lvl6pPr marL="1079942" indent="0">
              <a:buNone/>
              <a:defRPr sz="750" b="1"/>
            </a:lvl6pPr>
            <a:lvl7pPr marL="1295930" indent="0">
              <a:buNone/>
              <a:defRPr sz="750" b="1"/>
            </a:lvl7pPr>
            <a:lvl8pPr marL="1511921" indent="0">
              <a:buNone/>
              <a:defRPr sz="750" b="1"/>
            </a:lvl8pPr>
            <a:lvl9pPr marL="1727910" indent="0">
              <a:buNone/>
              <a:defRPr sz="750" b="1"/>
            </a:lvl9pPr>
          </a:lstStyle>
          <a:p>
            <a:pPr lvl="0"/>
            <a:r>
              <a:rPr lang="en-US"/>
              <a:t>Click to edit Master text styles</a:t>
            </a:r>
          </a:p>
        </p:txBody>
      </p:sp>
      <p:sp>
        <p:nvSpPr>
          <p:cNvPr id="6" name="Content Placeholder 5"/>
          <p:cNvSpPr>
            <a:spLocks noGrp="1"/>
          </p:cNvSpPr>
          <p:nvPr>
            <p:ph sz="quarter" idx="4"/>
          </p:nvPr>
        </p:nvSpPr>
        <p:spPr>
          <a:xfrm>
            <a:off x="4645031" y="2174879"/>
            <a:ext cx="4041775" cy="3951288"/>
          </a:xfrm>
        </p:spPr>
        <p:txBody>
          <a:bodyPr/>
          <a:lstStyle>
            <a:lvl1pPr>
              <a:defRPr sz="1125"/>
            </a:lvl1pPr>
            <a:lvl2pPr>
              <a:defRPr sz="975"/>
            </a:lvl2pPr>
            <a:lvl3pPr>
              <a:defRPr sz="900"/>
            </a:lvl3pPr>
            <a:lvl4pPr>
              <a:defRPr sz="750"/>
            </a:lvl4pPr>
            <a:lvl5pPr>
              <a:defRPr sz="750"/>
            </a:lvl5pPr>
            <a:lvl6pPr>
              <a:defRPr sz="750"/>
            </a:lvl6pPr>
            <a:lvl7pPr>
              <a:defRPr sz="750"/>
            </a:lvl7pPr>
            <a:lvl8pPr>
              <a:defRPr sz="750"/>
            </a:lvl8pPr>
            <a:lvl9pPr>
              <a:defRPr sz="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sz="750"/>
            </a:lvl1pPr>
          </a:lstStyle>
          <a:p>
            <a:r>
              <a:rPr lang="en-GB" dirty="0"/>
              <a:t>Slide </a:t>
            </a:r>
            <a:fld id="{69B99EC4-A1FB-4C79-B9A5-C1FFD5A90380}" type="slidenum">
              <a:rPr lang="en-GB" smtClean="0"/>
              <a:pPr/>
              <a:t>‹#›</a:t>
            </a:fld>
            <a:endParaRPr lang="en-GB" dirty="0"/>
          </a:p>
        </p:txBody>
      </p:sp>
      <p:sp>
        <p:nvSpPr>
          <p:cNvPr id="10" name="Date Placeholder 3">
            <a:extLst>
              <a:ext uri="{FF2B5EF4-FFF2-40B4-BE49-F238E27FC236}">
                <a16:creationId xmlns:a16="http://schemas.microsoft.com/office/drawing/2014/main" id="{EA91EDEE-A7BC-4489-A876-87586EBD3F21}"/>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11" name="Footer Placeholder 4">
            <a:extLst>
              <a:ext uri="{FF2B5EF4-FFF2-40B4-BE49-F238E27FC236}">
                <a16:creationId xmlns:a16="http://schemas.microsoft.com/office/drawing/2014/main" id="{CAB0D577-2E2A-446A-9864-2CBC59F8194B}"/>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364144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sz="750"/>
            </a:lvl1pPr>
          </a:lstStyle>
          <a:p>
            <a:r>
              <a:rPr lang="en-GB" dirty="0"/>
              <a:t>Slide </a:t>
            </a:r>
            <a:fld id="{06B781AF-4CCF-49B0-A572-DE54FBE5D942}" type="slidenum">
              <a:rPr lang="en-GB" smtClean="0"/>
              <a:pPr/>
              <a:t>‹#›</a:t>
            </a:fld>
            <a:endParaRPr lang="en-GB" dirty="0"/>
          </a:p>
        </p:txBody>
      </p:sp>
      <p:sp>
        <p:nvSpPr>
          <p:cNvPr id="6" name="Date Placeholder 3">
            <a:extLst>
              <a:ext uri="{FF2B5EF4-FFF2-40B4-BE49-F238E27FC236}">
                <a16:creationId xmlns:a16="http://schemas.microsoft.com/office/drawing/2014/main" id="{4FEEA162-4063-4BD8-825C-B7B286610229}"/>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7" name="Footer Placeholder 4">
            <a:extLst>
              <a:ext uri="{FF2B5EF4-FFF2-40B4-BE49-F238E27FC236}">
                <a16:creationId xmlns:a16="http://schemas.microsoft.com/office/drawing/2014/main" id="{5B4E063D-0A35-49B2-A125-80702A58F3BB}"/>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3193186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sz="750"/>
            </a:lvl1pPr>
          </a:lstStyle>
          <a:p>
            <a:r>
              <a:rPr lang="en-GB" dirty="0"/>
              <a:t>Slide </a:t>
            </a:r>
            <a:fld id="{F5D8E26B-7BCF-4D25-9C89-0168A6618F18}" type="slidenum">
              <a:rPr lang="en-GB" smtClean="0"/>
              <a:pPr/>
              <a:t>‹#›</a:t>
            </a:fld>
            <a:endParaRPr lang="en-GB" dirty="0"/>
          </a:p>
        </p:txBody>
      </p:sp>
      <p:sp>
        <p:nvSpPr>
          <p:cNvPr id="5" name="Date Placeholder 3">
            <a:extLst>
              <a:ext uri="{FF2B5EF4-FFF2-40B4-BE49-F238E27FC236}">
                <a16:creationId xmlns:a16="http://schemas.microsoft.com/office/drawing/2014/main" id="{B12F5BA5-4482-44A7-84E9-779491A694B8}"/>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6" name="Footer Placeholder 4">
            <a:extLst>
              <a:ext uri="{FF2B5EF4-FFF2-40B4-BE49-F238E27FC236}">
                <a16:creationId xmlns:a16="http://schemas.microsoft.com/office/drawing/2014/main" id="{EBD57A9F-F290-4B6C-9B23-1146DD46E9F2}"/>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2921110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sz="750"/>
            </a:lvl1pPr>
          </a:lstStyle>
          <a:p>
            <a:r>
              <a:rPr lang="en-GB" dirty="0"/>
              <a:t>Slide </a:t>
            </a:r>
            <a:fld id="{6B5E41C2-EF12-4EF2-8280-F2B4208277C2}" type="slidenum">
              <a:rPr lang="en-GB" smtClean="0"/>
              <a:pPr/>
              <a:t>‹#›</a:t>
            </a:fld>
            <a:endParaRPr lang="en-GB" dirty="0"/>
          </a:p>
        </p:txBody>
      </p:sp>
      <p:sp>
        <p:nvSpPr>
          <p:cNvPr id="7" name="Date Placeholder 3">
            <a:extLst>
              <a:ext uri="{FF2B5EF4-FFF2-40B4-BE49-F238E27FC236}">
                <a16:creationId xmlns:a16="http://schemas.microsoft.com/office/drawing/2014/main" id="{B9CEC4B8-A3ED-4ED9-8A2A-705A868E5941}"/>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8" name="Footer Placeholder 4">
            <a:extLst>
              <a:ext uri="{FF2B5EF4-FFF2-40B4-BE49-F238E27FC236}">
                <a16:creationId xmlns:a16="http://schemas.microsoft.com/office/drawing/2014/main" id="{BC5126F1-1246-4FC1-8DE8-2C3F74028ACD}"/>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354117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8" y="685802"/>
            <a:ext cx="1941513" cy="540861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3" y="685802"/>
            <a:ext cx="5676900" cy="54086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sz="750"/>
            </a:lvl1pPr>
          </a:lstStyle>
          <a:p>
            <a:r>
              <a:rPr lang="en-GB" dirty="0"/>
              <a:t>Slide </a:t>
            </a:r>
            <a:fld id="{9B0D65C8-A0CA-4DDA-83BB-897866218593}" type="slidenum">
              <a:rPr lang="en-GB" smtClean="0"/>
              <a:pPr/>
              <a:t>‹#›</a:t>
            </a:fld>
            <a:endParaRPr lang="en-GB" dirty="0"/>
          </a:p>
        </p:txBody>
      </p:sp>
      <p:sp>
        <p:nvSpPr>
          <p:cNvPr id="7" name="Date Placeholder 3">
            <a:extLst>
              <a:ext uri="{FF2B5EF4-FFF2-40B4-BE49-F238E27FC236}">
                <a16:creationId xmlns:a16="http://schemas.microsoft.com/office/drawing/2014/main" id="{C46F24C7-CF03-4071-AF40-699E16EF1F21}"/>
              </a:ext>
            </a:extLst>
          </p:cNvPr>
          <p:cNvSpPr>
            <a:spLocks noGrp="1"/>
          </p:cNvSpPr>
          <p:nvPr>
            <p:ph type="dt" idx="10"/>
          </p:nvPr>
        </p:nvSpPr>
        <p:spPr>
          <a:xfrm>
            <a:off x="696920" y="333382"/>
            <a:ext cx="1874823" cy="273051"/>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US" altLang="ko-KR"/>
              <a:t>July 2020</a:t>
            </a:r>
            <a:endParaRPr lang="en-GB" altLang="ko-KR" dirty="0"/>
          </a:p>
        </p:txBody>
      </p:sp>
      <p:sp>
        <p:nvSpPr>
          <p:cNvPr id="8" name="Footer Placeholder 4">
            <a:extLst>
              <a:ext uri="{FF2B5EF4-FFF2-40B4-BE49-F238E27FC236}">
                <a16:creationId xmlns:a16="http://schemas.microsoft.com/office/drawing/2014/main" id="{EA1A35DD-D2F7-41CD-8838-19DDE2DB1EBD}"/>
              </a:ext>
            </a:extLst>
          </p:cNvPr>
          <p:cNvSpPr>
            <a:spLocks noGrp="1"/>
          </p:cNvSpPr>
          <p:nvPr>
            <p:ph type="ftr" idx="11"/>
          </p:nvPr>
        </p:nvSpPr>
        <p:spPr>
          <a:xfrm>
            <a:off x="5357821" y="6475428"/>
            <a:ext cx="3184520" cy="180975"/>
          </a:xfrm>
          <a:prstGeom prst="rect">
            <a:avLst/>
          </a:prstGeom>
        </p:spPr>
        <p:txBody>
          <a:bodyPr/>
          <a:lstStyle>
            <a:lvl1pPr>
              <a:defRPr/>
            </a:lvl1pPr>
          </a:lstStyle>
          <a:p>
            <a:pPr defTabSz="212239" eaLnBrk="0" fontAlgn="base" latinLnBrk="0" hangingPunct="0">
              <a:spcBef>
                <a:spcPct val="0"/>
              </a:spcBef>
              <a:spcAft>
                <a:spcPct val="0"/>
              </a:spcAft>
              <a:buClr>
                <a:srgbClr val="000000"/>
              </a:buClr>
              <a:buSzPct val="100000"/>
            </a:pPr>
            <a:r>
              <a:rPr lang="en-GB" altLang="ko-KR"/>
              <a:t>Sanghyun Kim (WILUS), et al.</a:t>
            </a:r>
            <a:endParaRPr lang="en-GB" altLang="ko-KR" dirty="0"/>
          </a:p>
        </p:txBody>
      </p:sp>
    </p:spTree>
    <p:extLst>
      <p:ext uri="{BB962C8B-B14F-4D97-AF65-F5344CB8AC3E}">
        <p14:creationId xmlns:p14="http://schemas.microsoft.com/office/powerpoint/2010/main" val="1918709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5" y="685808"/>
            <a:ext cx="7770813" cy="1065213"/>
          </a:xfrm>
          <a:prstGeom prst="rect">
            <a:avLst/>
          </a:prstGeom>
          <a:noFill/>
          <a:ln w="9525">
            <a:noFill/>
            <a:round/>
            <a:headEnd/>
            <a:tailEnd/>
          </a:ln>
          <a:effectLst/>
        </p:spPr>
        <p:txBody>
          <a:bodyPr vert="horz" wrap="square" lIns="58031" tIns="29016" rIns="58031" bIns="29016"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5" y="1981201"/>
            <a:ext cx="7770813" cy="4113214"/>
          </a:xfrm>
          <a:prstGeom prst="rect">
            <a:avLst/>
          </a:prstGeom>
          <a:noFill/>
          <a:ln w="9525">
            <a:noFill/>
            <a:round/>
            <a:headEnd/>
            <a:tailEnd/>
          </a:ln>
          <a:effectLst/>
        </p:spPr>
        <p:txBody>
          <a:bodyPr vert="horz" wrap="square" lIns="58031" tIns="29016" rIns="58031" bIns="29016"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1028" name="Rectangle 4"/>
          <p:cNvSpPr>
            <a:spLocks noGrp="1" noChangeArrowheads="1"/>
          </p:cNvSpPr>
          <p:nvPr>
            <p:ph type="ft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
        <p:nvSpPr>
          <p:cNvPr id="1029" name="Rectangle 5"/>
          <p:cNvSpPr>
            <a:spLocks noGrp="1" noChangeArrowheads="1"/>
          </p:cNvSpPr>
          <p:nvPr>
            <p:ph type="sldNum"/>
          </p:nvPr>
        </p:nvSpPr>
        <p:spPr bwMode="auto">
          <a:xfrm>
            <a:off x="4344992" y="6475417"/>
            <a:ext cx="528637"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90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dirty="0"/>
              <a:t>Slide</a:t>
            </a:r>
            <a:r>
              <a:rPr lang="en-GB" sz="1000" dirty="0"/>
              <a:t> </a:t>
            </a:r>
            <a:fld id="{D09C756B-EB39-4236-ADBB-73052B179AE4}" type="slidenum">
              <a:rPr lang="en-GB" sz="1000" smtClean="0"/>
              <a:pPr defTabSz="212239" eaLnBrk="0" fontAlgn="base" latinLnBrk="0" hangingPunct="0">
                <a:spcBef>
                  <a:spcPct val="0"/>
                </a:spcBef>
                <a:spcAft>
                  <a:spcPct val="0"/>
                </a:spcAft>
                <a:buClr>
                  <a:srgbClr val="000000"/>
                </a:buClr>
                <a:buSzPct val="100000"/>
              </a:pPr>
              <a:t>‹#›</a:t>
            </a:fld>
            <a:endParaRPr lang="en-GB" sz="1000" dirty="0"/>
          </a:p>
        </p:txBody>
      </p:sp>
      <p:sp>
        <p:nvSpPr>
          <p:cNvPr id="1030" name="Line 6"/>
          <p:cNvSpPr>
            <a:spLocks noChangeShapeType="1"/>
          </p:cNvSpPr>
          <p:nvPr/>
        </p:nvSpPr>
        <p:spPr bwMode="auto">
          <a:xfrm>
            <a:off x="685803" y="609604"/>
            <a:ext cx="7772400" cy="1588"/>
          </a:xfrm>
          <a:prstGeom prst="line">
            <a:avLst/>
          </a:prstGeom>
          <a:noFill/>
          <a:ln w="12600">
            <a:solidFill>
              <a:srgbClr val="000000"/>
            </a:solidFill>
            <a:miter lim="800000"/>
            <a:headEnd/>
            <a:tailEnd/>
          </a:ln>
          <a:effectLst/>
        </p:spPr>
        <p:txBody>
          <a:bodyPr lIns="43184" tIns="21591" rIns="43184" bIns="21591"/>
          <a:lstStyle/>
          <a:p>
            <a:pPr defTabSz="212239" eaLnBrk="0" fontAlgn="base" latinLnBrk="0" hangingPunct="0">
              <a:spcBef>
                <a:spcPct val="0"/>
              </a:spcBef>
              <a:spcAft>
                <a:spcPct val="0"/>
              </a:spcAft>
              <a:buClr>
                <a:srgbClr val="000000"/>
              </a:buClr>
              <a:buSzPct val="100000"/>
              <a:buFont typeface="Times New Roman" pitchFamily="16" charset="0"/>
              <a:buNone/>
            </a:pPr>
            <a:endParaRPr lang="en-GB" sz="1125">
              <a:solidFill>
                <a:srgbClr val="FFFFFF"/>
              </a:solidFill>
            </a:endParaRPr>
          </a:p>
        </p:txBody>
      </p:sp>
      <p:sp>
        <p:nvSpPr>
          <p:cNvPr id="1031" name="Rectangle 7"/>
          <p:cNvSpPr>
            <a:spLocks noChangeArrowheads="1"/>
          </p:cNvSpPr>
          <p:nvPr/>
        </p:nvSpPr>
        <p:spPr bwMode="auto">
          <a:xfrm>
            <a:off x="684222" y="6475416"/>
            <a:ext cx="628377" cy="161583"/>
          </a:xfrm>
          <a:prstGeom prst="rect">
            <a:avLst/>
          </a:prstGeom>
          <a:noFill/>
          <a:ln w="9525">
            <a:noFill/>
            <a:round/>
            <a:headEnd/>
            <a:tailEnd/>
          </a:ln>
          <a:effectLst/>
        </p:spPr>
        <p:txBody>
          <a:bodyPr wrap="none" lIns="0" tIns="0" rIns="0" bIns="0">
            <a:spAutoFit/>
          </a:bodyPr>
          <a:lstStyle/>
          <a:p>
            <a:pPr defTabSz="212239" eaLnBrk="0" fontAlgn="base" latinLnBrk="0" hangingPunct="0">
              <a:spcBef>
                <a:spcPct val="0"/>
              </a:spcBef>
              <a:spcAft>
                <a:spcPct val="0"/>
              </a:spcAft>
              <a:buClr>
                <a:srgbClr val="000000"/>
              </a:buClr>
              <a:buSzPct val="100000"/>
              <a:buFont typeface="Times New Roman" pitchFamily="16" charset="0"/>
              <a:buNone/>
              <a:tabLst>
                <a:tab pos="0" algn="l"/>
                <a:tab pos="431978" algn="l"/>
                <a:tab pos="863954" algn="l"/>
                <a:tab pos="1295930" algn="l"/>
                <a:tab pos="1727910" algn="l"/>
                <a:tab pos="2159887" algn="l"/>
                <a:tab pos="2591862" algn="l"/>
                <a:tab pos="3023840" algn="l"/>
                <a:tab pos="3455816" algn="l"/>
                <a:tab pos="3887794" algn="l"/>
                <a:tab pos="4319772" algn="l"/>
                <a:tab pos="4751748" algn="l"/>
              </a:tabLst>
            </a:pPr>
            <a:r>
              <a:rPr lang="en-GB" sz="1050" dirty="0">
                <a:solidFill>
                  <a:srgbClr val="000000"/>
                </a:solidFill>
              </a:rPr>
              <a:t>Submission</a:t>
            </a:r>
          </a:p>
        </p:txBody>
      </p:sp>
      <p:sp>
        <p:nvSpPr>
          <p:cNvPr id="1032" name="Line 8"/>
          <p:cNvSpPr>
            <a:spLocks noChangeShapeType="1"/>
          </p:cNvSpPr>
          <p:nvPr/>
        </p:nvSpPr>
        <p:spPr bwMode="auto">
          <a:xfrm>
            <a:off x="685800" y="6477003"/>
            <a:ext cx="7848600" cy="1588"/>
          </a:xfrm>
          <a:prstGeom prst="line">
            <a:avLst/>
          </a:prstGeom>
          <a:noFill/>
          <a:ln w="12600">
            <a:solidFill>
              <a:srgbClr val="000000"/>
            </a:solidFill>
            <a:miter lim="800000"/>
            <a:headEnd/>
            <a:tailEnd/>
          </a:ln>
          <a:effectLst/>
        </p:spPr>
        <p:txBody>
          <a:bodyPr lIns="43184" tIns="21591" rIns="43184" bIns="21591"/>
          <a:lstStyle/>
          <a:p>
            <a:pPr defTabSz="212239" eaLnBrk="0" fontAlgn="base" latinLnBrk="0" hangingPunct="0">
              <a:spcBef>
                <a:spcPct val="0"/>
              </a:spcBef>
              <a:spcAft>
                <a:spcPct val="0"/>
              </a:spcAft>
              <a:buClr>
                <a:srgbClr val="000000"/>
              </a:buClr>
              <a:buSzPct val="100000"/>
              <a:buFont typeface="Times New Roman" pitchFamily="16" charset="0"/>
              <a:buNone/>
            </a:pPr>
            <a:endParaRPr lang="en-GB" sz="1125">
              <a:solidFill>
                <a:srgbClr val="FFFFFF"/>
              </a:solidFill>
            </a:endParaRPr>
          </a:p>
        </p:txBody>
      </p:sp>
      <p:sp>
        <p:nvSpPr>
          <p:cNvPr id="10" name="Date Placeholder 3"/>
          <p:cNvSpPr txBox="1">
            <a:spLocks/>
          </p:cNvSpPr>
          <p:nvPr userDrawn="1"/>
        </p:nvSpPr>
        <p:spPr bwMode="auto">
          <a:xfrm>
            <a:off x="5000635" y="357170"/>
            <a:ext cx="3500462"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212239" eaLnBrk="0" fontAlgn="base" latinLnBrk="0" hangingPunct="0">
              <a:spcBef>
                <a:spcPct val="0"/>
              </a:spcBef>
              <a:spcAft>
                <a:spcPct val="0"/>
              </a:spcAft>
              <a:buClr>
                <a:srgbClr val="000000"/>
              </a:buClr>
              <a:buSzPct val="100000"/>
              <a:buFont typeface="Times New Roman" pitchFamily="16" charset="0"/>
              <a:buNone/>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a:pPr>
            <a:r>
              <a:rPr lang="en-GB" altLang="ko-KR" sz="1800" b="1" dirty="0">
                <a:solidFill>
                  <a:srgbClr val="000000"/>
                </a:solidFill>
                <a:cs typeface="Arial Unicode MS" charset="0"/>
              </a:rPr>
              <a:t>doc.: IEEE 802.11-23/2211r0</a:t>
            </a:r>
          </a:p>
        </p:txBody>
      </p:sp>
    </p:spTree>
    <p:extLst>
      <p:ext uri="{BB962C8B-B14F-4D97-AF65-F5344CB8AC3E}">
        <p14:creationId xmlns:p14="http://schemas.microsoft.com/office/powerpoint/2010/main" val="442238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mj-lt"/>
          <a:ea typeface="+mj-ea"/>
          <a:cs typeface="+mj-cs"/>
        </a:defRPr>
      </a:lvl1pPr>
      <a:lvl2pPr marL="350981" indent="-134995"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2pPr>
      <a:lvl3pPr marL="53997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3pPr>
      <a:lvl4pPr marL="75595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4pPr>
      <a:lvl5pPr marL="97194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5pPr>
      <a:lvl6pPr marL="118793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6pPr>
      <a:lvl7pPr marL="1403927"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7pPr>
      <a:lvl8pPr marL="1619915"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8pPr>
      <a:lvl9pPr marL="183590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9pPr>
    </p:titleStyle>
    <p:bodyStyle>
      <a:lvl1pPr marL="161991" indent="-161991" algn="l" defTabSz="212239" rtl="0" eaLnBrk="1" fontAlgn="base" hangingPunct="1">
        <a:spcBef>
          <a:spcPts val="284"/>
        </a:spcBef>
        <a:spcAft>
          <a:spcPct val="0"/>
        </a:spcAft>
        <a:buClr>
          <a:srgbClr val="000000"/>
        </a:buClr>
        <a:buSzPct val="100000"/>
        <a:buFont typeface="Arial" panose="020B0604020202020204" pitchFamily="34" charset="0"/>
        <a:buChar char="•"/>
        <a:defRPr sz="1125" b="1">
          <a:solidFill>
            <a:srgbClr val="000000"/>
          </a:solidFill>
          <a:latin typeface="+mn-lt"/>
          <a:ea typeface="+mn-ea"/>
          <a:cs typeface="+mn-cs"/>
        </a:defRPr>
      </a:lvl1pPr>
      <a:lvl2pPr marL="377981" indent="-161991" algn="l" defTabSz="212239" rtl="0" eaLnBrk="1" fontAlgn="base" hangingPunct="1">
        <a:spcBef>
          <a:spcPts val="236"/>
        </a:spcBef>
        <a:spcAft>
          <a:spcPct val="0"/>
        </a:spcAft>
        <a:buClr>
          <a:srgbClr val="000000"/>
        </a:buClr>
        <a:buSzPct val="100000"/>
        <a:buFont typeface="Times New Roman" panose="02020603050405020304" pitchFamily="18" charset="0"/>
        <a:buChar char="–"/>
        <a:defRPr sz="975">
          <a:solidFill>
            <a:srgbClr val="000000"/>
          </a:solidFill>
          <a:latin typeface="+mn-lt"/>
          <a:ea typeface="+mn-ea"/>
        </a:defRPr>
      </a:lvl2pPr>
      <a:lvl3pPr marL="566971" indent="-134995" algn="l" defTabSz="212239" rtl="0" eaLnBrk="1" fontAlgn="base" hangingPunct="1">
        <a:spcBef>
          <a:spcPts val="213"/>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782960" indent="-134995" algn="l" defTabSz="212239" rtl="0" eaLnBrk="1" fontAlgn="base" hangingPunct="1">
        <a:spcBef>
          <a:spcPts val="189"/>
        </a:spcBef>
        <a:spcAft>
          <a:spcPct val="0"/>
        </a:spcAft>
        <a:buClr>
          <a:srgbClr val="000000"/>
        </a:buClr>
        <a:buSzPct val="100000"/>
        <a:buFont typeface="Times New Roman" panose="02020603050405020304" pitchFamily="18" charset="0"/>
        <a:buChar char="–"/>
        <a:defRPr sz="750">
          <a:solidFill>
            <a:srgbClr val="000000"/>
          </a:solidFill>
          <a:latin typeface="+mn-lt"/>
          <a:ea typeface="+mn-ea"/>
        </a:defRPr>
      </a:lvl4pPr>
      <a:lvl5pPr marL="998947" indent="-134995" algn="l" defTabSz="212239" rtl="0" eaLnBrk="1" fontAlgn="base" hangingPunct="1">
        <a:spcBef>
          <a:spcPts val="189"/>
        </a:spcBef>
        <a:spcAft>
          <a:spcPct val="0"/>
        </a:spcAft>
        <a:buClr>
          <a:srgbClr val="000000"/>
        </a:buClr>
        <a:buSzPct val="100000"/>
        <a:buFont typeface="Arial" panose="020B0604020202020204" pitchFamily="34" charset="0"/>
        <a:buChar char="•"/>
        <a:defRPr sz="750">
          <a:solidFill>
            <a:srgbClr val="000000"/>
          </a:solidFill>
          <a:latin typeface="+mn-lt"/>
          <a:ea typeface="+mn-ea"/>
        </a:defRPr>
      </a:lvl5pPr>
      <a:lvl6pPr marL="1187939" indent="-107994" algn="l" defTabSz="212239" rtl="0" eaLnBrk="1" fontAlgn="base" hangingPunct="1">
        <a:spcBef>
          <a:spcPts val="189"/>
        </a:spcBef>
        <a:spcAft>
          <a:spcPct val="0"/>
        </a:spcAft>
        <a:buClr>
          <a:srgbClr val="000000"/>
        </a:buClr>
        <a:buSzPct val="100000"/>
        <a:buFont typeface="Times New Roman" pitchFamily="16" charset="0"/>
        <a:defRPr sz="750">
          <a:solidFill>
            <a:srgbClr val="000000"/>
          </a:solidFill>
          <a:latin typeface="+mn-lt"/>
          <a:ea typeface="+mn-ea"/>
        </a:defRPr>
      </a:lvl6pPr>
      <a:lvl7pPr marL="1403927" indent="-107994" algn="l" defTabSz="212239" rtl="0" eaLnBrk="1" fontAlgn="base" hangingPunct="1">
        <a:spcBef>
          <a:spcPts val="189"/>
        </a:spcBef>
        <a:spcAft>
          <a:spcPct val="0"/>
        </a:spcAft>
        <a:buClr>
          <a:srgbClr val="000000"/>
        </a:buClr>
        <a:buSzPct val="100000"/>
        <a:buFont typeface="Times New Roman" pitchFamily="16" charset="0"/>
        <a:defRPr sz="750">
          <a:solidFill>
            <a:srgbClr val="000000"/>
          </a:solidFill>
          <a:latin typeface="+mn-lt"/>
          <a:ea typeface="+mn-ea"/>
        </a:defRPr>
      </a:lvl7pPr>
      <a:lvl8pPr marL="1619915" indent="-107994" algn="l" defTabSz="212239" rtl="0" eaLnBrk="1" fontAlgn="base" hangingPunct="1">
        <a:spcBef>
          <a:spcPts val="189"/>
        </a:spcBef>
        <a:spcAft>
          <a:spcPct val="0"/>
        </a:spcAft>
        <a:buClr>
          <a:srgbClr val="000000"/>
        </a:buClr>
        <a:buSzPct val="100000"/>
        <a:buFont typeface="Times New Roman" pitchFamily="16" charset="0"/>
        <a:defRPr sz="750">
          <a:solidFill>
            <a:srgbClr val="000000"/>
          </a:solidFill>
          <a:latin typeface="+mn-lt"/>
          <a:ea typeface="+mn-ea"/>
        </a:defRPr>
      </a:lvl8pPr>
      <a:lvl9pPr marL="1835902" indent="-107994" algn="l" defTabSz="212239" rtl="0" eaLnBrk="1" fontAlgn="base" hangingPunct="1">
        <a:spcBef>
          <a:spcPts val="189"/>
        </a:spcBef>
        <a:spcAft>
          <a:spcPct val="0"/>
        </a:spcAft>
        <a:buClr>
          <a:srgbClr val="000000"/>
        </a:buClr>
        <a:buSzPct val="100000"/>
        <a:buFont typeface="Times New Roman" pitchFamily="16" charset="0"/>
        <a:defRPr sz="750">
          <a:solidFill>
            <a:srgbClr val="000000"/>
          </a:solidFill>
          <a:latin typeface="+mn-lt"/>
          <a:ea typeface="+mn-ea"/>
        </a:defRPr>
      </a:lvl9pPr>
    </p:bodyStyle>
    <p:otherStyle>
      <a:defPPr>
        <a:defRPr lang="en-US"/>
      </a:defPPr>
      <a:lvl1pPr marL="0" algn="l" defTabSz="431978" rtl="0" eaLnBrk="1" latinLnBrk="0" hangingPunct="1">
        <a:defRPr sz="900" kern="1200">
          <a:solidFill>
            <a:schemeClr val="tx1"/>
          </a:solidFill>
          <a:latin typeface="+mn-lt"/>
          <a:ea typeface="+mn-ea"/>
          <a:cs typeface="+mn-cs"/>
        </a:defRPr>
      </a:lvl1pPr>
      <a:lvl2pPr marL="215989" algn="l" defTabSz="431978" rtl="0" eaLnBrk="1" latinLnBrk="0" hangingPunct="1">
        <a:defRPr sz="900" kern="1200">
          <a:solidFill>
            <a:schemeClr val="tx1"/>
          </a:solidFill>
          <a:latin typeface="+mn-lt"/>
          <a:ea typeface="+mn-ea"/>
          <a:cs typeface="+mn-cs"/>
        </a:defRPr>
      </a:lvl2pPr>
      <a:lvl3pPr marL="431978" algn="l" defTabSz="431978" rtl="0" eaLnBrk="1" latinLnBrk="0" hangingPunct="1">
        <a:defRPr sz="900" kern="1200">
          <a:solidFill>
            <a:schemeClr val="tx1"/>
          </a:solidFill>
          <a:latin typeface="+mn-lt"/>
          <a:ea typeface="+mn-ea"/>
          <a:cs typeface="+mn-cs"/>
        </a:defRPr>
      </a:lvl3pPr>
      <a:lvl4pPr marL="647967" algn="l" defTabSz="431978" rtl="0" eaLnBrk="1" latinLnBrk="0" hangingPunct="1">
        <a:defRPr sz="900" kern="1200">
          <a:solidFill>
            <a:schemeClr val="tx1"/>
          </a:solidFill>
          <a:latin typeface="+mn-lt"/>
          <a:ea typeface="+mn-ea"/>
          <a:cs typeface="+mn-cs"/>
        </a:defRPr>
      </a:lvl4pPr>
      <a:lvl5pPr marL="863954" algn="l" defTabSz="431978" rtl="0" eaLnBrk="1" latinLnBrk="0" hangingPunct="1">
        <a:defRPr sz="900" kern="1200">
          <a:solidFill>
            <a:schemeClr val="tx1"/>
          </a:solidFill>
          <a:latin typeface="+mn-lt"/>
          <a:ea typeface="+mn-ea"/>
          <a:cs typeface="+mn-cs"/>
        </a:defRPr>
      </a:lvl5pPr>
      <a:lvl6pPr marL="1079942" algn="l" defTabSz="431978" rtl="0" eaLnBrk="1" latinLnBrk="0" hangingPunct="1">
        <a:defRPr sz="900" kern="1200">
          <a:solidFill>
            <a:schemeClr val="tx1"/>
          </a:solidFill>
          <a:latin typeface="+mn-lt"/>
          <a:ea typeface="+mn-ea"/>
          <a:cs typeface="+mn-cs"/>
        </a:defRPr>
      </a:lvl6pPr>
      <a:lvl7pPr marL="1295930" algn="l" defTabSz="431978" rtl="0" eaLnBrk="1" latinLnBrk="0" hangingPunct="1">
        <a:defRPr sz="900" kern="1200">
          <a:solidFill>
            <a:schemeClr val="tx1"/>
          </a:solidFill>
          <a:latin typeface="+mn-lt"/>
          <a:ea typeface="+mn-ea"/>
          <a:cs typeface="+mn-cs"/>
        </a:defRPr>
      </a:lvl7pPr>
      <a:lvl8pPr marL="1511921" algn="l" defTabSz="431978" rtl="0" eaLnBrk="1" latinLnBrk="0" hangingPunct="1">
        <a:defRPr sz="900" kern="1200">
          <a:solidFill>
            <a:schemeClr val="tx1"/>
          </a:solidFill>
          <a:latin typeface="+mn-lt"/>
          <a:ea typeface="+mn-ea"/>
          <a:cs typeface="+mn-cs"/>
        </a:defRPr>
      </a:lvl8pPr>
      <a:lvl9pPr marL="1727910" algn="l" defTabSz="431978" rtl="0" eaLnBrk="1" latinLnBrk="0" hangingPunct="1">
        <a:defRPr sz="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5" y="685807"/>
            <a:ext cx="7770813" cy="1065213"/>
          </a:xfrm>
          <a:prstGeom prst="rect">
            <a:avLst/>
          </a:prstGeom>
          <a:noFill/>
          <a:ln w="9525">
            <a:noFill/>
            <a:round/>
            <a:headEnd/>
            <a:tailEnd/>
          </a:ln>
          <a:effectLst/>
        </p:spPr>
        <p:txBody>
          <a:bodyPr vert="horz" wrap="square" lIns="77377" tIns="38689" rIns="77377" bIns="38689"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5" y="1981211"/>
            <a:ext cx="7770813" cy="4113213"/>
          </a:xfrm>
          <a:prstGeom prst="rect">
            <a:avLst/>
          </a:prstGeom>
          <a:noFill/>
          <a:ln w="9525">
            <a:noFill/>
            <a:round/>
            <a:headEnd/>
            <a:tailEnd/>
          </a:ln>
          <a:effectLst/>
        </p:spPr>
        <p:txBody>
          <a:bodyPr vert="horz" wrap="square" lIns="77377" tIns="38689" rIns="77377" bIns="38689"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92" y="6475424"/>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575984" algn="l"/>
                <a:tab pos="1151967" algn="l"/>
                <a:tab pos="1727951" algn="l"/>
                <a:tab pos="2303936" algn="l"/>
                <a:tab pos="2879920" algn="l"/>
                <a:tab pos="3455903" algn="l"/>
                <a:tab pos="4031888" algn="l"/>
                <a:tab pos="4607872" algn="l"/>
                <a:tab pos="5183855" algn="l"/>
                <a:tab pos="5759839" algn="l"/>
                <a:tab pos="6335822" algn="l"/>
              </a:tabLst>
              <a:defRPr sz="750">
                <a:solidFill>
                  <a:srgbClr val="000000"/>
                </a:solidFill>
                <a:cs typeface="Arial Unicode MS" charset="0"/>
              </a:defRPr>
            </a:lvl1pPr>
          </a:lstStyle>
          <a:p>
            <a:pPr defTabSz="282993" eaLnBrk="0" fontAlgn="base" latinLnBrk="0" hangingPunct="0">
              <a:spcBef>
                <a:spcPct val="0"/>
              </a:spcBef>
              <a:spcAft>
                <a:spcPct val="0"/>
              </a:spcAft>
              <a:buClr>
                <a:srgbClr val="000000"/>
              </a:buClr>
              <a:buSzPct val="100000"/>
            </a:pPr>
            <a:r>
              <a:rPr lang="en-GB"/>
              <a:t>Slide </a:t>
            </a:r>
            <a:fld id="{D09C756B-EB39-4236-ADBB-73052B179AE4}" type="slidenum">
              <a:rPr lang="en-GB" smtClean="0"/>
              <a:pPr defTabSz="282993" eaLnBrk="0" fontAlgn="base" latinLnBrk="0" hangingPunct="0">
                <a:spcBef>
                  <a:spcPct val="0"/>
                </a:spcBef>
                <a:spcAft>
                  <a:spcPct val="0"/>
                </a:spcAft>
                <a:buClr>
                  <a:srgbClr val="000000"/>
                </a:buClr>
                <a:buSzPct val="100000"/>
              </a:pPr>
              <a:t>‹#›</a:t>
            </a:fld>
            <a:endParaRPr lang="en-GB" dirty="0"/>
          </a:p>
        </p:txBody>
      </p:sp>
      <p:sp>
        <p:nvSpPr>
          <p:cNvPr id="1030" name="Line 6"/>
          <p:cNvSpPr>
            <a:spLocks noChangeShapeType="1"/>
          </p:cNvSpPr>
          <p:nvPr/>
        </p:nvSpPr>
        <p:spPr bwMode="auto">
          <a:xfrm>
            <a:off x="685801" y="609600"/>
            <a:ext cx="7772400" cy="1588"/>
          </a:xfrm>
          <a:prstGeom prst="line">
            <a:avLst/>
          </a:prstGeom>
          <a:noFill/>
          <a:ln w="12600">
            <a:solidFill>
              <a:srgbClr val="000000"/>
            </a:solidFill>
            <a:miter lim="800000"/>
            <a:headEnd/>
            <a:tailEnd/>
          </a:ln>
          <a:effectLst/>
        </p:spPr>
        <p:txBody>
          <a:bodyPr lIns="57579" tIns="28790" rIns="57579" bIns="28790"/>
          <a:lstStyle/>
          <a:p>
            <a:pPr defTabSz="282993" eaLnBrk="0" fontAlgn="base" latinLnBrk="0" hangingPunct="0">
              <a:spcBef>
                <a:spcPct val="0"/>
              </a:spcBef>
              <a:spcAft>
                <a:spcPct val="0"/>
              </a:spcAft>
              <a:buClr>
                <a:srgbClr val="000000"/>
              </a:buClr>
              <a:buSzPct val="100000"/>
              <a:buFont typeface="Times New Roman" pitchFamily="16" charset="0"/>
              <a:buNone/>
            </a:pPr>
            <a:endParaRPr lang="en-GB" sz="1500">
              <a:solidFill>
                <a:srgbClr val="FFFFFF"/>
              </a:solidFill>
            </a:endParaRPr>
          </a:p>
        </p:txBody>
      </p:sp>
      <p:sp>
        <p:nvSpPr>
          <p:cNvPr id="1031" name="Rectangle 7"/>
          <p:cNvSpPr>
            <a:spLocks noChangeArrowheads="1"/>
          </p:cNvSpPr>
          <p:nvPr/>
        </p:nvSpPr>
        <p:spPr bwMode="auto">
          <a:xfrm>
            <a:off x="684220" y="6475413"/>
            <a:ext cx="628377" cy="161583"/>
          </a:xfrm>
          <a:prstGeom prst="rect">
            <a:avLst/>
          </a:prstGeom>
          <a:noFill/>
          <a:ln w="9525">
            <a:noFill/>
            <a:round/>
            <a:headEnd/>
            <a:tailEnd/>
          </a:ln>
          <a:effectLst/>
        </p:spPr>
        <p:txBody>
          <a:bodyPr wrap="none" lIns="0" tIns="0" rIns="0" bIns="0">
            <a:spAutoFit/>
          </a:bodyPr>
          <a:lstStyle/>
          <a:p>
            <a:pPr defTabSz="282993" eaLnBrk="0" fontAlgn="base" latinLnBrk="0" hangingPunct="0">
              <a:spcBef>
                <a:spcPct val="0"/>
              </a:spcBef>
              <a:spcAft>
                <a:spcPct val="0"/>
              </a:spcAft>
              <a:buClr>
                <a:srgbClr val="000000"/>
              </a:buClr>
              <a:buSzPct val="100000"/>
              <a:buFont typeface="Times New Roman" pitchFamily="16" charset="0"/>
              <a:buNone/>
              <a:tabLst>
                <a:tab pos="0" algn="l"/>
                <a:tab pos="575984" algn="l"/>
                <a:tab pos="1151967" algn="l"/>
                <a:tab pos="1727951" algn="l"/>
                <a:tab pos="2303936" algn="l"/>
                <a:tab pos="2879920" algn="l"/>
                <a:tab pos="3455903" algn="l"/>
                <a:tab pos="4031888" algn="l"/>
                <a:tab pos="4607872" algn="l"/>
                <a:tab pos="5183855" algn="l"/>
                <a:tab pos="5759839" algn="l"/>
                <a:tab pos="6335822" algn="l"/>
              </a:tabLst>
            </a:pPr>
            <a:r>
              <a:rPr lang="en-GB" sz="105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57579" tIns="28790" rIns="57579" bIns="28790"/>
          <a:lstStyle/>
          <a:p>
            <a:pPr defTabSz="282993" eaLnBrk="0" fontAlgn="base" latinLnBrk="0" hangingPunct="0">
              <a:spcBef>
                <a:spcPct val="0"/>
              </a:spcBef>
              <a:spcAft>
                <a:spcPct val="0"/>
              </a:spcAft>
              <a:buClr>
                <a:srgbClr val="000000"/>
              </a:buClr>
              <a:buSzPct val="100000"/>
              <a:buFont typeface="Times New Roman" pitchFamily="16" charset="0"/>
              <a:buNone/>
            </a:pPr>
            <a:endParaRPr lang="en-GB" sz="1500">
              <a:solidFill>
                <a:srgbClr val="FFFFFF"/>
              </a:solidFill>
            </a:endParaRPr>
          </a:p>
        </p:txBody>
      </p:sp>
      <p:sp>
        <p:nvSpPr>
          <p:cNvPr id="13" name="Date Placeholder 3">
            <a:extLst>
              <a:ext uri="{FF2B5EF4-FFF2-40B4-BE49-F238E27FC236}">
                <a16:creationId xmlns:a16="http://schemas.microsoft.com/office/drawing/2014/main" id="{FF5CBBE3-CDBB-4813-987C-2AB6B09C4D0C}"/>
              </a:ext>
            </a:extLst>
          </p:cNvPr>
          <p:cNvSpPr txBox="1">
            <a:spLocks/>
          </p:cNvSpPr>
          <p:nvPr userDrawn="1"/>
        </p:nvSpPr>
        <p:spPr bwMode="auto">
          <a:xfrm>
            <a:off x="5000635" y="357170"/>
            <a:ext cx="3500462"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212239" eaLnBrk="0" fontAlgn="base" latinLnBrk="0" hangingPunct="0">
              <a:spcBef>
                <a:spcPct val="0"/>
              </a:spcBef>
              <a:spcAft>
                <a:spcPct val="0"/>
              </a:spcAft>
              <a:buClr>
                <a:srgbClr val="000000"/>
              </a:buClr>
              <a:buSzPct val="100000"/>
              <a:buFont typeface="Times New Roman" pitchFamily="16" charset="0"/>
              <a:buNone/>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a:pPr>
            <a:r>
              <a:rPr lang="en-GB" altLang="ko-KR" sz="1800" b="1" dirty="0">
                <a:solidFill>
                  <a:srgbClr val="000000"/>
                </a:solidFill>
                <a:cs typeface="Arial Unicode MS" charset="0"/>
              </a:rPr>
              <a:t>doc.: IEEE 802.11-23/2211r0</a:t>
            </a:r>
          </a:p>
        </p:txBody>
      </p:sp>
      <p:sp>
        <p:nvSpPr>
          <p:cNvPr id="14" name="Rectangle 3">
            <a:extLst>
              <a:ext uri="{FF2B5EF4-FFF2-40B4-BE49-F238E27FC236}">
                <a16:creationId xmlns:a16="http://schemas.microsoft.com/office/drawing/2014/main" id="{324623FB-6742-4E04-ABAE-1092C218DF54}"/>
              </a:ext>
            </a:extLst>
          </p:cNvPr>
          <p:cNvSpPr>
            <a:spLocks noGrp="1" noChangeArrowheads="1"/>
          </p:cNvSpPr>
          <p:nvPr>
            <p:ph type="dt" idx="2"/>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US" dirty="0"/>
              <a:t>July 2020</a:t>
            </a:r>
            <a:endParaRPr lang="en-GB" dirty="0"/>
          </a:p>
        </p:txBody>
      </p:sp>
      <p:sp>
        <p:nvSpPr>
          <p:cNvPr id="15" name="Rectangle 4">
            <a:extLst>
              <a:ext uri="{FF2B5EF4-FFF2-40B4-BE49-F238E27FC236}">
                <a16:creationId xmlns:a16="http://schemas.microsoft.com/office/drawing/2014/main" id="{65DB4699-6DA0-489B-8BC4-9CDE243A80D8}"/>
              </a:ext>
            </a:extLst>
          </p:cNvPr>
          <p:cNvSpPr>
            <a:spLocks noGrp="1" noChangeArrowheads="1"/>
          </p:cNvSpPr>
          <p:nvPr>
            <p:ph type="ftr" idx="3"/>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a:solidFill>
                  <a:srgbClr val="000000"/>
                </a:solidFill>
                <a:cs typeface="Arial Unicode MS" charset="0"/>
              </a:defRPr>
            </a:lvl1pPr>
          </a:lstStyle>
          <a:p>
            <a:pPr defTabSz="212239" eaLnBrk="0" fontAlgn="base" latinLnBrk="0" hangingPunct="0">
              <a:spcBef>
                <a:spcPct val="0"/>
              </a:spcBef>
              <a:spcAft>
                <a:spcPct val="0"/>
              </a:spcAft>
              <a:buClr>
                <a:srgbClr val="000000"/>
              </a:buClr>
              <a:buSzPct val="100000"/>
            </a:pPr>
            <a:r>
              <a:rPr lang="en-GB" altLang="ko-KR" dirty="0"/>
              <a:t>Sanghyun Kim (WILUS), et al.</a:t>
            </a:r>
          </a:p>
        </p:txBody>
      </p:sp>
    </p:spTree>
    <p:extLst>
      <p:ext uri="{BB962C8B-B14F-4D97-AF65-F5344CB8AC3E}">
        <p14:creationId xmlns:p14="http://schemas.microsoft.com/office/powerpoint/2010/main" val="45044112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p:txStyles>
    <p:titleStyle>
      <a:lvl1pPr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mj-lt"/>
          <a:ea typeface="+mj-ea"/>
          <a:cs typeface="+mj-cs"/>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p:titleStyle>
    <p:bodyStyle>
      <a:lvl1pPr marL="215995" indent="-215995" algn="l" defTabSz="282993" rtl="0" eaLnBrk="1" fontAlgn="base" hangingPunct="1">
        <a:spcBef>
          <a:spcPts val="378"/>
        </a:spcBef>
        <a:spcAft>
          <a:spcPct val="0"/>
        </a:spcAft>
        <a:buClr>
          <a:srgbClr val="000000"/>
        </a:buClr>
        <a:buSzPct val="100000"/>
        <a:buFont typeface="Arial" panose="020B0604020202020204" pitchFamily="34" charset="0"/>
        <a:buChar char="•"/>
        <a:defRPr sz="1500" b="1">
          <a:solidFill>
            <a:srgbClr val="000000"/>
          </a:solidFill>
          <a:latin typeface="+mn-lt"/>
          <a:ea typeface="+mn-ea"/>
          <a:cs typeface="+mn-cs"/>
        </a:defRPr>
      </a:lvl1pPr>
      <a:lvl2pPr marL="503987" indent="-215995" algn="l" defTabSz="282993" rtl="0" eaLnBrk="1" fontAlgn="base" hangingPunct="1">
        <a:spcBef>
          <a:spcPts val="315"/>
        </a:spcBef>
        <a:spcAft>
          <a:spcPct val="0"/>
        </a:spcAft>
        <a:buClr>
          <a:srgbClr val="000000"/>
        </a:buClr>
        <a:buSzPct val="100000"/>
        <a:buFont typeface="Times New Roman" panose="02020603050405020304" pitchFamily="18" charset="0"/>
        <a:buChar char="–"/>
        <a:defRPr sz="1275">
          <a:solidFill>
            <a:srgbClr val="000000"/>
          </a:solidFill>
          <a:latin typeface="+mn-lt"/>
          <a:ea typeface="+mn-ea"/>
        </a:defRPr>
      </a:lvl2pPr>
      <a:lvl3pPr marL="755979" indent="-179996" algn="l" defTabSz="282993" rtl="0" eaLnBrk="1" fontAlgn="base" hangingPunct="1">
        <a:spcBef>
          <a:spcPts val="284"/>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043971" indent="-179996" algn="l" defTabSz="282993" rtl="0" eaLnBrk="1" fontAlgn="base" hangingPunct="1">
        <a:spcBef>
          <a:spcPts val="252"/>
        </a:spcBef>
        <a:spcAft>
          <a:spcPct val="0"/>
        </a:spcAft>
        <a:buClr>
          <a:srgbClr val="000000"/>
        </a:buClr>
        <a:buSzPct val="100000"/>
        <a:buFont typeface="Times New Roman" panose="02020603050405020304" pitchFamily="18" charset="0"/>
        <a:buChar char="–"/>
        <a:defRPr sz="975">
          <a:solidFill>
            <a:srgbClr val="000000"/>
          </a:solidFill>
          <a:latin typeface="+mn-lt"/>
          <a:ea typeface="+mn-ea"/>
        </a:defRPr>
      </a:lvl4pPr>
      <a:lvl5pPr marL="1331963" indent="-179996" algn="l" defTabSz="282993" rtl="0" eaLnBrk="1" fontAlgn="base" hangingPunct="1">
        <a:spcBef>
          <a:spcPts val="252"/>
        </a:spcBef>
        <a:spcAft>
          <a:spcPct val="0"/>
        </a:spcAft>
        <a:buClr>
          <a:srgbClr val="000000"/>
        </a:buClr>
        <a:buSzPct val="100000"/>
        <a:buFont typeface="Arial" panose="020B0604020202020204" pitchFamily="34" charset="0"/>
        <a:buChar char="•"/>
        <a:defRPr sz="975">
          <a:solidFill>
            <a:srgbClr val="000000"/>
          </a:solidFill>
          <a:latin typeface="+mn-lt"/>
          <a:ea typeface="+mn-ea"/>
        </a:defRPr>
      </a:lvl5pPr>
      <a:lvl6pPr marL="1583957" indent="-143996" algn="l" defTabSz="282993" rtl="0" eaLnBrk="1" fontAlgn="base" hangingPunct="1">
        <a:spcBef>
          <a:spcPts val="252"/>
        </a:spcBef>
        <a:spcAft>
          <a:spcPct val="0"/>
        </a:spcAft>
        <a:buClr>
          <a:srgbClr val="000000"/>
        </a:buClr>
        <a:buSzPct val="100000"/>
        <a:buFont typeface="Times New Roman" pitchFamily="16" charset="0"/>
        <a:defRPr sz="975">
          <a:solidFill>
            <a:srgbClr val="000000"/>
          </a:solidFill>
          <a:latin typeface="+mn-lt"/>
          <a:ea typeface="+mn-ea"/>
        </a:defRPr>
      </a:lvl6pPr>
      <a:lvl7pPr marL="1871948" indent="-143996" algn="l" defTabSz="282993" rtl="0" eaLnBrk="1" fontAlgn="base" hangingPunct="1">
        <a:spcBef>
          <a:spcPts val="252"/>
        </a:spcBef>
        <a:spcAft>
          <a:spcPct val="0"/>
        </a:spcAft>
        <a:buClr>
          <a:srgbClr val="000000"/>
        </a:buClr>
        <a:buSzPct val="100000"/>
        <a:buFont typeface="Times New Roman" pitchFamily="16" charset="0"/>
        <a:defRPr sz="975">
          <a:solidFill>
            <a:srgbClr val="000000"/>
          </a:solidFill>
          <a:latin typeface="+mn-lt"/>
          <a:ea typeface="+mn-ea"/>
        </a:defRPr>
      </a:lvl7pPr>
      <a:lvl8pPr marL="2159940" indent="-143996" algn="l" defTabSz="282993" rtl="0" eaLnBrk="1" fontAlgn="base" hangingPunct="1">
        <a:spcBef>
          <a:spcPts val="252"/>
        </a:spcBef>
        <a:spcAft>
          <a:spcPct val="0"/>
        </a:spcAft>
        <a:buClr>
          <a:srgbClr val="000000"/>
        </a:buClr>
        <a:buSzPct val="100000"/>
        <a:buFont typeface="Times New Roman" pitchFamily="16" charset="0"/>
        <a:defRPr sz="975">
          <a:solidFill>
            <a:srgbClr val="000000"/>
          </a:solidFill>
          <a:latin typeface="+mn-lt"/>
          <a:ea typeface="+mn-ea"/>
        </a:defRPr>
      </a:lvl8pPr>
      <a:lvl9pPr marL="2447932" indent="-143996" algn="l" defTabSz="282993" rtl="0" eaLnBrk="1" fontAlgn="base" hangingPunct="1">
        <a:spcBef>
          <a:spcPts val="252"/>
        </a:spcBef>
        <a:spcAft>
          <a:spcPct val="0"/>
        </a:spcAft>
        <a:buClr>
          <a:srgbClr val="000000"/>
        </a:buClr>
        <a:buSzPct val="100000"/>
        <a:buFont typeface="Times New Roman" pitchFamily="16" charset="0"/>
        <a:defRPr sz="975">
          <a:solidFill>
            <a:srgbClr val="000000"/>
          </a:solidFill>
          <a:latin typeface="+mn-lt"/>
          <a:ea typeface="+mn-ea"/>
        </a:defRPr>
      </a:lvl9pPr>
    </p:bodyStyle>
    <p:otherStyle>
      <a:defPPr>
        <a:defRPr lang="en-US"/>
      </a:defPPr>
      <a:lvl1pPr marL="0" algn="l" defTabSz="575984" rtl="0" eaLnBrk="1" latinLnBrk="0" hangingPunct="1">
        <a:defRPr sz="1125" kern="1200">
          <a:solidFill>
            <a:schemeClr val="tx1"/>
          </a:solidFill>
          <a:latin typeface="+mn-lt"/>
          <a:ea typeface="+mn-ea"/>
          <a:cs typeface="+mn-cs"/>
        </a:defRPr>
      </a:lvl1pPr>
      <a:lvl2pPr marL="287992" algn="l" defTabSz="575984" rtl="0" eaLnBrk="1" latinLnBrk="0" hangingPunct="1">
        <a:defRPr sz="1125" kern="1200">
          <a:solidFill>
            <a:schemeClr val="tx1"/>
          </a:solidFill>
          <a:latin typeface="+mn-lt"/>
          <a:ea typeface="+mn-ea"/>
          <a:cs typeface="+mn-cs"/>
        </a:defRPr>
      </a:lvl2pPr>
      <a:lvl3pPr marL="575984" algn="l" defTabSz="575984" rtl="0" eaLnBrk="1" latinLnBrk="0" hangingPunct="1">
        <a:defRPr sz="1125" kern="1200">
          <a:solidFill>
            <a:schemeClr val="tx1"/>
          </a:solidFill>
          <a:latin typeface="+mn-lt"/>
          <a:ea typeface="+mn-ea"/>
          <a:cs typeface="+mn-cs"/>
        </a:defRPr>
      </a:lvl3pPr>
      <a:lvl4pPr marL="863975" algn="l" defTabSz="575984" rtl="0" eaLnBrk="1" latinLnBrk="0" hangingPunct="1">
        <a:defRPr sz="1125" kern="1200">
          <a:solidFill>
            <a:schemeClr val="tx1"/>
          </a:solidFill>
          <a:latin typeface="+mn-lt"/>
          <a:ea typeface="+mn-ea"/>
          <a:cs typeface="+mn-cs"/>
        </a:defRPr>
      </a:lvl4pPr>
      <a:lvl5pPr marL="1151967" algn="l" defTabSz="575984" rtl="0" eaLnBrk="1" latinLnBrk="0" hangingPunct="1">
        <a:defRPr sz="1125" kern="1200">
          <a:solidFill>
            <a:schemeClr val="tx1"/>
          </a:solidFill>
          <a:latin typeface="+mn-lt"/>
          <a:ea typeface="+mn-ea"/>
          <a:cs typeface="+mn-cs"/>
        </a:defRPr>
      </a:lvl5pPr>
      <a:lvl6pPr marL="1439960" algn="l" defTabSz="575984" rtl="0" eaLnBrk="1" latinLnBrk="0" hangingPunct="1">
        <a:defRPr sz="1125" kern="1200">
          <a:solidFill>
            <a:schemeClr val="tx1"/>
          </a:solidFill>
          <a:latin typeface="+mn-lt"/>
          <a:ea typeface="+mn-ea"/>
          <a:cs typeface="+mn-cs"/>
        </a:defRPr>
      </a:lvl6pPr>
      <a:lvl7pPr marL="1727951" algn="l" defTabSz="575984" rtl="0" eaLnBrk="1" latinLnBrk="0" hangingPunct="1">
        <a:defRPr sz="1125" kern="1200">
          <a:solidFill>
            <a:schemeClr val="tx1"/>
          </a:solidFill>
          <a:latin typeface="+mn-lt"/>
          <a:ea typeface="+mn-ea"/>
          <a:cs typeface="+mn-cs"/>
        </a:defRPr>
      </a:lvl7pPr>
      <a:lvl8pPr marL="2015944" algn="l" defTabSz="575984" rtl="0" eaLnBrk="1" latinLnBrk="0" hangingPunct="1">
        <a:defRPr sz="1125" kern="1200">
          <a:solidFill>
            <a:schemeClr val="tx1"/>
          </a:solidFill>
          <a:latin typeface="+mn-lt"/>
          <a:ea typeface="+mn-ea"/>
          <a:cs typeface="+mn-cs"/>
        </a:defRPr>
      </a:lvl8pPr>
      <a:lvl9pPr marL="2303936" algn="l" defTabSz="575984" rtl="0" eaLnBrk="1" latinLnBrk="0" hangingPunct="1">
        <a:defRPr sz="11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96920" y="1164659"/>
            <a:ext cx="7718418" cy="911173"/>
          </a:xfrm>
          <a:ln/>
        </p:spPr>
        <p:txBody>
          <a:bodyPr/>
          <a:lstStyle/>
          <a:p>
            <a:pPr>
              <a:tabLst>
                <a:tab pos="0" algn="l"/>
                <a:tab pos="431939" algn="l"/>
                <a:tab pos="863878" algn="l"/>
                <a:tab pos="1295816" algn="l"/>
                <a:tab pos="1727757" algn="l"/>
                <a:tab pos="2159694" algn="l"/>
                <a:tab pos="2591633" algn="l"/>
                <a:tab pos="3023570" algn="l"/>
                <a:tab pos="3455510" algn="l"/>
                <a:tab pos="3887448" algn="l"/>
                <a:tab pos="4319387" algn="l"/>
                <a:tab pos="4751327" algn="l"/>
              </a:tabLst>
            </a:pPr>
            <a:r>
              <a:rPr lang="en-US" sz="3200" dirty="0"/>
              <a:t>TXOP bandwidth expansion</a:t>
            </a:r>
            <a:endParaRPr lang="en-GB" sz="3200" dirty="0"/>
          </a:p>
        </p:txBody>
      </p:sp>
      <p:sp>
        <p:nvSpPr>
          <p:cNvPr id="3074" name="Rectangle 2"/>
          <p:cNvSpPr>
            <a:spLocks noGrp="1" noChangeArrowheads="1"/>
          </p:cNvSpPr>
          <p:nvPr>
            <p:ph type="subTitle" idx="1"/>
          </p:nvPr>
        </p:nvSpPr>
        <p:spPr>
          <a:xfrm>
            <a:off x="2171702" y="2441069"/>
            <a:ext cx="4800600" cy="357188"/>
          </a:xfrm>
          <a:ln/>
        </p:spPr>
        <p:txBody>
          <a:bodyPr>
            <a:normAutofit/>
          </a:bodyPr>
          <a:lstStyle/>
          <a:p>
            <a:pPr>
              <a:spcBef>
                <a:spcPts val="236"/>
              </a:spcBef>
              <a:tabLst>
                <a:tab pos="431189" algn="l"/>
                <a:tab pos="863129" algn="l"/>
                <a:tab pos="1295069" algn="l"/>
                <a:tab pos="1727005" algn="l"/>
                <a:tab pos="2158944" algn="l"/>
                <a:tab pos="2590883" algn="l"/>
                <a:tab pos="3022822" algn="l"/>
                <a:tab pos="3454761" algn="l"/>
                <a:tab pos="3886699" algn="l"/>
                <a:tab pos="4318638" algn="l"/>
                <a:tab pos="4750577" algn="l"/>
              </a:tabLst>
            </a:pPr>
            <a:r>
              <a:rPr lang="en-GB" sz="1600" dirty="0"/>
              <a:t>Date:</a:t>
            </a:r>
            <a:r>
              <a:rPr lang="en-GB" sz="1600" b="0" dirty="0"/>
              <a:t> 2023-12-20</a:t>
            </a:r>
          </a:p>
        </p:txBody>
      </p:sp>
      <p:sp>
        <p:nvSpPr>
          <p:cNvPr id="8" name="Slide Number Placeholder 5"/>
          <p:cNvSpPr>
            <a:spLocks noGrp="1"/>
          </p:cNvSpPr>
          <p:nvPr>
            <p:ph type="sldNum" idx="12"/>
          </p:nvPr>
        </p:nvSpPr>
        <p:spPr/>
        <p:txBody>
          <a:bodyPr/>
          <a:lstStyle/>
          <a:p>
            <a:r>
              <a:rPr lang="en-GB" dirty="0">
                <a:latin typeface="Times New Roman"/>
                <a:ea typeface="MS Gothic"/>
              </a:rPr>
              <a:t>Slide </a:t>
            </a:r>
            <a:fld id="{93823DB3-BAA4-4F4A-B4B3-ED9ABE70E976}" type="slidenum">
              <a:rPr lang="en-GB">
                <a:latin typeface="Times New Roman"/>
                <a:ea typeface="MS Gothic"/>
              </a:rPr>
              <a:pPr/>
              <a:t>1</a:t>
            </a:fld>
            <a:endParaRPr lang="en-GB" dirty="0">
              <a:latin typeface="Times New Roman"/>
              <a:ea typeface="MS Gothic"/>
            </a:endParaRPr>
          </a:p>
        </p:txBody>
      </p:sp>
      <p:sp>
        <p:nvSpPr>
          <p:cNvPr id="3076" name="Rectangle 4"/>
          <p:cNvSpPr>
            <a:spLocks noChangeArrowheads="1"/>
          </p:cNvSpPr>
          <p:nvPr/>
        </p:nvSpPr>
        <p:spPr bwMode="auto">
          <a:xfrm>
            <a:off x="723392" y="2798257"/>
            <a:ext cx="814388" cy="285750"/>
          </a:xfrm>
          <a:prstGeom prst="rect">
            <a:avLst/>
          </a:prstGeom>
          <a:noFill/>
          <a:ln w="9525">
            <a:noFill/>
            <a:round/>
            <a:headEnd/>
            <a:tailEnd/>
          </a:ln>
          <a:effectLst/>
        </p:spPr>
        <p:txBody>
          <a:bodyPr lIns="43514" tIns="21758" rIns="43514" bIns="21758"/>
          <a:lstStyle/>
          <a:p>
            <a:pPr defTabSz="212220" eaLnBrk="0" fontAlgn="base" latinLnBrk="0" hangingPunct="0">
              <a:spcBef>
                <a:spcPts val="236"/>
              </a:spcBef>
              <a:spcAft>
                <a:spcPct val="0"/>
              </a:spcAft>
              <a:buClr>
                <a:srgbClr val="000000"/>
              </a:buClr>
              <a:buSzPct val="100000"/>
              <a:tabLst>
                <a:tab pos="161977" algn="l"/>
                <a:tab pos="593916" algn="l"/>
                <a:tab pos="1025855" algn="l"/>
                <a:tab pos="1457794" algn="l"/>
                <a:tab pos="1889731" algn="l"/>
                <a:tab pos="2321671" algn="l"/>
                <a:tab pos="2753609" algn="l"/>
                <a:tab pos="3185547" algn="l"/>
                <a:tab pos="3617486" algn="l"/>
                <a:tab pos="4049424" algn="l"/>
                <a:tab pos="4481364" algn="l"/>
                <a:tab pos="4913300" algn="l"/>
              </a:tabLst>
            </a:pPr>
            <a:r>
              <a:rPr lang="en-GB" sz="1400" dirty="0">
                <a:solidFill>
                  <a:srgbClr val="000000"/>
                </a:solidFill>
                <a:latin typeface="Times New Roman"/>
                <a:ea typeface="MS Gothic"/>
              </a:rPr>
              <a:t>Authors:</a:t>
            </a:r>
          </a:p>
        </p:txBody>
      </p:sp>
      <p:graphicFrame>
        <p:nvGraphicFramePr>
          <p:cNvPr id="11" name="Table 5"/>
          <p:cNvGraphicFramePr>
            <a:graphicFrameLocks noGrp="1"/>
          </p:cNvGraphicFramePr>
          <p:nvPr>
            <p:extLst>
              <p:ext uri="{D42A27DB-BD31-4B8C-83A1-F6EECF244321}">
                <p14:modId xmlns:p14="http://schemas.microsoft.com/office/powerpoint/2010/main" val="615100417"/>
              </p:ext>
            </p:extLst>
          </p:nvPr>
        </p:nvGraphicFramePr>
        <p:xfrm>
          <a:off x="1480630" y="2905178"/>
          <a:ext cx="6615620" cy="1747244"/>
        </p:xfrm>
        <a:graphic>
          <a:graphicData uri="http://schemas.openxmlformats.org/drawingml/2006/table">
            <a:tbl>
              <a:tblPr/>
              <a:tblGrid>
                <a:gridCol w="1533308">
                  <a:extLst>
                    <a:ext uri="{9D8B030D-6E8A-4147-A177-3AD203B41FA5}">
                      <a16:colId xmlns:a16="http://schemas.microsoft.com/office/drawing/2014/main" val="20000"/>
                    </a:ext>
                  </a:extLst>
                </a:gridCol>
                <a:gridCol w="1076761">
                  <a:extLst>
                    <a:ext uri="{9D8B030D-6E8A-4147-A177-3AD203B41FA5}">
                      <a16:colId xmlns:a16="http://schemas.microsoft.com/office/drawing/2014/main" val="20001"/>
                    </a:ext>
                  </a:extLst>
                </a:gridCol>
                <a:gridCol w="1333859">
                  <a:extLst>
                    <a:ext uri="{9D8B030D-6E8A-4147-A177-3AD203B41FA5}">
                      <a16:colId xmlns:a16="http://schemas.microsoft.com/office/drawing/2014/main" val="20002"/>
                    </a:ext>
                  </a:extLst>
                </a:gridCol>
                <a:gridCol w="890564">
                  <a:extLst>
                    <a:ext uri="{9D8B030D-6E8A-4147-A177-3AD203B41FA5}">
                      <a16:colId xmlns:a16="http://schemas.microsoft.com/office/drawing/2014/main" val="20003"/>
                    </a:ext>
                  </a:extLst>
                </a:gridCol>
                <a:gridCol w="1781128">
                  <a:extLst>
                    <a:ext uri="{9D8B030D-6E8A-4147-A177-3AD203B41FA5}">
                      <a16:colId xmlns:a16="http://schemas.microsoft.com/office/drawing/2014/main" val="20004"/>
                    </a:ext>
                  </a:extLst>
                </a:gridCol>
              </a:tblGrid>
              <a:tr h="297572">
                <a:tc>
                  <a:txBody>
                    <a:bodyPr/>
                    <a:lstStyle/>
                    <a:p>
                      <a:pPr marL="0" marR="0" algn="ctr">
                        <a:spcBef>
                          <a:spcPts val="0"/>
                        </a:spcBef>
                        <a:spcAft>
                          <a:spcPts val="0"/>
                        </a:spcAft>
                      </a:pPr>
                      <a:r>
                        <a:rPr lang="en-US" sz="1050" b="1" kern="0" dirty="0">
                          <a:effectLst/>
                          <a:latin typeface="Times New Roman"/>
                        </a:rPr>
                        <a:t>Name</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effectLst/>
                          <a:latin typeface="Times New Roman"/>
                          <a:ea typeface="Times New Roman"/>
                        </a:rPr>
                        <a:t>Affiliations</a:t>
                      </a:r>
                      <a:endParaRPr lang="en-US" sz="1050" dirty="0">
                        <a:effectLst/>
                        <a:latin typeface="Times New Roman"/>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effectLst/>
                          <a:latin typeface="Times New Roman"/>
                          <a:ea typeface="Times New Roman"/>
                        </a:rPr>
                        <a:t>Address</a:t>
                      </a:r>
                      <a:endParaRPr lang="en-US" sz="1050" dirty="0">
                        <a:effectLst/>
                        <a:latin typeface="Times New Roman"/>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a:effectLst/>
                          <a:latin typeface="Times New Roman"/>
                          <a:ea typeface="Times New Roman"/>
                        </a:rPr>
                        <a:t>Phone</a:t>
                      </a:r>
                      <a:endParaRPr lang="en-US" sz="1050">
                        <a:effectLst/>
                        <a:latin typeface="Times New Roman"/>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dirty="0">
                          <a:effectLst/>
                          <a:latin typeface="Times New Roman"/>
                          <a:ea typeface="Times New Roman"/>
                        </a:rPr>
                        <a:t>email</a:t>
                      </a:r>
                      <a:endParaRPr lang="en-US" sz="1050" dirty="0">
                        <a:effectLst/>
                        <a:latin typeface="Times New Roman"/>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24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Shawn (Sanghyun) Kim</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050" dirty="0">
                          <a:effectLst/>
                          <a:latin typeface="Times New Roman"/>
                          <a:ea typeface="Times New Roman"/>
                        </a:rPr>
                        <a:t>WILUS Inc.</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l">
                        <a:spcBef>
                          <a:spcPts val="0"/>
                        </a:spcBef>
                        <a:spcAft>
                          <a:spcPts val="0"/>
                        </a:spcAft>
                      </a:pPr>
                      <a:r>
                        <a:rPr lang="en-US" sz="1050" dirty="0">
                          <a:effectLst/>
                          <a:latin typeface="Times New Roman"/>
                          <a:ea typeface="Times New Roman"/>
                        </a:rPr>
                        <a:t>216 </a:t>
                      </a:r>
                      <a:r>
                        <a:rPr lang="en-US" sz="1050" dirty="0" err="1">
                          <a:effectLst/>
                          <a:latin typeface="Times New Roman"/>
                          <a:ea typeface="Times New Roman"/>
                        </a:rPr>
                        <a:t>Hwangsaeul-ro</a:t>
                      </a:r>
                      <a:r>
                        <a:rPr lang="en-US" sz="1050" dirty="0">
                          <a:effectLst/>
                          <a:latin typeface="Times New Roman"/>
                          <a:ea typeface="Times New Roman"/>
                        </a:rPr>
                        <a:t>, </a:t>
                      </a:r>
                      <a:r>
                        <a:rPr lang="en-US" sz="1050" dirty="0" err="1">
                          <a:effectLst/>
                          <a:latin typeface="Times New Roman"/>
                          <a:ea typeface="Times New Roman"/>
                        </a:rPr>
                        <a:t>Seongnam-si</a:t>
                      </a:r>
                      <a:r>
                        <a:rPr lang="en-US" sz="1050" dirty="0">
                          <a:effectLst/>
                          <a:latin typeface="Times New Roman"/>
                          <a:ea typeface="Times New Roman"/>
                        </a:rPr>
                        <a:t>, Gyeonggi-do, Korea</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050" dirty="0">
                          <a:effectLst/>
                          <a:latin typeface="Times New Roman"/>
                          <a:ea typeface="Times New Roman"/>
                        </a:rPr>
                        <a:t>+82-31-712-0523</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575984"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shawn.kim@wilusgroup.com</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24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John (Ju-Hyung</a:t>
                      </a:r>
                      <a:r>
                        <a:rPr lang="en-US" altLang="ko-KR" sz="1050" baseline="0" dirty="0">
                          <a:effectLst/>
                          <a:latin typeface="+mn-lt"/>
                          <a:ea typeface="Times New Roman"/>
                        </a:rPr>
                        <a:t>) Son</a:t>
                      </a:r>
                      <a:endParaRPr lang="en-US" sz="1050" dirty="0">
                        <a:effectLst/>
                        <a:latin typeface="+mn-lt"/>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431978"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john.son@wilusgroup.com</a:t>
                      </a:r>
                      <a:endParaRPr lang="en-US" sz="1050" dirty="0">
                        <a:effectLst/>
                        <a:latin typeface="+mn-lt"/>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5535811"/>
                  </a:ext>
                </a:extLst>
              </a:tr>
              <a:tr h="3624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050" dirty="0" err="1">
                          <a:effectLst/>
                          <a:latin typeface="+mn-lt"/>
                          <a:ea typeface="Times New Roman"/>
                        </a:rPr>
                        <a:t>Jin</a:t>
                      </a:r>
                      <a:r>
                        <a:rPr lang="en-US" altLang="ko-KR" sz="1050" dirty="0">
                          <a:effectLst/>
                          <a:latin typeface="+mn-lt"/>
                          <a:ea typeface="Times New Roman"/>
                        </a:rPr>
                        <a:t> Sam Kwak</a:t>
                      </a:r>
                      <a:endParaRPr lang="en-US" sz="1050" dirty="0">
                        <a:effectLst/>
                        <a:latin typeface="Times New Roman"/>
                        <a:ea typeface="Times New Roman"/>
                      </a:endParaRP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l">
                        <a:spcBef>
                          <a:spcPts val="0"/>
                        </a:spcBef>
                        <a:spcAft>
                          <a:spcPts val="0"/>
                        </a:spcAft>
                      </a:pPr>
                      <a:endParaRPr lang="en-US" sz="14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575984"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jinsam.kwak@wilusgroup.com</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2626097"/>
                  </a:ext>
                </a:extLst>
              </a:tr>
              <a:tr h="3624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Greg </a:t>
                      </a:r>
                      <a:r>
                        <a:rPr lang="en-US" altLang="ko-KR" sz="1050" dirty="0" err="1">
                          <a:effectLst/>
                          <a:latin typeface="+mn-lt"/>
                          <a:ea typeface="Times New Roman"/>
                        </a:rPr>
                        <a:t>Geonjung</a:t>
                      </a:r>
                      <a:r>
                        <a:rPr lang="en-US" altLang="ko-KR" sz="1050" dirty="0">
                          <a:effectLst/>
                          <a:latin typeface="+mn-lt"/>
                          <a:ea typeface="Times New Roman"/>
                        </a:rPr>
                        <a:t> Ko</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l">
                        <a:spcBef>
                          <a:spcPts val="0"/>
                        </a:spcBef>
                        <a:spcAft>
                          <a:spcPts val="0"/>
                        </a:spcAft>
                      </a:pPr>
                      <a:endParaRPr lang="en-US" sz="12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dirty="0">
                        <a:effectLst/>
                        <a:latin typeface="Times New Roman"/>
                        <a:ea typeface="Times New Roman"/>
                      </a:endParaRPr>
                    </a:p>
                  </a:txBody>
                  <a:tcPr marL="45528" marR="455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575984" rtl="0" eaLnBrk="1" fontAlgn="auto" latinLnBrk="0" hangingPunct="1">
                        <a:lnSpc>
                          <a:spcPct val="100000"/>
                        </a:lnSpc>
                        <a:spcBef>
                          <a:spcPts val="0"/>
                        </a:spcBef>
                        <a:spcAft>
                          <a:spcPts val="0"/>
                        </a:spcAft>
                        <a:buClrTx/>
                        <a:buSzTx/>
                        <a:buFontTx/>
                        <a:buNone/>
                        <a:tabLst/>
                        <a:defRPr/>
                      </a:pPr>
                      <a:r>
                        <a:rPr lang="en-US" altLang="ko-KR" sz="1050" dirty="0">
                          <a:effectLst/>
                          <a:latin typeface="+mn-lt"/>
                          <a:ea typeface="Times New Roman"/>
                        </a:rPr>
                        <a:t>greg.ko@wilusgroup.com</a:t>
                      </a:r>
                    </a:p>
                  </a:txBody>
                  <a:tcPr marL="34146" marR="341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009612"/>
                  </a:ext>
                </a:extLst>
              </a:tr>
            </a:tbl>
          </a:graphicData>
        </a:graphic>
      </p:graphicFrame>
      <p:sp>
        <p:nvSpPr>
          <p:cNvPr id="12" name="Rectangle 3">
            <a:extLst>
              <a:ext uri="{FF2B5EF4-FFF2-40B4-BE49-F238E27FC236}">
                <a16:creationId xmlns:a16="http://schemas.microsoft.com/office/drawing/2014/main" id="{99157AD1-3994-4E76-95E7-CDCF5C7065C2}"/>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12239"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350981" indent="-134995"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2pPr>
            <a:lvl3pPr marL="53997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3pPr>
            <a:lvl4pPr marL="75595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4pPr>
            <a:lvl5pPr marL="97194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5pPr>
            <a:lvl6pPr marL="118793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6pPr>
            <a:lvl7pPr marL="1403927"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7pPr>
            <a:lvl8pPr marL="1619915"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8pPr>
            <a:lvl9pPr marL="183590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3" name="Rectangle 4">
            <a:extLst>
              <a:ext uri="{FF2B5EF4-FFF2-40B4-BE49-F238E27FC236}">
                <a16:creationId xmlns:a16="http://schemas.microsoft.com/office/drawing/2014/main" id="{B25424B0-6F7B-499C-9110-C835B0F084F4}"/>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12239"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350981" indent="-134995"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2pPr>
            <a:lvl3pPr marL="53997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3pPr>
            <a:lvl4pPr marL="75595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4pPr>
            <a:lvl5pPr marL="97194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5pPr>
            <a:lvl6pPr marL="1187939"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6pPr>
            <a:lvl7pPr marL="1403927"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7pPr>
            <a:lvl8pPr marL="1619915"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8pPr>
            <a:lvl9pPr marL="1835902" indent="-107994" algn="ctr" defTabSz="212239" rtl="0" eaLnBrk="1" fontAlgn="base" hangingPunct="1">
              <a:spcBef>
                <a:spcPct val="0"/>
              </a:spcBef>
              <a:spcAft>
                <a:spcPct val="0"/>
              </a:spcAft>
              <a:buClr>
                <a:srgbClr val="000000"/>
              </a:buClr>
              <a:buSzPct val="100000"/>
              <a:buFont typeface="Times New Roman" pitchFamily="16" charset="0"/>
              <a:defRPr sz="1500" b="1">
                <a:solidFill>
                  <a:srgbClr val="000000"/>
                </a:solidFill>
                <a:latin typeface="Times New Roman" pitchFamily="16" charset="0"/>
                <a:ea typeface="MS Gothic" charset="-128"/>
              </a:defRPr>
            </a:lvl9pPr>
          </a:lstStyle>
          <a:p>
            <a:pPr eaLnBrk="0" latinLnBrk="0" hangingPunct="0"/>
            <a:r>
              <a:rPr lang="en-GB" altLang="ko-KR" b="0" kern="0" dirty="0"/>
              <a:t>Sanghyun Kim (WILUS), et al.</a:t>
            </a:r>
          </a:p>
        </p:txBody>
      </p:sp>
    </p:spTree>
    <p:extLst>
      <p:ext uri="{BB962C8B-B14F-4D97-AF65-F5344CB8AC3E}">
        <p14:creationId xmlns:p14="http://schemas.microsoft.com/office/powerpoint/2010/main" val="14928680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CCABFAC-8D91-4D92-B28D-FF5D5BC38F06}"/>
              </a:ext>
            </a:extLst>
          </p:cNvPr>
          <p:cNvSpPr>
            <a:spLocks noGrp="1"/>
          </p:cNvSpPr>
          <p:nvPr>
            <p:ph type="title"/>
          </p:nvPr>
        </p:nvSpPr>
        <p:spPr/>
        <p:txBody>
          <a:bodyPr/>
          <a:lstStyle/>
          <a:p>
            <a:r>
              <a:rPr lang="en-US" altLang="ko-KR" sz="2800" dirty="0"/>
              <a:t>Straw Poll</a:t>
            </a:r>
            <a:endParaRPr lang="ko-KR" altLang="en-US" sz="2800" dirty="0"/>
          </a:p>
        </p:txBody>
      </p:sp>
      <p:sp>
        <p:nvSpPr>
          <p:cNvPr id="3" name="내용 개체 틀 2">
            <a:extLst>
              <a:ext uri="{FF2B5EF4-FFF2-40B4-BE49-F238E27FC236}">
                <a16:creationId xmlns:a16="http://schemas.microsoft.com/office/drawing/2014/main" id="{4DEAFDB0-92C2-40A1-960A-D5BA57F6057E}"/>
              </a:ext>
            </a:extLst>
          </p:cNvPr>
          <p:cNvSpPr>
            <a:spLocks noGrp="1"/>
          </p:cNvSpPr>
          <p:nvPr>
            <p:ph idx="1"/>
          </p:nvPr>
        </p:nvSpPr>
        <p:spPr>
          <a:xfrm>
            <a:off x="771528" y="1612095"/>
            <a:ext cx="7770813" cy="4664880"/>
          </a:xfrm>
        </p:spPr>
        <p:txBody>
          <a:bodyPr>
            <a:normAutofit/>
          </a:bodyPr>
          <a:lstStyle/>
          <a:p>
            <a:r>
              <a:rPr lang="en-US" altLang="ko-KR" sz="2400" dirty="0">
                <a:solidFill>
                  <a:schemeClr val="tx1"/>
                </a:solidFill>
              </a:rPr>
              <a:t>Do you agree to define a mechanism for expanding bandwidth of the obtained TXOP to increase secondary channel utilization in </a:t>
            </a:r>
            <a:r>
              <a:rPr lang="en-US" altLang="ko-KR" sz="2400" dirty="0" err="1">
                <a:solidFill>
                  <a:schemeClr val="tx1"/>
                </a:solidFill>
              </a:rPr>
              <a:t>TGbn</a:t>
            </a:r>
            <a:r>
              <a:rPr lang="en-US" altLang="ko-KR" sz="2400" dirty="0">
                <a:solidFill>
                  <a:schemeClr val="tx1"/>
                </a:solidFill>
              </a:rPr>
              <a:t>?</a:t>
            </a:r>
          </a:p>
          <a:p>
            <a:pPr lvl="1"/>
            <a:r>
              <a:rPr lang="en-US" altLang="ko-KR" sz="2000" dirty="0">
                <a:solidFill>
                  <a:schemeClr val="tx1"/>
                </a:solidFill>
              </a:rPr>
              <a:t>NOTE: Specific channel access mechanism to be used for the BW expansion is TBD.</a:t>
            </a:r>
          </a:p>
          <a:p>
            <a:pPr lvl="1"/>
            <a:endParaRPr lang="en-US" altLang="ko-KR" sz="2175" dirty="0">
              <a:solidFill>
                <a:schemeClr val="tx1"/>
              </a:solidFill>
            </a:endParaRPr>
          </a:p>
        </p:txBody>
      </p:sp>
      <p:sp>
        <p:nvSpPr>
          <p:cNvPr id="4" name="슬라이드 번호 개체 틀 3">
            <a:extLst>
              <a:ext uri="{FF2B5EF4-FFF2-40B4-BE49-F238E27FC236}">
                <a16:creationId xmlns:a16="http://schemas.microsoft.com/office/drawing/2014/main" id="{E2D5C345-4EB6-495D-87EA-AB313588171D}"/>
              </a:ext>
            </a:extLst>
          </p:cNvPr>
          <p:cNvSpPr>
            <a:spLocks noGrp="1"/>
          </p:cNvSpPr>
          <p:nvPr>
            <p:ph type="sldNum" idx="12"/>
          </p:nvPr>
        </p:nvSpPr>
        <p:spPr/>
        <p:txBody>
          <a:bodyPr/>
          <a:lstStyle/>
          <a:p>
            <a:r>
              <a:rPr lang="en-GB" sz="900" dirty="0"/>
              <a:t>Slide </a:t>
            </a:r>
            <a:fld id="{440F5867-744E-4AA6-B0ED-4C44D2DFBB7B}" type="slidenum">
              <a:rPr lang="en-GB" sz="900" smtClean="0"/>
              <a:pPr/>
              <a:t>10</a:t>
            </a:fld>
            <a:endParaRPr lang="en-GB" sz="900" dirty="0"/>
          </a:p>
        </p:txBody>
      </p:sp>
      <p:sp>
        <p:nvSpPr>
          <p:cNvPr id="13" name="Rectangle 3">
            <a:extLst>
              <a:ext uri="{FF2B5EF4-FFF2-40B4-BE49-F238E27FC236}">
                <a16:creationId xmlns:a16="http://schemas.microsoft.com/office/drawing/2014/main" id="{81E95864-19D1-4285-8186-8739EA19B29A}"/>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4" name="Rectangle 4">
            <a:extLst>
              <a:ext uri="{FF2B5EF4-FFF2-40B4-BE49-F238E27FC236}">
                <a16:creationId xmlns:a16="http://schemas.microsoft.com/office/drawing/2014/main" id="{0F90F92D-567C-4AB5-9CFB-3FAC229FE782}"/>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148715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35DCFCC-5EC3-4FB8-A4F7-DCA583865644}"/>
              </a:ext>
            </a:extLst>
          </p:cNvPr>
          <p:cNvSpPr>
            <a:spLocks noGrp="1"/>
          </p:cNvSpPr>
          <p:nvPr>
            <p:ph type="title"/>
          </p:nvPr>
        </p:nvSpPr>
        <p:spPr/>
        <p:txBody>
          <a:bodyPr/>
          <a:lstStyle/>
          <a:p>
            <a:r>
              <a:rPr lang="en-US" altLang="ko-KR" sz="2400" dirty="0"/>
              <a:t>References</a:t>
            </a:r>
            <a:endParaRPr lang="ko-KR" altLang="en-US" sz="2400" dirty="0"/>
          </a:p>
        </p:txBody>
      </p:sp>
      <p:sp>
        <p:nvSpPr>
          <p:cNvPr id="3" name="내용 개체 틀 2">
            <a:extLst>
              <a:ext uri="{FF2B5EF4-FFF2-40B4-BE49-F238E27FC236}">
                <a16:creationId xmlns:a16="http://schemas.microsoft.com/office/drawing/2014/main" id="{76A05E71-3714-4726-B066-306A0E8D2E92}"/>
              </a:ext>
            </a:extLst>
          </p:cNvPr>
          <p:cNvSpPr>
            <a:spLocks noGrp="1"/>
          </p:cNvSpPr>
          <p:nvPr>
            <p:ph idx="1"/>
          </p:nvPr>
        </p:nvSpPr>
        <p:spPr>
          <a:xfrm>
            <a:off x="685805" y="1986753"/>
            <a:ext cx="8077195" cy="4113213"/>
          </a:xfrm>
        </p:spPr>
        <p:txBody>
          <a:bodyPr>
            <a:normAutofit/>
          </a:bodyPr>
          <a:lstStyle/>
          <a:p>
            <a:r>
              <a:rPr lang="en-US" altLang="ko-KR" sz="1400" dirty="0"/>
              <a:t>[1] 11-23/0034 	Non-primary Channel Utilization (Sindhu Verma, Broadcom)</a:t>
            </a:r>
          </a:p>
          <a:p>
            <a:r>
              <a:rPr lang="en-US" altLang="ko-KR" sz="1400" dirty="0"/>
              <a:t>[2] 11-23/0631 	secondary channel usage and secondary 20MHz channel backoff (</a:t>
            </a:r>
            <a:r>
              <a:rPr lang="en-US" altLang="ko-KR" sz="1400" dirty="0" err="1"/>
              <a:t>Liwen</a:t>
            </a:r>
            <a:r>
              <a:rPr lang="en-US" altLang="ko-KR" sz="1400" dirty="0"/>
              <a:t> Chu, NXP)</a:t>
            </a:r>
          </a:p>
          <a:p>
            <a:r>
              <a:rPr lang="en-US" altLang="ko-KR" sz="1400" dirty="0"/>
              <a:t>[3] 11-23/0797 	Non-primary channel access (</a:t>
            </a:r>
            <a:r>
              <a:rPr lang="en-US" altLang="ko-KR" sz="1400" dirty="0" err="1"/>
              <a:t>Yongho</a:t>
            </a:r>
            <a:r>
              <a:rPr lang="en-US" altLang="ko-KR" sz="1400" dirty="0"/>
              <a:t> Seok, MediaTek)</a:t>
            </a:r>
          </a:p>
          <a:p>
            <a:r>
              <a:rPr lang="en-US" altLang="ko-KR" sz="1400" dirty="0"/>
              <a:t>[4] 11-23/0961 	UHR secondary channel access (</a:t>
            </a:r>
            <a:r>
              <a:rPr lang="en-US" altLang="ko-KR" sz="1400" dirty="0" err="1"/>
              <a:t>Minyoung</a:t>
            </a:r>
            <a:r>
              <a:rPr lang="en-US" altLang="ko-KR" sz="1400" dirty="0"/>
              <a:t> </a:t>
            </a:r>
            <a:r>
              <a:rPr lang="en-US" altLang="ko-KR" sz="1400" dirty="0" err="1"/>
              <a:t>Parl</a:t>
            </a:r>
            <a:r>
              <a:rPr lang="en-US" altLang="ko-KR" sz="1400" dirty="0"/>
              <a:t>, Intel)</a:t>
            </a:r>
          </a:p>
          <a:p>
            <a:r>
              <a:rPr lang="en-US" altLang="ko-KR" sz="1400" dirty="0"/>
              <a:t>[5] 11-23/1365 	Discussions on Non-primary Channel Access (</a:t>
            </a:r>
            <a:r>
              <a:rPr lang="en-US" altLang="ko-KR" sz="1400" dirty="0" err="1"/>
              <a:t>Sanghyun</a:t>
            </a:r>
            <a:r>
              <a:rPr lang="en-US" altLang="ko-KR" sz="1400" dirty="0"/>
              <a:t> Kim, WILUS)</a:t>
            </a:r>
          </a:p>
          <a:p>
            <a:r>
              <a:rPr lang="en-US" altLang="ko-KR" sz="1400" dirty="0"/>
              <a:t>[6] 11-22/2204	Dynamic Subchannel Operation (Sindhu Verma, Broadcom)</a:t>
            </a:r>
          </a:p>
          <a:p>
            <a:r>
              <a:rPr lang="en-US" altLang="ko-KR" sz="1400" dirty="0"/>
              <a:t>[7] 11-23/1496	EMLSR Dynamic </a:t>
            </a:r>
            <a:r>
              <a:rPr lang="en-US" altLang="ko-KR" sz="1400" dirty="0" err="1"/>
              <a:t>Subband</a:t>
            </a:r>
            <a:r>
              <a:rPr lang="en-US" altLang="ko-KR" sz="1400" dirty="0"/>
              <a:t> Operation (</a:t>
            </a:r>
            <a:r>
              <a:rPr lang="en-US" altLang="ko-KR" sz="1400" dirty="0" err="1"/>
              <a:t>Yongho</a:t>
            </a:r>
            <a:r>
              <a:rPr lang="en-US" altLang="ko-KR" sz="1400" dirty="0"/>
              <a:t> Seok, MediaTek)</a:t>
            </a:r>
          </a:p>
          <a:p>
            <a:r>
              <a:rPr lang="en-US" altLang="ko-KR" sz="1400" dirty="0"/>
              <a:t>[8] 11-23/1865	Discussion on SST and A-PPDU (Ross Jian Yu, Huawei)</a:t>
            </a:r>
          </a:p>
          <a:p>
            <a:endParaRPr lang="en-US" altLang="ko-KR" sz="1400" dirty="0"/>
          </a:p>
          <a:p>
            <a:endParaRPr lang="en-US" altLang="ko-KR" sz="1400" dirty="0"/>
          </a:p>
          <a:p>
            <a:endParaRPr lang="en-US" altLang="ko-KR" sz="1400" dirty="0"/>
          </a:p>
        </p:txBody>
      </p:sp>
      <p:sp>
        <p:nvSpPr>
          <p:cNvPr id="4" name="슬라이드 번호 개체 틀 3">
            <a:extLst>
              <a:ext uri="{FF2B5EF4-FFF2-40B4-BE49-F238E27FC236}">
                <a16:creationId xmlns:a16="http://schemas.microsoft.com/office/drawing/2014/main" id="{2CDC3F93-E150-4FBF-BE06-15F3CC4655D4}"/>
              </a:ext>
            </a:extLst>
          </p:cNvPr>
          <p:cNvSpPr>
            <a:spLocks noGrp="1"/>
          </p:cNvSpPr>
          <p:nvPr>
            <p:ph type="sldNum" idx="12"/>
          </p:nvPr>
        </p:nvSpPr>
        <p:spPr/>
        <p:txBody>
          <a:bodyPr/>
          <a:lstStyle/>
          <a:p>
            <a:r>
              <a:rPr lang="en-GB" sz="900" dirty="0"/>
              <a:t>Slide </a:t>
            </a:r>
            <a:fld id="{440F5867-744E-4AA6-B0ED-4C44D2DFBB7B}" type="slidenum">
              <a:rPr lang="en-GB" sz="900" smtClean="0"/>
              <a:pPr/>
              <a:t>11</a:t>
            </a:fld>
            <a:endParaRPr lang="en-GB" sz="900" dirty="0"/>
          </a:p>
        </p:txBody>
      </p:sp>
      <p:sp>
        <p:nvSpPr>
          <p:cNvPr id="7" name="Rectangle 3">
            <a:extLst>
              <a:ext uri="{FF2B5EF4-FFF2-40B4-BE49-F238E27FC236}">
                <a16:creationId xmlns:a16="http://schemas.microsoft.com/office/drawing/2014/main" id="{00FEEDE2-0108-45AD-9182-D1146E55822A}"/>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9" name="Rectangle 4">
            <a:extLst>
              <a:ext uri="{FF2B5EF4-FFF2-40B4-BE49-F238E27FC236}">
                <a16:creationId xmlns:a16="http://schemas.microsoft.com/office/drawing/2014/main" id="{5C8DB918-38D8-49D1-A252-A6062E769A75}"/>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309807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dirty="0"/>
              <a:t>Abstract</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08782"/>
            <a:ext cx="7879391" cy="4931058"/>
          </a:xfrm>
        </p:spPr>
        <p:txBody>
          <a:bodyPr>
            <a:normAutofit/>
          </a:bodyPr>
          <a:lstStyle/>
          <a:p>
            <a:r>
              <a:rPr lang="en-US" altLang="ko-KR" sz="2000" dirty="0"/>
              <a:t>Several contributions have been submitted to improve the utilization of the secondary channel for 11bn</a:t>
            </a:r>
          </a:p>
          <a:p>
            <a:pPr lvl="1"/>
            <a:r>
              <a:rPr lang="en-US" altLang="ko-KR" sz="1775" dirty="0"/>
              <a:t>Non-primary(secondary) channel access [1-5]</a:t>
            </a:r>
          </a:p>
          <a:p>
            <a:pPr lvl="1"/>
            <a:r>
              <a:rPr lang="en-US" altLang="ko-KR" sz="1775" dirty="0"/>
              <a:t>Dynamic </a:t>
            </a:r>
            <a:r>
              <a:rPr lang="en-US" altLang="ko-KR" sz="1775" dirty="0" err="1"/>
              <a:t>subband</a:t>
            </a:r>
            <a:r>
              <a:rPr lang="en-US" altLang="ko-KR" sz="1775" dirty="0"/>
              <a:t> operation [6][7] </a:t>
            </a:r>
          </a:p>
          <a:p>
            <a:pPr lvl="1"/>
            <a:r>
              <a:rPr lang="en-US" altLang="ko-KR" sz="1775" dirty="0"/>
              <a:t>Subchannel selective transmission [8]</a:t>
            </a:r>
          </a:p>
          <a:p>
            <a:endParaRPr lang="en-US" altLang="ko-KR" sz="2000" dirty="0"/>
          </a:p>
          <a:p>
            <a:r>
              <a:rPr lang="en-US" altLang="ko-KR" sz="2000" dirty="0"/>
              <a:t>The above contributions aim to acquire a TXOP through the secondary channel or enhance the utilization of a TXOP by allocating STAs to secondary channels </a:t>
            </a:r>
          </a:p>
          <a:p>
            <a:endParaRPr lang="en-US" altLang="ko-KR" sz="2000" dirty="0"/>
          </a:p>
          <a:p>
            <a:r>
              <a:rPr lang="en-US" altLang="ko-KR" sz="2000" dirty="0"/>
              <a:t>In this contribution, we present a method to expand the bandwidth of the acquired TXOP, improving accessibility to the secondary channels while ensuring fast channel access</a:t>
            </a:r>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a:t>Slide </a:t>
            </a:r>
            <a:fld id="{440F5867-744E-4AA6-B0ED-4C44D2DFBB7B}" type="slidenum">
              <a:rPr lang="en-GB" sz="900" smtClean="0"/>
              <a:pPr/>
              <a:t>2</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44874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dirty="0"/>
              <a:t>Wide bandwidth channel access (baseline)</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08782"/>
            <a:ext cx="7879391" cy="4931058"/>
          </a:xfrm>
        </p:spPr>
        <p:txBody>
          <a:bodyPr>
            <a:normAutofit/>
          </a:bodyPr>
          <a:lstStyle/>
          <a:p>
            <a:r>
              <a:rPr lang="en-US" altLang="ko-KR" sz="2400" dirty="0"/>
              <a:t>When a STA is accessing a wide channel and encounters insufficient available bandwidth, it can opt for one of the following two alternatives:</a:t>
            </a:r>
          </a:p>
          <a:p>
            <a:pPr lvl="1"/>
            <a:r>
              <a:rPr lang="en-US" altLang="ko-KR" sz="2175" dirty="0"/>
              <a:t>Option 1: Initiate Tx only using available subchannels</a:t>
            </a:r>
          </a:p>
          <a:p>
            <a:pPr lvl="1"/>
            <a:endParaRPr lang="en-US" altLang="ko-KR" sz="2175" dirty="0"/>
          </a:p>
          <a:p>
            <a:pPr lvl="1"/>
            <a:endParaRPr lang="en-US" altLang="ko-KR" sz="2175" dirty="0"/>
          </a:p>
          <a:p>
            <a:pPr lvl="1"/>
            <a:endParaRPr lang="en-US" altLang="ko-KR" sz="2175" dirty="0"/>
          </a:p>
          <a:p>
            <a:pPr lvl="1"/>
            <a:endParaRPr lang="en-US" altLang="ko-KR" sz="2175" dirty="0"/>
          </a:p>
          <a:p>
            <a:pPr lvl="1"/>
            <a:r>
              <a:rPr lang="en-US" altLang="ko-KR" sz="2175" dirty="0"/>
              <a:t>Option 2: Invoke the backoff procedure again (choose not to Tx)</a:t>
            </a:r>
          </a:p>
          <a:p>
            <a:pPr lvl="1"/>
            <a:endParaRPr lang="en-US" altLang="ko-KR" sz="2175" dirty="0"/>
          </a:p>
          <a:p>
            <a:pPr lvl="1"/>
            <a:endParaRPr lang="en-US" altLang="ko-KR" sz="2400" dirty="0"/>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dirty="0"/>
              <a:t>Slide </a:t>
            </a:r>
            <a:fld id="{440F5867-744E-4AA6-B0ED-4C44D2DFBB7B}" type="slidenum">
              <a:rPr lang="en-GB" sz="900" smtClean="0"/>
              <a:pPr/>
              <a:t>3</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grpSp>
        <p:nvGrpSpPr>
          <p:cNvPr id="5" name="그룹 4">
            <a:extLst>
              <a:ext uri="{FF2B5EF4-FFF2-40B4-BE49-F238E27FC236}">
                <a16:creationId xmlns:a16="http://schemas.microsoft.com/office/drawing/2014/main" id="{2016C31D-759B-DAE1-61AE-7F6DCBF86071}"/>
              </a:ext>
            </a:extLst>
          </p:cNvPr>
          <p:cNvGrpSpPr/>
          <p:nvPr/>
        </p:nvGrpSpPr>
        <p:grpSpPr>
          <a:xfrm>
            <a:off x="2074116" y="4108459"/>
            <a:ext cx="484495" cy="149066"/>
            <a:chOff x="1381953" y="4414911"/>
            <a:chExt cx="433897" cy="203504"/>
          </a:xfrm>
        </p:grpSpPr>
        <p:sp>
          <p:nvSpPr>
            <p:cNvPr id="6" name="평행 사변형 5">
              <a:extLst>
                <a:ext uri="{FF2B5EF4-FFF2-40B4-BE49-F238E27FC236}">
                  <a16:creationId xmlns:a16="http://schemas.microsoft.com/office/drawing/2014/main" id="{062A4CF8-A9FB-929E-A854-6CC89049F284}"/>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3</a:t>
              </a:r>
              <a:endParaRPr lang="ko-KR" altLang="en-US" sz="1100" dirty="0">
                <a:solidFill>
                  <a:schemeClr val="tx1"/>
                </a:solidFill>
              </a:endParaRPr>
            </a:p>
          </p:txBody>
        </p:sp>
        <p:sp>
          <p:nvSpPr>
            <p:cNvPr id="7" name="평행 사변형 6">
              <a:extLst>
                <a:ext uri="{FF2B5EF4-FFF2-40B4-BE49-F238E27FC236}">
                  <a16:creationId xmlns:a16="http://schemas.microsoft.com/office/drawing/2014/main" id="{4A1566AB-E787-B112-31C6-6B4903A4C32A}"/>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2</a:t>
              </a:r>
              <a:endParaRPr lang="ko-KR" altLang="en-US" sz="1100" dirty="0">
                <a:solidFill>
                  <a:schemeClr val="tx1"/>
                </a:solidFill>
              </a:endParaRPr>
            </a:p>
          </p:txBody>
        </p:sp>
        <p:sp>
          <p:nvSpPr>
            <p:cNvPr id="8" name="평행 사변형 7">
              <a:extLst>
                <a:ext uri="{FF2B5EF4-FFF2-40B4-BE49-F238E27FC236}">
                  <a16:creationId xmlns:a16="http://schemas.microsoft.com/office/drawing/2014/main" id="{E603FCA5-FFB0-6C6D-2723-35393E5FAA76}"/>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1</a:t>
              </a:r>
              <a:endParaRPr lang="ko-KR" altLang="en-US" sz="1100" dirty="0">
                <a:solidFill>
                  <a:schemeClr val="tx1"/>
                </a:solidFill>
              </a:endParaRPr>
            </a:p>
          </p:txBody>
        </p:sp>
        <p:sp>
          <p:nvSpPr>
            <p:cNvPr id="9" name="평행 사변형 8">
              <a:extLst>
                <a:ext uri="{FF2B5EF4-FFF2-40B4-BE49-F238E27FC236}">
                  <a16:creationId xmlns:a16="http://schemas.microsoft.com/office/drawing/2014/main" id="{C4EB3FA8-2D8F-8DCE-0154-D31D650BD134}"/>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0</a:t>
              </a:r>
              <a:endParaRPr lang="ko-KR" altLang="en-US" sz="1100" dirty="0">
                <a:solidFill>
                  <a:schemeClr val="tx1"/>
                </a:solidFill>
              </a:endParaRPr>
            </a:p>
          </p:txBody>
        </p:sp>
      </p:grpSp>
      <p:cxnSp>
        <p:nvCxnSpPr>
          <p:cNvPr id="10" name="직선 연결선 9">
            <a:extLst>
              <a:ext uri="{FF2B5EF4-FFF2-40B4-BE49-F238E27FC236}">
                <a16:creationId xmlns:a16="http://schemas.microsoft.com/office/drawing/2014/main" id="{B21A341A-C013-E9DE-2E5A-51EA186F097C}"/>
              </a:ext>
            </a:extLst>
          </p:cNvPr>
          <p:cNvCxnSpPr>
            <a:cxnSpLocks/>
          </p:cNvCxnSpPr>
          <p:nvPr/>
        </p:nvCxnSpPr>
        <p:spPr>
          <a:xfrm flipV="1">
            <a:off x="2073777" y="4257525"/>
            <a:ext cx="4820610" cy="740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그룹 12">
            <a:extLst>
              <a:ext uri="{FF2B5EF4-FFF2-40B4-BE49-F238E27FC236}">
                <a16:creationId xmlns:a16="http://schemas.microsoft.com/office/drawing/2014/main" id="{13CBCAFB-8103-F8A9-2271-3B91DC333412}"/>
              </a:ext>
            </a:extLst>
          </p:cNvPr>
          <p:cNvGrpSpPr/>
          <p:nvPr/>
        </p:nvGrpSpPr>
        <p:grpSpPr>
          <a:xfrm>
            <a:off x="2558610" y="3337286"/>
            <a:ext cx="4305711" cy="659233"/>
            <a:chOff x="1556135" y="2269435"/>
            <a:chExt cx="9044746" cy="1243623"/>
          </a:xfrm>
        </p:grpSpPr>
        <p:cxnSp>
          <p:nvCxnSpPr>
            <p:cNvPr id="14" name="직선 연결선 13">
              <a:extLst>
                <a:ext uri="{FF2B5EF4-FFF2-40B4-BE49-F238E27FC236}">
                  <a16:creationId xmlns:a16="http://schemas.microsoft.com/office/drawing/2014/main" id="{6671C6DF-9C9F-9ED9-90D1-400905B971C7}"/>
                </a:ext>
              </a:extLst>
            </p:cNvPr>
            <p:cNvCxnSpPr>
              <a:cxnSpLocks/>
            </p:cNvCxnSpPr>
            <p:nvPr/>
          </p:nvCxnSpPr>
          <p:spPr>
            <a:xfrm>
              <a:off x="1582573" y="3098697"/>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직선 연결선 14">
              <a:extLst>
                <a:ext uri="{FF2B5EF4-FFF2-40B4-BE49-F238E27FC236}">
                  <a16:creationId xmlns:a16="http://schemas.microsoft.com/office/drawing/2014/main" id="{D232EDA6-E255-B289-CA0C-BE901F76C44B}"/>
                </a:ext>
              </a:extLst>
            </p:cNvPr>
            <p:cNvCxnSpPr>
              <a:cxnSpLocks/>
            </p:cNvCxnSpPr>
            <p:nvPr/>
          </p:nvCxnSpPr>
          <p:spPr>
            <a:xfrm>
              <a:off x="1582573" y="3513058"/>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49288B7A-D0C7-A923-71FA-A20432C259C0}"/>
                </a:ext>
              </a:extLst>
            </p:cNvPr>
            <p:cNvCxnSpPr>
              <a:cxnSpLocks/>
            </p:cNvCxnSpPr>
            <p:nvPr/>
          </p:nvCxnSpPr>
          <p:spPr>
            <a:xfrm>
              <a:off x="1570144" y="2684302"/>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직선 연결선 16">
              <a:extLst>
                <a:ext uri="{FF2B5EF4-FFF2-40B4-BE49-F238E27FC236}">
                  <a16:creationId xmlns:a16="http://schemas.microsoft.com/office/drawing/2014/main" id="{4FD61A40-913B-A2B8-AA93-6170B39D38F3}"/>
                </a:ext>
              </a:extLst>
            </p:cNvPr>
            <p:cNvCxnSpPr>
              <a:cxnSpLocks/>
            </p:cNvCxnSpPr>
            <p:nvPr/>
          </p:nvCxnSpPr>
          <p:spPr>
            <a:xfrm>
              <a:off x="1556135" y="2269435"/>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8" name="직사각형 17">
            <a:extLst>
              <a:ext uri="{FF2B5EF4-FFF2-40B4-BE49-F238E27FC236}">
                <a16:creationId xmlns:a16="http://schemas.microsoft.com/office/drawing/2014/main" id="{EDDE8D06-B57B-5E73-8976-C97BB286BD9B}"/>
              </a:ext>
            </a:extLst>
          </p:cNvPr>
          <p:cNvSpPr/>
          <p:nvPr/>
        </p:nvSpPr>
        <p:spPr>
          <a:xfrm>
            <a:off x="2066615" y="3776852"/>
            <a:ext cx="461462" cy="216423"/>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IDLE</a:t>
            </a:r>
          </a:p>
        </p:txBody>
      </p:sp>
      <p:sp>
        <p:nvSpPr>
          <p:cNvPr id="19" name="직사각형 18">
            <a:extLst>
              <a:ext uri="{FF2B5EF4-FFF2-40B4-BE49-F238E27FC236}">
                <a16:creationId xmlns:a16="http://schemas.microsoft.com/office/drawing/2014/main" id="{054E449C-3E7C-8926-9DD5-9F14800285E8}"/>
              </a:ext>
            </a:extLst>
          </p:cNvPr>
          <p:cNvSpPr/>
          <p:nvPr/>
        </p:nvSpPr>
        <p:spPr>
          <a:xfrm>
            <a:off x="2558610" y="3770976"/>
            <a:ext cx="3332534" cy="483305"/>
          </a:xfrm>
          <a:prstGeom prst="rect">
            <a:avLst/>
          </a:prstGeom>
          <a:solidFill>
            <a:schemeClr val="accent1">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a:solidFill>
                  <a:schemeClr val="tx1"/>
                </a:solidFill>
              </a:rPr>
              <a:t>Frame exchange (40 MHz)</a:t>
            </a:r>
          </a:p>
        </p:txBody>
      </p:sp>
      <p:cxnSp>
        <p:nvCxnSpPr>
          <p:cNvPr id="20" name="직선 화살표 연결선 19">
            <a:extLst>
              <a:ext uri="{FF2B5EF4-FFF2-40B4-BE49-F238E27FC236}">
                <a16:creationId xmlns:a16="http://schemas.microsoft.com/office/drawing/2014/main" id="{EF6D73EE-5B9D-F5A7-3EFD-85CBB3D3D580}"/>
              </a:ext>
            </a:extLst>
          </p:cNvPr>
          <p:cNvCxnSpPr>
            <a:cxnSpLocks/>
          </p:cNvCxnSpPr>
          <p:nvPr/>
        </p:nvCxnSpPr>
        <p:spPr>
          <a:xfrm>
            <a:off x="2558610" y="3095261"/>
            <a:ext cx="3332534" cy="0"/>
          </a:xfrm>
          <a:prstGeom prst="straightConnector1">
            <a:avLst/>
          </a:prstGeom>
          <a:ln w="9525">
            <a:solidFill>
              <a:schemeClr val="tx1"/>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14A155-AF07-4B51-3031-A4FCF613426F}"/>
              </a:ext>
            </a:extLst>
          </p:cNvPr>
          <p:cNvSpPr txBox="1"/>
          <p:nvPr/>
        </p:nvSpPr>
        <p:spPr>
          <a:xfrm>
            <a:off x="3812721" y="2901708"/>
            <a:ext cx="824314" cy="253916"/>
          </a:xfrm>
          <a:prstGeom prst="rect">
            <a:avLst/>
          </a:prstGeom>
          <a:noFill/>
        </p:spPr>
        <p:txBody>
          <a:bodyPr wrap="square" rtlCol="0">
            <a:spAutoFit/>
          </a:bodyPr>
          <a:lstStyle/>
          <a:p>
            <a:pPr algn="ctr"/>
            <a:r>
              <a:rPr lang="en-US" altLang="ko-KR" sz="1050" b="1" dirty="0"/>
              <a:t>TXOP</a:t>
            </a:r>
          </a:p>
        </p:txBody>
      </p:sp>
      <p:sp>
        <p:nvSpPr>
          <p:cNvPr id="22" name="직사각형 21">
            <a:extLst>
              <a:ext uri="{FF2B5EF4-FFF2-40B4-BE49-F238E27FC236}">
                <a16:creationId xmlns:a16="http://schemas.microsoft.com/office/drawing/2014/main" id="{439AA602-16B1-9FB2-963A-0FCE56B08C15}"/>
              </a:ext>
            </a:extLst>
          </p:cNvPr>
          <p:cNvSpPr/>
          <p:nvPr/>
        </p:nvSpPr>
        <p:spPr>
          <a:xfrm>
            <a:off x="2066615" y="3334010"/>
            <a:ext cx="1821772" cy="438015"/>
          </a:xfrm>
          <a:prstGeom prst="rect">
            <a:avLst/>
          </a:prstGeom>
          <a:solidFill>
            <a:schemeClr val="bg1">
              <a:lumMod val="75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OBSS TXOP</a:t>
            </a:r>
          </a:p>
        </p:txBody>
      </p:sp>
      <p:sp>
        <p:nvSpPr>
          <p:cNvPr id="23" name="직사각형 22">
            <a:extLst>
              <a:ext uri="{FF2B5EF4-FFF2-40B4-BE49-F238E27FC236}">
                <a16:creationId xmlns:a16="http://schemas.microsoft.com/office/drawing/2014/main" id="{F8410392-410F-4624-4D1C-397AFB2BBBA7}"/>
              </a:ext>
            </a:extLst>
          </p:cNvPr>
          <p:cNvSpPr/>
          <p:nvPr/>
        </p:nvSpPr>
        <p:spPr>
          <a:xfrm>
            <a:off x="2066615" y="3554553"/>
            <a:ext cx="461462" cy="216423"/>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BUSY</a:t>
            </a:r>
          </a:p>
        </p:txBody>
      </p:sp>
      <p:sp>
        <p:nvSpPr>
          <p:cNvPr id="24" name="직사각형 23">
            <a:extLst>
              <a:ext uri="{FF2B5EF4-FFF2-40B4-BE49-F238E27FC236}">
                <a16:creationId xmlns:a16="http://schemas.microsoft.com/office/drawing/2014/main" id="{3FC6C32A-CED4-2A0D-52B2-18FE3B9ADAD1}"/>
              </a:ext>
            </a:extLst>
          </p:cNvPr>
          <p:cNvSpPr/>
          <p:nvPr/>
        </p:nvSpPr>
        <p:spPr>
          <a:xfrm>
            <a:off x="2066615" y="3335600"/>
            <a:ext cx="461462" cy="216423"/>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BUSY</a:t>
            </a:r>
          </a:p>
        </p:txBody>
      </p:sp>
      <p:sp>
        <p:nvSpPr>
          <p:cNvPr id="25" name="TextBox 24">
            <a:extLst>
              <a:ext uri="{FF2B5EF4-FFF2-40B4-BE49-F238E27FC236}">
                <a16:creationId xmlns:a16="http://schemas.microsoft.com/office/drawing/2014/main" id="{3A539FB5-CDA7-4D68-06AA-095A9B0A7416}"/>
              </a:ext>
            </a:extLst>
          </p:cNvPr>
          <p:cNvSpPr txBox="1"/>
          <p:nvPr/>
        </p:nvSpPr>
        <p:spPr>
          <a:xfrm>
            <a:off x="6812087" y="3997073"/>
            <a:ext cx="418446" cy="261610"/>
          </a:xfrm>
          <a:prstGeom prst="rect">
            <a:avLst/>
          </a:prstGeom>
          <a:noFill/>
        </p:spPr>
        <p:txBody>
          <a:bodyPr wrap="square" rtlCol="0">
            <a:spAutoFit/>
          </a:bodyPr>
          <a:lstStyle/>
          <a:p>
            <a:pPr algn="ctr"/>
            <a:r>
              <a:rPr lang="en-US" altLang="ko-KR" sz="1100" b="1" dirty="0"/>
              <a:t>P20</a:t>
            </a:r>
            <a:endParaRPr lang="ko-KR" altLang="en-US" sz="1100" b="1" dirty="0"/>
          </a:p>
        </p:txBody>
      </p:sp>
      <p:sp>
        <p:nvSpPr>
          <p:cNvPr id="26" name="TextBox 25">
            <a:extLst>
              <a:ext uri="{FF2B5EF4-FFF2-40B4-BE49-F238E27FC236}">
                <a16:creationId xmlns:a16="http://schemas.microsoft.com/office/drawing/2014/main" id="{803E3C71-FA07-C9BD-75FF-93AACA5DA057}"/>
              </a:ext>
            </a:extLst>
          </p:cNvPr>
          <p:cNvSpPr txBox="1"/>
          <p:nvPr/>
        </p:nvSpPr>
        <p:spPr>
          <a:xfrm>
            <a:off x="6812087" y="3749862"/>
            <a:ext cx="418446" cy="261610"/>
          </a:xfrm>
          <a:prstGeom prst="rect">
            <a:avLst/>
          </a:prstGeom>
          <a:noFill/>
        </p:spPr>
        <p:txBody>
          <a:bodyPr wrap="square" rtlCol="0">
            <a:spAutoFit/>
          </a:bodyPr>
          <a:lstStyle/>
          <a:p>
            <a:pPr algn="ctr"/>
            <a:r>
              <a:rPr lang="en-US" altLang="ko-KR" sz="1100" b="1" dirty="0"/>
              <a:t>S20</a:t>
            </a:r>
            <a:endParaRPr lang="ko-KR" altLang="en-US" sz="1100" b="1" dirty="0"/>
          </a:p>
        </p:txBody>
      </p:sp>
      <p:sp>
        <p:nvSpPr>
          <p:cNvPr id="27" name="TextBox 26">
            <a:extLst>
              <a:ext uri="{FF2B5EF4-FFF2-40B4-BE49-F238E27FC236}">
                <a16:creationId xmlns:a16="http://schemas.microsoft.com/office/drawing/2014/main" id="{999EDAB1-28DB-31AC-F3BF-7ED077EAA074}"/>
              </a:ext>
            </a:extLst>
          </p:cNvPr>
          <p:cNvSpPr txBox="1"/>
          <p:nvPr/>
        </p:nvSpPr>
        <p:spPr>
          <a:xfrm>
            <a:off x="6812087" y="3422325"/>
            <a:ext cx="418446" cy="261610"/>
          </a:xfrm>
          <a:prstGeom prst="rect">
            <a:avLst/>
          </a:prstGeom>
          <a:noFill/>
        </p:spPr>
        <p:txBody>
          <a:bodyPr wrap="square" rtlCol="0">
            <a:spAutoFit/>
          </a:bodyPr>
          <a:lstStyle/>
          <a:p>
            <a:pPr algn="ctr"/>
            <a:r>
              <a:rPr lang="en-US" altLang="ko-KR" sz="1100" b="1" dirty="0"/>
              <a:t>S40</a:t>
            </a:r>
            <a:endParaRPr lang="ko-KR" altLang="en-US" sz="1100" b="1" dirty="0"/>
          </a:p>
        </p:txBody>
      </p:sp>
      <p:grpSp>
        <p:nvGrpSpPr>
          <p:cNvPr id="29" name="그룹 28">
            <a:extLst>
              <a:ext uri="{FF2B5EF4-FFF2-40B4-BE49-F238E27FC236}">
                <a16:creationId xmlns:a16="http://schemas.microsoft.com/office/drawing/2014/main" id="{CB247586-BEFE-F8E1-EA44-4F61AB12E687}"/>
              </a:ext>
            </a:extLst>
          </p:cNvPr>
          <p:cNvGrpSpPr/>
          <p:nvPr/>
        </p:nvGrpSpPr>
        <p:grpSpPr>
          <a:xfrm>
            <a:off x="1071795" y="5981591"/>
            <a:ext cx="532529" cy="163845"/>
            <a:chOff x="1381953" y="4414911"/>
            <a:chExt cx="433897" cy="203504"/>
          </a:xfrm>
        </p:grpSpPr>
        <p:sp>
          <p:nvSpPr>
            <p:cNvPr id="30" name="평행 사변형 29">
              <a:extLst>
                <a:ext uri="{FF2B5EF4-FFF2-40B4-BE49-F238E27FC236}">
                  <a16:creationId xmlns:a16="http://schemas.microsoft.com/office/drawing/2014/main" id="{29909924-C289-E3B2-BC34-ACE2EA0DD177}"/>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31" name="평행 사변형 30">
              <a:extLst>
                <a:ext uri="{FF2B5EF4-FFF2-40B4-BE49-F238E27FC236}">
                  <a16:creationId xmlns:a16="http://schemas.microsoft.com/office/drawing/2014/main" id="{5904E859-27D3-4BB3-51D5-3E813B41527B}"/>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32" name="평행 사변형 31">
              <a:extLst>
                <a:ext uri="{FF2B5EF4-FFF2-40B4-BE49-F238E27FC236}">
                  <a16:creationId xmlns:a16="http://schemas.microsoft.com/office/drawing/2014/main" id="{B4C50090-3EE6-00A4-6648-F35E8B301D73}"/>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33" name="평행 사변형 32">
              <a:extLst>
                <a:ext uri="{FF2B5EF4-FFF2-40B4-BE49-F238E27FC236}">
                  <a16:creationId xmlns:a16="http://schemas.microsoft.com/office/drawing/2014/main" id="{D2AA3FE0-B052-D194-CAF7-CC6656A6D9EE}"/>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cxnSp>
        <p:nvCxnSpPr>
          <p:cNvPr id="34" name="직선 연결선 33">
            <a:extLst>
              <a:ext uri="{FF2B5EF4-FFF2-40B4-BE49-F238E27FC236}">
                <a16:creationId xmlns:a16="http://schemas.microsoft.com/office/drawing/2014/main" id="{8A87C7B2-D181-5E64-367C-36D51F558AC3}"/>
              </a:ext>
            </a:extLst>
          </p:cNvPr>
          <p:cNvCxnSpPr>
            <a:cxnSpLocks/>
          </p:cNvCxnSpPr>
          <p:nvPr/>
        </p:nvCxnSpPr>
        <p:spPr>
          <a:xfrm flipV="1">
            <a:off x="1071423" y="6141870"/>
            <a:ext cx="6462636" cy="1170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5" name="그룹 34">
            <a:extLst>
              <a:ext uri="{FF2B5EF4-FFF2-40B4-BE49-F238E27FC236}">
                <a16:creationId xmlns:a16="http://schemas.microsoft.com/office/drawing/2014/main" id="{8734778E-2A74-F53F-5D0A-A7C8E213E532}"/>
              </a:ext>
            </a:extLst>
          </p:cNvPr>
          <p:cNvGrpSpPr/>
          <p:nvPr/>
        </p:nvGrpSpPr>
        <p:grpSpPr>
          <a:xfrm>
            <a:off x="1604324" y="5133964"/>
            <a:ext cx="5937894" cy="724591"/>
            <a:chOff x="1556135" y="2269435"/>
            <a:chExt cx="9044746" cy="1243623"/>
          </a:xfrm>
        </p:grpSpPr>
        <p:cxnSp>
          <p:nvCxnSpPr>
            <p:cNvPr id="36" name="직선 연결선 35">
              <a:extLst>
                <a:ext uri="{FF2B5EF4-FFF2-40B4-BE49-F238E27FC236}">
                  <a16:creationId xmlns:a16="http://schemas.microsoft.com/office/drawing/2014/main" id="{6EB4BF78-9A45-7D12-83D9-CA72F1F5961F}"/>
                </a:ext>
              </a:extLst>
            </p:cNvPr>
            <p:cNvCxnSpPr>
              <a:cxnSpLocks/>
            </p:cNvCxnSpPr>
            <p:nvPr/>
          </p:nvCxnSpPr>
          <p:spPr>
            <a:xfrm>
              <a:off x="1582573" y="3098697"/>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직선 연결선 36">
              <a:extLst>
                <a:ext uri="{FF2B5EF4-FFF2-40B4-BE49-F238E27FC236}">
                  <a16:creationId xmlns:a16="http://schemas.microsoft.com/office/drawing/2014/main" id="{12E17343-1B0D-A512-3E6C-9CD31B13B2C3}"/>
                </a:ext>
              </a:extLst>
            </p:cNvPr>
            <p:cNvCxnSpPr>
              <a:cxnSpLocks/>
            </p:cNvCxnSpPr>
            <p:nvPr/>
          </p:nvCxnSpPr>
          <p:spPr>
            <a:xfrm>
              <a:off x="1582573" y="3513058"/>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직선 연결선 37">
              <a:extLst>
                <a:ext uri="{FF2B5EF4-FFF2-40B4-BE49-F238E27FC236}">
                  <a16:creationId xmlns:a16="http://schemas.microsoft.com/office/drawing/2014/main" id="{90B66897-7A3C-0C69-9AE2-E6963887AEB7}"/>
                </a:ext>
              </a:extLst>
            </p:cNvPr>
            <p:cNvCxnSpPr>
              <a:cxnSpLocks/>
            </p:cNvCxnSpPr>
            <p:nvPr/>
          </p:nvCxnSpPr>
          <p:spPr>
            <a:xfrm>
              <a:off x="1570144" y="2684302"/>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직선 연결선 38">
              <a:extLst>
                <a:ext uri="{FF2B5EF4-FFF2-40B4-BE49-F238E27FC236}">
                  <a16:creationId xmlns:a16="http://schemas.microsoft.com/office/drawing/2014/main" id="{46E9C18A-35D0-46DF-E1F7-164166F32121}"/>
                </a:ext>
              </a:extLst>
            </p:cNvPr>
            <p:cNvCxnSpPr>
              <a:cxnSpLocks/>
            </p:cNvCxnSpPr>
            <p:nvPr/>
          </p:nvCxnSpPr>
          <p:spPr>
            <a:xfrm>
              <a:off x="1556135" y="2269435"/>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40" name="직사각형 39">
            <a:extLst>
              <a:ext uri="{FF2B5EF4-FFF2-40B4-BE49-F238E27FC236}">
                <a16:creationId xmlns:a16="http://schemas.microsoft.com/office/drawing/2014/main" id="{3AD69DF7-FF03-368E-C9F0-503C3E5FE4FD}"/>
              </a:ext>
            </a:extLst>
          </p:cNvPr>
          <p:cNvSpPr/>
          <p:nvPr/>
        </p:nvSpPr>
        <p:spPr>
          <a:xfrm>
            <a:off x="1063551" y="5617107"/>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rPr>
              <a:t>IDLE</a:t>
            </a:r>
          </a:p>
        </p:txBody>
      </p:sp>
      <p:cxnSp>
        <p:nvCxnSpPr>
          <p:cNvPr id="41" name="직선 화살표 연결선 40">
            <a:extLst>
              <a:ext uri="{FF2B5EF4-FFF2-40B4-BE49-F238E27FC236}">
                <a16:creationId xmlns:a16="http://schemas.microsoft.com/office/drawing/2014/main" id="{1FF93B95-F68B-7705-423B-6E193B66B531}"/>
              </a:ext>
            </a:extLst>
          </p:cNvPr>
          <p:cNvCxnSpPr>
            <a:cxnSpLocks/>
          </p:cNvCxnSpPr>
          <p:nvPr/>
        </p:nvCxnSpPr>
        <p:spPr>
          <a:xfrm>
            <a:off x="3555847" y="5039056"/>
            <a:ext cx="3662930" cy="0"/>
          </a:xfrm>
          <a:prstGeom prst="straightConnector1">
            <a:avLst/>
          </a:prstGeom>
          <a:ln w="9525">
            <a:solidFill>
              <a:schemeClr val="tx1"/>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직사각형 41">
            <a:extLst>
              <a:ext uri="{FF2B5EF4-FFF2-40B4-BE49-F238E27FC236}">
                <a16:creationId xmlns:a16="http://schemas.microsoft.com/office/drawing/2014/main" id="{F1C47CC8-2F66-6E6C-087C-076956676F31}"/>
              </a:ext>
            </a:extLst>
          </p:cNvPr>
          <p:cNvSpPr/>
          <p:nvPr/>
        </p:nvSpPr>
        <p:spPr>
          <a:xfrm>
            <a:off x="1063551" y="5127507"/>
            <a:ext cx="1982570" cy="493193"/>
          </a:xfrm>
          <a:prstGeom prst="rect">
            <a:avLst/>
          </a:prstGeom>
          <a:solidFill>
            <a:schemeClr val="bg1">
              <a:lumMod val="75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OBSS TXOP</a:t>
            </a:r>
          </a:p>
        </p:txBody>
      </p:sp>
      <p:grpSp>
        <p:nvGrpSpPr>
          <p:cNvPr id="43" name="그룹 42">
            <a:extLst>
              <a:ext uri="{FF2B5EF4-FFF2-40B4-BE49-F238E27FC236}">
                <a16:creationId xmlns:a16="http://schemas.microsoft.com/office/drawing/2014/main" id="{5EE08B32-7835-5107-7792-C34C519C99C7}"/>
              </a:ext>
            </a:extLst>
          </p:cNvPr>
          <p:cNvGrpSpPr/>
          <p:nvPr/>
        </p:nvGrpSpPr>
        <p:grpSpPr>
          <a:xfrm>
            <a:off x="3149492" y="5985658"/>
            <a:ext cx="406356" cy="163845"/>
            <a:chOff x="1484757" y="4414911"/>
            <a:chExt cx="331093" cy="203504"/>
          </a:xfrm>
        </p:grpSpPr>
        <p:sp>
          <p:nvSpPr>
            <p:cNvPr id="44" name="평행 사변형 43">
              <a:extLst>
                <a:ext uri="{FF2B5EF4-FFF2-40B4-BE49-F238E27FC236}">
                  <a16:creationId xmlns:a16="http://schemas.microsoft.com/office/drawing/2014/main" id="{EFC1418B-A573-2E6B-E397-525025F1A39E}"/>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45" name="평행 사변형 44">
              <a:extLst>
                <a:ext uri="{FF2B5EF4-FFF2-40B4-BE49-F238E27FC236}">
                  <a16:creationId xmlns:a16="http://schemas.microsoft.com/office/drawing/2014/main" id="{ADEE44E6-FB4F-3FD1-7BAD-8681A8768FA1}"/>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46" name="평행 사변형 45">
              <a:extLst>
                <a:ext uri="{FF2B5EF4-FFF2-40B4-BE49-F238E27FC236}">
                  <a16:creationId xmlns:a16="http://schemas.microsoft.com/office/drawing/2014/main" id="{1ED158EC-E0FD-02B4-2DE8-076203AC851C}"/>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47" name="그룹 46">
            <a:extLst>
              <a:ext uri="{FF2B5EF4-FFF2-40B4-BE49-F238E27FC236}">
                <a16:creationId xmlns:a16="http://schemas.microsoft.com/office/drawing/2014/main" id="{1D622432-A50E-1AA3-51B2-950F7BFBC0BF}"/>
              </a:ext>
            </a:extLst>
          </p:cNvPr>
          <p:cNvGrpSpPr/>
          <p:nvPr/>
        </p:nvGrpSpPr>
        <p:grpSpPr>
          <a:xfrm>
            <a:off x="1571932" y="5981778"/>
            <a:ext cx="532529" cy="163845"/>
            <a:chOff x="1381953" y="4414911"/>
            <a:chExt cx="433897" cy="203504"/>
          </a:xfrm>
        </p:grpSpPr>
        <p:sp>
          <p:nvSpPr>
            <p:cNvPr id="48" name="평행 사변형 47">
              <a:extLst>
                <a:ext uri="{FF2B5EF4-FFF2-40B4-BE49-F238E27FC236}">
                  <a16:creationId xmlns:a16="http://schemas.microsoft.com/office/drawing/2014/main" id="{26CE2574-E4CE-FFE2-6418-A9DC95B29720}"/>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chemeClr val="tx1"/>
                  </a:solidFill>
                </a:rPr>
                <a:t>5</a:t>
              </a:r>
              <a:endParaRPr lang="ko-KR" altLang="en-US" sz="1200" b="1" dirty="0">
                <a:solidFill>
                  <a:schemeClr val="tx1"/>
                </a:solidFill>
              </a:endParaRPr>
            </a:p>
          </p:txBody>
        </p:sp>
        <p:sp>
          <p:nvSpPr>
            <p:cNvPr id="49" name="평행 사변형 48">
              <a:extLst>
                <a:ext uri="{FF2B5EF4-FFF2-40B4-BE49-F238E27FC236}">
                  <a16:creationId xmlns:a16="http://schemas.microsoft.com/office/drawing/2014/main" id="{54B02C75-4383-A3F7-3AAA-098AA55DED15}"/>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4</a:t>
              </a:r>
              <a:endParaRPr lang="ko-KR" altLang="en-US" sz="1200" dirty="0">
                <a:solidFill>
                  <a:schemeClr val="tx1"/>
                </a:solidFill>
              </a:endParaRPr>
            </a:p>
          </p:txBody>
        </p:sp>
        <p:sp>
          <p:nvSpPr>
            <p:cNvPr id="50" name="평행 사변형 49">
              <a:extLst>
                <a:ext uri="{FF2B5EF4-FFF2-40B4-BE49-F238E27FC236}">
                  <a16:creationId xmlns:a16="http://schemas.microsoft.com/office/drawing/2014/main" id="{3C6DD721-FFBE-6CB0-C2F2-A0F09D2AC4A0}"/>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51" name="평행 사변형 50">
              <a:extLst>
                <a:ext uri="{FF2B5EF4-FFF2-40B4-BE49-F238E27FC236}">
                  <a16:creationId xmlns:a16="http://schemas.microsoft.com/office/drawing/2014/main" id="{9A610612-009C-C58D-55D8-2EACE74E3ACC}"/>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grpSp>
      <p:sp>
        <p:nvSpPr>
          <p:cNvPr id="52" name="평행 사변형 51">
            <a:extLst>
              <a:ext uri="{FF2B5EF4-FFF2-40B4-BE49-F238E27FC236}">
                <a16:creationId xmlns:a16="http://schemas.microsoft.com/office/drawing/2014/main" id="{95B4A217-55BA-857A-06C3-F019F38ADAB6}"/>
              </a:ext>
            </a:extLst>
          </p:cNvPr>
          <p:cNvSpPr/>
          <p:nvPr/>
        </p:nvSpPr>
        <p:spPr>
          <a:xfrm>
            <a:off x="2068959" y="5981778"/>
            <a:ext cx="157971" cy="163845"/>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53" name="평행 사변형 52">
            <a:extLst>
              <a:ext uri="{FF2B5EF4-FFF2-40B4-BE49-F238E27FC236}">
                <a16:creationId xmlns:a16="http://schemas.microsoft.com/office/drawing/2014/main" id="{449035CC-F6F8-08C5-2F53-0B6DEDE7F966}"/>
              </a:ext>
            </a:extLst>
          </p:cNvPr>
          <p:cNvSpPr/>
          <p:nvPr/>
        </p:nvSpPr>
        <p:spPr>
          <a:xfrm>
            <a:off x="2183095" y="5981778"/>
            <a:ext cx="157971" cy="163845"/>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sp>
        <p:nvSpPr>
          <p:cNvPr id="54" name="평행 사변형 53">
            <a:extLst>
              <a:ext uri="{FF2B5EF4-FFF2-40B4-BE49-F238E27FC236}">
                <a16:creationId xmlns:a16="http://schemas.microsoft.com/office/drawing/2014/main" id="{CDCB3721-E4DB-CFA8-C398-1A379BD46389}"/>
              </a:ext>
            </a:extLst>
          </p:cNvPr>
          <p:cNvSpPr/>
          <p:nvPr/>
        </p:nvSpPr>
        <p:spPr>
          <a:xfrm>
            <a:off x="2303061" y="5981592"/>
            <a:ext cx="157971" cy="160278"/>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chemeClr val="tx1"/>
                </a:solidFill>
              </a:rPr>
              <a:t>4</a:t>
            </a:r>
            <a:endParaRPr lang="ko-KR" altLang="en-US" sz="1200" b="1" dirty="0">
              <a:solidFill>
                <a:schemeClr val="tx1"/>
              </a:solidFill>
            </a:endParaRPr>
          </a:p>
        </p:txBody>
      </p:sp>
      <p:sp>
        <p:nvSpPr>
          <p:cNvPr id="55" name="평행 사변형 54">
            <a:extLst>
              <a:ext uri="{FF2B5EF4-FFF2-40B4-BE49-F238E27FC236}">
                <a16:creationId xmlns:a16="http://schemas.microsoft.com/office/drawing/2014/main" id="{127CF69E-258C-109D-F0A1-79A37A7B0E73}"/>
              </a:ext>
            </a:extLst>
          </p:cNvPr>
          <p:cNvSpPr/>
          <p:nvPr/>
        </p:nvSpPr>
        <p:spPr>
          <a:xfrm>
            <a:off x="2423028" y="5981602"/>
            <a:ext cx="157971" cy="163845"/>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56" name="평행 사변형 55">
            <a:extLst>
              <a:ext uri="{FF2B5EF4-FFF2-40B4-BE49-F238E27FC236}">
                <a16:creationId xmlns:a16="http://schemas.microsoft.com/office/drawing/2014/main" id="{1E519F3E-8BC1-2503-0D64-C74196C02479}"/>
              </a:ext>
            </a:extLst>
          </p:cNvPr>
          <p:cNvSpPr/>
          <p:nvPr/>
        </p:nvSpPr>
        <p:spPr>
          <a:xfrm>
            <a:off x="2544964" y="5983192"/>
            <a:ext cx="157971" cy="163845"/>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57" name="평행 사변형 56">
            <a:extLst>
              <a:ext uri="{FF2B5EF4-FFF2-40B4-BE49-F238E27FC236}">
                <a16:creationId xmlns:a16="http://schemas.microsoft.com/office/drawing/2014/main" id="{E148D186-F5A2-8B30-B8CD-B7CA7DE6A0D8}"/>
              </a:ext>
            </a:extLst>
          </p:cNvPr>
          <p:cNvSpPr/>
          <p:nvPr/>
        </p:nvSpPr>
        <p:spPr>
          <a:xfrm>
            <a:off x="2664967" y="5984244"/>
            <a:ext cx="157971" cy="163845"/>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58" name="직사각형 57">
            <a:extLst>
              <a:ext uri="{FF2B5EF4-FFF2-40B4-BE49-F238E27FC236}">
                <a16:creationId xmlns:a16="http://schemas.microsoft.com/office/drawing/2014/main" id="{FA48E893-4D4C-C509-B194-B81C74AF7F6D}"/>
              </a:ext>
            </a:extLst>
          </p:cNvPr>
          <p:cNvSpPr/>
          <p:nvPr/>
        </p:nvSpPr>
        <p:spPr>
          <a:xfrm>
            <a:off x="1063551" y="5372770"/>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BUSY</a:t>
            </a:r>
          </a:p>
        </p:txBody>
      </p:sp>
      <p:sp>
        <p:nvSpPr>
          <p:cNvPr id="59" name="직사각형 58">
            <a:extLst>
              <a:ext uri="{FF2B5EF4-FFF2-40B4-BE49-F238E27FC236}">
                <a16:creationId xmlns:a16="http://schemas.microsoft.com/office/drawing/2014/main" id="{DD2DC209-9AFB-DF7E-42B3-45F6EF917B4B}"/>
              </a:ext>
            </a:extLst>
          </p:cNvPr>
          <p:cNvSpPr/>
          <p:nvPr/>
        </p:nvSpPr>
        <p:spPr>
          <a:xfrm>
            <a:off x="1063551" y="5132108"/>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BUSY</a:t>
            </a:r>
          </a:p>
        </p:txBody>
      </p:sp>
      <p:sp>
        <p:nvSpPr>
          <p:cNvPr id="60" name="TextBox 59">
            <a:extLst>
              <a:ext uri="{FF2B5EF4-FFF2-40B4-BE49-F238E27FC236}">
                <a16:creationId xmlns:a16="http://schemas.microsoft.com/office/drawing/2014/main" id="{2ED65F15-865B-E631-E269-78C039EFD0D9}"/>
              </a:ext>
            </a:extLst>
          </p:cNvPr>
          <p:cNvSpPr txBox="1"/>
          <p:nvPr/>
        </p:nvSpPr>
        <p:spPr>
          <a:xfrm>
            <a:off x="243935" y="6247993"/>
            <a:ext cx="3469221" cy="230832"/>
          </a:xfrm>
          <a:prstGeom prst="rect">
            <a:avLst/>
          </a:prstGeom>
          <a:noFill/>
        </p:spPr>
        <p:txBody>
          <a:bodyPr wrap="square" rtlCol="0">
            <a:spAutoFit/>
          </a:bodyPr>
          <a:lstStyle/>
          <a:p>
            <a:pPr algn="ctr"/>
            <a:r>
              <a:rPr lang="en-US" altLang="ko-KR" sz="900" b="1" dirty="0"/>
              <a:t>Chose not to transmit (invoke BO procedure)</a:t>
            </a:r>
          </a:p>
        </p:txBody>
      </p:sp>
      <p:cxnSp>
        <p:nvCxnSpPr>
          <p:cNvPr id="61" name="직선 화살표 연결선 60">
            <a:extLst>
              <a:ext uri="{FF2B5EF4-FFF2-40B4-BE49-F238E27FC236}">
                <a16:creationId xmlns:a16="http://schemas.microsoft.com/office/drawing/2014/main" id="{41FB3237-40BA-AD44-52A7-5C2F27B7CD07}"/>
              </a:ext>
            </a:extLst>
          </p:cNvPr>
          <p:cNvCxnSpPr>
            <a:cxnSpLocks/>
            <a:stCxn id="60" idx="0"/>
            <a:endCxn id="54" idx="3"/>
          </p:cNvCxnSpPr>
          <p:nvPr/>
        </p:nvCxnSpPr>
        <p:spPr>
          <a:xfrm flipV="1">
            <a:off x="1978546" y="6141870"/>
            <a:ext cx="383754" cy="106123"/>
          </a:xfrm>
          <a:prstGeom prst="straightConnector1">
            <a:avLst/>
          </a:prstGeom>
          <a:ln w="9525">
            <a:solidFill>
              <a:schemeClr val="tx1"/>
            </a:solidFill>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62" name="직선 화살표 연결선 61">
            <a:extLst>
              <a:ext uri="{FF2B5EF4-FFF2-40B4-BE49-F238E27FC236}">
                <a16:creationId xmlns:a16="http://schemas.microsoft.com/office/drawing/2014/main" id="{1139B54C-749A-42DC-67C6-62E6F775D505}"/>
              </a:ext>
            </a:extLst>
          </p:cNvPr>
          <p:cNvCxnSpPr>
            <a:cxnSpLocks/>
            <a:stCxn id="60" idx="0"/>
            <a:endCxn id="48" idx="3"/>
          </p:cNvCxnSpPr>
          <p:nvPr/>
        </p:nvCxnSpPr>
        <p:spPr>
          <a:xfrm flipH="1" flipV="1">
            <a:off x="1631172" y="6145623"/>
            <a:ext cx="347374" cy="102370"/>
          </a:xfrm>
          <a:prstGeom prst="straightConnector1">
            <a:avLst/>
          </a:prstGeom>
          <a:ln w="9525">
            <a:solidFill>
              <a:schemeClr val="tx1"/>
            </a:solidFill>
            <a:prstDash val="lgDashDot"/>
            <a:tailEnd type="triangle"/>
          </a:ln>
        </p:spPr>
        <p:style>
          <a:lnRef idx="1">
            <a:schemeClr val="accent1"/>
          </a:lnRef>
          <a:fillRef idx="0">
            <a:schemeClr val="accent1"/>
          </a:fillRef>
          <a:effectRef idx="0">
            <a:schemeClr val="accent1"/>
          </a:effectRef>
          <a:fontRef idx="minor">
            <a:schemeClr val="tx1"/>
          </a:fontRef>
        </p:style>
      </p:cxnSp>
      <p:sp>
        <p:nvSpPr>
          <p:cNvPr id="63" name="직사각형 62">
            <a:extLst>
              <a:ext uri="{FF2B5EF4-FFF2-40B4-BE49-F238E27FC236}">
                <a16:creationId xmlns:a16="http://schemas.microsoft.com/office/drawing/2014/main" id="{8E49FB74-E8A8-1431-DA22-2B06A6002416}"/>
              </a:ext>
            </a:extLst>
          </p:cNvPr>
          <p:cNvSpPr/>
          <p:nvPr/>
        </p:nvSpPr>
        <p:spPr>
          <a:xfrm>
            <a:off x="3048635" y="5617107"/>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rPr>
              <a:t>IDLE</a:t>
            </a:r>
          </a:p>
        </p:txBody>
      </p:sp>
      <p:sp>
        <p:nvSpPr>
          <p:cNvPr id="64" name="직사각형 63">
            <a:extLst>
              <a:ext uri="{FF2B5EF4-FFF2-40B4-BE49-F238E27FC236}">
                <a16:creationId xmlns:a16="http://schemas.microsoft.com/office/drawing/2014/main" id="{BA1B4448-12B3-52F7-205F-6CDA85D00202}"/>
              </a:ext>
            </a:extLst>
          </p:cNvPr>
          <p:cNvSpPr/>
          <p:nvPr/>
        </p:nvSpPr>
        <p:spPr>
          <a:xfrm>
            <a:off x="3048635" y="5372770"/>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rPr>
              <a:t>IDLE</a:t>
            </a:r>
          </a:p>
        </p:txBody>
      </p:sp>
      <p:sp>
        <p:nvSpPr>
          <p:cNvPr id="65" name="직사각형 64">
            <a:extLst>
              <a:ext uri="{FF2B5EF4-FFF2-40B4-BE49-F238E27FC236}">
                <a16:creationId xmlns:a16="http://schemas.microsoft.com/office/drawing/2014/main" id="{BBF9970C-13B1-8482-4D7F-09A1B2ABE461}"/>
              </a:ext>
            </a:extLst>
          </p:cNvPr>
          <p:cNvSpPr/>
          <p:nvPr/>
        </p:nvSpPr>
        <p:spPr>
          <a:xfrm>
            <a:off x="3048635" y="5132108"/>
            <a:ext cx="507213" cy="23787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rPr>
              <a:t>IDLE</a:t>
            </a:r>
          </a:p>
        </p:txBody>
      </p:sp>
      <p:sp>
        <p:nvSpPr>
          <p:cNvPr id="66" name="직사각형 65">
            <a:extLst>
              <a:ext uri="{FF2B5EF4-FFF2-40B4-BE49-F238E27FC236}">
                <a16:creationId xmlns:a16="http://schemas.microsoft.com/office/drawing/2014/main" id="{F7953BBB-C082-4BFA-3135-27ECAFACB65F}"/>
              </a:ext>
            </a:extLst>
          </p:cNvPr>
          <p:cNvSpPr/>
          <p:nvPr/>
        </p:nvSpPr>
        <p:spPr>
          <a:xfrm>
            <a:off x="3563166" y="5135549"/>
            <a:ext cx="3655612" cy="1006320"/>
          </a:xfrm>
          <a:prstGeom prst="rect">
            <a:avLst/>
          </a:prstGeom>
          <a:solidFill>
            <a:schemeClr val="accent1">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chemeClr val="tx1"/>
                </a:solidFill>
              </a:rPr>
              <a:t>Frame exchange (80 MHz)</a:t>
            </a:r>
          </a:p>
        </p:txBody>
      </p:sp>
      <p:sp>
        <p:nvSpPr>
          <p:cNvPr id="67" name="TextBox 66">
            <a:extLst>
              <a:ext uri="{FF2B5EF4-FFF2-40B4-BE49-F238E27FC236}">
                <a16:creationId xmlns:a16="http://schemas.microsoft.com/office/drawing/2014/main" id="{D0FC2690-C540-9B67-87C6-3F7D51F10025}"/>
              </a:ext>
            </a:extLst>
          </p:cNvPr>
          <p:cNvSpPr txBox="1"/>
          <p:nvPr/>
        </p:nvSpPr>
        <p:spPr>
          <a:xfrm>
            <a:off x="2860949" y="5912168"/>
            <a:ext cx="310303" cy="307777"/>
          </a:xfrm>
          <a:prstGeom prst="rect">
            <a:avLst/>
          </a:prstGeom>
          <a:noFill/>
        </p:spPr>
        <p:txBody>
          <a:bodyPr wrap="square" rtlCol="0">
            <a:spAutoFit/>
          </a:bodyPr>
          <a:lstStyle/>
          <a:p>
            <a:r>
              <a:rPr lang="en-US" altLang="ko-KR" sz="1400" dirty="0"/>
              <a:t>…</a:t>
            </a:r>
            <a:endParaRPr lang="ko-KR" altLang="en-US" sz="1400" dirty="0"/>
          </a:p>
        </p:txBody>
      </p:sp>
      <p:sp>
        <p:nvSpPr>
          <p:cNvPr id="68" name="TextBox 67">
            <a:extLst>
              <a:ext uri="{FF2B5EF4-FFF2-40B4-BE49-F238E27FC236}">
                <a16:creationId xmlns:a16="http://schemas.microsoft.com/office/drawing/2014/main" id="{BF3D0978-DC92-91C6-DF5D-29C9ADAE89F7}"/>
              </a:ext>
            </a:extLst>
          </p:cNvPr>
          <p:cNvSpPr txBox="1"/>
          <p:nvPr/>
        </p:nvSpPr>
        <p:spPr>
          <a:xfrm>
            <a:off x="7444677" y="5858675"/>
            <a:ext cx="459933" cy="276999"/>
          </a:xfrm>
          <a:prstGeom prst="rect">
            <a:avLst/>
          </a:prstGeom>
          <a:noFill/>
        </p:spPr>
        <p:txBody>
          <a:bodyPr wrap="square" rtlCol="0">
            <a:spAutoFit/>
          </a:bodyPr>
          <a:lstStyle/>
          <a:p>
            <a:pPr algn="ctr"/>
            <a:r>
              <a:rPr lang="en-US" altLang="ko-KR" sz="1200" b="1" dirty="0"/>
              <a:t>P20</a:t>
            </a:r>
            <a:endParaRPr lang="ko-KR" altLang="en-US" sz="1200" b="1" dirty="0"/>
          </a:p>
        </p:txBody>
      </p:sp>
      <p:sp>
        <p:nvSpPr>
          <p:cNvPr id="69" name="TextBox 68">
            <a:extLst>
              <a:ext uri="{FF2B5EF4-FFF2-40B4-BE49-F238E27FC236}">
                <a16:creationId xmlns:a16="http://schemas.microsoft.com/office/drawing/2014/main" id="{23F9B1B6-BA2A-9A13-D36C-09FE8D48BFBD}"/>
              </a:ext>
            </a:extLst>
          </p:cNvPr>
          <p:cNvSpPr txBox="1"/>
          <p:nvPr/>
        </p:nvSpPr>
        <p:spPr>
          <a:xfrm>
            <a:off x="7444680" y="5597620"/>
            <a:ext cx="459933" cy="276999"/>
          </a:xfrm>
          <a:prstGeom prst="rect">
            <a:avLst/>
          </a:prstGeom>
          <a:noFill/>
        </p:spPr>
        <p:txBody>
          <a:bodyPr wrap="square" rtlCol="0">
            <a:spAutoFit/>
          </a:bodyPr>
          <a:lstStyle/>
          <a:p>
            <a:pPr algn="ctr"/>
            <a:r>
              <a:rPr lang="en-US" altLang="ko-KR" sz="1200" b="1" dirty="0"/>
              <a:t>S20</a:t>
            </a:r>
            <a:endParaRPr lang="ko-KR" altLang="en-US" sz="1200" b="1" dirty="0"/>
          </a:p>
        </p:txBody>
      </p:sp>
      <p:sp>
        <p:nvSpPr>
          <p:cNvPr id="70" name="TextBox 69">
            <a:extLst>
              <a:ext uri="{FF2B5EF4-FFF2-40B4-BE49-F238E27FC236}">
                <a16:creationId xmlns:a16="http://schemas.microsoft.com/office/drawing/2014/main" id="{77ED221E-7247-1431-B21F-BBE8F4C0814A}"/>
              </a:ext>
            </a:extLst>
          </p:cNvPr>
          <p:cNvSpPr txBox="1"/>
          <p:nvPr/>
        </p:nvSpPr>
        <p:spPr>
          <a:xfrm>
            <a:off x="7444680" y="5232531"/>
            <a:ext cx="459933" cy="276999"/>
          </a:xfrm>
          <a:prstGeom prst="rect">
            <a:avLst/>
          </a:prstGeom>
          <a:noFill/>
        </p:spPr>
        <p:txBody>
          <a:bodyPr wrap="square" rtlCol="0">
            <a:spAutoFit/>
          </a:bodyPr>
          <a:lstStyle/>
          <a:p>
            <a:pPr algn="ctr"/>
            <a:r>
              <a:rPr lang="en-US" altLang="ko-KR" sz="1200" b="1" dirty="0"/>
              <a:t>S40</a:t>
            </a:r>
            <a:endParaRPr lang="ko-KR" altLang="en-US" sz="1200" b="1" dirty="0"/>
          </a:p>
        </p:txBody>
      </p:sp>
      <p:sp>
        <p:nvSpPr>
          <p:cNvPr id="82" name="TextBox 81">
            <a:extLst>
              <a:ext uri="{FF2B5EF4-FFF2-40B4-BE49-F238E27FC236}">
                <a16:creationId xmlns:a16="http://schemas.microsoft.com/office/drawing/2014/main" id="{E3D27F60-9A26-483C-F75F-D5AA233DEEBB}"/>
              </a:ext>
            </a:extLst>
          </p:cNvPr>
          <p:cNvSpPr txBox="1"/>
          <p:nvPr/>
        </p:nvSpPr>
        <p:spPr>
          <a:xfrm>
            <a:off x="4945664" y="4832279"/>
            <a:ext cx="824314" cy="253916"/>
          </a:xfrm>
          <a:prstGeom prst="rect">
            <a:avLst/>
          </a:prstGeom>
          <a:noFill/>
        </p:spPr>
        <p:txBody>
          <a:bodyPr wrap="square" rtlCol="0">
            <a:spAutoFit/>
          </a:bodyPr>
          <a:lstStyle/>
          <a:p>
            <a:pPr algn="ctr"/>
            <a:r>
              <a:rPr lang="en-US" altLang="ko-KR" sz="1050" b="1" dirty="0"/>
              <a:t>TXOP</a:t>
            </a:r>
          </a:p>
        </p:txBody>
      </p:sp>
    </p:spTree>
    <p:extLst>
      <p:ext uri="{BB962C8B-B14F-4D97-AF65-F5344CB8AC3E}">
        <p14:creationId xmlns:p14="http://schemas.microsoft.com/office/powerpoint/2010/main" val="139297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dirty="0"/>
              <a:t>Problems</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08782"/>
            <a:ext cx="7879391" cy="3086462"/>
          </a:xfrm>
        </p:spPr>
        <p:txBody>
          <a:bodyPr>
            <a:normAutofit fontScale="92500" lnSpcReduction="10000"/>
          </a:bodyPr>
          <a:lstStyle/>
          <a:p>
            <a:r>
              <a:rPr lang="en-US" altLang="ko-KR" sz="2400" dirty="0"/>
              <a:t>A STA may select the</a:t>
            </a:r>
            <a:r>
              <a:rPr lang="ko-KR" altLang="en-US" sz="2400" dirty="0"/>
              <a:t> </a:t>
            </a:r>
            <a:r>
              <a:rPr lang="en-US" altLang="ko-KR" sz="2400" dirty="0"/>
              <a:t>previous:</a:t>
            </a:r>
          </a:p>
          <a:p>
            <a:pPr lvl="1"/>
            <a:r>
              <a:rPr lang="en-US" altLang="ko-KR" sz="2175" dirty="0"/>
              <a:t>Option 1 when it has a Low Latency (LL) traffic</a:t>
            </a:r>
          </a:p>
          <a:p>
            <a:pPr lvl="1"/>
            <a:r>
              <a:rPr lang="en-US" altLang="ko-KR" sz="2175" dirty="0"/>
              <a:t>Option 2 when it has a substantial volume of queued traffic </a:t>
            </a:r>
          </a:p>
          <a:p>
            <a:r>
              <a:rPr lang="en-US" altLang="ko-KR" sz="2400" dirty="0"/>
              <a:t>However, for a STA managing a significant amount of traffic including LL traffic, neither of the two options proves to be optimal </a:t>
            </a:r>
          </a:p>
          <a:p>
            <a:pPr lvl="1"/>
            <a:r>
              <a:rPr lang="en-US" altLang="ko-KR" sz="2175" dirty="0"/>
              <a:t>Option 1 results in underutilization of the secondary channel</a:t>
            </a:r>
          </a:p>
          <a:p>
            <a:pPr lvl="1"/>
            <a:r>
              <a:rPr lang="en-US" altLang="ko-KR" sz="2175" dirty="0"/>
              <a:t>Option 2 leads to channel access delays and the potential failure to obtain a TXOP</a:t>
            </a:r>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dirty="0"/>
              <a:t>Slide </a:t>
            </a:r>
            <a:fld id="{440F5867-744E-4AA6-B0ED-4C44D2DFBB7B}" type="slidenum">
              <a:rPr lang="en-GB" sz="900" smtClean="0"/>
              <a:pPr/>
              <a:t>4</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grpSp>
        <p:nvGrpSpPr>
          <p:cNvPr id="97" name="그룹 96">
            <a:extLst>
              <a:ext uri="{FF2B5EF4-FFF2-40B4-BE49-F238E27FC236}">
                <a16:creationId xmlns:a16="http://schemas.microsoft.com/office/drawing/2014/main" id="{A171BB69-1C87-DEA1-6970-55A28EA60C28}"/>
              </a:ext>
            </a:extLst>
          </p:cNvPr>
          <p:cNvGrpSpPr/>
          <p:nvPr/>
        </p:nvGrpSpPr>
        <p:grpSpPr>
          <a:xfrm>
            <a:off x="4763834" y="5549542"/>
            <a:ext cx="483564" cy="148780"/>
            <a:chOff x="1381953" y="4414911"/>
            <a:chExt cx="433897" cy="203504"/>
          </a:xfrm>
        </p:grpSpPr>
        <p:sp>
          <p:nvSpPr>
            <p:cNvPr id="98" name="평행 사변형 97">
              <a:extLst>
                <a:ext uri="{FF2B5EF4-FFF2-40B4-BE49-F238E27FC236}">
                  <a16:creationId xmlns:a16="http://schemas.microsoft.com/office/drawing/2014/main" id="{8816D815-7591-8289-9E3C-ACAF398A62D3}"/>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3</a:t>
              </a:r>
              <a:endParaRPr lang="ko-KR" altLang="en-US" sz="1400" dirty="0">
                <a:solidFill>
                  <a:schemeClr val="tx1"/>
                </a:solidFill>
              </a:endParaRPr>
            </a:p>
          </p:txBody>
        </p:sp>
        <p:sp>
          <p:nvSpPr>
            <p:cNvPr id="99" name="평행 사변형 98">
              <a:extLst>
                <a:ext uri="{FF2B5EF4-FFF2-40B4-BE49-F238E27FC236}">
                  <a16:creationId xmlns:a16="http://schemas.microsoft.com/office/drawing/2014/main" id="{06D71012-762E-CFDD-47DF-25C797CFA510}"/>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2</a:t>
              </a:r>
              <a:endParaRPr lang="ko-KR" altLang="en-US" sz="1400" dirty="0">
                <a:solidFill>
                  <a:schemeClr val="tx1"/>
                </a:solidFill>
              </a:endParaRPr>
            </a:p>
          </p:txBody>
        </p:sp>
        <p:sp>
          <p:nvSpPr>
            <p:cNvPr id="100" name="평행 사변형 99">
              <a:extLst>
                <a:ext uri="{FF2B5EF4-FFF2-40B4-BE49-F238E27FC236}">
                  <a16:creationId xmlns:a16="http://schemas.microsoft.com/office/drawing/2014/main" id="{398368C5-26C3-ED0F-A36D-7480D8586FC7}"/>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1</a:t>
              </a:r>
              <a:endParaRPr lang="ko-KR" altLang="en-US" sz="1400" dirty="0">
                <a:solidFill>
                  <a:schemeClr val="tx1"/>
                </a:solidFill>
              </a:endParaRPr>
            </a:p>
          </p:txBody>
        </p:sp>
        <p:sp>
          <p:nvSpPr>
            <p:cNvPr id="101" name="평행 사변형 100">
              <a:extLst>
                <a:ext uri="{FF2B5EF4-FFF2-40B4-BE49-F238E27FC236}">
                  <a16:creationId xmlns:a16="http://schemas.microsoft.com/office/drawing/2014/main" id="{86067821-ED10-5B30-CCF8-203437432CD1}"/>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0</a:t>
              </a:r>
              <a:endParaRPr lang="ko-KR" altLang="en-US" sz="1400" dirty="0">
                <a:solidFill>
                  <a:schemeClr val="tx1"/>
                </a:solidFill>
              </a:endParaRPr>
            </a:p>
          </p:txBody>
        </p:sp>
      </p:grpSp>
      <p:cxnSp>
        <p:nvCxnSpPr>
          <p:cNvPr id="102" name="직선 연결선 101">
            <a:extLst>
              <a:ext uri="{FF2B5EF4-FFF2-40B4-BE49-F238E27FC236}">
                <a16:creationId xmlns:a16="http://schemas.microsoft.com/office/drawing/2014/main" id="{700A9633-A543-C025-F054-265B9F59D891}"/>
              </a:ext>
            </a:extLst>
          </p:cNvPr>
          <p:cNvCxnSpPr>
            <a:cxnSpLocks/>
          </p:cNvCxnSpPr>
          <p:nvPr/>
        </p:nvCxnSpPr>
        <p:spPr>
          <a:xfrm flipV="1">
            <a:off x="4763497" y="5698777"/>
            <a:ext cx="3828704" cy="693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3" name="그룹 102">
            <a:extLst>
              <a:ext uri="{FF2B5EF4-FFF2-40B4-BE49-F238E27FC236}">
                <a16:creationId xmlns:a16="http://schemas.microsoft.com/office/drawing/2014/main" id="{992FB6A1-6DC9-FE9C-0B4F-AD6C335EE711}"/>
              </a:ext>
            </a:extLst>
          </p:cNvPr>
          <p:cNvGrpSpPr/>
          <p:nvPr/>
        </p:nvGrpSpPr>
        <p:grpSpPr>
          <a:xfrm>
            <a:off x="5247399" y="4779850"/>
            <a:ext cx="3344801" cy="657967"/>
            <a:chOff x="1556135" y="2269435"/>
            <a:chExt cx="9044746" cy="1243623"/>
          </a:xfrm>
        </p:grpSpPr>
        <p:cxnSp>
          <p:nvCxnSpPr>
            <p:cNvPr id="104" name="직선 연결선 103">
              <a:extLst>
                <a:ext uri="{FF2B5EF4-FFF2-40B4-BE49-F238E27FC236}">
                  <a16:creationId xmlns:a16="http://schemas.microsoft.com/office/drawing/2014/main" id="{F316E3C7-6C8E-7343-F430-AB9CCD1CE405}"/>
                </a:ext>
              </a:extLst>
            </p:cNvPr>
            <p:cNvCxnSpPr>
              <a:cxnSpLocks/>
            </p:cNvCxnSpPr>
            <p:nvPr/>
          </p:nvCxnSpPr>
          <p:spPr>
            <a:xfrm>
              <a:off x="1582573" y="3098697"/>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직선 연결선 104">
              <a:extLst>
                <a:ext uri="{FF2B5EF4-FFF2-40B4-BE49-F238E27FC236}">
                  <a16:creationId xmlns:a16="http://schemas.microsoft.com/office/drawing/2014/main" id="{F62787FF-AC1B-93A2-EE14-908EEC298752}"/>
                </a:ext>
              </a:extLst>
            </p:cNvPr>
            <p:cNvCxnSpPr>
              <a:cxnSpLocks/>
            </p:cNvCxnSpPr>
            <p:nvPr/>
          </p:nvCxnSpPr>
          <p:spPr>
            <a:xfrm>
              <a:off x="1582573" y="3513058"/>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3611F56A-9ECD-4590-5EF4-EA4D821A4225}"/>
                </a:ext>
              </a:extLst>
            </p:cNvPr>
            <p:cNvCxnSpPr>
              <a:cxnSpLocks/>
            </p:cNvCxnSpPr>
            <p:nvPr/>
          </p:nvCxnSpPr>
          <p:spPr>
            <a:xfrm>
              <a:off x="1570144" y="2684302"/>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7" name="직선 연결선 106">
              <a:extLst>
                <a:ext uri="{FF2B5EF4-FFF2-40B4-BE49-F238E27FC236}">
                  <a16:creationId xmlns:a16="http://schemas.microsoft.com/office/drawing/2014/main" id="{B58E04CD-4152-A065-9D3D-7FBA92C2E081}"/>
                </a:ext>
              </a:extLst>
            </p:cNvPr>
            <p:cNvCxnSpPr>
              <a:cxnSpLocks/>
            </p:cNvCxnSpPr>
            <p:nvPr/>
          </p:nvCxnSpPr>
          <p:spPr>
            <a:xfrm>
              <a:off x="1556135" y="2269435"/>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09" name="직사각형 108">
            <a:extLst>
              <a:ext uri="{FF2B5EF4-FFF2-40B4-BE49-F238E27FC236}">
                <a16:creationId xmlns:a16="http://schemas.microsoft.com/office/drawing/2014/main" id="{B95E0759-66B6-B30B-E5BD-13D9AD22C95B}"/>
              </a:ext>
            </a:extLst>
          </p:cNvPr>
          <p:cNvSpPr/>
          <p:nvPr/>
        </p:nvSpPr>
        <p:spPr>
          <a:xfrm>
            <a:off x="4756349" y="4791649"/>
            <a:ext cx="1377923" cy="410103"/>
          </a:xfrm>
          <a:prstGeom prst="rect">
            <a:avLst/>
          </a:prstGeom>
          <a:solidFill>
            <a:schemeClr val="bg1">
              <a:lumMod val="75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OBSS1 TXOP</a:t>
            </a:r>
          </a:p>
        </p:txBody>
      </p:sp>
      <p:grpSp>
        <p:nvGrpSpPr>
          <p:cNvPr id="110" name="그룹 109">
            <a:extLst>
              <a:ext uri="{FF2B5EF4-FFF2-40B4-BE49-F238E27FC236}">
                <a16:creationId xmlns:a16="http://schemas.microsoft.com/office/drawing/2014/main" id="{FF1184AC-173A-359B-EDCE-67DADAB47525}"/>
              </a:ext>
            </a:extLst>
          </p:cNvPr>
          <p:cNvGrpSpPr/>
          <p:nvPr/>
        </p:nvGrpSpPr>
        <p:grpSpPr>
          <a:xfrm>
            <a:off x="5217986" y="5549713"/>
            <a:ext cx="483564" cy="148780"/>
            <a:chOff x="1381953" y="4414911"/>
            <a:chExt cx="433897" cy="203504"/>
          </a:xfrm>
        </p:grpSpPr>
        <p:sp>
          <p:nvSpPr>
            <p:cNvPr id="111" name="평행 사변형 110">
              <a:extLst>
                <a:ext uri="{FF2B5EF4-FFF2-40B4-BE49-F238E27FC236}">
                  <a16:creationId xmlns:a16="http://schemas.microsoft.com/office/drawing/2014/main" id="{1BA02849-A954-D8B1-4702-C31CC1BBC256}"/>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chemeClr val="tx1"/>
                  </a:solidFill>
                </a:rPr>
                <a:t>5</a:t>
              </a:r>
              <a:endParaRPr lang="ko-KR" altLang="en-US" sz="1400" b="1" dirty="0">
                <a:solidFill>
                  <a:schemeClr val="tx1"/>
                </a:solidFill>
              </a:endParaRPr>
            </a:p>
          </p:txBody>
        </p:sp>
        <p:sp>
          <p:nvSpPr>
            <p:cNvPr id="112" name="평행 사변형 111">
              <a:extLst>
                <a:ext uri="{FF2B5EF4-FFF2-40B4-BE49-F238E27FC236}">
                  <a16:creationId xmlns:a16="http://schemas.microsoft.com/office/drawing/2014/main" id="{7A89F993-9A4F-6039-FAF2-4545EFDB3A74}"/>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4</a:t>
              </a:r>
              <a:endParaRPr lang="ko-KR" altLang="en-US" sz="1400" dirty="0">
                <a:solidFill>
                  <a:schemeClr val="tx1"/>
                </a:solidFill>
              </a:endParaRPr>
            </a:p>
          </p:txBody>
        </p:sp>
        <p:sp>
          <p:nvSpPr>
            <p:cNvPr id="113" name="평행 사변형 112">
              <a:extLst>
                <a:ext uri="{FF2B5EF4-FFF2-40B4-BE49-F238E27FC236}">
                  <a16:creationId xmlns:a16="http://schemas.microsoft.com/office/drawing/2014/main" id="{EAFD2BBF-F172-DC44-5D5B-3C4D722BAF3C}"/>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3</a:t>
              </a:r>
              <a:endParaRPr lang="ko-KR" altLang="en-US" sz="1400" dirty="0">
                <a:solidFill>
                  <a:schemeClr val="tx1"/>
                </a:solidFill>
              </a:endParaRPr>
            </a:p>
          </p:txBody>
        </p:sp>
        <p:sp>
          <p:nvSpPr>
            <p:cNvPr id="114" name="평행 사변형 113">
              <a:extLst>
                <a:ext uri="{FF2B5EF4-FFF2-40B4-BE49-F238E27FC236}">
                  <a16:creationId xmlns:a16="http://schemas.microsoft.com/office/drawing/2014/main" id="{6CA81E68-A512-0A62-BE37-AFD3C1123C10}"/>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2</a:t>
              </a:r>
              <a:endParaRPr lang="ko-KR" altLang="en-US" sz="1400" dirty="0">
                <a:solidFill>
                  <a:schemeClr val="tx1"/>
                </a:solidFill>
              </a:endParaRPr>
            </a:p>
          </p:txBody>
        </p:sp>
      </p:grpSp>
      <p:sp>
        <p:nvSpPr>
          <p:cNvPr id="117" name="TextBox 116">
            <a:extLst>
              <a:ext uri="{FF2B5EF4-FFF2-40B4-BE49-F238E27FC236}">
                <a16:creationId xmlns:a16="http://schemas.microsoft.com/office/drawing/2014/main" id="{E5401743-D09E-28BE-A84C-B21BAA73F9F0}"/>
              </a:ext>
            </a:extLst>
          </p:cNvPr>
          <p:cNvSpPr txBox="1"/>
          <p:nvPr/>
        </p:nvSpPr>
        <p:spPr>
          <a:xfrm>
            <a:off x="4490999" y="5851124"/>
            <a:ext cx="1476074" cy="253916"/>
          </a:xfrm>
          <a:prstGeom prst="rect">
            <a:avLst/>
          </a:prstGeom>
          <a:noFill/>
        </p:spPr>
        <p:txBody>
          <a:bodyPr wrap="square" rtlCol="0">
            <a:spAutoFit/>
          </a:bodyPr>
          <a:lstStyle/>
          <a:p>
            <a:pPr algn="ctr"/>
            <a:r>
              <a:rPr lang="en-US" altLang="ko-KR" sz="1050" b="1" dirty="0"/>
              <a:t>Chose not to transmit</a:t>
            </a:r>
          </a:p>
        </p:txBody>
      </p:sp>
      <p:cxnSp>
        <p:nvCxnSpPr>
          <p:cNvPr id="118" name="직선 화살표 연결선 117">
            <a:extLst>
              <a:ext uri="{FF2B5EF4-FFF2-40B4-BE49-F238E27FC236}">
                <a16:creationId xmlns:a16="http://schemas.microsoft.com/office/drawing/2014/main" id="{84FE4E68-9172-F7B0-2780-04A83F8AE95F}"/>
              </a:ext>
            </a:extLst>
          </p:cNvPr>
          <p:cNvCxnSpPr>
            <a:cxnSpLocks/>
            <a:stCxn id="117" idx="0"/>
            <a:endCxn id="111" idx="3"/>
          </p:cNvCxnSpPr>
          <p:nvPr/>
        </p:nvCxnSpPr>
        <p:spPr>
          <a:xfrm flipV="1">
            <a:off x="5229036" y="5698493"/>
            <a:ext cx="42742" cy="152631"/>
          </a:xfrm>
          <a:prstGeom prst="straightConnector1">
            <a:avLst/>
          </a:prstGeom>
          <a:ln w="9525">
            <a:solidFill>
              <a:schemeClr val="tx1"/>
            </a:solidFill>
            <a:prstDash val="lgDashDot"/>
            <a:tailEnd type="triangle"/>
          </a:ln>
        </p:spPr>
        <p:style>
          <a:lnRef idx="1">
            <a:schemeClr val="accent1"/>
          </a:lnRef>
          <a:fillRef idx="0">
            <a:schemeClr val="accent1"/>
          </a:fillRef>
          <a:effectRef idx="0">
            <a:schemeClr val="accent1"/>
          </a:effectRef>
          <a:fontRef idx="minor">
            <a:schemeClr val="tx1"/>
          </a:fontRef>
        </p:style>
      </p:cxnSp>
      <p:sp>
        <p:nvSpPr>
          <p:cNvPr id="119" name="직사각형 118">
            <a:extLst>
              <a:ext uri="{FF2B5EF4-FFF2-40B4-BE49-F238E27FC236}">
                <a16:creationId xmlns:a16="http://schemas.microsoft.com/office/drawing/2014/main" id="{C9E42929-4FB4-24E5-A1CC-5CD738D27F06}"/>
              </a:ext>
            </a:extLst>
          </p:cNvPr>
          <p:cNvSpPr/>
          <p:nvPr/>
        </p:nvSpPr>
        <p:spPr>
          <a:xfrm>
            <a:off x="5719664" y="5218572"/>
            <a:ext cx="2308121" cy="471432"/>
          </a:xfrm>
          <a:prstGeom prst="rect">
            <a:avLst/>
          </a:prstGeom>
          <a:solidFill>
            <a:schemeClr val="bg1">
              <a:lumMod val="75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OBSS2 TXOP</a:t>
            </a:r>
          </a:p>
          <a:p>
            <a:pPr algn="ctr"/>
            <a:r>
              <a:rPr lang="en-US" altLang="ko-KR" sz="1050" b="1" dirty="0">
                <a:solidFill>
                  <a:schemeClr val="tx1"/>
                </a:solidFill>
              </a:rPr>
              <a:t>(Failed to access the medium)</a:t>
            </a:r>
          </a:p>
        </p:txBody>
      </p:sp>
      <p:sp>
        <p:nvSpPr>
          <p:cNvPr id="120" name="TextBox 119">
            <a:extLst>
              <a:ext uri="{FF2B5EF4-FFF2-40B4-BE49-F238E27FC236}">
                <a16:creationId xmlns:a16="http://schemas.microsoft.com/office/drawing/2014/main" id="{CA78DF6D-D99F-3332-FA10-1DA5FA7378FB}"/>
              </a:ext>
            </a:extLst>
          </p:cNvPr>
          <p:cNvSpPr txBox="1"/>
          <p:nvPr/>
        </p:nvSpPr>
        <p:spPr>
          <a:xfrm>
            <a:off x="8582424" y="5446727"/>
            <a:ext cx="417643" cy="261610"/>
          </a:xfrm>
          <a:prstGeom prst="rect">
            <a:avLst/>
          </a:prstGeom>
          <a:noFill/>
          <a:ln w="9525">
            <a:noFill/>
          </a:ln>
        </p:spPr>
        <p:txBody>
          <a:bodyPr wrap="square" rtlCol="0">
            <a:spAutoFit/>
          </a:bodyPr>
          <a:lstStyle/>
          <a:p>
            <a:pPr algn="ctr"/>
            <a:r>
              <a:rPr lang="en-US" altLang="ko-KR" sz="1100" b="1" dirty="0"/>
              <a:t>P20</a:t>
            </a:r>
            <a:endParaRPr lang="ko-KR" altLang="en-US" sz="1100" b="1" dirty="0"/>
          </a:p>
        </p:txBody>
      </p:sp>
      <p:sp>
        <p:nvSpPr>
          <p:cNvPr id="121" name="TextBox 120">
            <a:extLst>
              <a:ext uri="{FF2B5EF4-FFF2-40B4-BE49-F238E27FC236}">
                <a16:creationId xmlns:a16="http://schemas.microsoft.com/office/drawing/2014/main" id="{B62737CE-430B-8D06-A736-CFC035874362}"/>
              </a:ext>
            </a:extLst>
          </p:cNvPr>
          <p:cNvSpPr txBox="1"/>
          <p:nvPr/>
        </p:nvSpPr>
        <p:spPr>
          <a:xfrm>
            <a:off x="8582424" y="5205063"/>
            <a:ext cx="417643" cy="261610"/>
          </a:xfrm>
          <a:prstGeom prst="rect">
            <a:avLst/>
          </a:prstGeom>
          <a:noFill/>
          <a:ln w="9525">
            <a:noFill/>
          </a:ln>
        </p:spPr>
        <p:txBody>
          <a:bodyPr wrap="square" rtlCol="0">
            <a:spAutoFit/>
          </a:bodyPr>
          <a:lstStyle/>
          <a:p>
            <a:pPr algn="ctr"/>
            <a:r>
              <a:rPr lang="en-US" altLang="ko-KR" sz="1100" b="1" dirty="0"/>
              <a:t>S20</a:t>
            </a:r>
            <a:endParaRPr lang="ko-KR" altLang="en-US" sz="1100" b="1" dirty="0"/>
          </a:p>
        </p:txBody>
      </p:sp>
      <p:sp>
        <p:nvSpPr>
          <p:cNvPr id="122" name="TextBox 121">
            <a:extLst>
              <a:ext uri="{FF2B5EF4-FFF2-40B4-BE49-F238E27FC236}">
                <a16:creationId xmlns:a16="http://schemas.microsoft.com/office/drawing/2014/main" id="{C5988AA1-9756-44F6-5394-A5DFA69316C7}"/>
              </a:ext>
            </a:extLst>
          </p:cNvPr>
          <p:cNvSpPr txBox="1"/>
          <p:nvPr/>
        </p:nvSpPr>
        <p:spPr>
          <a:xfrm>
            <a:off x="8582424" y="4878153"/>
            <a:ext cx="417643" cy="261610"/>
          </a:xfrm>
          <a:prstGeom prst="rect">
            <a:avLst/>
          </a:prstGeom>
          <a:noFill/>
          <a:ln w="9525">
            <a:noFill/>
          </a:ln>
        </p:spPr>
        <p:txBody>
          <a:bodyPr wrap="square" rtlCol="0">
            <a:spAutoFit/>
          </a:bodyPr>
          <a:lstStyle/>
          <a:p>
            <a:pPr algn="ctr"/>
            <a:r>
              <a:rPr lang="en-US" altLang="ko-KR" sz="1100" b="1" dirty="0"/>
              <a:t>S40</a:t>
            </a:r>
            <a:endParaRPr lang="ko-KR" altLang="en-US" sz="1100" b="1" dirty="0"/>
          </a:p>
        </p:txBody>
      </p:sp>
      <p:grpSp>
        <p:nvGrpSpPr>
          <p:cNvPr id="126" name="그룹 125">
            <a:extLst>
              <a:ext uri="{FF2B5EF4-FFF2-40B4-BE49-F238E27FC236}">
                <a16:creationId xmlns:a16="http://schemas.microsoft.com/office/drawing/2014/main" id="{AB397A8F-7E00-3C6D-0F05-F7AE8B546D83}"/>
              </a:ext>
            </a:extLst>
          </p:cNvPr>
          <p:cNvGrpSpPr/>
          <p:nvPr/>
        </p:nvGrpSpPr>
        <p:grpSpPr>
          <a:xfrm>
            <a:off x="322539" y="5580821"/>
            <a:ext cx="490298" cy="150852"/>
            <a:chOff x="1381953" y="4414911"/>
            <a:chExt cx="433897" cy="203504"/>
          </a:xfrm>
        </p:grpSpPr>
        <p:sp>
          <p:nvSpPr>
            <p:cNvPr id="127" name="평행 사변형 126">
              <a:extLst>
                <a:ext uri="{FF2B5EF4-FFF2-40B4-BE49-F238E27FC236}">
                  <a16:creationId xmlns:a16="http://schemas.microsoft.com/office/drawing/2014/main" id="{E5089A1F-3781-B336-3310-04893235998D}"/>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3</a:t>
              </a:r>
              <a:endParaRPr lang="ko-KR" altLang="en-US" sz="1400" dirty="0">
                <a:solidFill>
                  <a:schemeClr val="tx1"/>
                </a:solidFill>
              </a:endParaRPr>
            </a:p>
          </p:txBody>
        </p:sp>
        <p:sp>
          <p:nvSpPr>
            <p:cNvPr id="128" name="평행 사변형 127">
              <a:extLst>
                <a:ext uri="{FF2B5EF4-FFF2-40B4-BE49-F238E27FC236}">
                  <a16:creationId xmlns:a16="http://schemas.microsoft.com/office/drawing/2014/main" id="{DAD33A0C-9BC0-EC66-F402-EC65592DD426}"/>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2</a:t>
              </a:r>
              <a:endParaRPr lang="ko-KR" altLang="en-US" sz="1400" dirty="0">
                <a:solidFill>
                  <a:schemeClr val="tx1"/>
                </a:solidFill>
              </a:endParaRPr>
            </a:p>
          </p:txBody>
        </p:sp>
        <p:sp>
          <p:nvSpPr>
            <p:cNvPr id="129" name="평행 사변형 128">
              <a:extLst>
                <a:ext uri="{FF2B5EF4-FFF2-40B4-BE49-F238E27FC236}">
                  <a16:creationId xmlns:a16="http://schemas.microsoft.com/office/drawing/2014/main" id="{063686E6-98B9-E5E1-911F-ABEB33A1F924}"/>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1</a:t>
              </a:r>
              <a:endParaRPr lang="ko-KR" altLang="en-US" sz="1400" dirty="0">
                <a:solidFill>
                  <a:schemeClr val="tx1"/>
                </a:solidFill>
              </a:endParaRPr>
            </a:p>
          </p:txBody>
        </p:sp>
        <p:sp>
          <p:nvSpPr>
            <p:cNvPr id="130" name="평행 사변형 129">
              <a:extLst>
                <a:ext uri="{FF2B5EF4-FFF2-40B4-BE49-F238E27FC236}">
                  <a16:creationId xmlns:a16="http://schemas.microsoft.com/office/drawing/2014/main" id="{75A7C8A9-A91C-FB44-3AA0-1C9BCBB821AB}"/>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0</a:t>
              </a:r>
              <a:endParaRPr lang="ko-KR" altLang="en-US" sz="1400" dirty="0">
                <a:solidFill>
                  <a:schemeClr val="tx1"/>
                </a:solidFill>
              </a:endParaRPr>
            </a:p>
          </p:txBody>
        </p:sp>
      </p:grpSp>
      <p:cxnSp>
        <p:nvCxnSpPr>
          <p:cNvPr id="131" name="직선 연결선 130">
            <a:extLst>
              <a:ext uri="{FF2B5EF4-FFF2-40B4-BE49-F238E27FC236}">
                <a16:creationId xmlns:a16="http://schemas.microsoft.com/office/drawing/2014/main" id="{195011E2-D1DA-2D8C-D74E-F0505C713F8F}"/>
              </a:ext>
            </a:extLst>
          </p:cNvPr>
          <p:cNvCxnSpPr>
            <a:cxnSpLocks/>
          </p:cNvCxnSpPr>
          <p:nvPr/>
        </p:nvCxnSpPr>
        <p:spPr>
          <a:xfrm flipV="1">
            <a:off x="300314" y="5733333"/>
            <a:ext cx="3984649" cy="107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2" name="그룹 131">
            <a:extLst>
              <a:ext uri="{FF2B5EF4-FFF2-40B4-BE49-F238E27FC236}">
                <a16:creationId xmlns:a16="http://schemas.microsoft.com/office/drawing/2014/main" id="{DBD4A725-6DDF-1FEB-23B1-A710D4235910}"/>
              </a:ext>
            </a:extLst>
          </p:cNvPr>
          <p:cNvGrpSpPr/>
          <p:nvPr/>
        </p:nvGrpSpPr>
        <p:grpSpPr>
          <a:xfrm>
            <a:off x="790955" y="4769798"/>
            <a:ext cx="3494007" cy="667130"/>
            <a:chOff x="1556135" y="2269435"/>
            <a:chExt cx="9044746" cy="1243623"/>
          </a:xfrm>
        </p:grpSpPr>
        <p:cxnSp>
          <p:nvCxnSpPr>
            <p:cNvPr id="133" name="직선 연결선 132">
              <a:extLst>
                <a:ext uri="{FF2B5EF4-FFF2-40B4-BE49-F238E27FC236}">
                  <a16:creationId xmlns:a16="http://schemas.microsoft.com/office/drawing/2014/main" id="{90B14296-A8F7-5ECA-8317-847BA0AD3C34}"/>
                </a:ext>
              </a:extLst>
            </p:cNvPr>
            <p:cNvCxnSpPr>
              <a:cxnSpLocks/>
            </p:cNvCxnSpPr>
            <p:nvPr/>
          </p:nvCxnSpPr>
          <p:spPr>
            <a:xfrm>
              <a:off x="1582573" y="3098697"/>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4" name="직선 연결선 133">
              <a:extLst>
                <a:ext uri="{FF2B5EF4-FFF2-40B4-BE49-F238E27FC236}">
                  <a16:creationId xmlns:a16="http://schemas.microsoft.com/office/drawing/2014/main" id="{04FFD74E-47AF-6662-A509-34C7E3CADDDE}"/>
                </a:ext>
              </a:extLst>
            </p:cNvPr>
            <p:cNvCxnSpPr>
              <a:cxnSpLocks/>
            </p:cNvCxnSpPr>
            <p:nvPr/>
          </p:nvCxnSpPr>
          <p:spPr>
            <a:xfrm>
              <a:off x="1582573" y="3513058"/>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5" name="직선 연결선 134">
              <a:extLst>
                <a:ext uri="{FF2B5EF4-FFF2-40B4-BE49-F238E27FC236}">
                  <a16:creationId xmlns:a16="http://schemas.microsoft.com/office/drawing/2014/main" id="{92A514F8-9EDB-802F-0B1F-5FE3FC3DB6FB}"/>
                </a:ext>
              </a:extLst>
            </p:cNvPr>
            <p:cNvCxnSpPr>
              <a:cxnSpLocks/>
            </p:cNvCxnSpPr>
            <p:nvPr/>
          </p:nvCxnSpPr>
          <p:spPr>
            <a:xfrm>
              <a:off x="1570144" y="2684302"/>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6" name="직선 연결선 135">
              <a:extLst>
                <a:ext uri="{FF2B5EF4-FFF2-40B4-BE49-F238E27FC236}">
                  <a16:creationId xmlns:a16="http://schemas.microsoft.com/office/drawing/2014/main" id="{CD24A5D7-74CC-E7D6-7229-5DD1BE7C24FB}"/>
                </a:ext>
              </a:extLst>
            </p:cNvPr>
            <p:cNvCxnSpPr>
              <a:cxnSpLocks/>
            </p:cNvCxnSpPr>
            <p:nvPr/>
          </p:nvCxnSpPr>
          <p:spPr>
            <a:xfrm>
              <a:off x="1556135" y="2269435"/>
              <a:ext cx="901830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38" name="직사각형 137">
            <a:extLst>
              <a:ext uri="{FF2B5EF4-FFF2-40B4-BE49-F238E27FC236}">
                <a16:creationId xmlns:a16="http://schemas.microsoft.com/office/drawing/2014/main" id="{4E248BF0-E264-891D-2191-0DD7A4C5DE6A}"/>
              </a:ext>
            </a:extLst>
          </p:cNvPr>
          <p:cNvSpPr/>
          <p:nvPr/>
        </p:nvSpPr>
        <p:spPr>
          <a:xfrm>
            <a:off x="790955" y="5208682"/>
            <a:ext cx="3372456" cy="532980"/>
          </a:xfrm>
          <a:prstGeom prst="rect">
            <a:avLst/>
          </a:prstGeom>
          <a:solidFill>
            <a:schemeClr val="accent1">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a:solidFill>
                  <a:schemeClr val="tx1"/>
                </a:solidFill>
              </a:rPr>
              <a:t>Frame exchange (40 MHz)</a:t>
            </a:r>
          </a:p>
        </p:txBody>
      </p:sp>
      <p:cxnSp>
        <p:nvCxnSpPr>
          <p:cNvPr id="139" name="직선 화살표 연결선 138">
            <a:extLst>
              <a:ext uri="{FF2B5EF4-FFF2-40B4-BE49-F238E27FC236}">
                <a16:creationId xmlns:a16="http://schemas.microsoft.com/office/drawing/2014/main" id="{BF966982-4106-B555-B808-C282F88A9945}"/>
              </a:ext>
            </a:extLst>
          </p:cNvPr>
          <p:cNvCxnSpPr>
            <a:cxnSpLocks/>
          </p:cNvCxnSpPr>
          <p:nvPr/>
        </p:nvCxnSpPr>
        <p:spPr>
          <a:xfrm>
            <a:off x="790955" y="4670215"/>
            <a:ext cx="3372456" cy="0"/>
          </a:xfrm>
          <a:prstGeom prst="straightConnector1">
            <a:avLst/>
          </a:prstGeom>
          <a:ln w="9525">
            <a:solidFill>
              <a:schemeClr val="tx1"/>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779C800D-E8DC-2CDF-9411-809363A672EC}"/>
              </a:ext>
            </a:extLst>
          </p:cNvPr>
          <p:cNvSpPr txBox="1"/>
          <p:nvPr/>
        </p:nvSpPr>
        <p:spPr>
          <a:xfrm>
            <a:off x="2060089" y="4448647"/>
            <a:ext cx="834188" cy="170887"/>
          </a:xfrm>
          <a:prstGeom prst="rect">
            <a:avLst/>
          </a:prstGeom>
          <a:noFill/>
          <a:ln w="9525">
            <a:noFill/>
          </a:ln>
        </p:spPr>
        <p:txBody>
          <a:bodyPr wrap="square" rtlCol="0">
            <a:spAutoFit/>
          </a:bodyPr>
          <a:lstStyle/>
          <a:p>
            <a:pPr algn="ctr"/>
            <a:r>
              <a:rPr lang="en-US" altLang="ko-KR" sz="1200" b="1" dirty="0"/>
              <a:t>TXOP</a:t>
            </a:r>
          </a:p>
        </p:txBody>
      </p:sp>
      <p:sp>
        <p:nvSpPr>
          <p:cNvPr id="141" name="직사각형 140">
            <a:extLst>
              <a:ext uri="{FF2B5EF4-FFF2-40B4-BE49-F238E27FC236}">
                <a16:creationId xmlns:a16="http://schemas.microsoft.com/office/drawing/2014/main" id="{14252371-D603-7760-E8C6-0AB924580336}"/>
              </a:ext>
            </a:extLst>
          </p:cNvPr>
          <p:cNvSpPr/>
          <p:nvPr/>
        </p:nvSpPr>
        <p:spPr>
          <a:xfrm>
            <a:off x="293066" y="4785274"/>
            <a:ext cx="689839" cy="415814"/>
          </a:xfrm>
          <a:prstGeom prst="rect">
            <a:avLst/>
          </a:prstGeom>
          <a:solidFill>
            <a:schemeClr val="bg1">
              <a:lumMod val="75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OBSS TXOP</a:t>
            </a:r>
          </a:p>
        </p:txBody>
      </p:sp>
      <p:sp>
        <p:nvSpPr>
          <p:cNvPr id="144" name="직사각형 143">
            <a:extLst>
              <a:ext uri="{FF2B5EF4-FFF2-40B4-BE49-F238E27FC236}">
                <a16:creationId xmlns:a16="http://schemas.microsoft.com/office/drawing/2014/main" id="{2FC886B0-39B0-5CEE-FE79-A992ED3F60F7}"/>
              </a:ext>
            </a:extLst>
          </p:cNvPr>
          <p:cNvSpPr/>
          <p:nvPr/>
        </p:nvSpPr>
        <p:spPr>
          <a:xfrm>
            <a:off x="1020553" y="4796619"/>
            <a:ext cx="3142858" cy="381147"/>
          </a:xfrm>
          <a:prstGeom prst="rect">
            <a:avLst/>
          </a:prstGeom>
          <a:solidFill>
            <a:srgbClr val="FFC000"/>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IDLE subchannels</a:t>
            </a:r>
          </a:p>
          <a:p>
            <a:pPr algn="ctr"/>
            <a:r>
              <a:rPr lang="en-US" altLang="ko-KR" sz="1000" b="1" i="1" dirty="0">
                <a:solidFill>
                  <a:schemeClr val="tx1"/>
                </a:solidFill>
              </a:rPr>
              <a:t>Unused available resources</a:t>
            </a:r>
          </a:p>
        </p:txBody>
      </p:sp>
      <p:sp>
        <p:nvSpPr>
          <p:cNvPr id="145" name="TextBox 144">
            <a:extLst>
              <a:ext uri="{FF2B5EF4-FFF2-40B4-BE49-F238E27FC236}">
                <a16:creationId xmlns:a16="http://schemas.microsoft.com/office/drawing/2014/main" id="{66491F5B-370F-661C-FE3C-800530E9D293}"/>
              </a:ext>
            </a:extLst>
          </p:cNvPr>
          <p:cNvSpPr txBox="1"/>
          <p:nvPr/>
        </p:nvSpPr>
        <p:spPr>
          <a:xfrm>
            <a:off x="4212975" y="5451893"/>
            <a:ext cx="423459" cy="261610"/>
          </a:xfrm>
          <a:prstGeom prst="rect">
            <a:avLst/>
          </a:prstGeom>
          <a:noFill/>
          <a:ln w="9525">
            <a:noFill/>
          </a:ln>
        </p:spPr>
        <p:txBody>
          <a:bodyPr wrap="square" rtlCol="0">
            <a:spAutoFit/>
          </a:bodyPr>
          <a:lstStyle/>
          <a:p>
            <a:pPr algn="ctr"/>
            <a:r>
              <a:rPr lang="en-US" altLang="ko-KR" sz="1100" b="1" dirty="0"/>
              <a:t>P20</a:t>
            </a:r>
            <a:endParaRPr lang="ko-KR" altLang="en-US" sz="1100" b="1" dirty="0"/>
          </a:p>
        </p:txBody>
      </p:sp>
      <p:sp>
        <p:nvSpPr>
          <p:cNvPr id="146" name="TextBox 145">
            <a:extLst>
              <a:ext uri="{FF2B5EF4-FFF2-40B4-BE49-F238E27FC236}">
                <a16:creationId xmlns:a16="http://schemas.microsoft.com/office/drawing/2014/main" id="{F3905E4A-7F95-EE13-25E5-6FA7CC5C42D7}"/>
              </a:ext>
            </a:extLst>
          </p:cNvPr>
          <p:cNvSpPr txBox="1"/>
          <p:nvPr/>
        </p:nvSpPr>
        <p:spPr>
          <a:xfrm>
            <a:off x="4212975" y="5206863"/>
            <a:ext cx="423459" cy="261610"/>
          </a:xfrm>
          <a:prstGeom prst="rect">
            <a:avLst/>
          </a:prstGeom>
          <a:noFill/>
          <a:ln w="9525">
            <a:noFill/>
          </a:ln>
        </p:spPr>
        <p:txBody>
          <a:bodyPr wrap="square" rtlCol="0">
            <a:spAutoFit/>
          </a:bodyPr>
          <a:lstStyle/>
          <a:p>
            <a:pPr algn="ctr"/>
            <a:r>
              <a:rPr lang="en-US" altLang="ko-KR" sz="1100" b="1" dirty="0"/>
              <a:t>S20</a:t>
            </a:r>
            <a:endParaRPr lang="ko-KR" altLang="en-US" sz="1100" b="1" dirty="0"/>
          </a:p>
        </p:txBody>
      </p:sp>
      <p:sp>
        <p:nvSpPr>
          <p:cNvPr id="147" name="TextBox 146">
            <a:extLst>
              <a:ext uri="{FF2B5EF4-FFF2-40B4-BE49-F238E27FC236}">
                <a16:creationId xmlns:a16="http://schemas.microsoft.com/office/drawing/2014/main" id="{3655F521-CD26-FF4E-76B3-4B99CE35C9FB}"/>
              </a:ext>
            </a:extLst>
          </p:cNvPr>
          <p:cNvSpPr txBox="1"/>
          <p:nvPr/>
        </p:nvSpPr>
        <p:spPr>
          <a:xfrm>
            <a:off x="4212975" y="4875402"/>
            <a:ext cx="423459" cy="261610"/>
          </a:xfrm>
          <a:prstGeom prst="rect">
            <a:avLst/>
          </a:prstGeom>
          <a:noFill/>
          <a:ln w="9525">
            <a:noFill/>
          </a:ln>
        </p:spPr>
        <p:txBody>
          <a:bodyPr wrap="square" rtlCol="0">
            <a:spAutoFit/>
          </a:bodyPr>
          <a:lstStyle/>
          <a:p>
            <a:pPr algn="ctr"/>
            <a:r>
              <a:rPr lang="en-US" altLang="ko-KR" sz="1100" b="1" dirty="0"/>
              <a:t>S40</a:t>
            </a:r>
            <a:endParaRPr lang="ko-KR" altLang="en-US" sz="1100" b="1" dirty="0"/>
          </a:p>
        </p:txBody>
      </p:sp>
      <p:sp>
        <p:nvSpPr>
          <p:cNvPr id="152" name="TextBox 151">
            <a:extLst>
              <a:ext uri="{FF2B5EF4-FFF2-40B4-BE49-F238E27FC236}">
                <a16:creationId xmlns:a16="http://schemas.microsoft.com/office/drawing/2014/main" id="{C1DA12B5-1F66-96F3-8EAB-A297C47506C1}"/>
              </a:ext>
            </a:extLst>
          </p:cNvPr>
          <p:cNvSpPr txBox="1"/>
          <p:nvPr/>
        </p:nvSpPr>
        <p:spPr>
          <a:xfrm>
            <a:off x="1554601" y="5934401"/>
            <a:ext cx="1476074" cy="369332"/>
          </a:xfrm>
          <a:prstGeom prst="rect">
            <a:avLst/>
          </a:prstGeom>
          <a:noFill/>
        </p:spPr>
        <p:txBody>
          <a:bodyPr wrap="square" rtlCol="0">
            <a:spAutoFit/>
          </a:bodyPr>
          <a:lstStyle/>
          <a:p>
            <a:pPr algn="ctr"/>
            <a:r>
              <a:rPr lang="en-US" altLang="ko-KR" b="1" dirty="0"/>
              <a:t>Option 1</a:t>
            </a:r>
          </a:p>
        </p:txBody>
      </p:sp>
      <p:sp>
        <p:nvSpPr>
          <p:cNvPr id="153" name="TextBox 152">
            <a:extLst>
              <a:ext uri="{FF2B5EF4-FFF2-40B4-BE49-F238E27FC236}">
                <a16:creationId xmlns:a16="http://schemas.microsoft.com/office/drawing/2014/main" id="{BC581F9D-EEBB-A6EE-9ED3-7A22C054A481}"/>
              </a:ext>
            </a:extLst>
          </p:cNvPr>
          <p:cNvSpPr txBox="1"/>
          <p:nvPr/>
        </p:nvSpPr>
        <p:spPr>
          <a:xfrm>
            <a:off x="6113327" y="5910592"/>
            <a:ext cx="1476074" cy="369332"/>
          </a:xfrm>
          <a:prstGeom prst="rect">
            <a:avLst/>
          </a:prstGeom>
          <a:noFill/>
        </p:spPr>
        <p:txBody>
          <a:bodyPr wrap="square" rtlCol="0">
            <a:spAutoFit/>
          </a:bodyPr>
          <a:lstStyle/>
          <a:p>
            <a:pPr algn="ctr"/>
            <a:r>
              <a:rPr lang="en-US" altLang="ko-KR" b="1" dirty="0"/>
              <a:t>Option 2</a:t>
            </a:r>
          </a:p>
        </p:txBody>
      </p:sp>
    </p:spTree>
    <p:extLst>
      <p:ext uri="{BB962C8B-B14F-4D97-AF65-F5344CB8AC3E}">
        <p14:creationId xmlns:p14="http://schemas.microsoft.com/office/powerpoint/2010/main" val="357187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a:t>Goal</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08782"/>
            <a:ext cx="8090697" cy="4931058"/>
          </a:xfrm>
        </p:spPr>
        <p:txBody>
          <a:bodyPr>
            <a:normAutofit/>
          </a:bodyPr>
          <a:lstStyle/>
          <a:p>
            <a:r>
              <a:rPr lang="en-US" altLang="ko-KR" sz="2000" dirty="0"/>
              <a:t>To mitigate delays in channel access, one potential approach is to first secure a TXOP for the available channels, and then subsequently obtain additional access rights to idle secondary channels </a:t>
            </a:r>
          </a:p>
          <a:p>
            <a:pPr lvl="1"/>
            <a:r>
              <a:rPr lang="en-US" altLang="ko-KR" sz="1600" dirty="0"/>
              <a:t>The TXOP holder can consider expanding the bandwidth of its TXOP after transmitting Low Latency (LL) traffic</a:t>
            </a:r>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a:t>Slide </a:t>
            </a:r>
            <a:fld id="{440F5867-744E-4AA6-B0ED-4C44D2DFBB7B}" type="slidenum">
              <a:rPr lang="en-GB" sz="900" smtClean="0"/>
              <a:pPr/>
              <a:t>5</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grpSp>
        <p:nvGrpSpPr>
          <p:cNvPr id="6" name="그룹 5">
            <a:extLst>
              <a:ext uri="{FF2B5EF4-FFF2-40B4-BE49-F238E27FC236}">
                <a16:creationId xmlns:a16="http://schemas.microsoft.com/office/drawing/2014/main" id="{E6D1666B-512D-B8E8-ED23-7C42776A5DCE}"/>
              </a:ext>
            </a:extLst>
          </p:cNvPr>
          <p:cNvGrpSpPr/>
          <p:nvPr/>
        </p:nvGrpSpPr>
        <p:grpSpPr>
          <a:xfrm>
            <a:off x="908020" y="5216025"/>
            <a:ext cx="825028" cy="256445"/>
            <a:chOff x="1386361" y="4414911"/>
            <a:chExt cx="429489" cy="203504"/>
          </a:xfrm>
        </p:grpSpPr>
        <p:sp>
          <p:nvSpPr>
            <p:cNvPr id="10" name="평행 사변형 9">
              <a:extLst>
                <a:ext uri="{FF2B5EF4-FFF2-40B4-BE49-F238E27FC236}">
                  <a16:creationId xmlns:a16="http://schemas.microsoft.com/office/drawing/2014/main" id="{E4390206-A388-3A39-6013-02648C8E9475}"/>
                </a:ext>
              </a:extLst>
            </p:cNvPr>
            <p:cNvSpPr/>
            <p:nvPr/>
          </p:nvSpPr>
          <p:spPr>
            <a:xfrm>
              <a:off x="1386361" y="4414911"/>
              <a:ext cx="128713" cy="203504"/>
            </a:xfrm>
            <a:prstGeom prst="parallelogram">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chemeClr val="tx1"/>
                  </a:solidFill>
                </a:rPr>
                <a:t>3</a:t>
              </a:r>
              <a:endParaRPr lang="ko-KR" altLang="en-US" sz="1600" dirty="0">
                <a:solidFill>
                  <a:schemeClr val="tx1"/>
                </a:solidFill>
              </a:endParaRPr>
            </a:p>
          </p:txBody>
        </p:sp>
        <p:sp>
          <p:nvSpPr>
            <p:cNvPr id="13" name="평행 사변형 12">
              <a:extLst>
                <a:ext uri="{FF2B5EF4-FFF2-40B4-BE49-F238E27FC236}">
                  <a16:creationId xmlns:a16="http://schemas.microsoft.com/office/drawing/2014/main" id="{6A5C9CED-CA29-3996-1A81-5124F2C79BBC}"/>
                </a:ext>
              </a:extLst>
            </p:cNvPr>
            <p:cNvSpPr/>
            <p:nvPr/>
          </p:nvSpPr>
          <p:spPr>
            <a:xfrm>
              <a:off x="1484757" y="4414911"/>
              <a:ext cx="128713" cy="203504"/>
            </a:xfrm>
            <a:prstGeom prst="parallelogram">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chemeClr val="tx1"/>
                  </a:solidFill>
                </a:rPr>
                <a:t>2</a:t>
              </a:r>
              <a:endParaRPr lang="ko-KR" altLang="en-US" sz="1600" dirty="0">
                <a:solidFill>
                  <a:schemeClr val="tx1"/>
                </a:solidFill>
              </a:endParaRPr>
            </a:p>
          </p:txBody>
        </p:sp>
        <p:sp>
          <p:nvSpPr>
            <p:cNvPr id="14" name="평행 사변형 13">
              <a:extLst>
                <a:ext uri="{FF2B5EF4-FFF2-40B4-BE49-F238E27FC236}">
                  <a16:creationId xmlns:a16="http://schemas.microsoft.com/office/drawing/2014/main" id="{D5217E00-AB0B-E000-84AC-8F2919EA4239}"/>
                </a:ext>
              </a:extLst>
            </p:cNvPr>
            <p:cNvSpPr/>
            <p:nvPr/>
          </p:nvSpPr>
          <p:spPr>
            <a:xfrm>
              <a:off x="1584543" y="4414911"/>
              <a:ext cx="128713" cy="203504"/>
            </a:xfrm>
            <a:prstGeom prst="parallelogram">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chemeClr val="tx1"/>
                  </a:solidFill>
                </a:rPr>
                <a:t>1</a:t>
              </a:r>
              <a:endParaRPr lang="ko-KR" altLang="en-US" sz="1600" dirty="0">
                <a:solidFill>
                  <a:schemeClr val="tx1"/>
                </a:solidFill>
              </a:endParaRPr>
            </a:p>
          </p:txBody>
        </p:sp>
        <p:sp>
          <p:nvSpPr>
            <p:cNvPr id="15" name="평행 사변형 14">
              <a:extLst>
                <a:ext uri="{FF2B5EF4-FFF2-40B4-BE49-F238E27FC236}">
                  <a16:creationId xmlns:a16="http://schemas.microsoft.com/office/drawing/2014/main" id="{6F358A9A-B92C-16A1-4996-14FC33CE3E8F}"/>
                </a:ext>
              </a:extLst>
            </p:cNvPr>
            <p:cNvSpPr/>
            <p:nvPr/>
          </p:nvSpPr>
          <p:spPr>
            <a:xfrm>
              <a:off x="1687137" y="4414911"/>
              <a:ext cx="128713" cy="203504"/>
            </a:xfrm>
            <a:prstGeom prst="parallelogram">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chemeClr val="tx1"/>
                  </a:solidFill>
                </a:rPr>
                <a:t>0</a:t>
              </a:r>
              <a:endParaRPr lang="ko-KR" altLang="en-US" sz="1600" dirty="0">
                <a:solidFill>
                  <a:schemeClr val="tx1"/>
                </a:solidFill>
              </a:endParaRPr>
            </a:p>
          </p:txBody>
        </p:sp>
      </p:grpSp>
      <p:cxnSp>
        <p:nvCxnSpPr>
          <p:cNvPr id="16" name="직선 연결선 15">
            <a:extLst>
              <a:ext uri="{FF2B5EF4-FFF2-40B4-BE49-F238E27FC236}">
                <a16:creationId xmlns:a16="http://schemas.microsoft.com/office/drawing/2014/main" id="{1B1BA5A6-7824-8CF3-7894-AD91671F97F0}"/>
              </a:ext>
            </a:extLst>
          </p:cNvPr>
          <p:cNvCxnSpPr>
            <a:cxnSpLocks/>
          </p:cNvCxnSpPr>
          <p:nvPr/>
        </p:nvCxnSpPr>
        <p:spPr>
          <a:xfrm flipV="1">
            <a:off x="119142" y="5472470"/>
            <a:ext cx="8293087" cy="127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그룹 16">
            <a:extLst>
              <a:ext uri="{FF2B5EF4-FFF2-40B4-BE49-F238E27FC236}">
                <a16:creationId xmlns:a16="http://schemas.microsoft.com/office/drawing/2014/main" id="{FBF76F16-E8C7-240A-A03C-E5573F0EA08B}"/>
              </a:ext>
            </a:extLst>
          </p:cNvPr>
          <p:cNvGrpSpPr/>
          <p:nvPr/>
        </p:nvGrpSpPr>
        <p:grpSpPr>
          <a:xfrm>
            <a:off x="953220" y="3889347"/>
            <a:ext cx="7407287" cy="1134104"/>
            <a:chOff x="1556135" y="2269435"/>
            <a:chExt cx="9044746" cy="1243623"/>
          </a:xfrm>
        </p:grpSpPr>
        <p:cxnSp>
          <p:nvCxnSpPr>
            <p:cNvPr id="18" name="직선 연결선 17">
              <a:extLst>
                <a:ext uri="{FF2B5EF4-FFF2-40B4-BE49-F238E27FC236}">
                  <a16:creationId xmlns:a16="http://schemas.microsoft.com/office/drawing/2014/main" id="{9EEA34F7-E87F-8EC9-3041-5D2FE217145D}"/>
                </a:ext>
              </a:extLst>
            </p:cNvPr>
            <p:cNvCxnSpPr>
              <a:cxnSpLocks/>
            </p:cNvCxnSpPr>
            <p:nvPr/>
          </p:nvCxnSpPr>
          <p:spPr>
            <a:xfrm>
              <a:off x="1582573" y="3098697"/>
              <a:ext cx="901830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직선 연결선 18">
              <a:extLst>
                <a:ext uri="{FF2B5EF4-FFF2-40B4-BE49-F238E27FC236}">
                  <a16:creationId xmlns:a16="http://schemas.microsoft.com/office/drawing/2014/main" id="{31714F3E-A038-CB9B-79DD-9A69BD3C7192}"/>
                </a:ext>
              </a:extLst>
            </p:cNvPr>
            <p:cNvCxnSpPr>
              <a:cxnSpLocks/>
            </p:cNvCxnSpPr>
            <p:nvPr/>
          </p:nvCxnSpPr>
          <p:spPr>
            <a:xfrm>
              <a:off x="1582573" y="3513058"/>
              <a:ext cx="901830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직선 연결선 19">
              <a:extLst>
                <a:ext uri="{FF2B5EF4-FFF2-40B4-BE49-F238E27FC236}">
                  <a16:creationId xmlns:a16="http://schemas.microsoft.com/office/drawing/2014/main" id="{8F94358E-06A7-3794-147F-7C54C64CC9FF}"/>
                </a:ext>
              </a:extLst>
            </p:cNvPr>
            <p:cNvCxnSpPr>
              <a:cxnSpLocks/>
            </p:cNvCxnSpPr>
            <p:nvPr/>
          </p:nvCxnSpPr>
          <p:spPr>
            <a:xfrm>
              <a:off x="1570144" y="2684302"/>
              <a:ext cx="901830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직선 연결선 20">
              <a:extLst>
                <a:ext uri="{FF2B5EF4-FFF2-40B4-BE49-F238E27FC236}">
                  <a16:creationId xmlns:a16="http://schemas.microsoft.com/office/drawing/2014/main" id="{BD24A878-0A61-1E6D-294F-12F3FA4EC278}"/>
                </a:ext>
              </a:extLst>
            </p:cNvPr>
            <p:cNvCxnSpPr>
              <a:cxnSpLocks/>
            </p:cNvCxnSpPr>
            <p:nvPr/>
          </p:nvCxnSpPr>
          <p:spPr>
            <a:xfrm>
              <a:off x="1556135" y="2269435"/>
              <a:ext cx="901830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22" name="직사각형 21">
            <a:extLst>
              <a:ext uri="{FF2B5EF4-FFF2-40B4-BE49-F238E27FC236}">
                <a16:creationId xmlns:a16="http://schemas.microsoft.com/office/drawing/2014/main" id="{8B09085F-0755-7E74-C310-0538F5DAF475}"/>
              </a:ext>
            </a:extLst>
          </p:cNvPr>
          <p:cNvSpPr/>
          <p:nvPr/>
        </p:nvSpPr>
        <p:spPr>
          <a:xfrm>
            <a:off x="886648" y="4645548"/>
            <a:ext cx="793872" cy="372321"/>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dirty="0">
                <a:solidFill>
                  <a:schemeClr val="tx1"/>
                </a:solidFill>
              </a:rPr>
              <a:t>IDLE</a:t>
            </a:r>
          </a:p>
        </p:txBody>
      </p:sp>
      <p:sp>
        <p:nvSpPr>
          <p:cNvPr id="23" name="직사각형 22">
            <a:extLst>
              <a:ext uri="{FF2B5EF4-FFF2-40B4-BE49-F238E27FC236}">
                <a16:creationId xmlns:a16="http://schemas.microsoft.com/office/drawing/2014/main" id="{F3B50308-98D6-CFE3-49E6-7AFB549D0C46}"/>
              </a:ext>
            </a:extLst>
          </p:cNvPr>
          <p:cNvSpPr/>
          <p:nvPr/>
        </p:nvSpPr>
        <p:spPr>
          <a:xfrm>
            <a:off x="1733047" y="4635439"/>
            <a:ext cx="2287667" cy="831449"/>
          </a:xfrm>
          <a:prstGeom prst="rect">
            <a:avLst/>
          </a:prstGeom>
          <a:solidFill>
            <a:schemeClr val="accent1">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chemeClr val="tx1"/>
                </a:solidFill>
              </a:rPr>
              <a:t>Frame exchange (40 MHz)</a:t>
            </a:r>
          </a:p>
        </p:txBody>
      </p:sp>
      <p:cxnSp>
        <p:nvCxnSpPr>
          <p:cNvPr id="24" name="직선 화살표 연결선 23">
            <a:extLst>
              <a:ext uri="{FF2B5EF4-FFF2-40B4-BE49-F238E27FC236}">
                <a16:creationId xmlns:a16="http://schemas.microsoft.com/office/drawing/2014/main" id="{BA1F2501-7F60-F5A9-EBBB-6D7AEDFE851A}"/>
              </a:ext>
            </a:extLst>
          </p:cNvPr>
          <p:cNvCxnSpPr>
            <a:cxnSpLocks/>
          </p:cNvCxnSpPr>
          <p:nvPr/>
        </p:nvCxnSpPr>
        <p:spPr>
          <a:xfrm>
            <a:off x="1733047" y="3472981"/>
            <a:ext cx="5733091" cy="0"/>
          </a:xfrm>
          <a:prstGeom prst="straightConnector1">
            <a:avLst/>
          </a:prstGeom>
          <a:ln>
            <a:solidFill>
              <a:schemeClr val="tx1"/>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3A87D45-9732-5878-8429-8145372A366B}"/>
              </a:ext>
            </a:extLst>
          </p:cNvPr>
          <p:cNvSpPr txBox="1"/>
          <p:nvPr/>
        </p:nvSpPr>
        <p:spPr>
          <a:xfrm>
            <a:off x="3348982" y="3202515"/>
            <a:ext cx="2277712" cy="280673"/>
          </a:xfrm>
          <a:prstGeom prst="rect">
            <a:avLst/>
          </a:prstGeom>
          <a:noFill/>
        </p:spPr>
        <p:txBody>
          <a:bodyPr wrap="square" rtlCol="0">
            <a:spAutoFit/>
          </a:bodyPr>
          <a:lstStyle/>
          <a:p>
            <a:pPr algn="ctr"/>
            <a:r>
              <a:rPr lang="en-US" altLang="ko-KR" sz="1400" b="1" dirty="0"/>
              <a:t>TXOP (&lt;= TXOP limit)</a:t>
            </a:r>
          </a:p>
        </p:txBody>
      </p:sp>
      <p:sp>
        <p:nvSpPr>
          <p:cNvPr id="26" name="직사각형 25">
            <a:extLst>
              <a:ext uri="{FF2B5EF4-FFF2-40B4-BE49-F238E27FC236}">
                <a16:creationId xmlns:a16="http://schemas.microsoft.com/office/drawing/2014/main" id="{981416B6-1C75-0382-3101-58D853C77551}"/>
              </a:ext>
            </a:extLst>
          </p:cNvPr>
          <p:cNvSpPr/>
          <p:nvPr/>
        </p:nvSpPr>
        <p:spPr>
          <a:xfrm>
            <a:off x="886648" y="3899456"/>
            <a:ext cx="2786619" cy="737180"/>
          </a:xfrm>
          <a:prstGeom prst="rect">
            <a:avLst/>
          </a:prstGeom>
          <a:solidFill>
            <a:schemeClr val="bg1">
              <a:lumMod val="75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p>
        </p:txBody>
      </p:sp>
      <p:sp>
        <p:nvSpPr>
          <p:cNvPr id="27" name="직사각형 26">
            <a:extLst>
              <a:ext uri="{FF2B5EF4-FFF2-40B4-BE49-F238E27FC236}">
                <a16:creationId xmlns:a16="http://schemas.microsoft.com/office/drawing/2014/main" id="{ECCF8E26-95FF-868A-CB98-68DB1F6D061C}"/>
              </a:ext>
            </a:extLst>
          </p:cNvPr>
          <p:cNvSpPr/>
          <p:nvPr/>
        </p:nvSpPr>
        <p:spPr>
          <a:xfrm>
            <a:off x="886648" y="4263119"/>
            <a:ext cx="793872" cy="372321"/>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BUSY</a:t>
            </a:r>
          </a:p>
        </p:txBody>
      </p:sp>
      <p:sp>
        <p:nvSpPr>
          <p:cNvPr id="28" name="직사각형 27">
            <a:extLst>
              <a:ext uri="{FF2B5EF4-FFF2-40B4-BE49-F238E27FC236}">
                <a16:creationId xmlns:a16="http://schemas.microsoft.com/office/drawing/2014/main" id="{EC9F077A-63BF-11D8-D00C-EFA6B99C1DF0}"/>
              </a:ext>
            </a:extLst>
          </p:cNvPr>
          <p:cNvSpPr/>
          <p:nvPr/>
        </p:nvSpPr>
        <p:spPr>
          <a:xfrm>
            <a:off x="886648" y="3886445"/>
            <a:ext cx="793872" cy="372321"/>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BUSY</a:t>
            </a:r>
          </a:p>
        </p:txBody>
      </p:sp>
      <p:sp>
        <p:nvSpPr>
          <p:cNvPr id="39" name="직사각형 38">
            <a:extLst>
              <a:ext uri="{FF2B5EF4-FFF2-40B4-BE49-F238E27FC236}">
                <a16:creationId xmlns:a16="http://schemas.microsoft.com/office/drawing/2014/main" id="{5813EA63-0DF6-3F15-758A-F84BA73E5A8D}"/>
              </a:ext>
            </a:extLst>
          </p:cNvPr>
          <p:cNvSpPr/>
          <p:nvPr/>
        </p:nvSpPr>
        <p:spPr>
          <a:xfrm>
            <a:off x="4031831" y="3883782"/>
            <a:ext cx="3434308" cy="1592951"/>
          </a:xfrm>
          <a:prstGeom prst="rect">
            <a:avLst/>
          </a:prstGeom>
          <a:solidFill>
            <a:srgbClr val="FFFF00"/>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chemeClr val="tx1"/>
                </a:solidFill>
              </a:rPr>
              <a:t>Frame exchange (80 MHz)</a:t>
            </a:r>
          </a:p>
        </p:txBody>
      </p:sp>
      <p:sp>
        <p:nvSpPr>
          <p:cNvPr id="42" name="TextBox 41">
            <a:extLst>
              <a:ext uri="{FF2B5EF4-FFF2-40B4-BE49-F238E27FC236}">
                <a16:creationId xmlns:a16="http://schemas.microsoft.com/office/drawing/2014/main" id="{1F1C4F0D-4A2D-2C52-C809-D1CEA93EB79E}"/>
              </a:ext>
            </a:extLst>
          </p:cNvPr>
          <p:cNvSpPr txBox="1"/>
          <p:nvPr/>
        </p:nvSpPr>
        <p:spPr>
          <a:xfrm>
            <a:off x="8338855" y="5062629"/>
            <a:ext cx="719870" cy="364875"/>
          </a:xfrm>
          <a:prstGeom prst="rect">
            <a:avLst/>
          </a:prstGeom>
          <a:noFill/>
        </p:spPr>
        <p:txBody>
          <a:bodyPr wrap="square" rtlCol="0">
            <a:spAutoFit/>
          </a:bodyPr>
          <a:lstStyle/>
          <a:p>
            <a:pPr algn="ctr"/>
            <a:r>
              <a:rPr lang="en-US" altLang="ko-KR" sz="2000" b="1" dirty="0"/>
              <a:t>P20</a:t>
            </a:r>
            <a:endParaRPr lang="ko-KR" altLang="en-US" sz="2000" b="1" dirty="0"/>
          </a:p>
        </p:txBody>
      </p:sp>
      <p:sp>
        <p:nvSpPr>
          <p:cNvPr id="43" name="TextBox 42">
            <a:extLst>
              <a:ext uri="{FF2B5EF4-FFF2-40B4-BE49-F238E27FC236}">
                <a16:creationId xmlns:a16="http://schemas.microsoft.com/office/drawing/2014/main" id="{E50F9D15-E33D-AF1B-25F0-C8809873F780}"/>
              </a:ext>
            </a:extLst>
          </p:cNvPr>
          <p:cNvSpPr txBox="1"/>
          <p:nvPr/>
        </p:nvSpPr>
        <p:spPr>
          <a:xfrm>
            <a:off x="8338855" y="4634209"/>
            <a:ext cx="719870" cy="364875"/>
          </a:xfrm>
          <a:prstGeom prst="rect">
            <a:avLst/>
          </a:prstGeom>
          <a:noFill/>
        </p:spPr>
        <p:txBody>
          <a:bodyPr wrap="square" rtlCol="0">
            <a:spAutoFit/>
          </a:bodyPr>
          <a:lstStyle/>
          <a:p>
            <a:pPr algn="ctr"/>
            <a:r>
              <a:rPr lang="en-US" altLang="ko-KR" sz="2000" b="1" dirty="0"/>
              <a:t>S20</a:t>
            </a:r>
            <a:endParaRPr lang="ko-KR" altLang="en-US" sz="2000" b="1" dirty="0"/>
          </a:p>
        </p:txBody>
      </p:sp>
      <p:sp>
        <p:nvSpPr>
          <p:cNvPr id="44" name="TextBox 43">
            <a:extLst>
              <a:ext uri="{FF2B5EF4-FFF2-40B4-BE49-F238E27FC236}">
                <a16:creationId xmlns:a16="http://schemas.microsoft.com/office/drawing/2014/main" id="{A5CE1449-8453-B8BF-074D-AC53B7C684B6}"/>
              </a:ext>
            </a:extLst>
          </p:cNvPr>
          <p:cNvSpPr txBox="1"/>
          <p:nvPr/>
        </p:nvSpPr>
        <p:spPr>
          <a:xfrm>
            <a:off x="8338855" y="4082606"/>
            <a:ext cx="719870" cy="364875"/>
          </a:xfrm>
          <a:prstGeom prst="rect">
            <a:avLst/>
          </a:prstGeom>
          <a:noFill/>
        </p:spPr>
        <p:txBody>
          <a:bodyPr wrap="square" rtlCol="0">
            <a:spAutoFit/>
          </a:bodyPr>
          <a:lstStyle/>
          <a:p>
            <a:pPr algn="ctr"/>
            <a:r>
              <a:rPr lang="en-US" altLang="ko-KR" sz="2000" b="1" dirty="0"/>
              <a:t>S40</a:t>
            </a:r>
            <a:endParaRPr lang="ko-KR" altLang="en-US" sz="2000" b="1" dirty="0"/>
          </a:p>
        </p:txBody>
      </p:sp>
      <p:sp>
        <p:nvSpPr>
          <p:cNvPr id="46" name="TextBox 45">
            <a:extLst>
              <a:ext uri="{FF2B5EF4-FFF2-40B4-BE49-F238E27FC236}">
                <a16:creationId xmlns:a16="http://schemas.microsoft.com/office/drawing/2014/main" id="{962DB6F2-493D-6170-36F2-1D271ED61A69}"/>
              </a:ext>
            </a:extLst>
          </p:cNvPr>
          <p:cNvSpPr txBox="1"/>
          <p:nvPr/>
        </p:nvSpPr>
        <p:spPr>
          <a:xfrm>
            <a:off x="1036963" y="5552957"/>
            <a:ext cx="1392167" cy="707886"/>
          </a:xfrm>
          <a:prstGeom prst="rect">
            <a:avLst/>
          </a:prstGeom>
          <a:noFill/>
        </p:spPr>
        <p:txBody>
          <a:bodyPr wrap="square" rtlCol="0">
            <a:spAutoFit/>
          </a:bodyPr>
          <a:lstStyle/>
          <a:p>
            <a:pPr algn="ctr"/>
            <a:r>
              <a:rPr lang="en-US" altLang="ko-KR" sz="2000" b="1" dirty="0"/>
              <a:t>Obtaining</a:t>
            </a:r>
          </a:p>
          <a:p>
            <a:pPr algn="ctr"/>
            <a:r>
              <a:rPr lang="en-US" altLang="ko-KR" sz="2000" b="1" dirty="0"/>
              <a:t>TXOP</a:t>
            </a:r>
            <a:endParaRPr lang="ko-KR" altLang="en-US" sz="2000" b="1" dirty="0"/>
          </a:p>
        </p:txBody>
      </p:sp>
      <p:sp>
        <p:nvSpPr>
          <p:cNvPr id="47" name="TextBox 46">
            <a:extLst>
              <a:ext uri="{FF2B5EF4-FFF2-40B4-BE49-F238E27FC236}">
                <a16:creationId xmlns:a16="http://schemas.microsoft.com/office/drawing/2014/main" id="{F80A195B-5C97-0F21-ED3F-BDB2F0E62448}"/>
              </a:ext>
            </a:extLst>
          </p:cNvPr>
          <p:cNvSpPr txBox="1"/>
          <p:nvPr/>
        </p:nvSpPr>
        <p:spPr>
          <a:xfrm>
            <a:off x="3372135" y="5567757"/>
            <a:ext cx="1392167" cy="707886"/>
          </a:xfrm>
          <a:prstGeom prst="rect">
            <a:avLst/>
          </a:prstGeom>
          <a:noFill/>
        </p:spPr>
        <p:txBody>
          <a:bodyPr wrap="square" rtlCol="0">
            <a:spAutoFit/>
          </a:bodyPr>
          <a:lstStyle/>
          <a:p>
            <a:pPr algn="ctr"/>
            <a:r>
              <a:rPr lang="en-US" altLang="ko-KR" sz="2000" b="1" dirty="0"/>
              <a:t>Expanding</a:t>
            </a:r>
          </a:p>
          <a:p>
            <a:pPr algn="ctr"/>
            <a:r>
              <a:rPr lang="en-US" altLang="ko-KR" sz="2000" b="1" dirty="0"/>
              <a:t>BW</a:t>
            </a:r>
            <a:endParaRPr lang="ko-KR" altLang="en-US" sz="2000" b="1" dirty="0"/>
          </a:p>
        </p:txBody>
      </p:sp>
    </p:spTree>
    <p:extLst>
      <p:ext uri="{BB962C8B-B14F-4D97-AF65-F5344CB8AC3E}">
        <p14:creationId xmlns:p14="http://schemas.microsoft.com/office/powerpoint/2010/main" val="56527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dirty="0"/>
              <a:t>Design Principles</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08782"/>
            <a:ext cx="7879391" cy="4931058"/>
          </a:xfrm>
        </p:spPr>
        <p:txBody>
          <a:bodyPr>
            <a:normAutofit/>
          </a:bodyPr>
          <a:lstStyle/>
          <a:p>
            <a:r>
              <a:rPr lang="en-US" altLang="ko-KR" sz="2000" dirty="0"/>
              <a:t>Ensuring fairness for STAs operating on secondary channels</a:t>
            </a:r>
          </a:p>
          <a:p>
            <a:pPr lvl="1"/>
            <a:r>
              <a:rPr lang="en-US" altLang="ko-KR" sz="1775" dirty="0"/>
              <a:t>Should adopt </a:t>
            </a:r>
            <a:r>
              <a:rPr lang="en-US" altLang="ko-KR" sz="1775" b="1" dirty="0"/>
              <a:t>TBD</a:t>
            </a:r>
            <a:r>
              <a:rPr lang="en-US" altLang="ko-KR" sz="1775" dirty="0"/>
              <a:t> channel access mechanism for occupying additional secondary channels considering fairness to OBSS</a:t>
            </a:r>
          </a:p>
          <a:p>
            <a:pPr lvl="1"/>
            <a:endParaRPr lang="en-US" altLang="ko-KR" sz="1775" dirty="0"/>
          </a:p>
          <a:p>
            <a:r>
              <a:rPr lang="en-US" altLang="ko-KR" sz="2000" dirty="0"/>
              <a:t>Minimize the cost associated with the BW expansion procedure</a:t>
            </a:r>
          </a:p>
          <a:p>
            <a:pPr lvl="1"/>
            <a:r>
              <a:rPr lang="en-US" altLang="ko-KR" sz="1775" dirty="0"/>
              <a:t>The TXOP holder should ascertain in advance whether it can acquire additional bandwidth before initiating the BW expansion procedure during its TXOP</a:t>
            </a:r>
          </a:p>
          <a:p>
            <a:endParaRPr lang="en-US" altLang="ko-KR" sz="2000" dirty="0"/>
          </a:p>
          <a:p>
            <a:r>
              <a:rPr lang="en-US" altLang="ko-KR" sz="2000" dirty="0"/>
              <a:t>Need to be simple</a:t>
            </a:r>
          </a:p>
          <a:p>
            <a:pPr lvl="1"/>
            <a:r>
              <a:rPr lang="en-US" altLang="ko-KR" sz="1775" dirty="0"/>
              <a:t>Should avoid introducing additional complexity to the channel access procedure</a:t>
            </a:r>
          </a:p>
          <a:p>
            <a:endParaRPr lang="en-US" altLang="ko-KR" sz="2000" dirty="0"/>
          </a:p>
          <a:p>
            <a:endParaRPr lang="en-US" altLang="ko-KR" sz="1575" dirty="0"/>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dirty="0"/>
              <a:t>Slide </a:t>
            </a:r>
            <a:fld id="{440F5867-744E-4AA6-B0ED-4C44D2DFBB7B}" type="slidenum">
              <a:rPr lang="en-GB" sz="900" smtClean="0"/>
              <a:pPr/>
              <a:t>6</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1523063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685805" y="609872"/>
            <a:ext cx="7770813" cy="798910"/>
          </a:xfrm>
        </p:spPr>
        <p:txBody>
          <a:bodyPr/>
          <a:lstStyle/>
          <a:p>
            <a:r>
              <a:rPr lang="en-US" altLang="ko-KR" sz="2800" dirty="0"/>
              <a:t>Proposal</a:t>
            </a:r>
            <a:endParaRPr lang="ko-KR" altLang="en-US" sz="2800" dirty="0"/>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1" y="1414837"/>
            <a:ext cx="7879391" cy="4772323"/>
          </a:xfrm>
        </p:spPr>
        <p:txBody>
          <a:bodyPr>
            <a:normAutofit/>
          </a:bodyPr>
          <a:lstStyle/>
          <a:p>
            <a:r>
              <a:rPr lang="en-US" altLang="ko-KR" sz="1800" dirty="0"/>
              <a:t>When a STA intends to expand its TXOP BW, it checks whether secondary subchannel(s) are available</a:t>
            </a:r>
          </a:p>
          <a:p>
            <a:pPr lvl="1"/>
            <a:r>
              <a:rPr lang="en-US" altLang="ko-KR" sz="1600" dirty="0"/>
              <a:t>The STA exchanges short PPDUs to perform short CCA on the secondary subchannels</a:t>
            </a:r>
          </a:p>
          <a:p>
            <a:pPr lvl="2"/>
            <a:r>
              <a:rPr lang="en-US" altLang="ko-KR" sz="1400" dirty="0"/>
              <a:t>The STA may perform CCA before transmitting its PPDU during the TXOP</a:t>
            </a:r>
          </a:p>
          <a:p>
            <a:pPr lvl="2"/>
            <a:r>
              <a:rPr lang="en-US" altLang="ko-KR" sz="1400" dirty="0"/>
              <a:t>The STA may use XIFS duration for CCA</a:t>
            </a:r>
          </a:p>
          <a:p>
            <a:r>
              <a:rPr lang="en-US" altLang="ko-KR" sz="1800" dirty="0"/>
              <a:t>The STA transmits an initial frame, such as a MU-RTS frame, on the IDLE secondary subchannels to expand BW of its TXOP</a:t>
            </a:r>
          </a:p>
          <a:p>
            <a:r>
              <a:rPr lang="en-US" altLang="ko-KR" sz="1800" dirty="0"/>
              <a:t>The STA recognizes the successful expansion of its TXOP bandwidth upon the successful reception of a response frame on the secondary subchannels</a:t>
            </a:r>
          </a:p>
          <a:p>
            <a:pPr lvl="1"/>
            <a:r>
              <a:rPr lang="en-US" altLang="ko-KR" sz="1600" dirty="0"/>
              <a:t>The STA can only utilize the subchannels that the response frame has received</a:t>
            </a:r>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dirty="0"/>
              <a:t>Slide </a:t>
            </a:r>
            <a:fld id="{440F5867-744E-4AA6-B0ED-4C44D2DFBB7B}" type="slidenum">
              <a:rPr lang="en-GB" sz="900" smtClean="0"/>
              <a:pPr/>
              <a:t>7</a:t>
            </a:fld>
            <a:endParaRPr lang="en-GB" sz="900" dirty="0"/>
          </a:p>
        </p:txBody>
      </p:sp>
      <p:sp>
        <p:nvSpPr>
          <p:cNvPr id="11" name="Rectangle 3">
            <a:extLst>
              <a:ext uri="{FF2B5EF4-FFF2-40B4-BE49-F238E27FC236}">
                <a16:creationId xmlns:a16="http://schemas.microsoft.com/office/drawing/2014/main" id="{F506BD42-7F72-4565-B06E-F944F00CDC7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12" name="Rectangle 4">
            <a:extLst>
              <a:ext uri="{FF2B5EF4-FFF2-40B4-BE49-F238E27FC236}">
                <a16:creationId xmlns:a16="http://schemas.microsoft.com/office/drawing/2014/main" id="{F1E51C18-2F41-48F4-8AB2-572F0631256B}"/>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cxnSp>
        <p:nvCxnSpPr>
          <p:cNvPr id="73" name="직선 연결선 72">
            <a:extLst>
              <a:ext uri="{FF2B5EF4-FFF2-40B4-BE49-F238E27FC236}">
                <a16:creationId xmlns:a16="http://schemas.microsoft.com/office/drawing/2014/main" id="{391D5C2F-BAC6-646E-E98B-BB2E3091FB69}"/>
              </a:ext>
            </a:extLst>
          </p:cNvPr>
          <p:cNvCxnSpPr>
            <a:cxnSpLocks/>
          </p:cNvCxnSpPr>
          <p:nvPr/>
        </p:nvCxnSpPr>
        <p:spPr>
          <a:xfrm flipV="1">
            <a:off x="488806" y="6351842"/>
            <a:ext cx="8295619" cy="1460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직사각형 73">
            <a:extLst>
              <a:ext uri="{FF2B5EF4-FFF2-40B4-BE49-F238E27FC236}">
                <a16:creationId xmlns:a16="http://schemas.microsoft.com/office/drawing/2014/main" id="{8ADCF399-5757-FCBC-50C2-9C8590CBA7A1}"/>
              </a:ext>
            </a:extLst>
          </p:cNvPr>
          <p:cNvSpPr/>
          <p:nvPr/>
        </p:nvSpPr>
        <p:spPr>
          <a:xfrm>
            <a:off x="1323139" y="5389007"/>
            <a:ext cx="728235" cy="970136"/>
          </a:xfrm>
          <a:prstGeom prst="rect">
            <a:avLst/>
          </a:prstGeom>
          <a:solidFill>
            <a:schemeClr val="accent1">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(40MHz)</a:t>
            </a:r>
          </a:p>
          <a:p>
            <a:pPr algn="ctr"/>
            <a:r>
              <a:rPr lang="en-US" altLang="ko-KR" sz="1050" b="1" dirty="0">
                <a:solidFill>
                  <a:schemeClr val="tx1"/>
                </a:solidFill>
              </a:rPr>
              <a:t>Tx short PPDU1</a:t>
            </a:r>
          </a:p>
        </p:txBody>
      </p:sp>
      <p:sp>
        <p:nvSpPr>
          <p:cNvPr id="75" name="직사각형 74">
            <a:extLst>
              <a:ext uri="{FF2B5EF4-FFF2-40B4-BE49-F238E27FC236}">
                <a16:creationId xmlns:a16="http://schemas.microsoft.com/office/drawing/2014/main" id="{93B8E4F6-96EA-ACA2-2588-9048D508D7F3}"/>
              </a:ext>
            </a:extLst>
          </p:cNvPr>
          <p:cNvSpPr/>
          <p:nvPr/>
        </p:nvSpPr>
        <p:spPr>
          <a:xfrm>
            <a:off x="2396694" y="5391779"/>
            <a:ext cx="627832" cy="967364"/>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Rx resp frame</a:t>
            </a:r>
          </a:p>
        </p:txBody>
      </p:sp>
      <p:sp>
        <p:nvSpPr>
          <p:cNvPr id="76" name="직사각형 75">
            <a:extLst>
              <a:ext uri="{FF2B5EF4-FFF2-40B4-BE49-F238E27FC236}">
                <a16:creationId xmlns:a16="http://schemas.microsoft.com/office/drawing/2014/main" id="{3265530B-A978-1A9A-C1A0-140907A62CB8}"/>
              </a:ext>
            </a:extLst>
          </p:cNvPr>
          <p:cNvSpPr/>
          <p:nvPr/>
        </p:nvSpPr>
        <p:spPr>
          <a:xfrm>
            <a:off x="3391702" y="5394979"/>
            <a:ext cx="728235" cy="964164"/>
          </a:xfrm>
          <a:prstGeom prst="rect">
            <a:avLst/>
          </a:prstGeom>
          <a:solidFill>
            <a:schemeClr val="accent1">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(40MHz)</a:t>
            </a:r>
          </a:p>
          <a:p>
            <a:pPr algn="ctr"/>
            <a:r>
              <a:rPr lang="en-US" altLang="ko-KR" sz="1050" b="1" dirty="0">
                <a:solidFill>
                  <a:schemeClr val="tx1"/>
                </a:solidFill>
              </a:rPr>
              <a:t>Tx short PPDU2</a:t>
            </a:r>
          </a:p>
        </p:txBody>
      </p:sp>
      <p:sp>
        <p:nvSpPr>
          <p:cNvPr id="77" name="직사각형 76">
            <a:extLst>
              <a:ext uri="{FF2B5EF4-FFF2-40B4-BE49-F238E27FC236}">
                <a16:creationId xmlns:a16="http://schemas.microsoft.com/office/drawing/2014/main" id="{FD27B429-BC78-7E1E-1E90-0AE3B3AC0E1A}"/>
              </a:ext>
            </a:extLst>
          </p:cNvPr>
          <p:cNvSpPr/>
          <p:nvPr/>
        </p:nvSpPr>
        <p:spPr>
          <a:xfrm>
            <a:off x="4457534" y="5393594"/>
            <a:ext cx="627832" cy="965550"/>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Rx resp frame</a:t>
            </a:r>
          </a:p>
        </p:txBody>
      </p:sp>
      <p:sp>
        <p:nvSpPr>
          <p:cNvPr id="78" name="직사각형 77">
            <a:extLst>
              <a:ext uri="{FF2B5EF4-FFF2-40B4-BE49-F238E27FC236}">
                <a16:creationId xmlns:a16="http://schemas.microsoft.com/office/drawing/2014/main" id="{6CE4B6F7-E178-9046-EB5E-5D1D9DA74F87}"/>
              </a:ext>
            </a:extLst>
          </p:cNvPr>
          <p:cNvSpPr/>
          <p:nvPr/>
        </p:nvSpPr>
        <p:spPr>
          <a:xfrm>
            <a:off x="685803" y="4420672"/>
            <a:ext cx="3566698" cy="966521"/>
          </a:xfrm>
          <a:prstGeom prst="rect">
            <a:avLst/>
          </a:prstGeom>
          <a:solidFill>
            <a:srgbClr val="A6A6A6">
              <a:alpha val="50196"/>
            </a:srgb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1600" dirty="0">
                <a:solidFill>
                  <a:schemeClr val="tx1"/>
                </a:solidFill>
              </a:rPr>
              <a:t>S40 CH</a:t>
            </a:r>
          </a:p>
          <a:p>
            <a:r>
              <a:rPr lang="en-US" altLang="ko-KR" sz="1600" b="1" dirty="0">
                <a:solidFill>
                  <a:schemeClr val="tx1"/>
                </a:solidFill>
              </a:rPr>
              <a:t>BUSY</a:t>
            </a:r>
          </a:p>
        </p:txBody>
      </p:sp>
      <p:sp>
        <p:nvSpPr>
          <p:cNvPr id="79" name="직사각형 78">
            <a:extLst>
              <a:ext uri="{FF2B5EF4-FFF2-40B4-BE49-F238E27FC236}">
                <a16:creationId xmlns:a16="http://schemas.microsoft.com/office/drawing/2014/main" id="{0552F969-D739-1CA6-29D0-9C77ADC76637}"/>
              </a:ext>
            </a:extLst>
          </p:cNvPr>
          <p:cNvSpPr/>
          <p:nvPr/>
        </p:nvSpPr>
        <p:spPr>
          <a:xfrm>
            <a:off x="4271953" y="4420672"/>
            <a:ext cx="2266726" cy="966521"/>
          </a:xfrm>
          <a:prstGeom prst="rect">
            <a:avLst/>
          </a:prstGeom>
          <a:solidFill>
            <a:srgbClr val="FFC000">
              <a:alpha val="50196"/>
            </a:srgb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1400" dirty="0">
                <a:solidFill>
                  <a:schemeClr val="tx1"/>
                </a:solidFill>
              </a:rPr>
              <a:t>S40 CH</a:t>
            </a:r>
          </a:p>
          <a:p>
            <a:r>
              <a:rPr lang="en-US" altLang="ko-KR" sz="1400" b="1" dirty="0">
                <a:solidFill>
                  <a:schemeClr val="tx1"/>
                </a:solidFill>
              </a:rPr>
              <a:t>IDLE</a:t>
            </a:r>
          </a:p>
        </p:txBody>
      </p:sp>
      <p:grpSp>
        <p:nvGrpSpPr>
          <p:cNvPr id="80" name="그룹 79">
            <a:extLst>
              <a:ext uri="{FF2B5EF4-FFF2-40B4-BE49-F238E27FC236}">
                <a16:creationId xmlns:a16="http://schemas.microsoft.com/office/drawing/2014/main" id="{563C62EC-95EE-F81F-D002-890A146C1CA4}"/>
              </a:ext>
            </a:extLst>
          </p:cNvPr>
          <p:cNvGrpSpPr/>
          <p:nvPr/>
        </p:nvGrpSpPr>
        <p:grpSpPr>
          <a:xfrm>
            <a:off x="5607054" y="6051302"/>
            <a:ext cx="629621" cy="294139"/>
            <a:chOff x="1381953" y="4414911"/>
            <a:chExt cx="433897" cy="203504"/>
          </a:xfrm>
        </p:grpSpPr>
        <p:sp>
          <p:nvSpPr>
            <p:cNvPr id="84" name="평행 사변형 83">
              <a:extLst>
                <a:ext uri="{FF2B5EF4-FFF2-40B4-BE49-F238E27FC236}">
                  <a16:creationId xmlns:a16="http://schemas.microsoft.com/office/drawing/2014/main" id="{41B999C8-29F6-800F-257A-8FE72F65CB25}"/>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85" name="평행 사변형 84">
              <a:extLst>
                <a:ext uri="{FF2B5EF4-FFF2-40B4-BE49-F238E27FC236}">
                  <a16:creationId xmlns:a16="http://schemas.microsoft.com/office/drawing/2014/main" id="{7AE66CAD-C6AD-9266-7531-6DB2086916E7}"/>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86" name="평행 사변형 85">
              <a:extLst>
                <a:ext uri="{FF2B5EF4-FFF2-40B4-BE49-F238E27FC236}">
                  <a16:creationId xmlns:a16="http://schemas.microsoft.com/office/drawing/2014/main" id="{49B47F9F-61F4-58D2-EB6B-044822B3C030}"/>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87" name="평행 사변형 86">
              <a:extLst>
                <a:ext uri="{FF2B5EF4-FFF2-40B4-BE49-F238E27FC236}">
                  <a16:creationId xmlns:a16="http://schemas.microsoft.com/office/drawing/2014/main" id="{88DBDA43-C036-AC9A-80F7-7DE5FD0A4410}"/>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sp>
        <p:nvSpPr>
          <p:cNvPr id="81" name="TextBox 80">
            <a:extLst>
              <a:ext uri="{FF2B5EF4-FFF2-40B4-BE49-F238E27FC236}">
                <a16:creationId xmlns:a16="http://schemas.microsoft.com/office/drawing/2014/main" id="{E31E4CBF-9C36-5246-F3A1-06D40AF15C8B}"/>
              </a:ext>
            </a:extLst>
          </p:cNvPr>
          <p:cNvSpPr txBox="1"/>
          <p:nvPr/>
        </p:nvSpPr>
        <p:spPr>
          <a:xfrm>
            <a:off x="5024136" y="6009700"/>
            <a:ext cx="702341" cy="261610"/>
          </a:xfrm>
          <a:prstGeom prst="rect">
            <a:avLst/>
          </a:prstGeom>
          <a:noFill/>
          <a:ln w="9525">
            <a:noFill/>
          </a:ln>
        </p:spPr>
        <p:txBody>
          <a:bodyPr wrap="square" rtlCol="0">
            <a:spAutoFit/>
          </a:bodyPr>
          <a:lstStyle/>
          <a:p>
            <a:pPr algn="ctr"/>
            <a:r>
              <a:rPr lang="en-US" altLang="ko-KR" sz="1100" dirty="0"/>
              <a:t>AIFS</a:t>
            </a:r>
          </a:p>
        </p:txBody>
      </p:sp>
      <p:sp>
        <p:nvSpPr>
          <p:cNvPr id="98" name="TextBox 97">
            <a:extLst>
              <a:ext uri="{FF2B5EF4-FFF2-40B4-BE49-F238E27FC236}">
                <a16:creationId xmlns:a16="http://schemas.microsoft.com/office/drawing/2014/main" id="{23B68922-5F14-5D36-3C9B-0241D8F6C371}"/>
              </a:ext>
            </a:extLst>
          </p:cNvPr>
          <p:cNvSpPr txBox="1"/>
          <p:nvPr/>
        </p:nvSpPr>
        <p:spPr>
          <a:xfrm>
            <a:off x="2937182" y="5467716"/>
            <a:ext cx="518371" cy="553997"/>
          </a:xfrm>
          <a:prstGeom prst="rect">
            <a:avLst/>
          </a:prstGeom>
          <a:noFill/>
          <a:ln w="9525">
            <a:noFill/>
          </a:ln>
        </p:spPr>
        <p:txBody>
          <a:bodyPr wrap="square" rtlCol="0">
            <a:spAutoFit/>
          </a:bodyPr>
          <a:lstStyle/>
          <a:p>
            <a:pPr algn="ctr"/>
            <a:r>
              <a:rPr lang="en-US" altLang="ko-KR" sz="1000" b="1" dirty="0"/>
              <a:t>XIFS</a:t>
            </a:r>
          </a:p>
          <a:p>
            <a:pPr algn="ctr"/>
            <a:r>
              <a:rPr lang="en-US" altLang="ko-KR" sz="1000" b="1" dirty="0"/>
              <a:t>(for CCA)</a:t>
            </a:r>
          </a:p>
        </p:txBody>
      </p:sp>
      <p:sp>
        <p:nvSpPr>
          <p:cNvPr id="99" name="TextBox 98">
            <a:extLst>
              <a:ext uri="{FF2B5EF4-FFF2-40B4-BE49-F238E27FC236}">
                <a16:creationId xmlns:a16="http://schemas.microsoft.com/office/drawing/2014/main" id="{2A067600-9E52-608F-4DA5-45607454DEB0}"/>
              </a:ext>
            </a:extLst>
          </p:cNvPr>
          <p:cNvSpPr txBox="1"/>
          <p:nvPr/>
        </p:nvSpPr>
        <p:spPr>
          <a:xfrm>
            <a:off x="1960510" y="5478924"/>
            <a:ext cx="518371" cy="246221"/>
          </a:xfrm>
          <a:prstGeom prst="rect">
            <a:avLst/>
          </a:prstGeom>
          <a:noFill/>
          <a:ln w="9525">
            <a:noFill/>
          </a:ln>
        </p:spPr>
        <p:txBody>
          <a:bodyPr wrap="square" rtlCol="0">
            <a:spAutoFit/>
          </a:bodyPr>
          <a:lstStyle/>
          <a:p>
            <a:pPr algn="ctr"/>
            <a:r>
              <a:rPr lang="en-US" altLang="ko-KR" sz="1000" dirty="0"/>
              <a:t>SIFS</a:t>
            </a:r>
          </a:p>
        </p:txBody>
      </p:sp>
      <p:sp>
        <p:nvSpPr>
          <p:cNvPr id="104" name="TextBox 103">
            <a:extLst>
              <a:ext uri="{FF2B5EF4-FFF2-40B4-BE49-F238E27FC236}">
                <a16:creationId xmlns:a16="http://schemas.microsoft.com/office/drawing/2014/main" id="{18340AF7-664A-9E2E-EE7C-017FE84B9732}"/>
              </a:ext>
            </a:extLst>
          </p:cNvPr>
          <p:cNvSpPr txBox="1"/>
          <p:nvPr/>
        </p:nvSpPr>
        <p:spPr>
          <a:xfrm>
            <a:off x="5015252" y="5438854"/>
            <a:ext cx="518371" cy="553997"/>
          </a:xfrm>
          <a:prstGeom prst="rect">
            <a:avLst/>
          </a:prstGeom>
          <a:noFill/>
          <a:ln w="9525">
            <a:noFill/>
          </a:ln>
        </p:spPr>
        <p:txBody>
          <a:bodyPr wrap="square" rtlCol="0">
            <a:spAutoFit/>
          </a:bodyPr>
          <a:lstStyle/>
          <a:p>
            <a:pPr algn="ctr"/>
            <a:r>
              <a:rPr lang="en-US" altLang="ko-KR" sz="1000" b="1" dirty="0"/>
              <a:t>XIFS</a:t>
            </a:r>
          </a:p>
          <a:p>
            <a:pPr algn="ctr"/>
            <a:r>
              <a:rPr lang="en-US" altLang="ko-KR" sz="1000" b="1" dirty="0"/>
              <a:t>(for CCA)</a:t>
            </a:r>
          </a:p>
        </p:txBody>
      </p:sp>
      <p:sp>
        <p:nvSpPr>
          <p:cNvPr id="105" name="TextBox 104">
            <a:extLst>
              <a:ext uri="{FF2B5EF4-FFF2-40B4-BE49-F238E27FC236}">
                <a16:creationId xmlns:a16="http://schemas.microsoft.com/office/drawing/2014/main" id="{3E0EB994-5324-9179-637A-298151CCE248}"/>
              </a:ext>
            </a:extLst>
          </p:cNvPr>
          <p:cNvSpPr txBox="1"/>
          <p:nvPr/>
        </p:nvSpPr>
        <p:spPr>
          <a:xfrm>
            <a:off x="4040238" y="5467726"/>
            <a:ext cx="518371" cy="246221"/>
          </a:xfrm>
          <a:prstGeom prst="rect">
            <a:avLst/>
          </a:prstGeom>
          <a:noFill/>
          <a:ln w="9525">
            <a:noFill/>
          </a:ln>
        </p:spPr>
        <p:txBody>
          <a:bodyPr wrap="square" rtlCol="0">
            <a:spAutoFit/>
          </a:bodyPr>
          <a:lstStyle/>
          <a:p>
            <a:pPr algn="ctr"/>
            <a:r>
              <a:rPr lang="en-US" altLang="ko-KR" sz="1000" dirty="0"/>
              <a:t>SIFS</a:t>
            </a:r>
          </a:p>
        </p:txBody>
      </p:sp>
      <p:grpSp>
        <p:nvGrpSpPr>
          <p:cNvPr id="6" name="그룹 5">
            <a:extLst>
              <a:ext uri="{FF2B5EF4-FFF2-40B4-BE49-F238E27FC236}">
                <a16:creationId xmlns:a16="http://schemas.microsoft.com/office/drawing/2014/main" id="{2121C8C9-666B-91A6-7A1F-326F0545CBD2}"/>
              </a:ext>
            </a:extLst>
          </p:cNvPr>
          <p:cNvGrpSpPr/>
          <p:nvPr/>
        </p:nvGrpSpPr>
        <p:grpSpPr>
          <a:xfrm>
            <a:off x="702003" y="6065004"/>
            <a:ext cx="629621" cy="294139"/>
            <a:chOff x="1381953" y="4414911"/>
            <a:chExt cx="433897" cy="203504"/>
          </a:xfrm>
        </p:grpSpPr>
        <p:sp>
          <p:nvSpPr>
            <p:cNvPr id="10" name="평행 사변형 9">
              <a:extLst>
                <a:ext uri="{FF2B5EF4-FFF2-40B4-BE49-F238E27FC236}">
                  <a16:creationId xmlns:a16="http://schemas.microsoft.com/office/drawing/2014/main" id="{3D14CB51-C0F8-D3FD-88CB-D9BF38907E13}"/>
                </a:ext>
              </a:extLst>
            </p:cNvPr>
            <p:cNvSpPr/>
            <p:nvPr/>
          </p:nvSpPr>
          <p:spPr>
            <a:xfrm>
              <a:off x="138195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13" name="평행 사변형 12">
              <a:extLst>
                <a:ext uri="{FF2B5EF4-FFF2-40B4-BE49-F238E27FC236}">
                  <a16:creationId xmlns:a16="http://schemas.microsoft.com/office/drawing/2014/main" id="{D67E86D6-FFF5-9AF1-4265-619D83528C11}"/>
                </a:ext>
              </a:extLst>
            </p:cNvPr>
            <p:cNvSpPr/>
            <p:nvPr/>
          </p:nvSpPr>
          <p:spPr>
            <a:xfrm>
              <a:off x="148475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4" name="평행 사변형 13">
              <a:extLst>
                <a:ext uri="{FF2B5EF4-FFF2-40B4-BE49-F238E27FC236}">
                  <a16:creationId xmlns:a16="http://schemas.microsoft.com/office/drawing/2014/main" id="{A810770A-F1D8-3CCB-2FC0-8A2B8D41E120}"/>
                </a:ext>
              </a:extLst>
            </p:cNvPr>
            <p:cNvSpPr/>
            <p:nvPr/>
          </p:nvSpPr>
          <p:spPr>
            <a:xfrm>
              <a:off x="1584543"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5" name="평행 사변형 14">
              <a:extLst>
                <a:ext uri="{FF2B5EF4-FFF2-40B4-BE49-F238E27FC236}">
                  <a16:creationId xmlns:a16="http://schemas.microsoft.com/office/drawing/2014/main" id="{F9EFAC99-25F8-BF36-7552-52351F020279}"/>
                </a:ext>
              </a:extLst>
            </p:cNvPr>
            <p:cNvSpPr/>
            <p:nvPr/>
          </p:nvSpPr>
          <p:spPr>
            <a:xfrm>
              <a:off x="1687137" y="4414911"/>
              <a:ext cx="128713" cy="203504"/>
            </a:xfrm>
            <a:prstGeom prst="parallelogram">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sp>
        <p:nvSpPr>
          <p:cNvPr id="17" name="직사각형 16">
            <a:extLst>
              <a:ext uri="{FF2B5EF4-FFF2-40B4-BE49-F238E27FC236}">
                <a16:creationId xmlns:a16="http://schemas.microsoft.com/office/drawing/2014/main" id="{55091CE2-6AC4-962F-C010-13A3AE0056A5}"/>
              </a:ext>
            </a:extLst>
          </p:cNvPr>
          <p:cNvSpPr/>
          <p:nvPr/>
        </p:nvSpPr>
        <p:spPr>
          <a:xfrm>
            <a:off x="3024963" y="4423069"/>
            <a:ext cx="366739" cy="1031794"/>
          </a:xfrm>
          <a:prstGeom prst="rect">
            <a:avLst/>
          </a:prstGeom>
          <a:solidFill>
            <a:srgbClr val="00B0F0">
              <a:alpha val="50196"/>
            </a:srgb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rgbClr val="FF0000"/>
                </a:solidFill>
              </a:rPr>
              <a:t>B</a:t>
            </a:r>
          </a:p>
          <a:p>
            <a:pPr algn="ctr"/>
            <a:r>
              <a:rPr lang="en-US" altLang="ko-KR" sz="900" b="1" dirty="0">
                <a:solidFill>
                  <a:srgbClr val="FF0000"/>
                </a:solidFill>
              </a:rPr>
              <a:t>U</a:t>
            </a:r>
          </a:p>
          <a:p>
            <a:pPr algn="ctr"/>
            <a:r>
              <a:rPr lang="en-US" altLang="ko-KR" sz="900" b="1" dirty="0">
                <a:solidFill>
                  <a:srgbClr val="FF0000"/>
                </a:solidFill>
              </a:rPr>
              <a:t>S</a:t>
            </a:r>
          </a:p>
          <a:p>
            <a:pPr algn="ctr"/>
            <a:r>
              <a:rPr lang="en-US" altLang="ko-KR" sz="900" b="1" dirty="0">
                <a:solidFill>
                  <a:srgbClr val="FF0000"/>
                </a:solidFill>
              </a:rPr>
              <a:t>Y</a:t>
            </a:r>
          </a:p>
        </p:txBody>
      </p:sp>
      <p:sp>
        <p:nvSpPr>
          <p:cNvPr id="18" name="직사각형 17">
            <a:extLst>
              <a:ext uri="{FF2B5EF4-FFF2-40B4-BE49-F238E27FC236}">
                <a16:creationId xmlns:a16="http://schemas.microsoft.com/office/drawing/2014/main" id="{D5526340-2D6F-0EE9-A6F7-8BFB02D8E77A}"/>
              </a:ext>
            </a:extLst>
          </p:cNvPr>
          <p:cNvSpPr/>
          <p:nvPr/>
        </p:nvSpPr>
        <p:spPr>
          <a:xfrm>
            <a:off x="5090336" y="4420672"/>
            <a:ext cx="366739" cy="1031794"/>
          </a:xfrm>
          <a:prstGeom prst="rect">
            <a:avLst/>
          </a:prstGeom>
          <a:solidFill>
            <a:srgbClr val="00B0F0">
              <a:alpha val="50196"/>
            </a:srgb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rgbClr val="FFFF00"/>
                </a:solidFill>
              </a:rPr>
              <a:t>I</a:t>
            </a:r>
          </a:p>
          <a:p>
            <a:pPr algn="ctr"/>
            <a:r>
              <a:rPr lang="en-US" altLang="ko-KR" sz="900" b="1" dirty="0">
                <a:solidFill>
                  <a:srgbClr val="FFFF00"/>
                </a:solidFill>
              </a:rPr>
              <a:t>D</a:t>
            </a:r>
          </a:p>
          <a:p>
            <a:pPr algn="ctr"/>
            <a:r>
              <a:rPr lang="en-US" altLang="ko-KR" sz="900" b="1" dirty="0">
                <a:solidFill>
                  <a:srgbClr val="FFFF00"/>
                </a:solidFill>
              </a:rPr>
              <a:t>L</a:t>
            </a:r>
          </a:p>
          <a:p>
            <a:pPr algn="ctr"/>
            <a:r>
              <a:rPr lang="en-US" altLang="ko-KR" sz="900" b="1" dirty="0">
                <a:solidFill>
                  <a:srgbClr val="FFFF00"/>
                </a:solidFill>
              </a:rPr>
              <a:t>E</a:t>
            </a:r>
          </a:p>
        </p:txBody>
      </p:sp>
      <p:sp>
        <p:nvSpPr>
          <p:cNvPr id="27" name="TextBox 26">
            <a:extLst>
              <a:ext uri="{FF2B5EF4-FFF2-40B4-BE49-F238E27FC236}">
                <a16:creationId xmlns:a16="http://schemas.microsoft.com/office/drawing/2014/main" id="{344459AD-D3A2-2CEF-FE15-40B6BE08D039}"/>
              </a:ext>
            </a:extLst>
          </p:cNvPr>
          <p:cNvSpPr txBox="1"/>
          <p:nvPr/>
        </p:nvSpPr>
        <p:spPr>
          <a:xfrm>
            <a:off x="6604463" y="5214440"/>
            <a:ext cx="518371" cy="246221"/>
          </a:xfrm>
          <a:prstGeom prst="rect">
            <a:avLst/>
          </a:prstGeom>
          <a:noFill/>
          <a:ln w="9525">
            <a:noFill/>
          </a:ln>
        </p:spPr>
        <p:txBody>
          <a:bodyPr wrap="square" rtlCol="0">
            <a:spAutoFit/>
          </a:bodyPr>
          <a:lstStyle/>
          <a:p>
            <a:pPr algn="ctr"/>
            <a:r>
              <a:rPr lang="en-US" altLang="ko-KR" sz="1000" dirty="0"/>
              <a:t>SIFS</a:t>
            </a:r>
          </a:p>
        </p:txBody>
      </p:sp>
      <p:sp>
        <p:nvSpPr>
          <p:cNvPr id="33" name="직사각형 32">
            <a:extLst>
              <a:ext uri="{FF2B5EF4-FFF2-40B4-BE49-F238E27FC236}">
                <a16:creationId xmlns:a16="http://schemas.microsoft.com/office/drawing/2014/main" id="{89BDF70A-91DE-F733-A664-7E729DB7907F}"/>
              </a:ext>
            </a:extLst>
          </p:cNvPr>
          <p:cNvSpPr/>
          <p:nvPr/>
        </p:nvSpPr>
        <p:spPr>
          <a:xfrm>
            <a:off x="6244989" y="5862229"/>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Tx</a:t>
            </a:r>
          </a:p>
          <a:p>
            <a:pPr algn="ctr"/>
            <a:r>
              <a:rPr lang="en-US" altLang="ko-KR" sz="800" b="1" dirty="0">
                <a:solidFill>
                  <a:schemeClr val="tx1"/>
                </a:solidFill>
              </a:rPr>
              <a:t>MU-RTS</a:t>
            </a:r>
          </a:p>
        </p:txBody>
      </p:sp>
      <p:sp>
        <p:nvSpPr>
          <p:cNvPr id="34" name="직사각형 33">
            <a:extLst>
              <a:ext uri="{FF2B5EF4-FFF2-40B4-BE49-F238E27FC236}">
                <a16:creationId xmlns:a16="http://schemas.microsoft.com/office/drawing/2014/main" id="{8BAF9980-5507-17CD-C3B8-529F9F8FDD2E}"/>
              </a:ext>
            </a:extLst>
          </p:cNvPr>
          <p:cNvSpPr/>
          <p:nvPr/>
        </p:nvSpPr>
        <p:spPr>
          <a:xfrm>
            <a:off x="6244989" y="5379334"/>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Tx</a:t>
            </a:r>
          </a:p>
          <a:p>
            <a:pPr algn="ctr"/>
            <a:r>
              <a:rPr lang="en-US" altLang="ko-KR" sz="800" b="1" dirty="0">
                <a:solidFill>
                  <a:schemeClr val="tx1"/>
                </a:solidFill>
              </a:rPr>
              <a:t>MU-RTS</a:t>
            </a:r>
          </a:p>
        </p:txBody>
      </p:sp>
      <p:sp>
        <p:nvSpPr>
          <p:cNvPr id="35" name="직사각형 34">
            <a:extLst>
              <a:ext uri="{FF2B5EF4-FFF2-40B4-BE49-F238E27FC236}">
                <a16:creationId xmlns:a16="http://schemas.microsoft.com/office/drawing/2014/main" id="{4A8BEB0B-A7FE-0E13-E01A-2EF015729E8E}"/>
              </a:ext>
            </a:extLst>
          </p:cNvPr>
          <p:cNvSpPr/>
          <p:nvPr/>
        </p:nvSpPr>
        <p:spPr>
          <a:xfrm>
            <a:off x="6244989" y="4903567"/>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Tx</a:t>
            </a:r>
          </a:p>
          <a:p>
            <a:pPr algn="ctr"/>
            <a:r>
              <a:rPr lang="en-US" altLang="ko-KR" sz="800" b="1" dirty="0">
                <a:solidFill>
                  <a:schemeClr val="tx1"/>
                </a:solidFill>
              </a:rPr>
              <a:t>MU-RTS</a:t>
            </a:r>
          </a:p>
        </p:txBody>
      </p:sp>
      <p:sp>
        <p:nvSpPr>
          <p:cNvPr id="36" name="직사각형 35">
            <a:extLst>
              <a:ext uri="{FF2B5EF4-FFF2-40B4-BE49-F238E27FC236}">
                <a16:creationId xmlns:a16="http://schemas.microsoft.com/office/drawing/2014/main" id="{FE18FE54-852E-1B5B-B09C-D0C36B084A08}"/>
              </a:ext>
            </a:extLst>
          </p:cNvPr>
          <p:cNvSpPr/>
          <p:nvPr/>
        </p:nvSpPr>
        <p:spPr>
          <a:xfrm>
            <a:off x="6244989" y="4420672"/>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Tx</a:t>
            </a:r>
          </a:p>
          <a:p>
            <a:pPr algn="ctr"/>
            <a:r>
              <a:rPr lang="en-US" altLang="ko-KR" sz="800" b="1" dirty="0">
                <a:solidFill>
                  <a:schemeClr val="tx1"/>
                </a:solidFill>
              </a:rPr>
              <a:t>MU-RTS</a:t>
            </a:r>
          </a:p>
        </p:txBody>
      </p:sp>
      <p:sp>
        <p:nvSpPr>
          <p:cNvPr id="37" name="직사각형 36">
            <a:extLst>
              <a:ext uri="{FF2B5EF4-FFF2-40B4-BE49-F238E27FC236}">
                <a16:creationId xmlns:a16="http://schemas.microsoft.com/office/drawing/2014/main" id="{9D2F4210-FD65-380F-C213-272906B0719D}"/>
              </a:ext>
            </a:extLst>
          </p:cNvPr>
          <p:cNvSpPr/>
          <p:nvPr/>
        </p:nvSpPr>
        <p:spPr>
          <a:xfrm>
            <a:off x="7032903" y="5860114"/>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Rx</a:t>
            </a:r>
          </a:p>
          <a:p>
            <a:pPr algn="ctr"/>
            <a:r>
              <a:rPr lang="en-US" altLang="ko-KR" sz="800" b="1" dirty="0">
                <a:solidFill>
                  <a:schemeClr val="tx1"/>
                </a:solidFill>
              </a:rPr>
              <a:t>CTS</a:t>
            </a:r>
          </a:p>
        </p:txBody>
      </p:sp>
      <p:sp>
        <p:nvSpPr>
          <p:cNvPr id="38" name="직사각형 37">
            <a:extLst>
              <a:ext uri="{FF2B5EF4-FFF2-40B4-BE49-F238E27FC236}">
                <a16:creationId xmlns:a16="http://schemas.microsoft.com/office/drawing/2014/main" id="{D341A1CC-4A1D-C637-9611-753D4A278C60}"/>
              </a:ext>
            </a:extLst>
          </p:cNvPr>
          <p:cNvSpPr/>
          <p:nvPr/>
        </p:nvSpPr>
        <p:spPr>
          <a:xfrm>
            <a:off x="7032903" y="5377219"/>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Rx</a:t>
            </a:r>
          </a:p>
          <a:p>
            <a:pPr algn="ctr"/>
            <a:r>
              <a:rPr lang="en-US" altLang="ko-KR" sz="800" b="1" dirty="0">
                <a:solidFill>
                  <a:schemeClr val="tx1"/>
                </a:solidFill>
              </a:rPr>
              <a:t>CTS</a:t>
            </a:r>
          </a:p>
        </p:txBody>
      </p:sp>
      <p:sp>
        <p:nvSpPr>
          <p:cNvPr id="39" name="직사각형 38">
            <a:extLst>
              <a:ext uri="{FF2B5EF4-FFF2-40B4-BE49-F238E27FC236}">
                <a16:creationId xmlns:a16="http://schemas.microsoft.com/office/drawing/2014/main" id="{9B575CCF-5091-403E-0FC6-066BE281261C}"/>
              </a:ext>
            </a:extLst>
          </p:cNvPr>
          <p:cNvSpPr/>
          <p:nvPr/>
        </p:nvSpPr>
        <p:spPr>
          <a:xfrm>
            <a:off x="7032903" y="4901452"/>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Rx</a:t>
            </a:r>
          </a:p>
          <a:p>
            <a:pPr algn="ctr"/>
            <a:r>
              <a:rPr lang="en-US" altLang="ko-KR" sz="800" b="1" dirty="0">
                <a:solidFill>
                  <a:schemeClr val="tx1"/>
                </a:solidFill>
              </a:rPr>
              <a:t>CTS</a:t>
            </a:r>
          </a:p>
        </p:txBody>
      </p:sp>
      <p:sp>
        <p:nvSpPr>
          <p:cNvPr id="40" name="직사각형 39">
            <a:extLst>
              <a:ext uri="{FF2B5EF4-FFF2-40B4-BE49-F238E27FC236}">
                <a16:creationId xmlns:a16="http://schemas.microsoft.com/office/drawing/2014/main" id="{50E9596E-567A-927E-64F3-E57DD3F2EED5}"/>
              </a:ext>
            </a:extLst>
          </p:cNvPr>
          <p:cNvSpPr/>
          <p:nvPr/>
        </p:nvSpPr>
        <p:spPr>
          <a:xfrm>
            <a:off x="7032903" y="4418557"/>
            <a:ext cx="449413" cy="48755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 b="1" dirty="0">
                <a:solidFill>
                  <a:schemeClr val="tx1"/>
                </a:solidFill>
              </a:rPr>
              <a:t>Rx</a:t>
            </a:r>
          </a:p>
          <a:p>
            <a:pPr algn="ctr"/>
            <a:r>
              <a:rPr lang="en-US" altLang="ko-KR" sz="800" b="1" dirty="0">
                <a:solidFill>
                  <a:schemeClr val="tx1"/>
                </a:solidFill>
              </a:rPr>
              <a:t>CTS</a:t>
            </a:r>
          </a:p>
        </p:txBody>
      </p:sp>
      <p:sp>
        <p:nvSpPr>
          <p:cNvPr id="41" name="TextBox 40">
            <a:extLst>
              <a:ext uri="{FF2B5EF4-FFF2-40B4-BE49-F238E27FC236}">
                <a16:creationId xmlns:a16="http://schemas.microsoft.com/office/drawing/2014/main" id="{29017B8C-AA6E-EA5B-AD57-53D59B16B5AC}"/>
              </a:ext>
            </a:extLst>
          </p:cNvPr>
          <p:cNvSpPr txBox="1"/>
          <p:nvPr/>
        </p:nvSpPr>
        <p:spPr>
          <a:xfrm>
            <a:off x="7415615" y="5208642"/>
            <a:ext cx="518371" cy="246221"/>
          </a:xfrm>
          <a:prstGeom prst="rect">
            <a:avLst/>
          </a:prstGeom>
          <a:noFill/>
          <a:ln w="9525">
            <a:noFill/>
          </a:ln>
        </p:spPr>
        <p:txBody>
          <a:bodyPr wrap="square" rtlCol="0">
            <a:spAutoFit/>
          </a:bodyPr>
          <a:lstStyle/>
          <a:p>
            <a:pPr algn="ctr"/>
            <a:r>
              <a:rPr lang="en-US" altLang="ko-KR" sz="1000" dirty="0"/>
              <a:t>SIFS</a:t>
            </a:r>
          </a:p>
        </p:txBody>
      </p:sp>
      <p:sp>
        <p:nvSpPr>
          <p:cNvPr id="42" name="직사각형 41">
            <a:extLst>
              <a:ext uri="{FF2B5EF4-FFF2-40B4-BE49-F238E27FC236}">
                <a16:creationId xmlns:a16="http://schemas.microsoft.com/office/drawing/2014/main" id="{03E59FE8-7B2C-5ABF-5ACA-1D0B1B2F4C4A}"/>
              </a:ext>
            </a:extLst>
          </p:cNvPr>
          <p:cNvSpPr/>
          <p:nvPr/>
        </p:nvSpPr>
        <p:spPr>
          <a:xfrm>
            <a:off x="7867529" y="4424621"/>
            <a:ext cx="728235" cy="1920819"/>
          </a:xfrm>
          <a:prstGeom prst="rect">
            <a:avLst/>
          </a:prstGeom>
          <a:solidFill>
            <a:srgbClr val="FFFF00"/>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Tx</a:t>
            </a:r>
          </a:p>
          <a:p>
            <a:pPr algn="ctr"/>
            <a:r>
              <a:rPr lang="en-US" altLang="ko-KR" sz="1050" b="1" dirty="0">
                <a:solidFill>
                  <a:schemeClr val="tx1"/>
                </a:solidFill>
              </a:rPr>
              <a:t>80 MHz PPDU</a:t>
            </a:r>
          </a:p>
        </p:txBody>
      </p:sp>
    </p:spTree>
    <p:extLst>
      <p:ext uri="{BB962C8B-B14F-4D97-AF65-F5344CB8AC3E}">
        <p14:creationId xmlns:p14="http://schemas.microsoft.com/office/powerpoint/2010/main" val="3726949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F855B7-DEAF-40B5-A696-307212A6B05B}"/>
              </a:ext>
            </a:extLst>
          </p:cNvPr>
          <p:cNvSpPr>
            <a:spLocks noGrp="1"/>
          </p:cNvSpPr>
          <p:nvPr>
            <p:ph type="title"/>
          </p:nvPr>
        </p:nvSpPr>
        <p:spPr>
          <a:xfrm>
            <a:off x="751209" y="614430"/>
            <a:ext cx="7770813" cy="798910"/>
          </a:xfrm>
        </p:spPr>
        <p:txBody>
          <a:bodyPr/>
          <a:lstStyle/>
          <a:p>
            <a:r>
              <a:rPr lang="en-US" altLang="ko-KR" sz="2800" dirty="0"/>
              <a:t>Discussions</a:t>
            </a:r>
          </a:p>
        </p:txBody>
      </p:sp>
      <p:sp>
        <p:nvSpPr>
          <p:cNvPr id="3" name="내용 개체 틀 2">
            <a:extLst>
              <a:ext uri="{FF2B5EF4-FFF2-40B4-BE49-F238E27FC236}">
                <a16:creationId xmlns:a16="http://schemas.microsoft.com/office/drawing/2014/main" id="{0769B44B-4D36-4629-8530-76E612A4A0E0}"/>
              </a:ext>
            </a:extLst>
          </p:cNvPr>
          <p:cNvSpPr>
            <a:spLocks noGrp="1"/>
          </p:cNvSpPr>
          <p:nvPr>
            <p:ph idx="1"/>
          </p:nvPr>
        </p:nvSpPr>
        <p:spPr>
          <a:xfrm>
            <a:off x="696920" y="1463292"/>
            <a:ext cx="7845421" cy="5256822"/>
          </a:xfrm>
        </p:spPr>
        <p:txBody>
          <a:bodyPr>
            <a:normAutofit fontScale="92500" lnSpcReduction="10000"/>
          </a:bodyPr>
          <a:lstStyle/>
          <a:p>
            <a:r>
              <a:rPr lang="en-US" altLang="ko-KR" sz="2200" dirty="0"/>
              <a:t>The expanded BW TXOP is considered as a continuation of the previous TXOP</a:t>
            </a:r>
            <a:endParaRPr lang="en-US" altLang="ko-KR" sz="1900" dirty="0"/>
          </a:p>
          <a:p>
            <a:pPr lvl="1"/>
            <a:r>
              <a:rPr lang="en-US" altLang="ko-KR" sz="1675" dirty="0"/>
              <a:t>Therefore, the TXOP holder performing BW expansion cannot extend its TXNAV timer value</a:t>
            </a:r>
          </a:p>
          <a:p>
            <a:pPr lvl="4"/>
            <a:endParaRPr lang="en-US" altLang="ko-KR" sz="1600" dirty="0"/>
          </a:p>
          <a:p>
            <a:r>
              <a:rPr lang="en-US" altLang="ko-KR" sz="2200" dirty="0"/>
              <a:t>For channel access during BW expansion, following two options can be considered:</a:t>
            </a:r>
            <a:endParaRPr lang="en-US" altLang="ko-KR" sz="1675" dirty="0"/>
          </a:p>
          <a:p>
            <a:pPr lvl="2"/>
            <a:r>
              <a:rPr lang="en-US" altLang="ko-KR" dirty="0"/>
              <a:t>Option 1: Invoke backoff procedure</a:t>
            </a:r>
          </a:p>
          <a:p>
            <a:pPr lvl="3"/>
            <a:r>
              <a:rPr lang="en-US" altLang="ko-KR" sz="1400" dirty="0"/>
              <a:t>Performing a new backoff procedure achieves the same level of protection for the secondary channel as when acquiring a new TXOP</a:t>
            </a:r>
          </a:p>
          <a:p>
            <a:pPr lvl="3"/>
            <a:r>
              <a:rPr lang="en-US" altLang="ko-KR" sz="1400" dirty="0"/>
              <a:t>It's worth noting that initiating a new backoff procedure during TXOP is already allowed in the baseline for TXOP recovery procedures</a:t>
            </a:r>
          </a:p>
          <a:p>
            <a:pPr lvl="2"/>
            <a:r>
              <a:rPr lang="en-US" altLang="ko-KR" dirty="0"/>
              <a:t>Option 2(may have regulation issues): PIFS access (PIFS CCA)</a:t>
            </a:r>
            <a:endParaRPr lang="en-US" altLang="ko-KR" dirty="0">
              <a:highlight>
                <a:srgbClr val="FFFF00"/>
              </a:highlight>
            </a:endParaRPr>
          </a:p>
          <a:p>
            <a:pPr lvl="3"/>
            <a:r>
              <a:rPr lang="en-US" altLang="ko-KR" sz="1400" dirty="0"/>
              <a:t>For the initial TXOP acquisition, access to the secondary channels is determined based on the</a:t>
            </a:r>
            <a:r>
              <a:rPr lang="ko-KR" altLang="en-US" sz="1400" dirty="0"/>
              <a:t> </a:t>
            </a:r>
            <a:r>
              <a:rPr lang="en-US" altLang="ko-KR" sz="1400" dirty="0"/>
              <a:t>PIFS CCA results upon completion of the backoff procedure on the primary channel. In other words, the backoff procedure on the primary channel may not have a significant correlation with the protection level of the secondary channel</a:t>
            </a:r>
          </a:p>
          <a:p>
            <a:pPr lvl="3"/>
            <a:r>
              <a:rPr lang="en-US" altLang="ko-KR" sz="1400" dirty="0"/>
              <a:t>For the BW expansion during TXOP, it can be inferred that an equivalent level of protection is applied to the secondary channel by relying solely on PIFS without incorporating the backoff procedure</a:t>
            </a:r>
          </a:p>
          <a:p>
            <a:pPr lvl="3"/>
            <a:r>
              <a:rPr lang="en-US" altLang="ko-KR" sz="1400" dirty="0"/>
              <a:t>To further enhance protection for the secondary channel and minimize the impact to OBSS on the secondary channels, utilizing DIFS (instead of PIFS) can be considered</a:t>
            </a:r>
          </a:p>
          <a:p>
            <a:pPr lvl="1"/>
            <a:endParaRPr lang="en-US" altLang="ko-KR" sz="1775" dirty="0"/>
          </a:p>
          <a:p>
            <a:pPr lvl="1"/>
            <a:endParaRPr lang="en-US" altLang="ko-KR" sz="1175" dirty="0"/>
          </a:p>
        </p:txBody>
      </p:sp>
      <p:sp>
        <p:nvSpPr>
          <p:cNvPr id="4" name="슬라이드 번호 개체 틀 3">
            <a:extLst>
              <a:ext uri="{FF2B5EF4-FFF2-40B4-BE49-F238E27FC236}">
                <a16:creationId xmlns:a16="http://schemas.microsoft.com/office/drawing/2014/main" id="{71C25D84-24C0-4CBA-A2FB-96C0E17D473A}"/>
              </a:ext>
            </a:extLst>
          </p:cNvPr>
          <p:cNvSpPr>
            <a:spLocks noGrp="1"/>
          </p:cNvSpPr>
          <p:nvPr>
            <p:ph type="sldNum" idx="12"/>
          </p:nvPr>
        </p:nvSpPr>
        <p:spPr/>
        <p:txBody>
          <a:bodyPr/>
          <a:lstStyle/>
          <a:p>
            <a:r>
              <a:rPr lang="en-GB" sz="900" dirty="0"/>
              <a:t>Slide </a:t>
            </a:r>
            <a:fld id="{440F5867-744E-4AA6-B0ED-4C44D2DFBB7B}" type="slidenum">
              <a:rPr lang="en-GB" sz="900" smtClean="0"/>
              <a:pPr/>
              <a:t>8</a:t>
            </a:fld>
            <a:endParaRPr lang="en-GB" sz="900" dirty="0"/>
          </a:p>
        </p:txBody>
      </p:sp>
      <p:sp>
        <p:nvSpPr>
          <p:cNvPr id="61" name="Rectangle 3">
            <a:extLst>
              <a:ext uri="{FF2B5EF4-FFF2-40B4-BE49-F238E27FC236}">
                <a16:creationId xmlns:a16="http://schemas.microsoft.com/office/drawing/2014/main" id="{2C2B48E9-CE6B-45FA-83D4-B47260E5919F}"/>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62" name="Rectangle 4">
            <a:extLst>
              <a:ext uri="{FF2B5EF4-FFF2-40B4-BE49-F238E27FC236}">
                <a16:creationId xmlns:a16="http://schemas.microsoft.com/office/drawing/2014/main" id="{7C5CD1DB-BDD3-4E09-A0D3-4A0D679AB4D8}"/>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3754546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3056520B-C36D-4761-A7D8-E13B43058374}"/>
              </a:ext>
            </a:extLst>
          </p:cNvPr>
          <p:cNvSpPr>
            <a:spLocks noGrp="1"/>
          </p:cNvSpPr>
          <p:nvPr>
            <p:ph idx="1"/>
          </p:nvPr>
        </p:nvSpPr>
        <p:spPr>
          <a:xfrm>
            <a:off x="685804" y="1875182"/>
            <a:ext cx="7770813" cy="4118911"/>
          </a:xfrm>
        </p:spPr>
        <p:txBody>
          <a:bodyPr>
            <a:normAutofit/>
          </a:bodyPr>
          <a:lstStyle/>
          <a:p>
            <a:r>
              <a:rPr lang="en-US" altLang="ko-KR" sz="2400" dirty="0"/>
              <a:t>Among the channel access options provided by the baseline, there is no suitable option for a STA with a significant amount of traffic with low-latency traffic</a:t>
            </a:r>
          </a:p>
          <a:p>
            <a:endParaRPr lang="en-US" altLang="ko-KR" sz="2400" dirty="0"/>
          </a:p>
          <a:p>
            <a:r>
              <a:rPr lang="en-US" altLang="ko-KR" sz="2400" dirty="0"/>
              <a:t>We proposed a mechanism for expanding the bandwidth of the already acquired TXOP, allowing a STA to initiate transmission as early as possible and to utilize available secondary channels later during the TXOP</a:t>
            </a:r>
          </a:p>
        </p:txBody>
      </p:sp>
      <p:sp>
        <p:nvSpPr>
          <p:cNvPr id="2" name="제목 1">
            <a:extLst>
              <a:ext uri="{FF2B5EF4-FFF2-40B4-BE49-F238E27FC236}">
                <a16:creationId xmlns:a16="http://schemas.microsoft.com/office/drawing/2014/main" id="{C423F341-8DDF-4CD9-A82F-57D064DD02BB}"/>
              </a:ext>
            </a:extLst>
          </p:cNvPr>
          <p:cNvSpPr>
            <a:spLocks noGrp="1"/>
          </p:cNvSpPr>
          <p:nvPr>
            <p:ph type="title"/>
          </p:nvPr>
        </p:nvSpPr>
        <p:spPr>
          <a:xfrm>
            <a:off x="685805" y="628657"/>
            <a:ext cx="7770813" cy="925121"/>
          </a:xfrm>
        </p:spPr>
        <p:txBody>
          <a:bodyPr/>
          <a:lstStyle/>
          <a:p>
            <a:r>
              <a:rPr lang="en-US" altLang="ko-KR" sz="2800" dirty="0"/>
              <a:t>Summary</a:t>
            </a:r>
            <a:endParaRPr lang="ko-KR" altLang="en-US" sz="2800" dirty="0"/>
          </a:p>
        </p:txBody>
      </p:sp>
      <p:sp>
        <p:nvSpPr>
          <p:cNvPr id="4" name="슬라이드 번호 개체 틀 3">
            <a:extLst>
              <a:ext uri="{FF2B5EF4-FFF2-40B4-BE49-F238E27FC236}">
                <a16:creationId xmlns:a16="http://schemas.microsoft.com/office/drawing/2014/main" id="{98EE64F9-7956-43D3-8404-26CB0FD97B5C}"/>
              </a:ext>
            </a:extLst>
          </p:cNvPr>
          <p:cNvSpPr>
            <a:spLocks noGrp="1"/>
          </p:cNvSpPr>
          <p:nvPr>
            <p:ph type="sldNum" idx="12"/>
          </p:nvPr>
        </p:nvSpPr>
        <p:spPr/>
        <p:txBody>
          <a:bodyPr/>
          <a:lstStyle/>
          <a:p>
            <a:r>
              <a:rPr lang="en-GB" sz="900" dirty="0"/>
              <a:t>Slide </a:t>
            </a:r>
            <a:fld id="{440F5867-744E-4AA6-B0ED-4C44D2DFBB7B}" type="slidenum">
              <a:rPr lang="en-GB" sz="900" smtClean="0"/>
              <a:pPr/>
              <a:t>9</a:t>
            </a:fld>
            <a:endParaRPr lang="en-GB" sz="900" dirty="0"/>
          </a:p>
        </p:txBody>
      </p:sp>
      <p:sp>
        <p:nvSpPr>
          <p:cNvPr id="7" name="Rectangle 3">
            <a:extLst>
              <a:ext uri="{FF2B5EF4-FFF2-40B4-BE49-F238E27FC236}">
                <a16:creationId xmlns:a16="http://schemas.microsoft.com/office/drawing/2014/main" id="{DA5CED93-D2F0-453A-A5A7-0A870B075B55}"/>
              </a:ext>
            </a:extLst>
          </p:cNvPr>
          <p:cNvSpPr txBox="1">
            <a:spLocks noChangeArrowheads="1"/>
          </p:cNvSpPr>
          <p:nvPr/>
        </p:nvSpPr>
        <p:spPr bwMode="auto">
          <a:xfrm>
            <a:off x="696920" y="333382"/>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60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algn="l" eaLnBrk="0" latinLnBrk="0" hangingPunct="0"/>
            <a:r>
              <a:rPr lang="en-US" altLang="ko-KR" kern="0" dirty="0"/>
              <a:t>December 2023</a:t>
            </a:r>
            <a:endParaRPr lang="en-GB" altLang="ko-KR" kern="0" dirty="0"/>
          </a:p>
        </p:txBody>
      </p:sp>
      <p:sp>
        <p:nvSpPr>
          <p:cNvPr id="9" name="Rectangle 4">
            <a:extLst>
              <a:ext uri="{FF2B5EF4-FFF2-40B4-BE49-F238E27FC236}">
                <a16:creationId xmlns:a16="http://schemas.microsoft.com/office/drawing/2014/main" id="{D6BC06BE-46F8-47F6-BD71-7F3B9BEE7D5F}"/>
              </a:ext>
            </a:extLst>
          </p:cNvPr>
          <p:cNvSpPr txBox="1">
            <a:spLocks noChangeArrowheads="1"/>
          </p:cNvSpPr>
          <p:nvPr/>
        </p:nvSpPr>
        <p:spPr bwMode="auto">
          <a:xfrm>
            <a:off x="5357821" y="6475428"/>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282993" rtl="0" eaLnBrk="1" fontAlgn="base" hangingPunct="1">
              <a:spcBef>
                <a:spcPct val="0"/>
              </a:spcBef>
              <a:spcAft>
                <a:spcPct val="0"/>
              </a:spcAft>
              <a:buClr>
                <a:srgbClr val="000000"/>
              </a:buClr>
              <a:buSzPct val="100000"/>
              <a:buFont typeface="Times New Roman" pitchFamily="16" charset="0"/>
              <a:tabLst>
                <a:tab pos="0" algn="l"/>
                <a:tab pos="431978" algn="l"/>
                <a:tab pos="863954" algn="l"/>
                <a:tab pos="1295930" algn="l"/>
                <a:tab pos="1727910" algn="l"/>
                <a:tab pos="2159887" algn="l"/>
                <a:tab pos="2591862" algn="l"/>
                <a:tab pos="3023840" algn="l"/>
                <a:tab pos="3455816" algn="l"/>
                <a:tab pos="3887794" algn="l"/>
                <a:tab pos="4319772" algn="l"/>
                <a:tab pos="4751748" algn="l"/>
              </a:tabLst>
              <a:defRPr sz="1050" b="1">
                <a:solidFill>
                  <a:srgbClr val="000000"/>
                </a:solidFill>
                <a:latin typeface="+mj-lt"/>
                <a:ea typeface="+mj-ea"/>
                <a:cs typeface="Arial Unicode MS" charset="0"/>
              </a:defRPr>
            </a:lvl1pPr>
            <a:lvl2pPr marL="467987" indent="-179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2pPr>
            <a:lvl3pPr marL="71998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3pPr>
            <a:lvl4pPr marL="100797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4pPr>
            <a:lvl5pPr marL="1295963"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5pPr>
            <a:lvl6pPr marL="1583957"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6pPr>
            <a:lvl7pPr marL="1871948"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7pPr>
            <a:lvl8pPr marL="2159940"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8pPr>
            <a:lvl9pPr marL="2447932" indent="-143996" algn="ctr" defTabSz="282993" rtl="0" eaLnBrk="1" fontAlgn="base" hangingPunct="1">
              <a:spcBef>
                <a:spcPct val="0"/>
              </a:spcBef>
              <a:spcAft>
                <a:spcPct val="0"/>
              </a:spcAft>
              <a:buClr>
                <a:srgbClr val="000000"/>
              </a:buClr>
              <a:buSzPct val="100000"/>
              <a:buFont typeface="Times New Roman" pitchFamily="16" charset="0"/>
              <a:defRPr sz="2025" b="1">
                <a:solidFill>
                  <a:srgbClr val="000000"/>
                </a:solidFill>
                <a:latin typeface="Times New Roman" pitchFamily="16" charset="0"/>
                <a:ea typeface="MS Gothic" charset="-128"/>
              </a:defRPr>
            </a:lvl9pPr>
          </a:lstStyle>
          <a:p>
            <a:pPr defTabSz="212239" eaLnBrk="0" latinLnBrk="0" hangingPunct="0"/>
            <a:r>
              <a:rPr lang="en-GB" altLang="ko-KR" b="0" kern="0" dirty="0"/>
              <a:t>Sanghyun Kim (WILUS), et al.</a:t>
            </a:r>
          </a:p>
        </p:txBody>
      </p:sp>
    </p:spTree>
    <p:extLst>
      <p:ext uri="{BB962C8B-B14F-4D97-AF65-F5344CB8AC3E}">
        <p14:creationId xmlns:p14="http://schemas.microsoft.com/office/powerpoint/2010/main" val="36405157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square" lIns="0" tIns="0" rIns="0" bIns="0" numCol="1" rtlCol="0" anchor="ctr" anchorCtr="0" compatLnSpc="1">
        <a:prstTxWarp prst="textNoShape">
          <a:avLst/>
        </a:prstTxWarp>
        <a:normAutofit/>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Arial" panose="020B0604020202020204" pitchFamily="34" charset="0"/>
            <a:ea typeface="MS Gothic" charset="-128"/>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FA45FB65-813D-4309-B136-7BAE44D91FFA}" vid="{33BAA8CA-ADE1-4A73-84DC-0DD6C46F3924}"/>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square" lIns="0" tIns="0" rIns="0" bIns="0" numCol="1" rtlCol="0" anchor="ctr" anchorCtr="0" compatLnSpc="1">
        <a:prstTxWarp prst="textNoShape">
          <a:avLst/>
        </a:prstTxWarp>
        <a:normAutofit/>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Arial" panose="020B0604020202020204" pitchFamily="34" charset="0"/>
            <a:ea typeface="MS Gothic" charset="-128"/>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FA45FB65-813D-4309-B136-7BAE44D91FFA}" vid="{33BAA8CA-ADE1-4A73-84DC-0DD6C46F3924}"/>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125915</TotalTime>
  <Words>1354</Words>
  <Application>Microsoft Office PowerPoint</Application>
  <PresentationFormat>화면 슬라이드 쇼(4:3)</PresentationFormat>
  <Paragraphs>278</Paragraphs>
  <Slides>11</Slides>
  <Notes>6</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11</vt:i4>
      </vt:variant>
    </vt:vector>
  </HeadingPairs>
  <TitlesOfParts>
    <vt:vector size="16" baseType="lpstr">
      <vt:lpstr>맑은 고딕</vt:lpstr>
      <vt:lpstr>Arial</vt:lpstr>
      <vt:lpstr>Times New Roman</vt:lpstr>
      <vt:lpstr>Office Theme</vt:lpstr>
      <vt:lpstr>1_Office Theme</vt:lpstr>
      <vt:lpstr>TXOP bandwidth expansion</vt:lpstr>
      <vt:lpstr>Abstract</vt:lpstr>
      <vt:lpstr>Wide bandwidth channel access (baseline)</vt:lpstr>
      <vt:lpstr>Problems</vt:lpstr>
      <vt:lpstr>Goal</vt:lpstr>
      <vt:lpstr>Design Principles</vt:lpstr>
      <vt:lpstr>Proposal</vt:lpstr>
      <vt:lpstr>Discussions</vt:lpstr>
      <vt:lpstr>Summary</vt:lpstr>
      <vt:lpstr>Straw Poll</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Non-AP initiated TXOP sharing</dc:title>
  <dc:creator>Shawn</dc:creator>
  <cp:lastModifiedBy>Shawn</cp:lastModifiedBy>
  <cp:revision>1238</cp:revision>
  <cp:lastPrinted>2020-04-01T07:02:56Z</cp:lastPrinted>
  <dcterms:created xsi:type="dcterms:W3CDTF">2020-03-18T02:52:23Z</dcterms:created>
  <dcterms:modified xsi:type="dcterms:W3CDTF">2023-12-20T02:08:32Z</dcterms:modified>
</cp:coreProperties>
</file>