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474" r:id="rId3"/>
    <p:sldId id="483" r:id="rId4"/>
    <p:sldId id="484" r:id="rId5"/>
    <p:sldId id="37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Hanxiao (Tony, CT Lab)" initials="H(CL" lastIdx="3"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381" autoAdjust="0"/>
  </p:normalViewPr>
  <p:slideViewPr>
    <p:cSldViewPr>
      <p:cViewPr>
        <p:scale>
          <a:sx n="90" d="100"/>
          <a:sy n="90" d="100"/>
        </p:scale>
        <p:origin x="1666" y="5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4211138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3852551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835669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416014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GB" dirty="0"/>
              <a:t>Yinan Qi(OPPO)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GB" dirty="0"/>
              <a:t>Yinan Qi(OPPO)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1167299"/>
            <a:ext cx="7772400" cy="870323"/>
          </a:xfrm>
          <a:noFill/>
        </p:spPr>
        <p:txBody>
          <a:bodyPr/>
          <a:lstStyle/>
          <a:p>
            <a:r>
              <a:rPr lang="en-US" sz="2800" dirty="0">
                <a:solidFill>
                  <a:schemeClr val="tx1"/>
                </a:solidFill>
              </a:rPr>
              <a:t>Draft Response to ITU-T SG20 </a:t>
            </a:r>
            <a:r>
              <a:rPr lang="en-GB" sz="2800" dirty="0">
                <a:solidFill>
                  <a:schemeClr val="tx1"/>
                </a:solidFill>
              </a:rPr>
              <a:t>LS on the draft Technical Report ITU-T </a:t>
            </a:r>
            <a:r>
              <a:rPr lang="en-GB" sz="2800" dirty="0" err="1">
                <a:solidFill>
                  <a:schemeClr val="tx1"/>
                </a:solidFill>
              </a:rPr>
              <a:t>YSTR.Ambient</a:t>
            </a:r>
            <a:r>
              <a:rPr lang="en-GB" sz="2800" dirty="0">
                <a:solidFill>
                  <a:schemeClr val="tx1"/>
                </a:solidFill>
              </a:rPr>
              <a:t> IoT</a:t>
            </a:r>
            <a:endParaRPr lang="en-US" sz="2800" dirty="0">
              <a:solidFill>
                <a:srgbClr val="FF0000"/>
              </a:solidFill>
              <a:highlight>
                <a:srgbClr val="FFFF00"/>
              </a:highlight>
            </a:endParaRPr>
          </a:p>
        </p:txBody>
      </p:sp>
      <p:sp>
        <p:nvSpPr>
          <p:cNvPr id="7173" name="Rectangle 6"/>
          <p:cNvSpPr>
            <a:spLocks noGrp="1" noChangeArrowheads="1"/>
          </p:cNvSpPr>
          <p:nvPr>
            <p:ph idx="1"/>
          </p:nvPr>
        </p:nvSpPr>
        <p:spPr>
          <a:xfrm>
            <a:off x="565504" y="2574575"/>
            <a:ext cx="7772400" cy="2018951"/>
          </a:xfrm>
          <a:noFill/>
        </p:spPr>
        <p:txBody>
          <a:bodyPr/>
          <a:lstStyle/>
          <a:p>
            <a:pPr algn="ctr">
              <a:buFontTx/>
              <a:buNone/>
            </a:pPr>
            <a:r>
              <a:rPr lang="en-US" sz="1800" dirty="0"/>
              <a:t>Date:</a:t>
            </a:r>
            <a:r>
              <a:rPr lang="en-US" sz="1800" b="0" dirty="0"/>
              <a:t> 2023-12-19</a:t>
            </a:r>
          </a:p>
        </p:txBody>
      </p:sp>
      <p:sp>
        <p:nvSpPr>
          <p:cNvPr id="8" name="Rectangle 12"/>
          <p:cNvSpPr>
            <a:spLocks noChangeArrowheads="1"/>
          </p:cNvSpPr>
          <p:nvPr/>
        </p:nvSpPr>
        <p:spPr bwMode="auto">
          <a:xfrm>
            <a:off x="838200" y="2895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2274040322"/>
              </p:ext>
            </p:extLst>
          </p:nvPr>
        </p:nvGraphicFramePr>
        <p:xfrm>
          <a:off x="838200" y="3400024"/>
          <a:ext cx="7239000" cy="2203616"/>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mn-lt"/>
                          <a:ea typeface="Times New Roman"/>
                          <a:cs typeface="Arial"/>
                        </a:rPr>
                        <a:t>OPPO</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latin typeface="Times New Roman"/>
                          <a:ea typeface="Times New Roman"/>
                          <a:cs typeface="Arial"/>
                        </a:rPr>
                        <a:t>W</a:t>
                      </a:r>
                      <a:r>
                        <a:rPr lang="en-US" altLang="zh-CN" sz="1200" dirty="0" err="1">
                          <a:latin typeface="Times New Roman"/>
                          <a:ea typeface="Times New Roman"/>
                          <a:cs typeface="Arial"/>
                        </a:rPr>
                        <a:t>eijie</a:t>
                      </a:r>
                      <a:r>
                        <a:rPr lang="en-US" altLang="zh-CN" sz="1200" dirty="0">
                          <a:latin typeface="Times New Roman"/>
                          <a:ea typeface="Times New Roman"/>
                          <a:cs typeface="Arial"/>
                        </a:rPr>
                        <a:t> Xu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l">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l">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Rectangle 1">
            <a:extLst>
              <a:ext uri="{FF2B5EF4-FFF2-40B4-BE49-F238E27FC236}">
                <a16:creationId xmlns:a16="http://schemas.microsoft.com/office/drawing/2014/main" id="{7F6F206C-69CA-40A5-B724-2CA0CD8503B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802.11-23/2202r0</a:t>
            </a:r>
            <a:endParaRPr lang="en-SG" sz="1800" dirty="0">
              <a:latin typeface="+mn-lt"/>
            </a:endParaRPr>
          </a:p>
        </p:txBody>
      </p:sp>
      <p:sp>
        <p:nvSpPr>
          <p:cNvPr id="10" name="Date Placeholder 3">
            <a:extLst>
              <a:ext uri="{FF2B5EF4-FFF2-40B4-BE49-F238E27FC236}">
                <a16:creationId xmlns:a16="http://schemas.microsoft.com/office/drawing/2014/main" id="{61C76F40-1092-479B-8890-055034642A2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December</a:t>
            </a:r>
            <a:r>
              <a:rPr lang="en-US" sz="1800" b="1" dirty="0"/>
              <a:t> 2022</a:t>
            </a:r>
            <a:endParaRPr lang="en-GB" sz="1800" b="1" dirty="0"/>
          </a:p>
        </p:txBody>
      </p:sp>
      <p:sp>
        <p:nvSpPr>
          <p:cNvPr id="3" name="Footer Placeholder 2">
            <a:extLst>
              <a:ext uri="{FF2B5EF4-FFF2-40B4-BE49-F238E27FC236}">
                <a16:creationId xmlns:a16="http://schemas.microsoft.com/office/drawing/2014/main" id="{9308F0AE-F1F6-4187-8BEA-AAB2659BF569}"/>
              </a:ext>
            </a:extLst>
          </p:cNvPr>
          <p:cNvSpPr>
            <a:spLocks noGrp="1"/>
          </p:cNvSpPr>
          <p:nvPr>
            <p:ph type="ftr" sz="quarter" idx="3"/>
          </p:nvPr>
        </p:nvSpPr>
        <p:spPr>
          <a:xfrm flipH="1">
            <a:off x="6400800" y="6475413"/>
            <a:ext cx="2143060" cy="184666"/>
          </a:xfrm>
        </p:spPr>
        <p:txBody>
          <a:bodyPr/>
          <a:lstStyle/>
          <a:p>
            <a:pPr>
              <a:defRPr/>
            </a:pPr>
            <a:r>
              <a:rPr lang="en-US" altLang="zh-CN" dirty="0"/>
              <a:t>Yinan Qi </a:t>
            </a:r>
            <a:r>
              <a:rPr lang="en-GB" dirty="0"/>
              <a:t>(OPPO)</a:t>
            </a:r>
            <a:endParaRPr lang="en-US" dirty="0"/>
          </a:p>
        </p:txBody>
      </p:sp>
      <p:sp>
        <p:nvSpPr>
          <p:cNvPr id="4" name="Slide Number Placeholder 3">
            <a:extLst>
              <a:ext uri="{FF2B5EF4-FFF2-40B4-BE49-F238E27FC236}">
                <a16:creationId xmlns:a16="http://schemas.microsoft.com/office/drawing/2014/main" id="{D9131881-3FE1-4578-8B6F-9E07835D61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December 2022</a:t>
            </a:r>
            <a:endParaRPr lang="en-GB"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US" altLang="zh-CN" dirty="0"/>
              <a:t>Yinan Qi</a:t>
            </a:r>
            <a:r>
              <a:rPr lang="en-GB" dirty="0"/>
              <a:t>(OPPO)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802.11-22/2202r0</a:t>
            </a:r>
            <a:endParaRPr lang="en-SG" sz="1800" dirty="0">
              <a:latin typeface="+mn-lt"/>
            </a:endParaRPr>
          </a:p>
        </p:txBody>
      </p:sp>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696912" y="285349"/>
            <a:ext cx="7772400" cy="1066800"/>
          </a:xfrm>
        </p:spPr>
        <p:txBody>
          <a:bodyPr/>
          <a:lstStyle/>
          <a:p>
            <a:r>
              <a:rPr lang="en-US" altLang="zh-CN" sz="2800" dirty="0"/>
              <a:t>Background </a:t>
            </a:r>
            <a:endParaRPr lang="en-US" sz="2800" dirty="0"/>
          </a:p>
        </p:txBody>
      </p:sp>
      <p:pic>
        <p:nvPicPr>
          <p:cNvPr id="5" name="图片 4">
            <a:extLst>
              <a:ext uri="{FF2B5EF4-FFF2-40B4-BE49-F238E27FC236}">
                <a16:creationId xmlns:a16="http://schemas.microsoft.com/office/drawing/2014/main" id="{762FEBB1-D8FC-77A0-961B-F2A87574A2F6}"/>
              </a:ext>
            </a:extLst>
          </p:cNvPr>
          <p:cNvPicPr>
            <a:picLocks noChangeAspect="1"/>
          </p:cNvPicPr>
          <p:nvPr/>
        </p:nvPicPr>
        <p:blipFill>
          <a:blip r:embed="rId3"/>
          <a:stretch>
            <a:fillRect/>
          </a:stretch>
        </p:blipFill>
        <p:spPr>
          <a:xfrm>
            <a:off x="1672335" y="1216705"/>
            <a:ext cx="5875529" cy="5189670"/>
          </a:xfrm>
          <a:prstGeom prst="rect">
            <a:avLst/>
          </a:prstGeom>
        </p:spPr>
      </p:pic>
    </p:spTree>
    <p:extLst>
      <p:ext uri="{BB962C8B-B14F-4D97-AF65-F5344CB8AC3E}">
        <p14:creationId xmlns:p14="http://schemas.microsoft.com/office/powerpoint/2010/main" val="2702182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December 2022</a:t>
            </a:r>
            <a:endParaRPr lang="en-GB"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US" altLang="zh-CN" dirty="0"/>
              <a:t>Yinan Qi</a:t>
            </a:r>
            <a:r>
              <a:rPr lang="en-GB" dirty="0"/>
              <a:t>(OPPO)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802.11-22/2202r0</a:t>
            </a:r>
            <a:endParaRPr lang="en-SG" sz="1800" dirty="0">
              <a:latin typeface="+mn-lt"/>
            </a:endParaRPr>
          </a:p>
        </p:txBody>
      </p:sp>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696912" y="285349"/>
            <a:ext cx="7772400" cy="1066800"/>
          </a:xfrm>
        </p:spPr>
        <p:txBody>
          <a:bodyPr/>
          <a:lstStyle/>
          <a:p>
            <a:r>
              <a:rPr lang="en-US" altLang="zh-CN" sz="2800" dirty="0"/>
              <a:t>Proposed Response (1)</a:t>
            </a:r>
            <a:endParaRPr lang="en-US" sz="2800" dirty="0"/>
          </a:p>
        </p:txBody>
      </p:sp>
      <p:sp>
        <p:nvSpPr>
          <p:cNvPr id="4" name="Content Placeholder 2">
            <a:extLst>
              <a:ext uri="{FF2B5EF4-FFF2-40B4-BE49-F238E27FC236}">
                <a16:creationId xmlns:a16="http://schemas.microsoft.com/office/drawing/2014/main" id="{AB2BC5C6-28B4-8B3D-A62B-5B24DED168A1}"/>
              </a:ext>
            </a:extLst>
          </p:cNvPr>
          <p:cNvSpPr txBox="1">
            <a:spLocks noChangeArrowheads="1"/>
          </p:cNvSpPr>
          <p:nvPr/>
        </p:nvSpPr>
        <p:spPr bwMode="auto">
          <a:xfrm>
            <a:off x="969097" y="1132292"/>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07000"/>
              </a:lnSpc>
              <a:spcAft>
                <a:spcPts val="800"/>
              </a:spcAft>
            </a:pPr>
            <a:r>
              <a:rPr lang="en-GB" sz="1600" kern="100" dirty="0">
                <a:effectLst/>
                <a:ea typeface="等线" panose="02010600030101010101" pitchFamily="2" charset="-122"/>
                <a:cs typeface="Arial" panose="020B0604020202020204" pitchFamily="34" charset="0"/>
              </a:rPr>
              <a:t>Dear ITU-T Study Group 20 Members, </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Thank you for notifying IEEE 802.11 about the commencement of the Ambient power-enabled (AMP) IoT study and the initiation of drafting the Technical Report titled "Analysis on requirements and use cases of ambient power-enabled IoT" within ITU-T Study Group 20. We acknowledge your inquiry regarding our relevant activities.</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In response, we would like to update you on the progress of the study on AMP IoT in IEEE 802.11, which has undergone the following phases: </a:t>
            </a:r>
          </a:p>
          <a:p>
            <a:pPr marL="342900" lvl="0" indent="-342900">
              <a:lnSpc>
                <a:spcPct val="107000"/>
              </a:lnSpc>
              <a:buFont typeface="Symbol" panose="05050102010706020507" pitchFamily="18" charset="2"/>
              <a:buChar char=""/>
            </a:pPr>
            <a:r>
              <a:rPr lang="en-GB" sz="1600" kern="100" dirty="0">
                <a:effectLst/>
                <a:ea typeface="等线" panose="02010600030101010101" pitchFamily="2" charset="-122"/>
                <a:cs typeface="Arial" panose="020B0604020202020204" pitchFamily="34" charset="0"/>
              </a:rPr>
              <a:t>Technical Interest Group (TIG) for AMP: A TIG focused on AMP was established during the IEEE meeting in May 2022. The primary outcome of this research is a technical report [1] that encompasses use cases, requirements, prototypes, technical and economic feasibility analysis, and more. The TIG concluded its work during the IEEE meeting in March 2023.</a:t>
            </a:r>
          </a:p>
          <a:p>
            <a:pPr marL="342900" lvl="0" indent="-342900">
              <a:lnSpc>
                <a:spcPct val="107000"/>
              </a:lnSpc>
              <a:spcAft>
                <a:spcPts val="800"/>
              </a:spcAft>
              <a:buFont typeface="Symbol" panose="05050102010706020507" pitchFamily="18" charset="2"/>
              <a:buChar char=""/>
            </a:pPr>
            <a:r>
              <a:rPr lang="en-GB" sz="1600" kern="100" dirty="0">
                <a:effectLst/>
                <a:ea typeface="等线" panose="02010600030101010101" pitchFamily="2" charset="-122"/>
                <a:cs typeface="Arial" panose="020B0604020202020204" pitchFamily="34" charset="0"/>
              </a:rPr>
              <a:t>Following the TIG, a study group (SG) was formed in IEEE meeting in March 2023. Discussions within this group covered aspects such as Tx/Rx architectures, deployment topologies, operation frequency bands, etc. With valuable contributions from involved IEEE 802.11 members, the objectives of the AMP IoT study were incorporated into the agreed Project Authorization Request (PAR) and Criteria for Standards Development (CSD) [2]-[3]. In the IEEE plenary meeting in November 2023, consensus was reached to establish a Task Group (TG) for specification purposes. </a:t>
            </a:r>
          </a:p>
          <a:p>
            <a:pPr marL="0" indent="0">
              <a:spcBef>
                <a:spcPts val="0"/>
              </a:spcBef>
              <a:spcAft>
                <a:spcPts val="600"/>
              </a:spcAft>
            </a:pPr>
            <a:endParaRPr lang="en-US" altLang="zh-CN" sz="1600" b="1" dirty="0">
              <a:latin typeface="Times New Roman" panose="02020603050405020304" pitchFamily="18" charset="0"/>
              <a:cs typeface="Times New Roman" panose="02020603050405020304" pitchFamily="18" charset="0"/>
            </a:endParaRPr>
          </a:p>
          <a:p>
            <a:pPr marL="630238" lvl="1" indent="-342900">
              <a:spcBef>
                <a:spcPts val="600"/>
              </a:spcBef>
              <a:spcAft>
                <a:spcPts val="600"/>
              </a:spcAft>
              <a:buFont typeface="Times New Roman" panose="02020603050405020304" pitchFamily="18" charset="0"/>
              <a:buChar char="−"/>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600"/>
              </a:spcBef>
              <a:spcAft>
                <a:spcPts val="600"/>
              </a:spcAft>
              <a:buFont typeface="Times New Roman" panose="02020603050405020304" pitchFamily="18" charset="0"/>
              <a:buChar char="−"/>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600"/>
              </a:spcBef>
              <a:spcAft>
                <a:spcPts val="600"/>
              </a:spcAft>
              <a:buFont typeface="Times New Roman" panose="02020603050405020304" pitchFamily="18" charset="0"/>
              <a:buChar char="−"/>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39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December 2022</a:t>
            </a:r>
            <a:endParaRPr lang="en-GB"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US" altLang="zh-CN" dirty="0"/>
              <a:t>Yinan Qi</a:t>
            </a:r>
            <a:r>
              <a:rPr lang="en-GB" dirty="0"/>
              <a:t>(OPPO)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802.11-22/2202r0</a:t>
            </a:r>
            <a:endParaRPr lang="en-SG" sz="1800" dirty="0">
              <a:latin typeface="+mn-lt"/>
            </a:endParaRPr>
          </a:p>
        </p:txBody>
      </p:sp>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696912" y="285349"/>
            <a:ext cx="7772400" cy="1066800"/>
          </a:xfrm>
        </p:spPr>
        <p:txBody>
          <a:bodyPr/>
          <a:lstStyle/>
          <a:p>
            <a:r>
              <a:rPr lang="en-US" altLang="zh-CN" sz="2800" dirty="0"/>
              <a:t>Proposed Response (2)</a:t>
            </a:r>
            <a:endParaRPr lang="en-US" sz="2800" dirty="0"/>
          </a:p>
        </p:txBody>
      </p:sp>
      <p:sp>
        <p:nvSpPr>
          <p:cNvPr id="4" name="Content Placeholder 2">
            <a:extLst>
              <a:ext uri="{FF2B5EF4-FFF2-40B4-BE49-F238E27FC236}">
                <a16:creationId xmlns:a16="http://schemas.microsoft.com/office/drawing/2014/main" id="{AB2BC5C6-28B4-8B3D-A62B-5B24DED168A1}"/>
              </a:ext>
            </a:extLst>
          </p:cNvPr>
          <p:cNvSpPr txBox="1">
            <a:spLocks noChangeArrowheads="1"/>
          </p:cNvSpPr>
          <p:nvPr/>
        </p:nvSpPr>
        <p:spPr bwMode="auto">
          <a:xfrm>
            <a:off x="969097" y="1132292"/>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07000"/>
              </a:lnSpc>
              <a:spcAft>
                <a:spcPts val="800"/>
              </a:spcAft>
            </a:pPr>
            <a:r>
              <a:rPr lang="en-GB" sz="1600" kern="100" dirty="0">
                <a:effectLst/>
                <a:ea typeface="等线" panose="02010600030101010101" pitchFamily="2" charset="-122"/>
                <a:cs typeface="Arial" panose="020B0604020202020204" pitchFamily="34" charset="0"/>
              </a:rPr>
              <a:t>Future meeting dates: </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See: http://www.ieee802.org/11/Meetings/Meeting_Plan.html for Future meeting dates of the IEEE 802.11 Working Group</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References</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[1] “Technical Report on support of AMP IoT devices in WLAN”, </a:t>
            </a:r>
            <a:r>
              <a:rPr lang="en-GB" sz="1600" kern="100" dirty="0" err="1">
                <a:effectLst/>
                <a:ea typeface="等线" panose="02010600030101010101" pitchFamily="2" charset="-122"/>
                <a:cs typeface="Arial" panose="020B0604020202020204" pitchFamily="34" charset="0"/>
              </a:rPr>
              <a:t>Weijie</a:t>
            </a:r>
            <a:r>
              <a:rPr lang="en-GB" sz="1600" kern="100" dirty="0">
                <a:effectLst/>
                <a:ea typeface="等线" panose="02010600030101010101" pitchFamily="2" charset="-122"/>
                <a:cs typeface="Arial" panose="020B0604020202020204" pitchFamily="34" charset="0"/>
              </a:rPr>
              <a:t> Xu, Yinan Qi, etc., 15 Mar. 2023, https://mentor.ieee.org/802.11/dcn/23/11-23-0436-00-0amp-technical-report-on-support-of-amp-iot-devices-in-wlan.docx</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[2] “IEEE 802.11 AMP PAR Proposal”, Bo Sun, </a:t>
            </a:r>
            <a:r>
              <a:rPr lang="en-GB" sz="1600" kern="100" dirty="0" err="1">
                <a:effectLst/>
                <a:ea typeface="等线" panose="02010600030101010101" pitchFamily="2" charset="-122"/>
                <a:cs typeface="Arial" panose="020B0604020202020204" pitchFamily="34" charset="0"/>
              </a:rPr>
              <a:t>Weijie</a:t>
            </a:r>
            <a:r>
              <a:rPr lang="en-GB" sz="1600" kern="100" dirty="0">
                <a:effectLst/>
                <a:ea typeface="等线" panose="02010600030101010101" pitchFamily="2" charset="-122"/>
                <a:cs typeface="Arial" panose="020B0604020202020204" pitchFamily="34" charset="0"/>
              </a:rPr>
              <a:t> Xu, and Yinan Qi, 16 Nov. 2023, https://mentor.ieee.org/802.11/dcn/23/11-23-1006-04-0amp-ieee-802-11-amp-sg-proposed-par.docx</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[3] “IEEE 802.11 AMP SG Proposed CSD”, Bo Sun, </a:t>
            </a:r>
            <a:r>
              <a:rPr lang="en-GB" sz="1600" kern="100" dirty="0" err="1">
                <a:effectLst/>
                <a:ea typeface="等线" panose="02010600030101010101" pitchFamily="2" charset="-122"/>
                <a:cs typeface="Arial" panose="020B0604020202020204" pitchFamily="34" charset="0"/>
              </a:rPr>
              <a:t>Weijie</a:t>
            </a:r>
            <a:r>
              <a:rPr lang="en-GB" sz="1600" kern="100" dirty="0">
                <a:effectLst/>
                <a:ea typeface="等线" panose="02010600030101010101" pitchFamily="2" charset="-122"/>
                <a:cs typeface="Arial" panose="020B0604020202020204" pitchFamily="34" charset="0"/>
              </a:rPr>
              <a:t> Xu, and Yinan Qi, 16 Nov. 2023, https://mentor.ieee.org/802.11/dcn/23/11-23-1212-02-0amp-ieee-802-11-amp-sg-proposed-csd.docx</a:t>
            </a:r>
          </a:p>
          <a:p>
            <a:pPr marL="630238" lvl="1" indent="-342900">
              <a:spcBef>
                <a:spcPts val="0"/>
              </a:spcBef>
              <a:spcAft>
                <a:spcPts val="200"/>
              </a:spcAft>
              <a:buFont typeface="Times New Roman" panose="02020603050405020304" pitchFamily="18" charset="0"/>
              <a:buChar char="−"/>
            </a:pPr>
            <a:endParaRPr lang="en-US" altLang="zh-C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985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December 2022</a:t>
            </a:r>
            <a:endParaRPr lang="en-GB" altLang="zh-CN"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GB" dirty="0"/>
              <a:t>Yinan Qi(OPPO)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rPr>
              <a:t>Doc.: IEEE 802.11-22/2202r0</a:t>
            </a:r>
            <a:endParaRPr lang="en-SG" altLang="zh-CN" sz="1800" dirty="0"/>
          </a:p>
        </p:txBody>
      </p:sp>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685800" y="685800"/>
            <a:ext cx="7772400" cy="1066800"/>
          </a:xfrm>
        </p:spPr>
        <p:txBody>
          <a:bodyPr/>
          <a:lstStyle/>
          <a:p>
            <a:r>
              <a:rPr lang="en-US" altLang="zh-CN" dirty="0"/>
              <a:t>Summary</a:t>
            </a:r>
            <a:endParaRPr lang="en-US" dirty="0"/>
          </a:p>
        </p:txBody>
      </p:sp>
      <p:sp>
        <p:nvSpPr>
          <p:cNvPr id="17" name="Content Placeholder 2">
            <a:extLst>
              <a:ext uri="{FF2B5EF4-FFF2-40B4-BE49-F238E27FC236}">
                <a16:creationId xmlns:a16="http://schemas.microsoft.com/office/drawing/2014/main" id="{501A142E-B3D4-40BC-9B3F-ABD55E257298}"/>
              </a:ext>
            </a:extLst>
          </p:cNvPr>
          <p:cNvSpPr>
            <a:spLocks noGrp="1"/>
          </p:cNvSpPr>
          <p:nvPr>
            <p:ph idx="1"/>
          </p:nvPr>
        </p:nvSpPr>
        <p:spPr>
          <a:xfrm>
            <a:off x="723900" y="1875297"/>
            <a:ext cx="7696200" cy="2849103"/>
          </a:xfrm>
        </p:spPr>
        <p:txBody>
          <a:bodyPr>
            <a:normAutofit/>
          </a:bodyPr>
          <a:lstStyle/>
          <a:p>
            <a:pPr>
              <a:spcAft>
                <a:spcPts val="600"/>
              </a:spcAft>
              <a:buFont typeface="Wingdings" panose="05000000000000000000" pitchFamily="2" charset="2"/>
              <a:buChar char="p"/>
            </a:pPr>
            <a:r>
              <a:rPr lang="en-GB" altLang="en-US" sz="2000" dirty="0"/>
              <a:t>T</a:t>
            </a:r>
            <a:r>
              <a:rPr lang="en-US" altLang="zh-CN" sz="2000" dirty="0"/>
              <a:t>his </a:t>
            </a:r>
            <a:r>
              <a:rPr lang="en-GB" altLang="en-US" sz="2000" dirty="0"/>
              <a:t>submission provides a response to ITU-T SG20 Liaison regarding activities on AMP IoT within 802.11 group.</a:t>
            </a:r>
          </a:p>
          <a:p>
            <a:pPr marL="648000" lvl="1">
              <a:buFont typeface="Times New Roman" panose="02020603050405020304" pitchFamily="18" charset="0"/>
              <a:buChar char="⁻"/>
            </a:pPr>
            <a:endParaRPr lang="en-US" altLang="zh-CN" sz="1800" dirty="0">
              <a:ea typeface="MS Gothic"/>
            </a:endParaRPr>
          </a:p>
          <a:p>
            <a:pPr marL="685800" lvl="2" indent="-342900">
              <a:spcAft>
                <a:spcPts val="600"/>
              </a:spcAft>
              <a:buFont typeface="Wingdings" panose="05000000000000000000" pitchFamily="2" charset="2"/>
              <a:buChar char="p"/>
            </a:pPr>
            <a:endParaRPr lang="en-US" altLang="zh-CN" kern="0" dirty="0">
              <a:latin typeface="Times New Roman"/>
              <a:ea typeface="MS Gothic"/>
            </a:endParaRPr>
          </a:p>
          <a:p>
            <a:pPr marL="685800" lvl="2" indent="-342900">
              <a:spcAft>
                <a:spcPts val="600"/>
              </a:spcAft>
              <a:buFont typeface="Wingdings" panose="05000000000000000000" pitchFamily="2" charset="2"/>
              <a:buChar char="p"/>
            </a:pPr>
            <a:endParaRPr lang="en-GB" altLang="en-US" b="1" dirty="0">
              <a:ea typeface="+mn-ea"/>
              <a:cs typeface="+mn-cs"/>
            </a:endParaRPr>
          </a:p>
          <a:p>
            <a:pPr marL="648000" lvl="1">
              <a:buFont typeface="Times New Roman" panose="02020603050405020304" pitchFamily="18" charset="0"/>
              <a:buChar char="⁻"/>
            </a:pPr>
            <a:endParaRPr lang="en-GB" altLang="en-US" dirty="0"/>
          </a:p>
          <a:p>
            <a:endParaRPr lang="en-US" dirty="0"/>
          </a:p>
        </p:txBody>
      </p:sp>
    </p:spTree>
    <p:extLst>
      <p:ext uri="{BB962C8B-B14F-4D97-AF65-F5344CB8AC3E}">
        <p14:creationId xmlns:p14="http://schemas.microsoft.com/office/powerpoint/2010/main" val="2292165526"/>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76693</TotalTime>
  <Words>608</Words>
  <Application>Microsoft Office PowerPoint</Application>
  <PresentationFormat>全屏显示(4:3)</PresentationFormat>
  <Paragraphs>74</Paragraphs>
  <Slides>5</Slides>
  <Notes>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MS Gothic</vt:lpstr>
      <vt:lpstr>等线</vt:lpstr>
      <vt:lpstr>Symbol</vt:lpstr>
      <vt:lpstr>Times New Roman</vt:lpstr>
      <vt:lpstr>Wingdings</vt:lpstr>
      <vt:lpstr>ACcord Submission Template</vt:lpstr>
      <vt:lpstr>Draft Response to ITU-T SG20 LS on the draft Technical Report ITU-T YSTR.Ambient IoT</vt:lpstr>
      <vt:lpstr>Background </vt:lpstr>
      <vt:lpstr>Proposed Response (1)</vt:lpstr>
      <vt:lpstr>Proposed Response (2)</vt:lpstr>
      <vt:lpstr>Summary</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1567</cp:revision>
  <cp:lastPrinted>1998-02-10T13:28:06Z</cp:lastPrinted>
  <dcterms:created xsi:type="dcterms:W3CDTF">2009-12-02T19:05:24Z</dcterms:created>
  <dcterms:modified xsi:type="dcterms:W3CDTF">2024-01-15T14:10:22Z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ies>
</file>