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2398" r:id="rId19"/>
    <p:sldId id="2404" r:id="rId20"/>
    <p:sldId id="314" r:id="rId21"/>
    <p:sldId id="2406" r:id="rId22"/>
    <p:sldId id="2399" r:id="rId23"/>
    <p:sldId id="2402" r:id="rId24"/>
    <p:sldId id="2403" r:id="rId25"/>
    <p:sldId id="2405" r:id="rId26"/>
    <p:sldId id="2401" r:id="rId27"/>
    <p:sldId id="2393" r:id="rId28"/>
    <p:sldId id="2367" r:id="rId29"/>
    <p:sldId id="310" r:id="rId30"/>
    <p:sldId id="31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52" autoAdjust="0"/>
    <p:restoredTop sz="94660"/>
  </p:normalViewPr>
  <p:slideViewPr>
    <p:cSldViewPr>
      <p:cViewPr>
        <p:scale>
          <a:sx n="91" d="100"/>
          <a:sy n="91" d="100"/>
        </p:scale>
        <p:origin x="51" y="17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oleObject" Target="file:///C:\mah\IEEE\TGbh\11-24-0040-07-00bh-IEEE-802-11bh-LB282-comments.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LB282 resolution progress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'Progress Chart'!$B$2</c:f>
              <c:strCache>
                <c:ptCount val="1"/>
                <c:pt idx="0">
                  <c:v>Completed (Motioned)</c:v>
                </c:pt>
              </c:strCache>
            </c:strRef>
          </c:tx>
          <c:spPr>
            <a:solidFill>
              <a:srgbClr val="00B05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Chart'!$B$3:$B$7</c:f>
              <c:numCache>
                <c:formatCode>General</c:formatCode>
                <c:ptCount val="5"/>
                <c:pt idx="0">
                  <c:v>0</c:v>
                </c:pt>
                <c:pt idx="1">
                  <c:v>0</c:v>
                </c:pt>
                <c:pt idx="2">
                  <c:v>0</c:v>
                </c:pt>
                <c:pt idx="3">
                  <c:v>0</c:v>
                </c:pt>
                <c:pt idx="4">
                  <c:v>0</c:v>
                </c:pt>
              </c:numCache>
            </c:numRef>
          </c:val>
          <c:extLst>
            <c:ext xmlns:c16="http://schemas.microsoft.com/office/drawing/2014/chart" uri="{C3380CC4-5D6E-409C-BE32-E72D297353CC}">
              <c16:uniqueId val="{00000000-4342-432D-88C6-E88E9DC5C97C}"/>
            </c:ext>
          </c:extLst>
        </c:ser>
        <c:ser>
          <c:idx val="1"/>
          <c:order val="1"/>
          <c:tx>
            <c:strRef>
              <c:f>'Progress Chart'!$C$2</c:f>
              <c:strCache>
                <c:ptCount val="1"/>
                <c:pt idx="0">
                  <c:v>Ready for Motion</c:v>
                </c:pt>
              </c:strCache>
            </c:strRef>
          </c:tx>
          <c:spPr>
            <a:solidFill>
              <a:srgbClr val="FFC00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Chart'!$C$3:$C$7</c:f>
              <c:numCache>
                <c:formatCode>General</c:formatCode>
                <c:ptCount val="5"/>
                <c:pt idx="0">
                  <c:v>0</c:v>
                </c:pt>
                <c:pt idx="1">
                  <c:v>0</c:v>
                </c:pt>
                <c:pt idx="2">
                  <c:v>0</c:v>
                </c:pt>
                <c:pt idx="3">
                  <c:v>5</c:v>
                </c:pt>
                <c:pt idx="4">
                  <c:v>19</c:v>
                </c:pt>
              </c:numCache>
            </c:numRef>
          </c:val>
          <c:extLst>
            <c:ext xmlns:c16="http://schemas.microsoft.com/office/drawing/2014/chart" uri="{C3380CC4-5D6E-409C-BE32-E72D297353CC}">
              <c16:uniqueId val="{00000001-4342-432D-88C6-E88E9DC5C97C}"/>
            </c:ext>
          </c:extLst>
        </c:ser>
        <c:ser>
          <c:idx val="2"/>
          <c:order val="2"/>
          <c:tx>
            <c:strRef>
              <c:f>'Progress Chart'!$D$2</c:f>
              <c:strCache>
                <c:ptCount val="1"/>
                <c:pt idx="0">
                  <c:v>Submission Ready</c:v>
                </c:pt>
              </c:strCache>
            </c:strRef>
          </c:tx>
          <c:spPr>
            <a:solidFill>
              <a:srgbClr val="0070C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Chart'!$D$3:$D$7</c:f>
              <c:numCache>
                <c:formatCode>General</c:formatCode>
                <c:ptCount val="5"/>
                <c:pt idx="0">
                  <c:v>0</c:v>
                </c:pt>
                <c:pt idx="1">
                  <c:v>76</c:v>
                </c:pt>
                <c:pt idx="2">
                  <c:v>112</c:v>
                </c:pt>
                <c:pt idx="3">
                  <c:v>131</c:v>
                </c:pt>
                <c:pt idx="4">
                  <c:v>117</c:v>
                </c:pt>
              </c:numCache>
            </c:numRef>
          </c:val>
          <c:extLst>
            <c:ext xmlns:c16="http://schemas.microsoft.com/office/drawing/2014/chart" uri="{C3380CC4-5D6E-409C-BE32-E72D297353CC}">
              <c16:uniqueId val="{00000002-4342-432D-88C6-E88E9DC5C97C}"/>
            </c:ext>
          </c:extLst>
        </c:ser>
        <c:ser>
          <c:idx val="3"/>
          <c:order val="3"/>
          <c:tx>
            <c:strRef>
              <c:f>'Progress Chart'!$E$2</c:f>
              <c:strCache>
                <c:ptCount val="1"/>
                <c:pt idx="0">
                  <c:v>Assigned</c:v>
                </c:pt>
              </c:strCache>
            </c:strRef>
          </c:tx>
          <c:spPr>
            <a:solidFill>
              <a:srgbClr val="00B0F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Chart'!$E$3:$E$7</c:f>
              <c:numCache>
                <c:formatCode>General</c:formatCode>
                <c:ptCount val="5"/>
                <c:pt idx="0">
                  <c:v>0</c:v>
                </c:pt>
                <c:pt idx="1">
                  <c:v>73</c:v>
                </c:pt>
                <c:pt idx="2">
                  <c:v>37</c:v>
                </c:pt>
                <c:pt idx="3">
                  <c:v>13</c:v>
                </c:pt>
                <c:pt idx="4">
                  <c:v>13</c:v>
                </c:pt>
              </c:numCache>
            </c:numRef>
          </c:val>
          <c:extLst>
            <c:ext xmlns:c16="http://schemas.microsoft.com/office/drawing/2014/chart" uri="{C3380CC4-5D6E-409C-BE32-E72D297353CC}">
              <c16:uniqueId val="{00000003-4342-432D-88C6-E88E9DC5C97C}"/>
            </c:ext>
          </c:extLst>
        </c:ser>
        <c:ser>
          <c:idx val="5"/>
          <c:order val="4"/>
          <c:tx>
            <c:strRef>
              <c:f>'Progress Chart'!$F$2</c:f>
              <c:strCache>
                <c:ptCount val="1"/>
                <c:pt idx="0">
                  <c:v>Editorial</c:v>
                </c:pt>
              </c:strCache>
            </c:strRef>
          </c:tx>
          <c:spPr>
            <a:solidFill>
              <a:schemeClr val="accent4">
                <a:lumMod val="60000"/>
              </a:schemeClr>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Chart'!$F$3:$F$7</c:f>
              <c:numCache>
                <c:formatCode>General</c:formatCode>
                <c:ptCount val="5"/>
                <c:pt idx="0">
                  <c:v>135</c:v>
                </c:pt>
                <c:pt idx="1">
                  <c:v>135</c:v>
                </c:pt>
                <c:pt idx="2">
                  <c:v>135</c:v>
                </c:pt>
                <c:pt idx="3">
                  <c:v>135</c:v>
                </c:pt>
                <c:pt idx="4">
                  <c:v>135</c:v>
                </c:pt>
              </c:numCache>
            </c:numRef>
          </c:val>
          <c:extLst>
            <c:ext xmlns:c16="http://schemas.microsoft.com/office/drawing/2014/chart" uri="{C3380CC4-5D6E-409C-BE32-E72D297353CC}">
              <c16:uniqueId val="{00000004-4342-432D-88C6-E88E9DC5C97C}"/>
            </c:ext>
          </c:extLst>
        </c:ser>
        <c:ser>
          <c:idx val="4"/>
          <c:order val="5"/>
          <c:tx>
            <c:strRef>
              <c:f>'Progress Chart'!$G$2</c:f>
              <c:strCache>
                <c:ptCount val="1"/>
                <c:pt idx="0">
                  <c:v>Unassigned</c:v>
                </c:pt>
              </c:strCache>
            </c:strRef>
          </c:tx>
          <c:spPr>
            <a:solidFill>
              <a:srgbClr val="FF0000"/>
            </a:solidFill>
            <a:ln>
              <a:noFill/>
            </a:ln>
            <a:effectLst/>
          </c:spPr>
          <c:invertIfNegative val="0"/>
          <c:cat>
            <c:strRef>
              <c:f>'Progress Chart'!$A$3:$A$7</c:f>
              <c:strCache>
                <c:ptCount val="5"/>
                <c:pt idx="0">
                  <c:v>8-Jan</c:v>
                </c:pt>
                <c:pt idx="1">
                  <c:v>9-Jan</c:v>
                </c:pt>
                <c:pt idx="2">
                  <c:v>13-Jan</c:v>
                </c:pt>
                <c:pt idx="3">
                  <c:v>15-Jan</c:v>
                </c:pt>
                <c:pt idx="4">
                  <c:v>1/16/2024 AM1</c:v>
                </c:pt>
              </c:strCache>
            </c:strRef>
          </c:cat>
          <c:val>
            <c:numRef>
              <c:f>'Progress Chart'!$G$3:$G$7</c:f>
              <c:numCache>
                <c:formatCode>General</c:formatCode>
                <c:ptCount val="5"/>
                <c:pt idx="0">
                  <c:v>143</c:v>
                </c:pt>
                <c:pt idx="1">
                  <c:v>0</c:v>
                </c:pt>
                <c:pt idx="2">
                  <c:v>0</c:v>
                </c:pt>
                <c:pt idx="3">
                  <c:v>0</c:v>
                </c:pt>
                <c:pt idx="4">
                  <c:v>0</c:v>
                </c:pt>
              </c:numCache>
            </c:numRef>
          </c:val>
          <c:extLst>
            <c:ext xmlns:c16="http://schemas.microsoft.com/office/drawing/2014/chart" uri="{C3380CC4-5D6E-409C-BE32-E72D297353CC}">
              <c16:uniqueId val="{00000005-4342-432D-88C6-E88E9DC5C97C}"/>
            </c:ext>
          </c:extLst>
        </c:ser>
        <c:dLbls>
          <c:showLegendKey val="0"/>
          <c:showVal val="0"/>
          <c:showCatName val="0"/>
          <c:showSerName val="0"/>
          <c:showPercent val="0"/>
          <c:showBubbleSize val="0"/>
        </c:dLbls>
        <c:gapWidth val="150"/>
        <c:overlap val="100"/>
        <c:axId val="1367932191"/>
        <c:axId val="661954255"/>
      </c:barChart>
      <c:catAx>
        <c:axId val="1367932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61954255"/>
        <c:crosses val="autoZero"/>
        <c:auto val="0"/>
        <c:lblAlgn val="ctr"/>
        <c:lblOffset val="100"/>
        <c:noMultiLvlLbl val="1"/>
      </c:catAx>
      <c:valAx>
        <c:axId val="6619542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6793219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4987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35772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139089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7651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326848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802.11-23/2183r4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3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5" Type="http://schemas.openxmlformats.org/officeDocument/2006/relationships/hyperlink" Target="https://mentor.ieee.org/802.11/dcn/23/11-23-2190-00-00bh-the-need-for-802-11be-non-ap-mld-identfication.pptx" TargetMode="External"/><Relationship Id="rId4" Type="http://schemas.openxmlformats.org/officeDocument/2006/relationships/hyperlink" Target="https://mentor.ieee.org/802.11/dcn/24/11-24-0040-06-00bh-ieee-802-11bh-lb282-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2068-00-00bh-minutes-tgbh-plenary-meeting-november-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032-00-00bh-802-11bh-telecon-minutes-january-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118-01-00bh-lb282-cr-for-cid208.docx" TargetMode="External"/><Relationship Id="rId13" Type="http://schemas.openxmlformats.org/officeDocument/2006/relationships/hyperlink" Target="https://mentor.ieee.org/802.11/dcn/24/11-24-0048-07-00bh-resolutions-to-irm-cids-on-d2-0.docx" TargetMode="External"/><Relationship Id="rId3" Type="http://schemas.openxmlformats.org/officeDocument/2006/relationships/hyperlink" Target="https://mentor.ieee.org/802.11/dcn/24/11-24-0145-00-00bh-editorial-comment-resolution-discussion.docx" TargetMode="External"/><Relationship Id="rId7" Type="http://schemas.openxmlformats.org/officeDocument/2006/relationships/hyperlink" Target="https://mentor.ieee.org/802.11/dcn/24/11-24-0044-03-00bh-cr-for-kek-from-pasn.docx" TargetMode="External"/><Relationship Id="rId12" Type="http://schemas.openxmlformats.org/officeDocument/2006/relationships/hyperlink" Target="https://mentor.ieee.org/802.11/dcn/24/11-24-0049-00-00bh-lb282-cr-for-cids-in-subclause-12-2-1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2148-00-00bh-probability-of-irm-duplicates.pptx" TargetMode="External"/><Relationship Id="rId11" Type="http://schemas.openxmlformats.org/officeDocument/2006/relationships/hyperlink" Target="https://mentor.ieee.org/802.11/dcn/24/11-24-0053-00-00bh-lb282-cr-for-cids-in-subclause-9-4.docx" TargetMode="External"/><Relationship Id="rId5" Type="http://schemas.openxmlformats.org/officeDocument/2006/relationships/hyperlink" Target="https://mentor.ieee.org/802.11/dcn/23/11-23-2190-00-00bh-the-need-for-802-11be-non-ap-mld-identfication.pptx" TargetMode="External"/><Relationship Id="rId15" Type="http://schemas.openxmlformats.org/officeDocument/2006/relationships/hyperlink" Target="https://mentor.ieee.org/802.11/dcn/24/11-24-0135-00-00bh-lb282-cr-for-cid225-and-cid255.docx" TargetMode="External"/><Relationship Id="rId10" Type="http://schemas.openxmlformats.org/officeDocument/2006/relationships/hyperlink" Target="https://mentor.ieee.org/802.11/dcn/24/11-24-0059-00-00bh-lb282-cr-for-misc-cids.docx" TargetMode="External"/><Relationship Id="rId4" Type="http://schemas.openxmlformats.org/officeDocument/2006/relationships/hyperlink" Target="https://mentor.ieee.org/802.11/dcn/24/11-24-0144-00-00bh-editorial-comment-resolution-spreadsheet.xlsx" TargetMode="External"/><Relationship Id="rId9" Type="http://schemas.openxmlformats.org/officeDocument/2006/relationships/hyperlink" Target="https://mentor.ieee.org/802.11/dcn/24/11-24-0068-01-00bh-devid-in-assoc.docx" TargetMode="External"/><Relationship Id="rId14" Type="http://schemas.openxmlformats.org/officeDocument/2006/relationships/hyperlink" Target="https://mentor.ieee.org/802.11/dcn/24/11-24-0124-01-00bh-lb282-general-arch-and-misc-cid-resolution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059-00-00bh-lb282-cr-for-misc-cids.docx" TargetMode="External"/><Relationship Id="rId3" Type="http://schemas.openxmlformats.org/officeDocument/2006/relationships/hyperlink" Target="https://mentor.ieee.org/802.11/dcn/22/11-22-0651-33-00bh-tgbh-motions-list.pptx" TargetMode="External"/><Relationship Id="rId7" Type="http://schemas.openxmlformats.org/officeDocument/2006/relationships/hyperlink" Target="https://mentor.ieee.org/802.11/dcn/24/11-24-0118-01-00bh-lb282-cr-for-cid20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4/11-24-0044-03-00bh-cr-for-kek-from-pasn.docx" TargetMode="External"/><Relationship Id="rId11" Type="http://schemas.openxmlformats.org/officeDocument/2006/relationships/hyperlink" Target="https://mentor.ieee.org/802.11/dcn/24/11-24-0048-04-00bh-resolutions-to-irm-cids-on-d2-0.docx" TargetMode="External"/><Relationship Id="rId5" Type="http://schemas.openxmlformats.org/officeDocument/2006/relationships/hyperlink" Target="https://mentor.ieee.org/802.11/dcn/24/11-24-0068-01-00bh-devid-in-assoc.docx" TargetMode="External"/><Relationship Id="rId10" Type="http://schemas.openxmlformats.org/officeDocument/2006/relationships/hyperlink" Target="https://mentor.ieee.org/802.11/dcn/24/11-24-0049-00-00bh-lb282-cr-for-cids-in-subclause-12-2-12-1.docx" TargetMode="External"/><Relationship Id="rId4" Type="http://schemas.openxmlformats.org/officeDocument/2006/relationships/hyperlink" Target="https://mentor.ieee.org/802.11/dcn/24/11-24-0040-06-00bh-ieee-802-11bh-lb282-comments.xlsx" TargetMode="External"/><Relationship Id="rId9" Type="http://schemas.openxmlformats.org/officeDocument/2006/relationships/hyperlink" Target="https://mentor.ieee.org/802.11/dcn/24/11-24-0053-00-00bh-lb282-cr-for-cids-in-subclause-9-4.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049-00-00bh-lb282-cr-for-cids-in-subclause-12-2-12-1.docx" TargetMode="External"/><Relationship Id="rId3" Type="http://schemas.openxmlformats.org/officeDocument/2006/relationships/hyperlink" Target="https://mentor.ieee.org/802.11/dcn/22/11-22-0651-31-00bh-tgbh-motions-list.pptx" TargetMode="External"/><Relationship Id="rId7" Type="http://schemas.openxmlformats.org/officeDocument/2006/relationships/hyperlink" Target="https://mentor.ieee.org/802.11/dcn/24/11-24-0053-00-00bh-lb282-cr-for-cids-in-subclause-9-4.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4/11-24-0068-01-00bh-devid-in-assoc.docx" TargetMode="External"/><Relationship Id="rId11" Type="http://schemas.openxmlformats.org/officeDocument/2006/relationships/hyperlink" Target="https://mentor.ieee.org/802.11/dcn/24/11-24-0135-00-00bh-lb282-cr-for-cid225-and-cid255.docx" TargetMode="External"/><Relationship Id="rId5" Type="http://schemas.openxmlformats.org/officeDocument/2006/relationships/hyperlink" Target="https://mentor.ieee.org/802.11/dcn/24/11-24-0044-03-00bh-cr-for-kek-from-pasn.docx" TargetMode="External"/><Relationship Id="rId10" Type="http://schemas.openxmlformats.org/officeDocument/2006/relationships/hyperlink" Target="https://mentor.ieee.org/802.11/dcn/24/11-24-0124-01-00bh-lb282-general-arch-and-misc-cid-resolutions.docx" TargetMode="External"/><Relationship Id="rId4" Type="http://schemas.openxmlformats.org/officeDocument/2006/relationships/hyperlink" Target="https://mentor.ieee.org/802.11/dcn/24/11-24-0040-07-00bh-ieee-802-11bh-lb282-comments.xlsx" TargetMode="External"/><Relationship Id="rId9" Type="http://schemas.openxmlformats.org/officeDocument/2006/relationships/hyperlink" Target="https://mentor.ieee.org/802.11/dcn/24/11-24-0048-07-00bh-resolutions-to-irm-cids-on-d2-0.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0651-31-00bh-tgbh-motions-lis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Jan 2024, 19:30-21:30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0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0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altLang="en-US" sz="1800" dirty="0"/>
              <a:t>Approve November Interim and teleconference minutes (next slide)</a:t>
            </a:r>
          </a:p>
          <a:p>
            <a:pPr marL="857250" lvl="1" indent="-457200">
              <a:lnSpc>
                <a:spcPct val="90000"/>
              </a:lnSpc>
              <a:spcBef>
                <a:spcPts val="0"/>
              </a:spcBef>
              <a:spcAft>
                <a:spcPts val="600"/>
              </a:spcAft>
              <a:buFont typeface="Arial" panose="020B0604020202020204" pitchFamily="34" charset="0"/>
              <a:buChar char="•"/>
              <a:defRPr/>
            </a:pPr>
            <a:r>
              <a:rPr lang="en-US"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dirty="0"/>
              <a:t>Motions record:</a:t>
            </a:r>
            <a:r>
              <a:rPr lang="en-US" b="0" dirty="0"/>
              <a:t> </a:t>
            </a:r>
            <a:r>
              <a:rPr lang="en-US" dirty="0">
                <a:hlinkClick r:id="rId3"/>
              </a:rPr>
              <a:t>11-22/0651r32</a:t>
            </a:r>
            <a:r>
              <a:rPr lang="en-US" b="0" dirty="0"/>
              <a:t> </a:t>
            </a:r>
          </a:p>
          <a:p>
            <a:pPr marL="457200" indent="-457200">
              <a:lnSpc>
                <a:spcPct val="70000"/>
              </a:lnSpc>
              <a:spcBef>
                <a:spcPts val="300"/>
              </a:spcBef>
              <a:spcAft>
                <a:spcPts val="600"/>
              </a:spcAft>
              <a:buFont typeface="Arial" panose="020B0604020202020204" pitchFamily="34" charset="0"/>
              <a:buChar char="•"/>
              <a:defRPr/>
            </a:pPr>
            <a:r>
              <a:rPr lang="en-US" sz="20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dirty="0"/>
              <a:t>Comment resolution document: </a:t>
            </a:r>
            <a:r>
              <a:rPr lang="en-US" dirty="0">
                <a:hlinkClick r:id="rId4"/>
              </a:rPr>
              <a:t>11-24/0040r6</a:t>
            </a:r>
            <a:r>
              <a:rPr lang="en-US" dirty="0"/>
              <a:t> </a:t>
            </a:r>
            <a:r>
              <a:rPr lang="en-US" sz="1600" dirty="0"/>
              <a:t> </a:t>
            </a:r>
          </a:p>
          <a:p>
            <a:pPr marL="857250" lvl="1" indent="-457200">
              <a:lnSpc>
                <a:spcPct val="70000"/>
              </a:lnSpc>
              <a:spcBef>
                <a:spcPts val="300"/>
              </a:spcBef>
              <a:spcAft>
                <a:spcPts val="0"/>
              </a:spcAft>
              <a:buFont typeface="Arial" panose="020B0604020202020204" pitchFamily="34" charset="0"/>
              <a:buChar char="•"/>
              <a:defRPr/>
            </a:pPr>
            <a:r>
              <a:rPr lang="en-US" dirty="0"/>
              <a:t>Comment resolution queue (slide 19)</a:t>
            </a:r>
          </a:p>
          <a:p>
            <a:pPr marL="1257300" lvl="2" indent="-457200">
              <a:spcBef>
                <a:spcPts val="300"/>
              </a:spcBef>
              <a:spcAft>
                <a:spcPts val="0"/>
              </a:spcAft>
              <a:buFont typeface="Arial" panose="020B0604020202020204" pitchFamily="34" charset="0"/>
              <a:buChar char="•"/>
              <a:defRPr/>
            </a:pPr>
            <a:r>
              <a:rPr lang="en-US" sz="1600" b="0" dirty="0"/>
              <a:t>Editorials – any issues? (Ansley)</a:t>
            </a:r>
          </a:p>
          <a:p>
            <a:pPr marL="1257300" lvl="2" indent="-457200">
              <a:spcBef>
                <a:spcPts val="300"/>
              </a:spcBef>
              <a:spcAft>
                <a:spcPts val="0"/>
              </a:spcAft>
              <a:buFont typeface="Arial" panose="020B0604020202020204" pitchFamily="34" charset="0"/>
              <a:buChar char="•"/>
              <a:defRPr/>
            </a:pPr>
            <a:r>
              <a:rPr lang="en-US" sz="1600" b="0" dirty="0"/>
              <a:t>Discussion on non-AP MLD device identification (individuals interested in working on this via email, for submission/ballot comment in TGbe?): </a:t>
            </a:r>
            <a:r>
              <a:rPr lang="en-US" sz="1600" b="0" dirty="0">
                <a:hlinkClick r:id="rId5"/>
              </a:rPr>
              <a:t>11-23/2190r0</a:t>
            </a:r>
            <a:r>
              <a:rPr lang="en-US" sz="1600" b="0" dirty="0"/>
              <a:t> (Yang)</a:t>
            </a:r>
          </a:p>
          <a:p>
            <a:pPr marL="1257300" lvl="2" indent="-457200">
              <a:spcBef>
                <a:spcPts val="300"/>
              </a:spcBef>
              <a:spcAft>
                <a:spcPts val="0"/>
              </a:spcAft>
              <a:buFont typeface="Arial" panose="020B0604020202020204" pitchFamily="34" charset="0"/>
              <a:buChar char="•"/>
              <a:defRPr/>
            </a:pPr>
            <a:r>
              <a:rPr lang="en-US" sz="1600" b="0" dirty="0"/>
              <a:t>Probability of IRM duplicates: </a:t>
            </a:r>
            <a:r>
              <a:rPr lang="en-US" sz="1600" b="0" dirty="0">
                <a:hlinkClick r:id="rId6"/>
              </a:rPr>
              <a:t>11-23/2148r0</a:t>
            </a:r>
            <a:r>
              <a:rPr lang="en-US" sz="1600" b="0" dirty="0"/>
              <a:t> (Smith)</a:t>
            </a:r>
            <a:endParaRPr lang="en-ES" sz="1600" b="0" dirty="0"/>
          </a:p>
          <a:p>
            <a:pPr marL="1257300" lvl="2" indent="-457200">
              <a:lnSpc>
                <a:spcPct val="70000"/>
              </a:lnSpc>
              <a:spcBef>
                <a:spcPts val="300"/>
              </a:spcBef>
              <a:spcAft>
                <a:spcPts val="600"/>
              </a:spcAft>
              <a:buFont typeface="Arial" panose="020B0604020202020204" pitchFamily="34" charset="0"/>
              <a:buChar char="•"/>
              <a:defRPr/>
            </a:pPr>
            <a:r>
              <a:rPr lang="en-US" sz="1600" dirty="0"/>
              <a:t>Other, from the queue…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November plenary session: </a:t>
            </a:r>
            <a:r>
              <a:rPr lang="en-US" sz="2800" dirty="0">
                <a:hlinkClick r:id="rId3"/>
              </a:rPr>
              <a:t>11-23/2068r0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Jan 9: </a:t>
            </a:r>
            <a:r>
              <a:rPr lang="en-US" sz="2800" dirty="0">
                <a:hlinkClick r:id="rId4"/>
              </a:rPr>
              <a:t>11-24/0032r0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 </a:t>
            </a:r>
            <a:r>
              <a:rPr lang="en-US" sz="2800" dirty="0">
                <a:highlight>
                  <a:srgbClr val="00FF00"/>
                </a:highlight>
              </a:rPr>
              <a:t>UC</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FFFF00"/>
                </a:highlight>
                <a:latin typeface="Times New Roman"/>
                <a:ea typeface="MS Gothic"/>
              </a:rPr>
              <a:t>Jan 2024</a:t>
            </a:r>
          </a:p>
          <a:p>
            <a:pPr lvl="1" algn="just">
              <a:spcBef>
                <a:spcPts val="0"/>
              </a:spcBef>
              <a:defRPr/>
            </a:pPr>
            <a:r>
              <a:rPr lang="en-US" altLang="zh-CN" sz="2400" dirty="0">
                <a:latin typeface="Times New Roman"/>
                <a:ea typeface="MS Gothic"/>
              </a:rPr>
              <a:t>[ “Clean” recirc (D3.0)			Feb 2024 ]</a:t>
            </a:r>
          </a:p>
          <a:p>
            <a:pPr lvl="1" algn="just">
              <a:spcBef>
                <a:spcPts val="0"/>
              </a:spcBef>
              <a:defRPr/>
            </a:pPr>
            <a:r>
              <a:rPr lang="en-US" altLang="zh-CN" sz="2400" dirty="0">
                <a:latin typeface="Times New Roman"/>
                <a:ea typeface="MS Gothic"/>
              </a:rPr>
              <a:t>Initial SA Ballot (D3.0)			Mar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t>Editorials – (Ansley)  </a:t>
            </a:r>
            <a:r>
              <a:rPr lang="en-US" sz="1600" dirty="0">
                <a:solidFill>
                  <a:schemeClr val="tx1"/>
                </a:solidFill>
                <a:highlight>
                  <a:srgbClr val="FFFF00"/>
                </a:highlight>
              </a:rPr>
              <a:t>One issue raised, on CIDs: </a:t>
            </a:r>
            <a:r>
              <a:rPr lang="en-GB" sz="1600" dirty="0">
                <a:effectLst/>
                <a:latin typeface="Times New Roman" panose="02020603050405020304" pitchFamily="18" charset="0"/>
                <a:ea typeface="PMingLiU" panose="02020500000000000000" pitchFamily="18" charset="-120"/>
              </a:rPr>
              <a:t>5, 30, 31, 32,  95, 99, 214, 215, 216, 257, 258</a:t>
            </a:r>
          </a:p>
          <a:p>
            <a:pPr marL="857250" lvl="1" indent="-457200">
              <a:spcBef>
                <a:spcPts val="300"/>
              </a:spcBef>
              <a:spcAft>
                <a:spcPts val="0"/>
              </a:spcAft>
              <a:buFont typeface="Arial" panose="020B0604020202020204" pitchFamily="34" charset="0"/>
              <a:buChar char="•"/>
              <a:defRPr/>
            </a:pPr>
            <a:r>
              <a:rPr lang="en-US" sz="1600" dirty="0">
                <a:solidFill>
                  <a:schemeClr val="tx1"/>
                </a:solidFill>
                <a:hlinkClick r:id="rId3"/>
              </a:rPr>
              <a:t>11-24/0145r0</a:t>
            </a:r>
            <a:r>
              <a:rPr lang="en-GB" sz="1600" dirty="0">
                <a:solidFill>
                  <a:schemeClr val="tx1"/>
                </a:solidFill>
                <a:latin typeface="Times New Roman" panose="02020603050405020304" pitchFamily="18" charset="0"/>
                <a:ea typeface="PMingLiU" panose="02020500000000000000" pitchFamily="18" charset="-120"/>
              </a:rPr>
              <a:t>, </a:t>
            </a:r>
            <a:r>
              <a:rPr lang="en-GB" sz="1600" dirty="0">
                <a:solidFill>
                  <a:schemeClr val="tx1"/>
                </a:solidFill>
                <a:latin typeface="Times New Roman" panose="02020603050405020304" pitchFamily="18" charset="0"/>
                <a:ea typeface="PMingLiU" panose="02020500000000000000" pitchFamily="18" charset="-120"/>
                <a:hlinkClick r:id="rId4"/>
              </a:rPr>
              <a:t>11-24/0144r0</a:t>
            </a:r>
            <a:r>
              <a:rPr lang="en-GB" sz="1600" dirty="0">
                <a:solidFill>
                  <a:schemeClr val="tx1"/>
                </a:solidFill>
                <a:latin typeface="Times New Roman" panose="02020603050405020304" pitchFamily="18" charset="0"/>
                <a:ea typeface="PMingLiU" panose="02020500000000000000" pitchFamily="18" charset="-120"/>
              </a:rPr>
              <a:t> </a:t>
            </a:r>
            <a:endParaRPr lang="en-US" sz="1600" dirty="0">
              <a:solidFill>
                <a:schemeClr val="tx1"/>
              </a:solidFill>
            </a:endParaRPr>
          </a:p>
          <a:p>
            <a:pPr marL="457200" indent="-457200">
              <a:spcBef>
                <a:spcPts val="300"/>
              </a:spcBef>
              <a:spcAft>
                <a:spcPts val="0"/>
              </a:spcAft>
              <a:buFont typeface="Arial" panose="020B0604020202020204" pitchFamily="34" charset="0"/>
              <a:buChar char="•"/>
              <a:defRPr/>
            </a:pPr>
            <a:r>
              <a:rPr lang="en-US" sz="1600" strike="sngStrike" dirty="0"/>
              <a:t>Discussion on non-AP MLD device identification (individuals interested in working on this via email, for submission/ballot comment in TGbe?): </a:t>
            </a:r>
            <a:r>
              <a:rPr lang="en-US" sz="1600" strike="sngStrike" dirty="0">
                <a:hlinkClick r:id="rId5"/>
              </a:rPr>
              <a:t>11-23/2190r0</a:t>
            </a:r>
            <a:r>
              <a:rPr lang="en-US" sz="1600" strike="sngStrike" dirty="0"/>
              <a:t> (Yang)</a:t>
            </a:r>
            <a:r>
              <a:rPr lang="en-US" sz="1600" dirty="0"/>
              <a:t>   </a:t>
            </a:r>
            <a:r>
              <a:rPr lang="en-US" sz="1600" dirty="0">
                <a:highlight>
                  <a:srgbClr val="00FF00"/>
                </a:highlight>
              </a:rPr>
              <a:t>Off-line, SMEs to work together on TGbe action</a:t>
            </a:r>
          </a:p>
          <a:p>
            <a:pPr marL="457200" indent="-457200">
              <a:spcBef>
                <a:spcPts val="300"/>
              </a:spcBef>
              <a:spcAft>
                <a:spcPts val="0"/>
              </a:spcAft>
              <a:buFont typeface="Arial" panose="020B0604020202020204" pitchFamily="34" charset="0"/>
              <a:buChar char="•"/>
              <a:defRPr/>
            </a:pPr>
            <a:r>
              <a:rPr lang="en-US" sz="1600" strike="sngStrike" dirty="0"/>
              <a:t>Probability of IRM duplicates: </a:t>
            </a:r>
            <a:r>
              <a:rPr lang="en-US" sz="1600" strike="sngStrike" dirty="0">
                <a:hlinkClick r:id="rId6"/>
              </a:rPr>
              <a:t>11-23/2148r0</a:t>
            </a:r>
            <a:r>
              <a:rPr lang="en-US" sz="1600" strike="sngStrike" dirty="0"/>
              <a:t> (Smith)</a:t>
            </a:r>
            <a:r>
              <a:rPr lang="en-US" sz="1600" dirty="0"/>
              <a:t>  </a:t>
            </a:r>
            <a:r>
              <a:rPr lang="en-US" sz="1600" dirty="0">
                <a:highlight>
                  <a:srgbClr val="00FF00"/>
                </a:highlight>
              </a:rPr>
              <a:t>Defer</a:t>
            </a:r>
            <a:endParaRPr lang="en-ES" sz="1600" dirty="0">
              <a:highlight>
                <a:srgbClr val="00FF00"/>
              </a:highlight>
            </a:endParaRP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210, 256, </a:t>
            </a:r>
            <a:r>
              <a:rPr lang="en-US" sz="1600" dirty="0"/>
              <a:t>211, </a:t>
            </a:r>
            <a:r>
              <a:rPr lang="en-US" sz="1600" strike="sngStrike" dirty="0"/>
              <a:t>208, 209</a:t>
            </a:r>
            <a:r>
              <a:rPr lang="en-US" sz="1600" dirty="0"/>
              <a:t>, 235, </a:t>
            </a:r>
            <a:r>
              <a:rPr lang="en-US" sz="1600" strike="sngStrike" dirty="0"/>
              <a:t>164, and 16</a:t>
            </a:r>
            <a:r>
              <a:rPr lang="en-US" sz="1600" strike="sngStrike" dirty="0">
                <a:latin typeface="+mj-lt"/>
              </a:rPr>
              <a:t>5</a:t>
            </a:r>
            <a:r>
              <a:rPr lang="en-US" sz="1600" dirty="0">
                <a:latin typeface="+mj-lt"/>
              </a:rPr>
              <a:t>:</a:t>
            </a:r>
            <a:r>
              <a:rPr lang="en-US" sz="1600" dirty="0">
                <a:effectLst/>
                <a:latin typeface="+mj-lt"/>
                <a:ea typeface="Calibri" panose="020F0502020204030204" pitchFamily="34" charset="0"/>
              </a:rPr>
              <a:t> </a:t>
            </a:r>
            <a:r>
              <a:rPr lang="en-US" sz="1600" u="sng" dirty="0">
                <a:solidFill>
                  <a:srgbClr val="0563C1"/>
                </a:solidFill>
                <a:effectLst/>
                <a:latin typeface="+mj-lt"/>
                <a:ea typeface="Calibri" panose="020F0502020204030204" pitchFamily="34" charset="0"/>
                <a:hlinkClick r:id="rId7"/>
              </a:rPr>
              <a:t>11-24/0044r3</a:t>
            </a:r>
            <a:r>
              <a:rPr lang="en-US" sz="1600" dirty="0">
                <a:latin typeface="+mj-lt"/>
              </a:rPr>
              <a:t> (Huang) – </a:t>
            </a:r>
            <a:r>
              <a:rPr lang="en-US" sz="1600" dirty="0">
                <a:highlight>
                  <a:srgbClr val="FFFF00"/>
                </a:highlight>
                <a:latin typeface="+mj-lt"/>
              </a:rPr>
              <a:t>Continue with 211 and 235 </a:t>
            </a:r>
          </a:p>
          <a:p>
            <a:pPr marL="857250" lvl="1" indent="-457200">
              <a:spcBef>
                <a:spcPts val="300"/>
              </a:spcBef>
              <a:spcAft>
                <a:spcPts val="0"/>
              </a:spcAft>
              <a:buFont typeface="Arial" panose="020B0604020202020204" pitchFamily="34" charset="0"/>
              <a:buChar char="•"/>
              <a:defRPr/>
            </a:pPr>
            <a:r>
              <a:rPr lang="en-US" sz="1600" b="1" strike="sngStrike" dirty="0">
                <a:latin typeface="+mj-lt"/>
              </a:rPr>
              <a:t>Alternative for CIDs 208, 208: </a:t>
            </a:r>
            <a:r>
              <a:rPr lang="en-US" sz="1600" b="1" strike="sngStrike" dirty="0">
                <a:latin typeface="+mj-lt"/>
                <a:hlinkClick r:id="rId8"/>
              </a:rPr>
              <a:t>11-24/0118r1</a:t>
            </a:r>
            <a:r>
              <a:rPr lang="en-US" sz="1600" b="1" strike="sngStrike" dirty="0">
                <a:latin typeface="+mj-lt"/>
              </a:rPr>
              <a:t>  (Yang)</a:t>
            </a:r>
            <a:r>
              <a:rPr lang="en-US" sz="1600" b="1" dirty="0">
                <a:latin typeface="+mj-lt"/>
              </a:rPr>
              <a:t>  - </a:t>
            </a:r>
            <a:r>
              <a:rPr lang="en-US" sz="1600" b="1" dirty="0">
                <a:highlight>
                  <a:srgbClr val="00FF00"/>
                </a:highlight>
                <a:latin typeface="+mj-lt"/>
              </a:rPr>
              <a:t>Not accepted by TG</a:t>
            </a:r>
          </a:p>
          <a:p>
            <a:pPr marL="457200" indent="-457200">
              <a:spcBef>
                <a:spcPts val="300"/>
              </a:spcBef>
              <a:spcAft>
                <a:spcPts val="0"/>
              </a:spcAft>
              <a:buFont typeface="Arial" panose="020B0604020202020204" pitchFamily="34" charset="0"/>
              <a:buChar char="•"/>
              <a:defRPr/>
            </a:pPr>
            <a:r>
              <a:rPr lang="en-US" sz="1600" dirty="0"/>
              <a:t>CIDs 243, 239, 242: </a:t>
            </a:r>
            <a:r>
              <a:rPr lang="en-US" sz="1600" dirty="0">
                <a:hlinkClick r:id="rId9"/>
              </a:rPr>
              <a:t>11-24/0068r1</a:t>
            </a:r>
            <a:r>
              <a:rPr lang="en-US" sz="1600" dirty="0"/>
              <a:t> (Harkins) – </a:t>
            </a:r>
            <a:r>
              <a:rPr lang="en-US" sz="1600" dirty="0">
                <a:highlight>
                  <a:srgbClr val="FFFF00"/>
                </a:highlight>
              </a:rPr>
              <a:t>Revisit, in light of failed motion on Monday</a:t>
            </a:r>
          </a:p>
          <a:p>
            <a:pPr marL="457200" indent="-457200">
              <a:spcBef>
                <a:spcPts val="300"/>
              </a:spcBef>
              <a:spcAft>
                <a:spcPts val="0"/>
              </a:spcAft>
              <a:buFont typeface="Arial" panose="020B0604020202020204" pitchFamily="34" charset="0"/>
              <a:buChar char="•"/>
              <a:defRPr/>
            </a:pPr>
            <a:r>
              <a:rPr lang="en-US" sz="1600" dirty="0"/>
              <a:t>CIDs 187, 189, 188, 198, 191, 194, 195, 196: </a:t>
            </a:r>
            <a:r>
              <a:rPr lang="en-US" sz="1600" dirty="0">
                <a:hlinkClick r:id="rId9"/>
              </a:rPr>
              <a:t>11-24/0068r01</a:t>
            </a:r>
            <a:r>
              <a:rPr lang="en-US" sz="1600" dirty="0"/>
              <a:t>(Harkins) – </a:t>
            </a:r>
            <a:r>
              <a:rPr lang="en-US" sz="1600" dirty="0">
                <a:highlight>
                  <a:srgbClr val="FFFF00"/>
                </a:highlight>
              </a:rPr>
              <a:t>Revisit w/editing (on Annex AD still informative annex)</a:t>
            </a:r>
          </a:p>
          <a:p>
            <a:pPr marL="457200" indent="-457200">
              <a:spcBef>
                <a:spcPts val="300"/>
              </a:spcBef>
              <a:spcAft>
                <a:spcPts val="0"/>
              </a:spcAft>
              <a:buFont typeface="Arial" panose="020B0604020202020204" pitchFamily="34" charset="0"/>
              <a:buChar char="•"/>
              <a:defRPr/>
            </a:pPr>
            <a:r>
              <a:rPr lang="en-US" sz="1600" strike="sngStrike" dirty="0"/>
              <a:t>CIDs 74, 65: </a:t>
            </a:r>
            <a:r>
              <a:rPr lang="en-US" sz="1600" b="1" strike="sngStrike" dirty="0">
                <a:effectLst/>
                <a:latin typeface="Times New Roman" panose="02020603050405020304" pitchFamily="18" charset="0"/>
                <a:ea typeface="MS Mincho" panose="02020609040205080304" pitchFamily="49" charset="-128"/>
                <a:hlinkClick r:id="rId10"/>
              </a:rPr>
              <a:t>11-24/0059r0</a:t>
            </a:r>
            <a:r>
              <a:rPr lang="en-US" sz="1600" b="1" strike="sngStrike"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US" sz="1600" strike="sngStrike" dirty="0"/>
              <a:t>92, 4, 100, 24, 203, 217, </a:t>
            </a:r>
            <a:r>
              <a:rPr lang="en-US" sz="1600" dirty="0"/>
              <a:t>18, 97, 249, 101, 103, 105, 110: </a:t>
            </a:r>
            <a:r>
              <a:rPr lang="en-US" sz="1600" b="1" dirty="0">
                <a:effectLst/>
                <a:latin typeface="Times New Roman" panose="02020603050405020304" pitchFamily="18" charset="0"/>
                <a:ea typeface="MS Mincho" panose="02020609040205080304" pitchFamily="49" charset="-128"/>
                <a:hlinkClick r:id="rId11"/>
              </a:rPr>
              <a:t>11-24/0053r0</a:t>
            </a:r>
            <a:r>
              <a:rPr lang="en-US" sz="1600" dirty="0">
                <a:latin typeface="Times New Roman" panose="02020603050405020304" pitchFamily="18" charset="0"/>
                <a:ea typeface="MS Mincho" panose="02020609040205080304" pitchFamily="49" charset="-128"/>
              </a:rPr>
              <a:t> (Yang) – </a:t>
            </a:r>
            <a:r>
              <a:rPr lang="en-US" sz="1600" dirty="0">
                <a:highlight>
                  <a:srgbClr val="FFFF00"/>
                </a:highlight>
                <a:latin typeface="Times New Roman" panose="02020603050405020304" pitchFamily="18" charset="0"/>
                <a:ea typeface="MS Mincho" panose="02020609040205080304" pitchFamily="49" charset="-128"/>
              </a:rPr>
              <a:t>To be continued</a:t>
            </a:r>
          </a:p>
          <a:p>
            <a:pPr marL="457200" indent="-457200">
              <a:spcBef>
                <a:spcPts val="300"/>
              </a:spcBef>
              <a:spcAft>
                <a:spcPts val="0"/>
              </a:spcAft>
              <a:buFont typeface="Arial" panose="020B0604020202020204" pitchFamily="34" charset="0"/>
              <a:buChar char="•"/>
              <a:defRPr/>
            </a:pPr>
            <a:r>
              <a:rPr lang="en-US" sz="1600" dirty="0"/>
              <a:t>CIDs 282, 72, 121, 123, 238, 124, 73, 37, 240, 126, 40, 128, 129, 226, 50, 41, 130, 132, 42, 59, 227, 255, 142, 140, 169, 177, 134: </a:t>
            </a:r>
            <a:r>
              <a:rPr lang="en-US" sz="1600" b="1" dirty="0">
                <a:effectLst/>
                <a:latin typeface="Times New Roman" panose="02020603050405020304" pitchFamily="18" charset="0"/>
                <a:ea typeface="MS Mincho" panose="02020609040205080304" pitchFamily="49" charset="-128"/>
                <a:hlinkClick r:id="rId12"/>
              </a:rPr>
              <a:t>11-24/0049r0</a:t>
            </a:r>
            <a:r>
              <a:rPr lang="en-US" sz="1600" b="1" dirty="0">
                <a:effectLst/>
                <a:latin typeface="Times New Roman" panose="02020603050405020304" pitchFamily="18" charset="0"/>
                <a:ea typeface="MS Mincho" panose="02020609040205080304" pitchFamily="49" charset="-128"/>
              </a:rPr>
              <a:t> (Yang)</a:t>
            </a:r>
          </a:p>
          <a:p>
            <a:pPr marL="457200" indent="-457200">
              <a:spcBef>
                <a:spcPts val="300"/>
              </a:spcBef>
              <a:spcAft>
                <a:spcPts val="0"/>
              </a:spcAft>
              <a:buFont typeface="Arial" panose="020B0604020202020204" pitchFamily="34" charset="0"/>
              <a:buChar char="•"/>
              <a:defRPr/>
            </a:pPr>
            <a:r>
              <a:rPr lang="en-US" sz="1600" dirty="0"/>
              <a:t>CIDs </a:t>
            </a:r>
            <a:r>
              <a:rPr lang="en-GB" sz="1600" strike="sngStrike" dirty="0">
                <a:effectLst/>
                <a:latin typeface="Times New Roman" panose="02020603050405020304" pitchFamily="18" charset="0"/>
                <a:ea typeface="MS Mincho" panose="02020609040205080304" pitchFamily="49" charset="-128"/>
              </a:rPr>
              <a:t>66, 67, 200, 201, 279,</a:t>
            </a:r>
            <a:r>
              <a:rPr lang="en-GB" sz="1600" dirty="0">
                <a:effectLst/>
                <a:latin typeface="Times New Roman" panose="02020603050405020304" pitchFamily="18" charset="0"/>
                <a:ea typeface="MS Mincho" panose="02020609040205080304" pitchFamily="49" charset="-128"/>
              </a:rPr>
              <a:t> 202, 280, 219, 109, 107, 35, 112, 113, 55, 56, 220, 79, 71, 206, 36, 145, 228, 143, 146, 60, 76, 77, 147, 229, 46, 150, 231, 151, 152, 153, 47, 245, 10, 245, 246, 156, 51, 283, 232, 148, 233, 159, 234, 207, 161, 166, 44, 237, 108, 163, 144</a:t>
            </a:r>
            <a:r>
              <a:rPr lang="en-US" sz="1600" dirty="0"/>
              <a:t>: </a:t>
            </a:r>
            <a:r>
              <a:rPr lang="en-US" sz="1600" dirty="0">
                <a:hlinkClick r:id="rId13"/>
              </a:rPr>
              <a:t>11-24/0048r7</a:t>
            </a:r>
            <a:r>
              <a:rPr lang="en-GB" sz="1600" b="0" dirty="0">
                <a:effectLst/>
                <a:latin typeface="Times New Roman" panose="02020603050405020304" pitchFamily="18" charset="0"/>
                <a:ea typeface="MS Mincho" panose="02020609040205080304" pitchFamily="49" charset="-128"/>
              </a:rPr>
              <a:t> </a:t>
            </a:r>
            <a:r>
              <a:rPr lang="en-US" sz="1600" dirty="0"/>
              <a:t>(Smith) – </a:t>
            </a:r>
            <a:r>
              <a:rPr lang="en-US" sz="1600" dirty="0">
                <a:highlight>
                  <a:srgbClr val="FFFF00"/>
                </a:highlight>
              </a:rPr>
              <a:t>To be continued</a:t>
            </a:r>
          </a:p>
          <a:p>
            <a:pPr marL="457200" indent="-457200">
              <a:spcBef>
                <a:spcPts val="300"/>
              </a:spcBef>
              <a:spcAft>
                <a:spcPts val="0"/>
              </a:spcAft>
              <a:buFont typeface="Arial" panose="020B0604020202020204" pitchFamily="34" charset="0"/>
              <a:buChar char="•"/>
              <a:defRPr/>
            </a:pPr>
            <a:r>
              <a:rPr lang="en-US" sz="1600" dirty="0">
                <a:latin typeface="Times New Roman" panose="02020603050405020304" pitchFamily="18" charset="0"/>
                <a:ea typeface="MS Mincho" panose="02020609040205080304" pitchFamily="49" charset="-128"/>
              </a:rPr>
              <a:t>CIDs </a:t>
            </a:r>
            <a:r>
              <a:rPr lang="en-GB" sz="1600" dirty="0">
                <a:effectLst/>
                <a:latin typeface="Times New Roman" panose="02020603050405020304" pitchFamily="18" charset="0"/>
                <a:ea typeface="Times New Roman" panose="02020603050405020304" pitchFamily="18" charset="0"/>
              </a:rPr>
              <a:t>64, 83, 86, 88, 89, 93, 1, 111, 116, 224, 223, 43, 241, 131, 230, 171, 284, 2, 133: </a:t>
            </a:r>
            <a:r>
              <a:rPr lang="en-GB" sz="1600" dirty="0">
                <a:effectLst/>
                <a:latin typeface="Times New Roman" panose="02020603050405020304" pitchFamily="18" charset="0"/>
                <a:ea typeface="Times New Roman" panose="02020603050405020304" pitchFamily="18" charset="0"/>
                <a:hlinkClick r:id="rId14"/>
              </a:rPr>
              <a:t>11-24/0124r1</a:t>
            </a:r>
            <a:r>
              <a:rPr lang="en-GB" sz="1600" dirty="0">
                <a:effectLst/>
                <a:latin typeface="Times New Roman" panose="02020603050405020304" pitchFamily="18" charset="0"/>
                <a:ea typeface="Times New Roman" panose="02020603050405020304" pitchFamily="18" charset="0"/>
              </a:rPr>
              <a:t> (Hamilton)</a:t>
            </a:r>
          </a:p>
          <a:p>
            <a:pPr marL="457200" indent="-457200">
              <a:spcBef>
                <a:spcPts val="300"/>
              </a:spcBef>
              <a:spcAft>
                <a:spcPts val="0"/>
              </a:spcAft>
              <a:buFont typeface="Arial" panose="020B0604020202020204" pitchFamily="34" charset="0"/>
              <a:buChar char="•"/>
              <a:defRPr/>
            </a:pPr>
            <a:r>
              <a:rPr lang="en-US" sz="1600" dirty="0"/>
              <a:t>CID 225, 255: </a:t>
            </a:r>
            <a:r>
              <a:rPr lang="en-US" sz="1600" dirty="0">
                <a:hlinkClick r:id="rId15"/>
              </a:rPr>
              <a:t>11-24/0135r0</a:t>
            </a:r>
            <a:r>
              <a:rPr lang="en-US" sz="1600" dirty="0"/>
              <a:t> (Mutgan)</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2024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pending submission</a:t>
            </a:r>
            <a:endParaRPr lang="en-GB" dirty="0"/>
          </a:p>
        </p:txBody>
      </p:sp>
      <p:sp>
        <p:nvSpPr>
          <p:cNvPr id="4098" name="Rectangle 2"/>
          <p:cNvSpPr>
            <a:spLocks noGrp="1" noChangeArrowheads="1"/>
          </p:cNvSpPr>
          <p:nvPr>
            <p:ph idx="1"/>
          </p:nvPr>
        </p:nvSpPr>
        <p:spPr>
          <a:xfrm>
            <a:off x="685800" y="1371600"/>
            <a:ext cx="10820399" cy="5103814"/>
          </a:xfrm>
          <a:ln/>
        </p:spPr>
        <p:txBody>
          <a:bodyPr/>
          <a:lstStyle/>
          <a:p>
            <a:pPr marL="457200" indent="-457200">
              <a:spcBef>
                <a:spcPts val="300"/>
              </a:spcBef>
              <a:spcAft>
                <a:spcPts val="0"/>
              </a:spcAft>
              <a:buFont typeface="Arial" panose="020B0604020202020204" pitchFamily="34" charset="0"/>
              <a:buChar char="•"/>
              <a:defRPr/>
            </a:pPr>
            <a:r>
              <a:rPr lang="en-US" sz="2000" dirty="0"/>
              <a:t>CIDs 3, 117, 135</a:t>
            </a:r>
            <a:r>
              <a:rPr lang="en-US" sz="2000" dirty="0">
                <a:latin typeface="+mj-lt"/>
              </a:rPr>
              <a:t>:</a:t>
            </a:r>
            <a:r>
              <a:rPr lang="en-US" sz="2000" dirty="0">
                <a:effectLst/>
                <a:latin typeface="+mj-lt"/>
                <a:ea typeface="Calibri" panose="020F0502020204030204" pitchFamily="34" charset="0"/>
              </a:rPr>
              <a:t> </a:t>
            </a:r>
            <a:r>
              <a:rPr lang="en-US" sz="2000" dirty="0">
                <a:latin typeface="+mj-lt"/>
              </a:rPr>
              <a:t>(Hamilton)</a:t>
            </a:r>
          </a:p>
          <a:p>
            <a:pPr marL="457200" indent="-457200">
              <a:spcBef>
                <a:spcPts val="300"/>
              </a:spcBef>
              <a:spcAft>
                <a:spcPts val="0"/>
              </a:spcAft>
              <a:buFont typeface="Arial" panose="020B0604020202020204" pitchFamily="34" charset="0"/>
              <a:buChar char="•"/>
              <a:defRPr/>
            </a:pPr>
            <a:r>
              <a:rPr lang="en-US" sz="2000" dirty="0"/>
              <a:t>CIDs 236, 181, 48, 183, 184: (Orr)</a:t>
            </a:r>
          </a:p>
          <a:p>
            <a:pPr marL="457200" indent="-457200">
              <a:spcBef>
                <a:spcPts val="300"/>
              </a:spcBef>
              <a:spcAft>
                <a:spcPts val="0"/>
              </a:spcAft>
              <a:buFont typeface="Arial" panose="020B0604020202020204" pitchFamily="34" charset="0"/>
              <a:buChar char="•"/>
              <a:defRPr/>
            </a:pPr>
            <a:r>
              <a:rPr lang="en-US" sz="2000" dirty="0"/>
              <a:t>CIDs 91, 179: (Ansley)</a:t>
            </a:r>
          </a:p>
          <a:p>
            <a:pPr marL="457200" indent="-457200">
              <a:spcBef>
                <a:spcPts val="300"/>
              </a:spcBef>
              <a:spcAft>
                <a:spcPts val="0"/>
              </a:spcAft>
              <a:buFont typeface="Arial" panose="020B0604020202020204" pitchFamily="34" charset="0"/>
              <a:buChar char="•"/>
              <a:defRPr/>
            </a:pPr>
            <a:r>
              <a:rPr lang="en-US" sz="2000" dirty="0"/>
              <a:t>CIDs 62: (Smith)</a:t>
            </a:r>
          </a:p>
          <a:p>
            <a:pPr marL="457200" indent="-457200">
              <a:spcBef>
                <a:spcPts val="300"/>
              </a:spcBef>
              <a:spcAft>
                <a:spcPts val="0"/>
              </a:spcAft>
              <a:buFont typeface="Arial" panose="020B0604020202020204" pitchFamily="34" charset="0"/>
              <a:buChar char="•"/>
              <a:defRPr/>
            </a:pPr>
            <a:r>
              <a:rPr lang="en-US" sz="2000" dirty="0"/>
              <a:t>CIDs 6, 98: (Yang)</a:t>
            </a:r>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5458" y="685800"/>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Resolution progress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graphicFrame>
        <p:nvGraphicFramePr>
          <p:cNvPr id="5" name="Chart 4">
            <a:extLst>
              <a:ext uri="{FF2B5EF4-FFF2-40B4-BE49-F238E27FC236}">
                <a16:creationId xmlns:a16="http://schemas.microsoft.com/office/drawing/2014/main" id="{E25CE9E7-6A9E-484C-97E0-92793EC7778F}"/>
              </a:ext>
            </a:extLst>
          </p:cNvPr>
          <p:cNvGraphicFramePr>
            <a:graphicFrameLocks/>
          </p:cNvGraphicFramePr>
          <p:nvPr>
            <p:extLst>
              <p:ext uri="{D42A27DB-BD31-4B8C-83A1-F6EECF244321}">
                <p14:modId xmlns:p14="http://schemas.microsoft.com/office/powerpoint/2010/main" val="2169655415"/>
              </p:ext>
            </p:extLst>
          </p:nvPr>
        </p:nvGraphicFramePr>
        <p:xfrm>
          <a:off x="3024187" y="1302697"/>
          <a:ext cx="6143625" cy="51530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03304058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8:00-10:00 ET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11-22/0651r33</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11-24/0040r6</a:t>
            </a:r>
            <a:r>
              <a:rPr lang="en-US" sz="2200" dirty="0"/>
              <a:t> </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a:t>
            </a:r>
          </a:p>
          <a:p>
            <a:pPr marL="1257300" lvl="2" indent="-457200">
              <a:spcBef>
                <a:spcPts val="0"/>
              </a:spcBef>
              <a:spcAft>
                <a:spcPts val="0"/>
              </a:spcAft>
              <a:buFont typeface="Arial" panose="020B0604020202020204" pitchFamily="34" charset="0"/>
              <a:buChar char="•"/>
              <a:defRPr/>
            </a:pPr>
            <a:r>
              <a:rPr lang="en-US" sz="1600" b="0" dirty="0"/>
              <a:t>CIDs 243, 239, 242: </a:t>
            </a:r>
            <a:r>
              <a:rPr lang="en-US" sz="1600" b="0" dirty="0">
                <a:hlinkClick r:id="rId5"/>
              </a:rPr>
              <a:t>11-24/0068r1</a:t>
            </a:r>
            <a:r>
              <a:rPr lang="en-US" sz="1600" b="0" dirty="0"/>
              <a:t> (Harkins) – revisit and disposition (failed motion)</a:t>
            </a:r>
          </a:p>
          <a:p>
            <a:pPr marL="1257300" lvl="2" indent="-457200">
              <a:spcBef>
                <a:spcPts val="0"/>
              </a:spcBef>
              <a:spcAft>
                <a:spcPts val="0"/>
              </a:spcAft>
              <a:buFont typeface="Arial" panose="020B0604020202020204" pitchFamily="34" charset="0"/>
              <a:buChar char="•"/>
              <a:defRPr/>
            </a:pPr>
            <a:r>
              <a:rPr lang="en-US" sz="1600" b="0" dirty="0"/>
              <a:t>CIDs 187, 189, 188, 198, 191, 194, 195, 196: </a:t>
            </a:r>
            <a:r>
              <a:rPr lang="en-US" sz="1600" b="0" dirty="0">
                <a:hlinkClick r:id="rId5"/>
              </a:rPr>
              <a:t>11-24/0068r1</a:t>
            </a:r>
            <a:r>
              <a:rPr lang="en-US" sz="1600" b="0" dirty="0"/>
              <a:t>(Harkins) – review updated version after editing</a:t>
            </a:r>
          </a:p>
          <a:p>
            <a:pPr marL="1257300" lvl="2" indent="-457200">
              <a:spcBef>
                <a:spcPts val="0"/>
              </a:spcBef>
              <a:spcAft>
                <a:spcPts val="0"/>
              </a:spcAft>
              <a:buFont typeface="Arial" panose="020B0604020202020204" pitchFamily="34" charset="0"/>
              <a:buChar char="•"/>
              <a:defRPr/>
            </a:pPr>
            <a:r>
              <a:rPr lang="en-US" sz="1600" b="0" dirty="0"/>
              <a:t>CIDs 210, 256, 211, 208, 209, 235, 164, and 16</a:t>
            </a:r>
            <a:r>
              <a:rPr lang="en-US" sz="1600" b="0" dirty="0">
                <a:latin typeface="+mj-lt"/>
              </a:rPr>
              <a:t>5:</a:t>
            </a:r>
            <a:r>
              <a:rPr lang="en-US" sz="1600" b="0" dirty="0">
                <a:effectLst/>
                <a:latin typeface="+mj-lt"/>
                <a:ea typeface="Calibri" panose="020F0502020204030204" pitchFamily="34" charset="0"/>
              </a:rPr>
              <a:t> </a:t>
            </a:r>
            <a:r>
              <a:rPr lang="en-US" sz="1600" b="0" u="sng" dirty="0">
                <a:solidFill>
                  <a:srgbClr val="0563C1"/>
                </a:solidFill>
                <a:effectLst/>
                <a:latin typeface="+mj-lt"/>
                <a:ea typeface="Calibri" panose="020F0502020204030204" pitchFamily="34" charset="0"/>
                <a:hlinkClick r:id="rId6"/>
              </a:rPr>
              <a:t>11-24/0044r3</a:t>
            </a:r>
            <a:r>
              <a:rPr lang="en-US" sz="1600" b="0" dirty="0">
                <a:latin typeface="+mj-lt"/>
              </a:rPr>
              <a:t> (Huang)</a:t>
            </a:r>
          </a:p>
          <a:p>
            <a:pPr marL="1714500" lvl="3" indent="-457200">
              <a:spcBef>
                <a:spcPts val="0"/>
              </a:spcBef>
              <a:spcAft>
                <a:spcPts val="0"/>
              </a:spcAft>
              <a:buFont typeface="Arial" panose="020B0604020202020204" pitchFamily="34" charset="0"/>
              <a:buChar char="•"/>
              <a:defRPr/>
            </a:pPr>
            <a:r>
              <a:rPr lang="en-US" dirty="0">
                <a:latin typeface="+mj-lt"/>
              </a:rPr>
              <a:t>Alternative for CIDs 208, 208: </a:t>
            </a:r>
            <a:r>
              <a:rPr lang="en-US" dirty="0">
                <a:latin typeface="+mj-lt"/>
                <a:hlinkClick r:id="rId7"/>
              </a:rPr>
              <a:t>11-24/0118r1</a:t>
            </a:r>
            <a:r>
              <a:rPr lang="en-US" dirty="0">
                <a:latin typeface="+mj-lt"/>
              </a:rPr>
              <a:t>  (Yang)</a:t>
            </a:r>
            <a:endParaRPr lang="en-US" sz="1600" b="0" dirty="0">
              <a:latin typeface="+mj-lt"/>
            </a:endParaRPr>
          </a:p>
          <a:p>
            <a:pPr marL="1257300" lvl="2" indent="-457200">
              <a:spcBef>
                <a:spcPts val="0"/>
              </a:spcBef>
              <a:spcAft>
                <a:spcPts val="0"/>
              </a:spcAft>
              <a:buFont typeface="Arial" panose="020B0604020202020204" pitchFamily="34" charset="0"/>
              <a:buChar char="•"/>
              <a:defRPr/>
            </a:pPr>
            <a:r>
              <a:rPr lang="en-US" sz="1400" b="0" dirty="0"/>
              <a:t>CIDs 74, 65: </a:t>
            </a:r>
            <a:r>
              <a:rPr lang="en-US" sz="1400" b="0" dirty="0">
                <a:effectLst/>
                <a:latin typeface="Times New Roman" panose="02020603050405020304" pitchFamily="18" charset="0"/>
                <a:ea typeface="MS Mincho" panose="02020609040205080304" pitchFamily="49" charset="-128"/>
                <a:hlinkClick r:id="rId8"/>
              </a:rPr>
              <a:t>11-24/0059r0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92, 4, 100, 24, 203, 217, 18, 97, 249, 101, 103, 105, 110: </a:t>
            </a:r>
            <a:r>
              <a:rPr lang="en-US" sz="1400" b="0" dirty="0">
                <a:effectLst/>
                <a:latin typeface="Times New Roman" panose="02020603050405020304" pitchFamily="18" charset="0"/>
                <a:ea typeface="MS Mincho" panose="02020609040205080304" pitchFamily="49" charset="-128"/>
                <a:hlinkClick r:id="rId9"/>
              </a:rPr>
              <a:t>11-24/0053r0</a:t>
            </a:r>
            <a:r>
              <a:rPr lang="en-US" sz="1400" b="0" dirty="0">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en-US" sz="1400" b="0" dirty="0"/>
              <a:t>CIDs 282, 72, 121, 123, 238, 124, 73, 37, 240, 126, 40, 128, 129, 226, 50, 41, 130, 132, 42, 59, 227, 255, 142, 140, 169, 177, 134: </a:t>
            </a:r>
            <a:r>
              <a:rPr lang="en-US" sz="1400" b="0" dirty="0">
                <a:effectLst/>
                <a:latin typeface="Times New Roman" panose="02020603050405020304" pitchFamily="18" charset="0"/>
                <a:ea typeface="MS Mincho" panose="02020609040205080304" pitchFamily="49" charset="-128"/>
                <a:hlinkClick r:id="rId10"/>
              </a:rPr>
              <a:t>11-24/0049r0</a:t>
            </a:r>
            <a:r>
              <a:rPr lang="en-US" sz="1400" b="0" dirty="0">
                <a:effectLst/>
                <a:latin typeface="Times New Roman" panose="02020603050405020304" pitchFamily="18" charset="0"/>
                <a:ea typeface="MS Mincho" panose="02020609040205080304" pitchFamily="49" charset="-128"/>
              </a:rPr>
              <a:t> (Yang)</a:t>
            </a:r>
          </a:p>
          <a:p>
            <a:pPr marL="1257300" lvl="2" indent="-457200">
              <a:spcBef>
                <a:spcPts val="0"/>
              </a:spcBef>
              <a:spcAft>
                <a:spcPts val="0"/>
              </a:spcAft>
              <a:buFont typeface="Arial" panose="020B0604020202020204" pitchFamily="34" charset="0"/>
              <a:buChar char="•"/>
              <a:defRPr/>
            </a:pPr>
            <a:r>
              <a:rPr lang="pt-BR" sz="1600" b="0" dirty="0">
                <a:latin typeface="+mj-lt"/>
              </a:rPr>
              <a:t>Continue </a:t>
            </a:r>
            <a:r>
              <a:rPr lang="en-US" sz="1600" dirty="0">
                <a:hlinkClick r:id="rId11"/>
              </a:rPr>
              <a:t>11-24/0048r4</a:t>
            </a:r>
            <a:r>
              <a:rPr lang="pt-BR" sz="1600" b="0" dirty="0">
                <a:latin typeface="+mj-lt"/>
              </a:rPr>
              <a:t> (Smith): CIDs 202, 280, 219, 109, 107, 35, 112, 113, 55, 56, 220, 79, 71, 206, 36, 145, 228, 143, 146, 60, 76, 77, 147, 229, 46, 150, 231, 151, 152, 153, 47, 245, 10, 245, 246, 156, 51, 232, 148, 233, 159, 234, 207, 161, 166, 44, 237</a:t>
            </a:r>
          </a:p>
          <a:p>
            <a:pPr marL="1257300" lvl="2" indent="-457200">
              <a:spcBef>
                <a:spcPts val="0"/>
              </a:spcBef>
              <a:spcAft>
                <a:spcPts val="0"/>
              </a:spcAft>
              <a:buFont typeface="Arial" panose="020B0604020202020204" pitchFamily="34" charset="0"/>
              <a:buChar char="•"/>
              <a:defRPr/>
            </a:pPr>
            <a:endParaRPr lang="en-US" sz="1600" b="0" dirty="0">
              <a:latin typeface="+mj-lt"/>
            </a:endParaRPr>
          </a:p>
          <a:p>
            <a:pPr marL="1257300" lvl="2" indent="-457200">
              <a:spcBef>
                <a:spcPts val="300"/>
              </a:spcBef>
              <a:spcAft>
                <a:spcPts val="0"/>
              </a:spcAft>
              <a:buFont typeface="Arial" panose="020B0604020202020204" pitchFamily="34" charset="0"/>
              <a:buChar char="•"/>
              <a:defRPr/>
            </a:pPr>
            <a:endParaRPr lang="en-US" sz="16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 2024, 13:30-15:30 ET</a:t>
            </a:r>
            <a:endParaRPr lang="en-GB" dirty="0"/>
          </a:p>
        </p:txBody>
      </p:sp>
      <p:sp>
        <p:nvSpPr>
          <p:cNvPr id="4098" name="Rectangle 2"/>
          <p:cNvSpPr>
            <a:spLocks noGrp="1" noChangeArrowheads="1"/>
          </p:cNvSpPr>
          <p:nvPr>
            <p:ph idx="1"/>
          </p:nvPr>
        </p:nvSpPr>
        <p:spPr>
          <a:xfrm>
            <a:off x="685800" y="1371600"/>
            <a:ext cx="11049000" cy="51038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0"/>
              </a:spcAft>
              <a:buFont typeface="Arial" panose="020B0604020202020204" pitchFamily="34" charset="0"/>
              <a:buChar char="•"/>
              <a:defRPr/>
            </a:pPr>
            <a:r>
              <a:rPr lang="en-US" sz="2200" dirty="0"/>
              <a:t>Timeline reminder (slide 18)</a:t>
            </a:r>
          </a:p>
          <a:p>
            <a:pPr marL="857250" lvl="1" indent="-457200">
              <a:lnSpc>
                <a:spcPct val="70000"/>
              </a:lnSpc>
              <a:spcBef>
                <a:spcPts val="0"/>
              </a:spcBef>
              <a:spcAft>
                <a:spcPts val="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0"/>
              </a:spcBef>
              <a:spcAft>
                <a:spcPts val="0"/>
              </a:spcAft>
              <a:buFont typeface="Arial" panose="020B0604020202020204" pitchFamily="34" charset="0"/>
              <a:buChar char="•"/>
              <a:defRPr/>
            </a:pPr>
            <a:r>
              <a:rPr lang="en-US" sz="2200" dirty="0"/>
              <a:t>Comment Resolution</a:t>
            </a:r>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document: </a:t>
            </a:r>
            <a:r>
              <a:rPr lang="en-US" sz="2200" dirty="0">
                <a:hlinkClick r:id="rId4"/>
              </a:rPr>
              <a:t>11-2</a:t>
            </a:r>
            <a:r>
              <a:rPr lang="en-US" sz="2200" dirty="0">
                <a:hlinkClick r:id="rId4"/>
              </a:rPr>
              <a:t>4/</a:t>
            </a:r>
            <a:r>
              <a:rPr lang="en-US" sz="2200" dirty="0">
                <a:hlinkClick r:id="rId4"/>
              </a:rPr>
              <a:t>0040r7</a:t>
            </a:r>
            <a:r>
              <a:rPr lang="en-US" sz="2200" dirty="0"/>
              <a:t> </a:t>
            </a:r>
            <a:endParaRPr lang="en-US" sz="1800" dirty="0"/>
          </a:p>
          <a:p>
            <a:pPr marL="857250" lvl="1" indent="-457200">
              <a:lnSpc>
                <a:spcPct val="70000"/>
              </a:lnSpc>
              <a:spcBef>
                <a:spcPts val="0"/>
              </a:spcBef>
              <a:spcAft>
                <a:spcPts val="0"/>
              </a:spcAft>
              <a:buFont typeface="Arial" panose="020B0604020202020204" pitchFamily="34" charset="0"/>
              <a:buChar char="•"/>
              <a:defRPr/>
            </a:pPr>
            <a:r>
              <a:rPr lang="en-US" sz="2200" dirty="0"/>
              <a:t>Comment resolution queue (slide 19):  </a:t>
            </a:r>
            <a:r>
              <a:rPr lang="en-US" sz="2200" dirty="0">
                <a:highlight>
                  <a:srgbClr val="FF00FF"/>
                </a:highlight>
              </a:rPr>
              <a:t>NOTE: Need to pick up the pace</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210, 256, </a:t>
            </a:r>
            <a:r>
              <a:rPr lang="en-US" sz="1400" dirty="0"/>
              <a:t>211, </a:t>
            </a:r>
            <a:r>
              <a:rPr lang="en-US" sz="1400" strike="sngStrike" dirty="0"/>
              <a:t>208, 209</a:t>
            </a:r>
            <a:r>
              <a:rPr lang="en-US" sz="1400" dirty="0"/>
              <a:t>, 235, </a:t>
            </a:r>
            <a:r>
              <a:rPr lang="en-US" sz="1400" strike="sngStrike" dirty="0"/>
              <a:t>164, and 16</a:t>
            </a:r>
            <a:r>
              <a:rPr lang="en-US" sz="1400" strike="sngStrike" dirty="0">
                <a:latin typeface="+mj-lt"/>
              </a:rPr>
              <a:t>5</a:t>
            </a:r>
            <a:r>
              <a:rPr lang="en-US" sz="1400" dirty="0">
                <a:latin typeface="+mj-lt"/>
              </a:rPr>
              <a:t>:</a:t>
            </a:r>
            <a:r>
              <a:rPr lang="en-US" sz="1400" dirty="0">
                <a:effectLst/>
                <a:latin typeface="+mj-lt"/>
                <a:ea typeface="Calibri" panose="020F0502020204030204" pitchFamily="34" charset="0"/>
              </a:rPr>
              <a:t> </a:t>
            </a:r>
            <a:r>
              <a:rPr lang="en-US" sz="1400" u="sng" dirty="0">
                <a:solidFill>
                  <a:srgbClr val="0563C1"/>
                </a:solidFill>
                <a:effectLst/>
                <a:latin typeface="+mj-lt"/>
                <a:ea typeface="Calibri" panose="020F0502020204030204" pitchFamily="34" charset="0"/>
                <a:hlinkClick r:id="rId5"/>
              </a:rPr>
              <a:t>11-24/0044r3</a:t>
            </a:r>
            <a:r>
              <a:rPr lang="en-US" sz="1400" dirty="0">
                <a:latin typeface="+mj-lt"/>
              </a:rPr>
              <a:t> (</a:t>
            </a:r>
            <a:r>
              <a:rPr lang="en-US" sz="1400" b="1" dirty="0">
                <a:latin typeface="+mj-lt"/>
              </a:rPr>
              <a:t>Huang</a:t>
            </a:r>
            <a:r>
              <a:rPr lang="en-US" sz="1400" dirty="0">
                <a:latin typeface="+mj-lt"/>
              </a:rPr>
              <a:t>) – </a:t>
            </a:r>
            <a:r>
              <a:rPr lang="en-US" sz="1400" dirty="0">
                <a:highlight>
                  <a:srgbClr val="FFFF00"/>
                </a:highlight>
                <a:latin typeface="+mj-lt"/>
              </a:rPr>
              <a:t>Continue with 211 and 235 </a:t>
            </a:r>
          </a:p>
          <a:p>
            <a:pPr marL="1257300" lvl="2" indent="-457200">
              <a:spcBef>
                <a:spcPts val="0"/>
              </a:spcBef>
              <a:spcAft>
                <a:spcPts val="0"/>
              </a:spcAft>
              <a:buFont typeface="Arial" panose="020B0604020202020204" pitchFamily="34" charset="0"/>
              <a:buChar char="•"/>
              <a:defRPr/>
            </a:pPr>
            <a:r>
              <a:rPr lang="en-US" sz="1400" dirty="0"/>
              <a:t>CIDs 243, 239, 242: </a:t>
            </a:r>
            <a:r>
              <a:rPr lang="en-US" sz="1400" dirty="0">
                <a:hlinkClick r:id="rId6"/>
              </a:rPr>
              <a:t>11-24/0068r1</a:t>
            </a:r>
            <a:r>
              <a:rPr lang="en-US" sz="1400" dirty="0"/>
              <a:t> (</a:t>
            </a:r>
            <a:r>
              <a:rPr lang="en-US" sz="1400" b="1" dirty="0"/>
              <a:t>Harkins</a:t>
            </a:r>
            <a:r>
              <a:rPr lang="en-US" sz="1400" dirty="0"/>
              <a:t>) – </a:t>
            </a:r>
            <a:r>
              <a:rPr lang="en-US" sz="1400" dirty="0">
                <a:highlight>
                  <a:srgbClr val="FFFF00"/>
                </a:highlight>
              </a:rPr>
              <a:t>Revisit, in light of failed motion on Monday</a:t>
            </a:r>
          </a:p>
          <a:p>
            <a:pPr marL="1257300" lvl="2" indent="-457200">
              <a:spcBef>
                <a:spcPts val="0"/>
              </a:spcBef>
              <a:spcAft>
                <a:spcPts val="0"/>
              </a:spcAft>
              <a:buFont typeface="Arial" panose="020B0604020202020204" pitchFamily="34" charset="0"/>
              <a:buChar char="•"/>
              <a:defRPr/>
            </a:pPr>
            <a:r>
              <a:rPr lang="en-US" sz="1400" dirty="0"/>
              <a:t>CIDs 187, 189, 188, 198, 191, 194, 195, 196: </a:t>
            </a:r>
            <a:r>
              <a:rPr lang="en-US" sz="1400" dirty="0">
                <a:hlinkClick r:id="rId6"/>
              </a:rPr>
              <a:t>11-24/0068r01</a:t>
            </a:r>
            <a:r>
              <a:rPr lang="en-US" sz="1400" dirty="0"/>
              <a:t> (</a:t>
            </a:r>
            <a:r>
              <a:rPr lang="en-US" sz="1400" b="1" dirty="0"/>
              <a:t>Harkins</a:t>
            </a:r>
            <a:r>
              <a:rPr lang="en-US" sz="1400" dirty="0"/>
              <a:t>) – </a:t>
            </a:r>
            <a:r>
              <a:rPr lang="en-US" sz="1400" dirty="0">
                <a:highlight>
                  <a:srgbClr val="FFFF00"/>
                </a:highlight>
              </a:rPr>
              <a:t>Revisit w/editing</a:t>
            </a:r>
          </a:p>
          <a:p>
            <a:pPr marL="1257300" lvl="2" indent="-457200">
              <a:spcBef>
                <a:spcPts val="0"/>
              </a:spcBef>
              <a:spcAft>
                <a:spcPts val="0"/>
              </a:spcAft>
              <a:buFont typeface="Arial" panose="020B0604020202020204" pitchFamily="34" charset="0"/>
              <a:buChar char="•"/>
              <a:defRPr/>
            </a:pPr>
            <a:r>
              <a:rPr lang="en-US" sz="1400" dirty="0"/>
              <a:t>CIDs </a:t>
            </a:r>
            <a:r>
              <a:rPr lang="en-US" sz="1400" strike="sngStrike" dirty="0"/>
              <a:t>92, 4, 100, 24, 203, 217, </a:t>
            </a:r>
            <a:r>
              <a:rPr lang="en-US" sz="1400" dirty="0"/>
              <a:t>18, 97, 249, 101, 103, 105, 110: </a:t>
            </a:r>
            <a:r>
              <a:rPr lang="en-US" sz="1400" dirty="0">
                <a:effectLst/>
                <a:latin typeface="Times New Roman" panose="02020603050405020304" pitchFamily="18" charset="0"/>
                <a:ea typeface="MS Mincho" panose="02020609040205080304" pitchFamily="49" charset="-128"/>
                <a:hlinkClick r:id="rId7"/>
              </a:rPr>
              <a:t>11-24/0053r0</a:t>
            </a:r>
            <a:r>
              <a:rPr lang="en-US" sz="1400" dirty="0">
                <a:latin typeface="Times New Roman" panose="02020603050405020304" pitchFamily="18" charset="0"/>
                <a:ea typeface="MS Mincho" panose="02020609040205080304" pitchFamily="49" charset="-128"/>
              </a:rPr>
              <a:t> (</a:t>
            </a:r>
            <a:r>
              <a:rPr lang="en-US" sz="1400" b="1" dirty="0">
                <a:latin typeface="Times New Roman" panose="02020603050405020304" pitchFamily="18" charset="0"/>
                <a:ea typeface="MS Mincho" panose="02020609040205080304" pitchFamily="49" charset="-128"/>
              </a:rPr>
              <a:t>Yang</a:t>
            </a:r>
            <a:r>
              <a:rPr lang="en-US" sz="1400" dirty="0">
                <a:latin typeface="Times New Roman" panose="02020603050405020304" pitchFamily="18" charset="0"/>
                <a:ea typeface="MS Mincho" panose="02020609040205080304" pitchFamily="49" charset="-128"/>
              </a:rPr>
              <a:t>) – </a:t>
            </a:r>
            <a:r>
              <a:rPr lang="en-US" sz="1400" dirty="0">
                <a:highlight>
                  <a:srgbClr val="FFFF00"/>
                </a:highlight>
                <a:latin typeface="Times New Roman" panose="02020603050405020304" pitchFamily="18" charset="0"/>
                <a:ea typeface="MS Mincho" panose="02020609040205080304" pitchFamily="49" charset="-128"/>
              </a:rPr>
              <a:t>To be continued</a:t>
            </a:r>
          </a:p>
          <a:p>
            <a:pPr marL="1257300" lvl="2" indent="-457200">
              <a:spcBef>
                <a:spcPts val="0"/>
              </a:spcBef>
              <a:spcAft>
                <a:spcPts val="0"/>
              </a:spcAft>
              <a:buFont typeface="Arial" panose="020B0604020202020204" pitchFamily="34" charset="0"/>
              <a:buChar char="•"/>
              <a:defRPr/>
            </a:pPr>
            <a:r>
              <a:rPr lang="en-US" sz="1400" dirty="0"/>
              <a:t>CIDs 282, 72, 121, 123, 238, 124, 73, 37, 240, 126, 40, 128, 129, 226, 50, 41, 130, 132, 42, 59, 227, 255, 142, 140, 169, 177, 134: </a:t>
            </a:r>
            <a:r>
              <a:rPr lang="en-US" sz="1400" dirty="0">
                <a:effectLst/>
                <a:latin typeface="Times New Roman" panose="02020603050405020304" pitchFamily="18" charset="0"/>
                <a:ea typeface="MS Mincho" panose="02020609040205080304" pitchFamily="49" charset="-128"/>
                <a:hlinkClick r:id="rId8"/>
              </a:rPr>
              <a:t>11-24/0049r0</a:t>
            </a:r>
            <a:r>
              <a:rPr lang="en-US" sz="1400" dirty="0">
                <a:effectLst/>
                <a:latin typeface="Times New Roman" panose="02020603050405020304" pitchFamily="18" charset="0"/>
                <a:ea typeface="MS Mincho" panose="02020609040205080304" pitchFamily="49" charset="-128"/>
              </a:rPr>
              <a:t> (</a:t>
            </a:r>
            <a:r>
              <a:rPr lang="en-US" sz="1400" b="1" dirty="0">
                <a:effectLst/>
                <a:latin typeface="Times New Roman" panose="02020603050405020304" pitchFamily="18" charset="0"/>
                <a:ea typeface="MS Mincho" panose="02020609040205080304" pitchFamily="49" charset="-128"/>
              </a:rPr>
              <a:t>Yang</a:t>
            </a:r>
            <a:r>
              <a:rPr lang="en-US" sz="1400" dirty="0">
                <a:effectLst/>
                <a:latin typeface="Times New Roman" panose="02020603050405020304" pitchFamily="18" charset="0"/>
                <a:ea typeface="MS Mincho" panose="02020609040205080304" pitchFamily="49" charset="-128"/>
              </a:rPr>
              <a:t>)</a:t>
            </a:r>
          </a:p>
          <a:p>
            <a:pPr marL="1257300" lvl="2" indent="-457200">
              <a:spcBef>
                <a:spcPts val="0"/>
              </a:spcBef>
              <a:spcAft>
                <a:spcPts val="0"/>
              </a:spcAft>
              <a:buFont typeface="Arial" panose="020B0604020202020204" pitchFamily="34" charset="0"/>
              <a:buChar char="•"/>
              <a:defRPr/>
            </a:pPr>
            <a:r>
              <a:rPr lang="en-US" sz="1400" dirty="0"/>
              <a:t>CIDs </a:t>
            </a:r>
            <a:r>
              <a:rPr lang="en-GB" sz="1400" strike="sngStrike" dirty="0">
                <a:effectLst/>
                <a:latin typeface="Times New Roman" panose="02020603050405020304" pitchFamily="18" charset="0"/>
                <a:ea typeface="MS Mincho" panose="02020609040205080304" pitchFamily="49" charset="-128"/>
              </a:rPr>
              <a:t>66, 67, 200, 201, 279,</a:t>
            </a:r>
            <a:r>
              <a:rPr lang="en-GB" sz="1400" dirty="0">
                <a:effectLst/>
                <a:latin typeface="Times New Roman" panose="02020603050405020304" pitchFamily="18" charset="0"/>
                <a:ea typeface="MS Mincho" panose="02020609040205080304" pitchFamily="49" charset="-128"/>
              </a:rPr>
              <a:t> 202, 280, 219, 109, 107, 35, 112, 113, 55, 56, 220, 79, 71, 206, 36, 145, 228, 143, 146, 60, 76, 77, 147, 229, 46, 150, 231, 151, 152, 153, 47, 245, 10, 245, 246, 156, 51, 283, 232, 148, 233, 159, 234, 207, 161, 166, 44, 237, 108, 163, 144</a:t>
            </a:r>
            <a:r>
              <a:rPr lang="en-US" sz="1400" dirty="0"/>
              <a:t>: </a:t>
            </a:r>
            <a:r>
              <a:rPr lang="en-US" sz="1400" dirty="0">
                <a:hlinkClick r:id="rId9"/>
              </a:rPr>
              <a:t>11-24/0048r7</a:t>
            </a:r>
            <a:r>
              <a:rPr lang="en-GB" sz="1400" dirty="0">
                <a:effectLst/>
                <a:latin typeface="Times New Roman" panose="02020603050405020304" pitchFamily="18" charset="0"/>
                <a:ea typeface="MS Mincho" panose="02020609040205080304" pitchFamily="49" charset="-128"/>
              </a:rPr>
              <a:t> </a:t>
            </a:r>
            <a:r>
              <a:rPr lang="en-US" sz="1400" dirty="0"/>
              <a:t>(</a:t>
            </a:r>
            <a:r>
              <a:rPr lang="en-US" sz="1400" b="1" dirty="0"/>
              <a:t>Smith</a:t>
            </a:r>
            <a:r>
              <a:rPr lang="en-US" sz="1400" dirty="0"/>
              <a:t>) – </a:t>
            </a:r>
            <a:r>
              <a:rPr lang="en-US" sz="1400" dirty="0">
                <a:highlight>
                  <a:srgbClr val="FFFF00"/>
                </a:highlight>
              </a:rPr>
              <a:t>To be continued</a:t>
            </a:r>
          </a:p>
          <a:p>
            <a:pPr marL="1257300" lvl="2" indent="-457200">
              <a:spcBef>
                <a:spcPts val="0"/>
              </a:spcBef>
              <a:spcAft>
                <a:spcPts val="0"/>
              </a:spcAft>
              <a:buFont typeface="Arial" panose="020B0604020202020204" pitchFamily="34" charset="0"/>
              <a:buChar char="•"/>
              <a:defRPr/>
            </a:pPr>
            <a:r>
              <a:rPr lang="en-US" sz="1400" dirty="0">
                <a:latin typeface="Times New Roman" panose="02020603050405020304" pitchFamily="18" charset="0"/>
                <a:ea typeface="MS Mincho" panose="02020609040205080304" pitchFamily="49" charset="-128"/>
              </a:rPr>
              <a:t>CIDs </a:t>
            </a:r>
            <a:r>
              <a:rPr lang="en-GB" sz="1400" dirty="0">
                <a:effectLst/>
                <a:latin typeface="Times New Roman" panose="02020603050405020304" pitchFamily="18" charset="0"/>
                <a:ea typeface="Times New Roman" panose="02020603050405020304" pitchFamily="18" charset="0"/>
              </a:rPr>
              <a:t>64, 83, 86, 88, 89, 93, 1, 111, 116, 224, 223, 43, 241, 131, 230, 171, 284, 2, 133: </a:t>
            </a:r>
            <a:r>
              <a:rPr lang="en-GB" sz="1400" dirty="0">
                <a:effectLst/>
                <a:latin typeface="Times New Roman" panose="02020603050405020304" pitchFamily="18" charset="0"/>
                <a:ea typeface="Times New Roman" panose="02020603050405020304" pitchFamily="18" charset="0"/>
                <a:hlinkClick r:id="rId10"/>
              </a:rPr>
              <a:t>11-24/0124r1</a:t>
            </a:r>
            <a:r>
              <a:rPr lang="en-GB" sz="1400" dirty="0">
                <a:effectLst/>
                <a:latin typeface="Times New Roman" panose="02020603050405020304" pitchFamily="18" charset="0"/>
                <a:ea typeface="Times New Roman" panose="02020603050405020304" pitchFamily="18" charset="0"/>
              </a:rPr>
              <a:t> (</a:t>
            </a:r>
            <a:r>
              <a:rPr lang="en-GB" sz="1400" b="1" dirty="0">
                <a:effectLst/>
                <a:latin typeface="Times New Roman" panose="02020603050405020304" pitchFamily="18" charset="0"/>
                <a:ea typeface="Times New Roman" panose="02020603050405020304" pitchFamily="18" charset="0"/>
              </a:rPr>
              <a:t>Hamilton</a:t>
            </a:r>
            <a:r>
              <a:rPr lang="en-GB" sz="1400" dirty="0">
                <a:effectLst/>
                <a:latin typeface="Times New Roman" panose="02020603050405020304" pitchFamily="18" charset="0"/>
                <a:ea typeface="Times New Roman" panose="02020603050405020304" pitchFamily="18" charset="0"/>
              </a:rPr>
              <a:t>)</a:t>
            </a:r>
          </a:p>
          <a:p>
            <a:pPr marL="1257300" lvl="2" indent="-457200">
              <a:spcBef>
                <a:spcPts val="0"/>
              </a:spcBef>
              <a:spcAft>
                <a:spcPts val="0"/>
              </a:spcAft>
              <a:buFont typeface="Arial" panose="020B0604020202020204" pitchFamily="34" charset="0"/>
              <a:buChar char="•"/>
              <a:defRPr/>
            </a:pPr>
            <a:r>
              <a:rPr lang="en-US" sz="1400" dirty="0"/>
              <a:t>CID 225, 255: </a:t>
            </a:r>
            <a:r>
              <a:rPr lang="en-US" sz="1400" dirty="0">
                <a:hlinkClick r:id="rId11"/>
              </a:rPr>
              <a:t>11-24/0135r0</a:t>
            </a:r>
            <a:r>
              <a:rPr lang="en-US" sz="1400" dirty="0"/>
              <a:t> (</a:t>
            </a:r>
            <a:r>
              <a:rPr lang="en-US" sz="1400" b="1" dirty="0"/>
              <a:t>Mutgan</a:t>
            </a:r>
            <a:r>
              <a:rPr lang="en-US" sz="1400" dirty="0"/>
              <a:t>)</a:t>
            </a:r>
          </a:p>
          <a:p>
            <a:pPr marL="1257300" lvl="2" indent="-457200">
              <a:lnSpc>
                <a:spcPct val="70000"/>
              </a:lnSpc>
              <a:spcBef>
                <a:spcPts val="300"/>
              </a:spcBef>
              <a:spcAft>
                <a:spcPts val="600"/>
              </a:spcAft>
              <a:buFont typeface="Arial" panose="020B0604020202020204" pitchFamily="34" charset="0"/>
              <a:buChar char="•"/>
              <a:defRPr/>
            </a:pPr>
            <a:endParaRPr 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7363909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 2024, 10:30-12:30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36996422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8:00-10:00 ET</a:t>
            </a:r>
            <a:endParaRPr lang="en-GB" dirty="0"/>
          </a:p>
        </p:txBody>
      </p:sp>
      <p:sp>
        <p:nvSpPr>
          <p:cNvPr id="4098" name="Rectangle 2"/>
          <p:cNvSpPr>
            <a:spLocks noGrp="1" noChangeArrowheads="1"/>
          </p:cNvSpPr>
          <p:nvPr>
            <p:ph idx="1"/>
          </p:nvPr>
        </p:nvSpPr>
        <p:spPr>
          <a:xfrm>
            <a:off x="685800" y="1371600"/>
            <a:ext cx="11049000" cy="50260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document: &lt;</a:t>
            </a:r>
            <a:r>
              <a:rPr lang="en-US" sz="2200" dirty="0" err="1"/>
              <a:t>tbd</a:t>
            </a:r>
            <a:r>
              <a:rPr lang="en-US" sz="2200" dirty="0"/>
              <a:t>&gt;</a:t>
            </a:r>
            <a:r>
              <a:rPr lang="en-US" sz="1800" dirty="0"/>
              <a:t> </a:t>
            </a:r>
          </a:p>
          <a:p>
            <a:pPr marL="857250" lvl="1" indent="-457200">
              <a:lnSpc>
                <a:spcPct val="70000"/>
              </a:lnSpc>
              <a:spcBef>
                <a:spcPts val="300"/>
              </a:spcBef>
              <a:spcAft>
                <a:spcPts val="600"/>
              </a:spcAft>
              <a:buFont typeface="Arial" panose="020B0604020202020204" pitchFamily="34" charset="0"/>
              <a:buChar char="•"/>
              <a:defRPr/>
            </a:pPr>
            <a:r>
              <a:rPr lang="en-US" sz="2200" dirty="0"/>
              <a:t>Comment resolution queue (slide 19)</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732866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 2024, 13:30-15:30 ET</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000" dirty="0"/>
              <a:t>January Plenary meetings (6): Monday, 19:30-21:30; Tuesday, 8:00-10:00; Tuesday, 13:30-15:30;  Wednesday, 10:30-12:30; Thursday 8:00-10:00; Thursday 13:30-15:30</a:t>
            </a:r>
          </a:p>
          <a:p>
            <a:pPr marL="857250" lvl="1" indent="-457200">
              <a:lnSpc>
                <a:spcPct val="90000"/>
              </a:lnSpc>
              <a:spcBef>
                <a:spcPts val="0"/>
              </a:spcBef>
              <a:spcAft>
                <a:spcPts val="600"/>
              </a:spcAft>
              <a:buFont typeface="Arial" panose="020B0604020202020204" pitchFamily="34" charset="0"/>
              <a:buChar char="•"/>
              <a:defRPr/>
            </a:pPr>
            <a:r>
              <a:rPr lang="en-US" sz="2200" dirty="0"/>
              <a:t>Timeline reminder (slide 18)</a:t>
            </a:r>
          </a:p>
          <a:p>
            <a:pPr marL="857250" lvl="1"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dirty="0">
                <a:hlinkClick r:id="rId3"/>
              </a:rPr>
              <a:t>11-22/0651r31</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Comment Resolution (finalize): &lt;link </a:t>
            </a:r>
            <a:r>
              <a:rPr lang="en-US" sz="2200" dirty="0" err="1"/>
              <a:t>tbd</a:t>
            </a:r>
            <a:r>
              <a:rPr lang="en-US" sz="2200" dirty="0"/>
              <a:t>&gt;</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LB282 resolutions (Motion #xx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Motion for Recirculation Letter Ballot on D3.0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to approve report to EC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Conditional SA ballot (Motion #xx)</a:t>
            </a:r>
          </a:p>
          <a:p>
            <a:pPr marL="457200" indent="-457200">
              <a:lnSpc>
                <a:spcPct val="70000"/>
              </a:lnSpc>
              <a:spcBef>
                <a:spcPts val="300"/>
              </a:spcBef>
              <a:spcAft>
                <a:spcPts val="600"/>
              </a:spcAft>
              <a:buFont typeface="Arial" panose="020B0604020202020204" pitchFamily="34" charset="0"/>
              <a:buChar char="•"/>
              <a:defRPr/>
            </a:pPr>
            <a:r>
              <a:rPr lang="en-US" sz="2200" dirty="0"/>
              <a:t>Motion for PAR re-confirmation (Motion #xx)</a:t>
            </a:r>
          </a:p>
          <a:p>
            <a:pPr marL="457200" indent="-457200">
              <a:lnSpc>
                <a:spcPct val="70000"/>
              </a:lnSpc>
              <a:spcBef>
                <a:spcPts val="300"/>
              </a:spcBef>
              <a:spcAft>
                <a:spcPts val="600"/>
              </a:spcAft>
              <a:buFont typeface="Arial" panose="020B0604020202020204" pitchFamily="34" charset="0"/>
              <a:buChar char="•"/>
              <a:defRPr/>
            </a:pP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March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7039981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March session? </a:t>
            </a:r>
          </a:p>
          <a:p>
            <a:r>
              <a:rPr lang="en-US" sz="2800" dirty="0"/>
              <a:t>	Feb 13, 9:30-11:30 am ET</a:t>
            </a:r>
          </a:p>
          <a:p>
            <a:r>
              <a:rPr lang="en-US" sz="2800" dirty="0"/>
              <a:t>			(D3.0 LB results, Conditional SA ballot prep)</a:t>
            </a:r>
          </a:p>
          <a:p>
            <a:r>
              <a:rPr lang="en-US" sz="2800" dirty="0">
                <a:solidFill>
                  <a:srgbClr val="FF0000"/>
                </a:solidFill>
              </a:rPr>
              <a:t>	Notes: WGLB ~ Jan 24-Feb 8 </a:t>
            </a:r>
          </a:p>
          <a:p>
            <a:r>
              <a:rPr lang="en-US" sz="2800" dirty="0">
                <a:solidFill>
                  <a:srgbClr val="FF0000"/>
                </a:solidFill>
              </a:rPr>
              <a:t>				[ Clean recirc Feb 14-Feb 24 ]</a:t>
            </a:r>
          </a:p>
          <a:p>
            <a:r>
              <a:rPr lang="en-US" sz="2800" dirty="0">
                <a:solidFill>
                  <a:srgbClr val="FF0000"/>
                </a:solidFill>
              </a:rPr>
              <a:t>						OR</a:t>
            </a:r>
          </a:p>
          <a:p>
            <a:r>
              <a:rPr lang="en-US" sz="2800" dirty="0">
                <a:solidFill>
                  <a:srgbClr val="FF0000"/>
                </a:solidFill>
              </a:rPr>
              <a:t>				SA ballot starts ~ Feb 14 through March session</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 Meeting slots</a:t>
            </a:r>
          </a:p>
          <a:p>
            <a:r>
              <a:rPr lang="en-US" sz="2800" dirty="0"/>
              <a:t>Avoid conflicts with (TGs): TGbi, REVme, ARC, </a:t>
            </a:r>
            <a:r>
              <a:rPr lang="en-US" sz="2800" dirty="0" err="1"/>
              <a:t>TGbn</a:t>
            </a:r>
            <a:r>
              <a:rPr lang="en-US" sz="2800" dirty="0"/>
              <a:t>,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D3.0 SA ballot</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2024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https://touchpoint.eventsair.com/2024-jan-ieee-802-wireless-interim-session</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92008</TotalTime>
  <Words>4008</Words>
  <Application>Microsoft Office PowerPoint</Application>
  <PresentationFormat>Widescreen</PresentationFormat>
  <Paragraphs>364</Paragraphs>
  <Slides>30</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Helvetica</vt:lpstr>
      <vt:lpstr>Monotype Sorts</vt:lpstr>
      <vt:lpstr>Times New Roman</vt:lpstr>
      <vt:lpstr>Office Theme</vt:lpstr>
      <vt:lpstr>Document</vt:lpstr>
      <vt:lpstr>TGbh-agenda-2024-January-Interim</vt:lpstr>
      <vt:lpstr>Abstract</vt:lpstr>
      <vt:lpstr>IEEE 802.11 TGbh   Randomized and Changing MAC Addresses (RCM)</vt:lpstr>
      <vt:lpstr>Registration for the January IEEE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Jan 2024, 19:30-21:30 ET</vt:lpstr>
      <vt:lpstr>Approve prior TGbh minutes</vt:lpstr>
      <vt:lpstr>Timeline</vt:lpstr>
      <vt:lpstr>Comment Resolution queue</vt:lpstr>
      <vt:lpstr>Comment Resolution pending submission</vt:lpstr>
      <vt:lpstr>Resolution progress</vt:lpstr>
      <vt:lpstr>TGbh Agenda – 16 Jan 2024, 8:00-10:00 ET</vt:lpstr>
      <vt:lpstr>TGbh Agenda – 16 Jan 2024, 13:30-15:30 ET</vt:lpstr>
      <vt:lpstr>TGbh Agenda – 17 Jan 2024, 10:30-12:30 ET</vt:lpstr>
      <vt:lpstr>TGbh Agenda – 18 Jan 2024, 8:00-10:00 ET</vt:lpstr>
      <vt:lpstr>TGbh Agenda – 18 Jan 2024, 13:30-15:30 ET</vt:lpstr>
      <vt:lpstr>TGbh Teleconferences</vt:lpstr>
      <vt:lpstr>March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608</cp:revision>
  <cp:lastPrinted>1601-01-01T00:00:00Z</cp:lastPrinted>
  <dcterms:created xsi:type="dcterms:W3CDTF">2021-01-26T19:12:38Z</dcterms:created>
  <dcterms:modified xsi:type="dcterms:W3CDTF">2024-01-16T17:00:51Z</dcterms:modified>
</cp:coreProperties>
</file>