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p:scale>
          <a:sx n="93" d="100"/>
          <a:sy n="93" d="100"/>
        </p:scale>
        <p:origin x="11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6-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048-04-00bh-resolutions-to-irm-cids-on-d2-0.docx" TargetMode="External"/><Relationship Id="rId13" Type="http://schemas.openxmlformats.org/officeDocument/2006/relationships/hyperlink" Target="https://mentor.ieee.org/802.11/dcn/24/11-24-0135-00-00bh-lb282-cr-for-cid225-and-cid255.docx" TargetMode="External"/><Relationship Id="rId3" Type="http://schemas.openxmlformats.org/officeDocument/2006/relationships/hyperlink" Target="https://mentor.ieee.org/802.11/dcn/23/11-23-2190-00-00bh-the-need-for-802-11be-non-ap-mld-identfication.pptx" TargetMode="External"/><Relationship Id="rId7" Type="http://schemas.openxmlformats.org/officeDocument/2006/relationships/hyperlink" Target="https://mentor.ieee.org/802.11/dcn/24/11-24-0068-01-00bh-devid-in-assoc.docx" TargetMode="External"/><Relationship Id="rId12" Type="http://schemas.openxmlformats.org/officeDocument/2006/relationships/hyperlink" Target="https://mentor.ieee.org/802.11/dcn/24/11-24-0124-01-00bh-lb282-general-arch-and-misc-cid-resolution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118-01-00bh-lb282-cr-for-cid208.docx" TargetMode="External"/><Relationship Id="rId11" Type="http://schemas.openxmlformats.org/officeDocument/2006/relationships/hyperlink" Target="https://mentor.ieee.org/802.11/dcn/24/11-24-0049-00-00bh-lb282-cr-for-cids-in-subclause-12-2-12-1.docx" TargetMode="External"/><Relationship Id="rId5" Type="http://schemas.openxmlformats.org/officeDocument/2006/relationships/hyperlink" Target="https://mentor.ieee.org/802.11/dcn/24/11-24-0044-03-00bh-cr-for-kek-from-pasn.docx" TargetMode="External"/><Relationship Id="rId10" Type="http://schemas.openxmlformats.org/officeDocument/2006/relationships/hyperlink" Target="https://mentor.ieee.org/802.11/dcn/24/11-24-0053-00-00bh-lb282-cr-for-cids-in-subclause-9-4.docx" TargetMode="External"/><Relationship Id="rId4" Type="http://schemas.openxmlformats.org/officeDocument/2006/relationships/hyperlink" Target="https://mentor.ieee.org/802.11/dcn/23/11-23-2148-00-00bh-probability-of-irm-duplicates.pptx" TargetMode="External"/><Relationship Id="rId9" Type="http://schemas.openxmlformats.org/officeDocument/2006/relationships/hyperlink" Target="https://mentor.ieee.org/802.11/dcn/24/11-24-0059-00-00bh-lb282-cr-for-misc-ci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48-04-00bh-resolutions-to-irm-cids-on-d2-0.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5" Type="http://schemas.openxmlformats.org/officeDocument/2006/relationships/hyperlink" Target="https://mentor.ieee.org/802.11/dcn/24/11-24-0068-01-00bh-devid-in-assoc.docx" TargetMode="External"/><Relationship Id="rId4" Type="http://schemas.openxmlformats.org/officeDocument/2006/relationships/hyperlink" Target="https://mentor.ieee.org/802.11/dcn/24/11-24-0040-06-00bh-ieee-802-11bh-lb282-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November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11-24/0040r6</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b="0" dirty="0"/>
              <a:t>Discussion on non-AP MLD device identification (individuals interested in working on this via email, for submission/ballot comment in TGbe?): </a:t>
            </a:r>
            <a:r>
              <a:rPr lang="en-US" sz="1600" b="0" dirty="0">
                <a:hlinkClick r:id="rId5"/>
              </a:rPr>
              <a:t>11-23/2190r0</a:t>
            </a:r>
            <a:r>
              <a:rPr lang="en-US" sz="1600" b="0" dirty="0"/>
              <a:t> (Yang)</a:t>
            </a:r>
          </a:p>
          <a:p>
            <a:pPr marL="1257300" lvl="2" indent="-457200">
              <a:spcBef>
                <a:spcPts val="300"/>
              </a:spcBef>
              <a:spcAft>
                <a:spcPts val="0"/>
              </a:spcAft>
              <a:buFont typeface="Arial" panose="020B0604020202020204" pitchFamily="34" charset="0"/>
              <a:buChar char="•"/>
              <a:defRPr/>
            </a:pPr>
            <a:r>
              <a:rPr lang="en-US" sz="1600" b="0" dirty="0"/>
              <a:t>Probability of IRM duplicates: </a:t>
            </a:r>
            <a:r>
              <a:rPr lang="en-US" sz="1600" b="0" dirty="0">
                <a:hlinkClick r:id="rId6"/>
              </a:rPr>
              <a:t>11-23/2148r0</a:t>
            </a:r>
            <a:r>
              <a:rPr lang="en-US" sz="1600" b="0" dirty="0"/>
              <a:t> (Smith)</a:t>
            </a:r>
            <a:endParaRPr lang="en-ES" sz="1600" b="0" dirty="0"/>
          </a:p>
          <a:p>
            <a:pPr marL="1257300" lvl="2" indent="-457200">
              <a:lnSpc>
                <a:spcPct val="70000"/>
              </a:lnSpc>
              <a:spcBef>
                <a:spcPts val="300"/>
              </a:spcBef>
              <a:spcAft>
                <a:spcPts val="600"/>
              </a:spcAft>
              <a:buFont typeface="Arial" panose="020B0604020202020204" pitchFamily="34" charset="0"/>
              <a:buChar char="•"/>
              <a:defRPr/>
            </a:pPr>
            <a:r>
              <a:rPr lang="en-US" sz="1600" dirty="0"/>
              <a:t>Other, from the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2000" strike="sngStrike" dirty="0"/>
              <a:t>Editorials – any issues? (Ansley)  </a:t>
            </a:r>
            <a:r>
              <a:rPr lang="en-US" sz="2000" dirty="0"/>
              <a:t>In progress</a:t>
            </a:r>
          </a:p>
          <a:p>
            <a:pPr marL="457200" indent="-457200">
              <a:spcBef>
                <a:spcPts val="300"/>
              </a:spcBef>
              <a:spcAft>
                <a:spcPts val="0"/>
              </a:spcAft>
              <a:buFont typeface="Arial" panose="020B0604020202020204" pitchFamily="34" charset="0"/>
              <a:buChar char="•"/>
              <a:defRPr/>
            </a:pPr>
            <a:r>
              <a:rPr lang="en-US" sz="2000" strike="sngStrike" dirty="0"/>
              <a:t>Discussion on non-AP MLD device identification (individuals interested in working on this via email, for submission/ballot comment in TGbe?): </a:t>
            </a:r>
            <a:r>
              <a:rPr lang="en-US" sz="2000" strike="sngStrike" dirty="0">
                <a:hlinkClick r:id="rId3"/>
              </a:rPr>
              <a:t>11-23/2190r0</a:t>
            </a:r>
            <a:r>
              <a:rPr lang="en-US" sz="2000" strike="sngStrike" dirty="0"/>
              <a:t> (Yang) </a:t>
            </a:r>
            <a:r>
              <a:rPr lang="en-US" sz="2000" dirty="0"/>
              <a:t>Off-line</a:t>
            </a:r>
          </a:p>
          <a:p>
            <a:pPr marL="457200" indent="-457200">
              <a:spcBef>
                <a:spcPts val="300"/>
              </a:spcBef>
              <a:spcAft>
                <a:spcPts val="0"/>
              </a:spcAft>
              <a:buFont typeface="Arial" panose="020B0604020202020204" pitchFamily="34" charset="0"/>
              <a:buChar char="•"/>
              <a:defRPr/>
            </a:pPr>
            <a:r>
              <a:rPr lang="en-US" sz="2000" strike="sngStrike" dirty="0"/>
              <a:t>Probability of IRM duplicates: </a:t>
            </a:r>
            <a:r>
              <a:rPr lang="en-US" sz="2000" strike="sngStrike" dirty="0">
                <a:hlinkClick r:id="rId4"/>
              </a:rPr>
              <a:t>11-23/2148r0</a:t>
            </a:r>
            <a:r>
              <a:rPr lang="en-US" sz="2000" strike="sngStrike" dirty="0"/>
              <a:t> (Smith) </a:t>
            </a:r>
            <a:r>
              <a:rPr lang="en-US" sz="2000" dirty="0"/>
              <a:t>Defer</a:t>
            </a:r>
            <a:endParaRPr lang="en-ES" sz="2000" dirty="0"/>
          </a:p>
          <a:p>
            <a:pPr marL="457200" indent="-457200">
              <a:spcBef>
                <a:spcPts val="300"/>
              </a:spcBef>
              <a:spcAft>
                <a:spcPts val="0"/>
              </a:spcAft>
              <a:buFont typeface="Arial" panose="020B0604020202020204" pitchFamily="34" charset="0"/>
              <a:buChar char="•"/>
              <a:defRPr/>
            </a:pPr>
            <a:r>
              <a:rPr lang="en-US" sz="2000" dirty="0"/>
              <a:t>CIDs 210, 256, 211, 208, 209, 235, 164, and 16</a:t>
            </a:r>
            <a:r>
              <a:rPr lang="en-US" sz="2000" dirty="0">
                <a:latin typeface="+mj-lt"/>
              </a:rPr>
              <a:t>5:</a:t>
            </a:r>
            <a:r>
              <a:rPr lang="en-US" sz="2000" dirty="0">
                <a:effectLst/>
                <a:latin typeface="+mj-lt"/>
                <a:ea typeface="Calibri" panose="020F0502020204030204" pitchFamily="34" charset="0"/>
              </a:rPr>
              <a:t> </a:t>
            </a:r>
            <a:r>
              <a:rPr lang="en-US" sz="2000" u="sng" dirty="0">
                <a:solidFill>
                  <a:srgbClr val="0563C1"/>
                </a:solidFill>
                <a:effectLst/>
                <a:latin typeface="+mj-lt"/>
                <a:ea typeface="Calibri" panose="020F0502020204030204" pitchFamily="34" charset="0"/>
                <a:hlinkClick r:id="rId5"/>
              </a:rPr>
              <a:t>11-24/0044r3</a:t>
            </a:r>
            <a:r>
              <a:rPr lang="en-US" sz="2000" dirty="0">
                <a:latin typeface="+mj-lt"/>
              </a:rPr>
              <a:t> (Huang) – </a:t>
            </a:r>
            <a:r>
              <a:rPr lang="en-US" sz="2000" dirty="0">
                <a:highlight>
                  <a:srgbClr val="FFFF00"/>
                </a:highlight>
                <a:latin typeface="+mj-lt"/>
              </a:rPr>
              <a:t>Tuesday </a:t>
            </a:r>
          </a:p>
          <a:p>
            <a:pPr marL="857250" lvl="1" indent="-457200">
              <a:spcBef>
                <a:spcPts val="300"/>
              </a:spcBef>
              <a:spcAft>
                <a:spcPts val="0"/>
              </a:spcAft>
              <a:buFont typeface="Arial" panose="020B0604020202020204" pitchFamily="34" charset="0"/>
              <a:buChar char="•"/>
              <a:defRPr/>
            </a:pPr>
            <a:r>
              <a:rPr lang="en-US" sz="1600" b="1" dirty="0">
                <a:latin typeface="+mj-lt"/>
              </a:rPr>
              <a:t>Alternative for CIDs 208, 208: </a:t>
            </a:r>
            <a:r>
              <a:rPr lang="en-US" sz="1600" b="1" dirty="0">
                <a:latin typeface="+mj-lt"/>
                <a:hlinkClick r:id="rId6"/>
              </a:rPr>
              <a:t>11-24/0118r1</a:t>
            </a:r>
            <a:r>
              <a:rPr lang="en-US" sz="1600" b="1" dirty="0">
                <a:latin typeface="+mj-lt"/>
              </a:rPr>
              <a:t>  (Yang)</a:t>
            </a:r>
          </a:p>
          <a:p>
            <a:pPr marL="457200" indent="-457200">
              <a:spcBef>
                <a:spcPts val="300"/>
              </a:spcBef>
              <a:spcAft>
                <a:spcPts val="0"/>
              </a:spcAft>
              <a:buFont typeface="Arial" panose="020B0604020202020204" pitchFamily="34" charset="0"/>
              <a:buChar char="•"/>
              <a:defRPr/>
            </a:pPr>
            <a:r>
              <a:rPr lang="en-US" sz="2000" dirty="0"/>
              <a:t>CIDs 243, 239, 242: </a:t>
            </a:r>
            <a:r>
              <a:rPr lang="en-US" sz="2000" dirty="0">
                <a:hlinkClick r:id="rId7"/>
              </a:rPr>
              <a:t>11-24/0068r1</a:t>
            </a:r>
            <a:r>
              <a:rPr lang="en-US" sz="2000" dirty="0"/>
              <a:t> (Harkins) – </a:t>
            </a:r>
            <a:r>
              <a:rPr lang="en-US" sz="2000" dirty="0">
                <a:highlight>
                  <a:srgbClr val="FFFF00"/>
                </a:highlight>
              </a:rPr>
              <a:t>Revisit, in light of failed motion on Monday</a:t>
            </a:r>
          </a:p>
          <a:p>
            <a:pPr marL="457200" indent="-457200">
              <a:spcBef>
                <a:spcPts val="300"/>
              </a:spcBef>
              <a:spcAft>
                <a:spcPts val="0"/>
              </a:spcAft>
              <a:buFont typeface="Arial" panose="020B0604020202020204" pitchFamily="34" charset="0"/>
              <a:buChar char="•"/>
              <a:defRPr/>
            </a:pPr>
            <a:r>
              <a:rPr lang="en-US" sz="2000" dirty="0"/>
              <a:t>CIDs 187, 189, 188, 198, 191, 194, 195, 196: </a:t>
            </a:r>
            <a:r>
              <a:rPr lang="en-US" sz="2000" dirty="0">
                <a:hlinkClick r:id="rId7"/>
              </a:rPr>
              <a:t>11-24/0068r01</a:t>
            </a:r>
            <a:r>
              <a:rPr lang="en-US" sz="2000" dirty="0"/>
              <a:t>(Harkins) – </a:t>
            </a:r>
            <a:r>
              <a:rPr lang="en-US" sz="2000" dirty="0">
                <a:highlight>
                  <a:srgbClr val="FFFF00"/>
                </a:highlight>
              </a:rPr>
              <a:t>Revisit w/editing</a:t>
            </a:r>
          </a:p>
          <a:p>
            <a:pPr marL="457200" indent="-457200">
              <a:spcBef>
                <a:spcPts val="300"/>
              </a:spcBef>
              <a:spcAft>
                <a:spcPts val="0"/>
              </a:spcAft>
              <a:buFont typeface="Arial" panose="020B0604020202020204" pitchFamily="34" charset="0"/>
              <a:buChar char="•"/>
              <a:defRPr/>
            </a:pPr>
            <a:r>
              <a:rPr lang="en-US" sz="2000" dirty="0"/>
              <a:t>CIDs</a:t>
            </a:r>
            <a:r>
              <a:rPr lang="en-US" sz="1600" dirty="0"/>
              <a:t> </a:t>
            </a:r>
            <a:r>
              <a:rPr lang="en-GB" sz="1600" strike="sngStrike" dirty="0">
                <a:effectLst/>
                <a:latin typeface="Times New Roman" panose="02020603050405020304" pitchFamily="18" charset="0"/>
                <a:ea typeface="MS Mincho" panose="02020609040205080304" pitchFamily="49" charset="-128"/>
              </a:rPr>
              <a:t>66, 67, 200, 201, 279,</a:t>
            </a:r>
            <a:r>
              <a:rPr lang="en-GB" sz="1600" dirty="0">
                <a:effectLst/>
                <a:latin typeface="Times New Roman" panose="02020603050405020304" pitchFamily="18" charset="0"/>
                <a:ea typeface="MS Mincho" panose="02020609040205080304" pitchFamily="49" charset="-128"/>
              </a:rPr>
              <a:t> 202, 280, 219, 109, 107, 35, 112, 113, 55, 56, 220, 79, 71, 206, 36, 145, 228, 143, 146, 60, 76, 77, 147, 229, 46, 150, 231, 151, 152, 153, 47, 245, 10, 245, 246, 156, 51, 283, 232, 148, 233, 159, 234, 207, 161, 166, 44, 237, 108, 163, 144</a:t>
            </a:r>
            <a:r>
              <a:rPr lang="en-US" sz="2000" dirty="0"/>
              <a:t>: </a:t>
            </a:r>
            <a:r>
              <a:rPr lang="en-US" sz="2000" dirty="0">
                <a:hlinkClick r:id="rId8"/>
              </a:rPr>
              <a:t>11-24/0048r4</a:t>
            </a:r>
            <a:r>
              <a:rPr lang="en-GB" sz="1600" b="0" dirty="0">
                <a:effectLst/>
                <a:latin typeface="Times New Roman" panose="02020603050405020304" pitchFamily="18" charset="0"/>
                <a:ea typeface="MS Mincho" panose="02020609040205080304" pitchFamily="49" charset="-128"/>
              </a:rPr>
              <a:t> </a:t>
            </a:r>
            <a:r>
              <a:rPr lang="en-US" sz="2000" dirty="0"/>
              <a:t>(Smith) </a:t>
            </a:r>
          </a:p>
          <a:p>
            <a:pPr marL="457200" indent="-457200">
              <a:spcBef>
                <a:spcPts val="300"/>
              </a:spcBef>
              <a:spcAft>
                <a:spcPts val="0"/>
              </a:spcAft>
              <a:buFont typeface="Arial" panose="020B0604020202020204" pitchFamily="34" charset="0"/>
              <a:buChar char="•"/>
              <a:defRPr/>
            </a:pPr>
            <a:r>
              <a:rPr lang="en-US" sz="2000" dirty="0"/>
              <a:t>CIDs 74, 65: </a:t>
            </a:r>
            <a:r>
              <a:rPr lang="en-US" sz="2000" b="1" dirty="0">
                <a:effectLst/>
                <a:latin typeface="Times New Roman" panose="02020603050405020304" pitchFamily="18" charset="0"/>
                <a:ea typeface="MS Mincho" panose="02020609040205080304" pitchFamily="49" charset="-128"/>
                <a:hlinkClick r:id="rId9"/>
              </a:rPr>
              <a:t>11-24/0059r0</a:t>
            </a:r>
            <a:r>
              <a:rPr lang="en-US" sz="20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2000" dirty="0"/>
              <a:t>CIDs 92, 4, 100, 24, 203, 217, 18, 97, 249, 101, 103, 105, 110: </a:t>
            </a:r>
            <a:r>
              <a:rPr lang="en-US" sz="2000" b="1" dirty="0">
                <a:effectLst/>
                <a:latin typeface="Times New Roman" panose="02020603050405020304" pitchFamily="18" charset="0"/>
                <a:ea typeface="MS Mincho" panose="02020609040205080304" pitchFamily="49" charset="-128"/>
                <a:hlinkClick r:id="rId10"/>
              </a:rPr>
              <a:t>11-24/0053r0</a:t>
            </a:r>
            <a:r>
              <a:rPr lang="en-US" sz="2000" dirty="0">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2000" dirty="0"/>
              <a:t>CIDs </a:t>
            </a:r>
            <a:r>
              <a:rPr lang="en-US" sz="1600" dirty="0"/>
              <a:t>282, 72, 121, 123, 238, 124, 73, 37, 240, 126, 40, 128, 129, 226, 50, 41, 130, 132, 42, 59, 227, 255, 142, 140, 169, 177, 134</a:t>
            </a:r>
            <a:r>
              <a:rPr lang="en-US" sz="2000" dirty="0"/>
              <a:t>: </a:t>
            </a:r>
            <a:r>
              <a:rPr lang="en-US" sz="2000" b="1" dirty="0">
                <a:effectLst/>
                <a:latin typeface="Times New Roman" panose="02020603050405020304" pitchFamily="18" charset="0"/>
                <a:ea typeface="MS Mincho" panose="02020609040205080304" pitchFamily="49" charset="-128"/>
                <a:hlinkClick r:id="rId11"/>
              </a:rPr>
              <a:t>11-24/0049r0</a:t>
            </a:r>
            <a:r>
              <a:rPr lang="en-US" sz="20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2000" dirty="0">
                <a:latin typeface="Times New Roman" panose="02020603050405020304" pitchFamily="18" charset="0"/>
                <a:ea typeface="MS Mincho" panose="02020609040205080304" pitchFamily="49" charset="-128"/>
              </a:rPr>
              <a:t>CIDs </a:t>
            </a:r>
            <a:r>
              <a:rPr lang="en-GB" sz="1800" dirty="0">
                <a:effectLst/>
                <a:latin typeface="Times New Roman" panose="02020603050405020304" pitchFamily="18" charset="0"/>
                <a:ea typeface="Times New Roman" panose="02020603050405020304" pitchFamily="18" charset="0"/>
              </a:rPr>
              <a:t>64, 83, 86, 88, 89, 93, 1, 111, 116, 224, 223, 43, 241, 131, 230, 171, 284, 2, 133: </a:t>
            </a:r>
            <a:r>
              <a:rPr lang="en-GB" sz="1800" dirty="0">
                <a:effectLst/>
                <a:latin typeface="Times New Roman" panose="02020603050405020304" pitchFamily="18" charset="0"/>
                <a:ea typeface="Times New Roman" panose="02020603050405020304" pitchFamily="18" charset="0"/>
                <a:hlinkClick r:id="rId12"/>
              </a:rPr>
              <a:t>11-24/0124r1</a:t>
            </a:r>
            <a:r>
              <a:rPr lang="en-GB" sz="1800" dirty="0">
                <a:effectLst/>
                <a:latin typeface="Times New Roman" panose="02020603050405020304" pitchFamily="18" charset="0"/>
                <a:ea typeface="Times New Roman" panose="02020603050405020304" pitchFamily="18" charset="0"/>
              </a:rPr>
              <a:t> (Hamilton)</a:t>
            </a:r>
          </a:p>
          <a:p>
            <a:pPr marL="457200" indent="-457200">
              <a:spcBef>
                <a:spcPts val="300"/>
              </a:spcBef>
              <a:spcAft>
                <a:spcPts val="0"/>
              </a:spcAft>
              <a:buFont typeface="Arial" panose="020B0604020202020204" pitchFamily="34" charset="0"/>
              <a:buChar char="•"/>
              <a:defRPr/>
            </a:pPr>
            <a:r>
              <a:rPr lang="en-US" sz="2000" dirty="0"/>
              <a:t>CID 225, 255: </a:t>
            </a:r>
            <a:r>
              <a:rPr lang="en-US" sz="2000" dirty="0">
                <a:hlinkClick r:id="rId13"/>
              </a:rPr>
              <a:t>11-24/0135r0</a:t>
            </a:r>
            <a:r>
              <a:rPr lang="en-US" sz="2000" dirty="0"/>
              <a:t> (Mutgan)</a:t>
            </a:r>
          </a:p>
          <a:p>
            <a:pPr marL="457200" indent="-457200">
              <a:spcBef>
                <a:spcPts val="300"/>
              </a:spcBef>
              <a:spcAft>
                <a:spcPts val="0"/>
              </a:spcAft>
              <a:buFont typeface="Arial" panose="020B0604020202020204" pitchFamily="34" charset="0"/>
              <a:buChar char="•"/>
              <a:defRPr/>
            </a:pPr>
            <a:endParaRPr lang="en-US" sz="20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 98, 62: (Smith)</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pic>
        <p:nvPicPr>
          <p:cNvPr id="2" name="Picture 1">
            <a:extLst>
              <a:ext uri="{FF2B5EF4-FFF2-40B4-BE49-F238E27FC236}">
                <a16:creationId xmlns:a16="http://schemas.microsoft.com/office/drawing/2014/main" id="{0EF19CAD-A394-07D8-BD10-B8826A0563F9}"/>
              </a:ext>
            </a:extLst>
          </p:cNvPr>
          <p:cNvPicPr>
            <a:picLocks noChangeAspect="1"/>
          </p:cNvPicPr>
          <p:nvPr/>
        </p:nvPicPr>
        <p:blipFill>
          <a:blip r:embed="rId3"/>
          <a:stretch>
            <a:fillRect/>
          </a:stretch>
        </p:blipFill>
        <p:spPr>
          <a:xfrm>
            <a:off x="3017253" y="1221229"/>
            <a:ext cx="6157494" cy="5169856"/>
          </a:xfrm>
          <a:prstGeom prst="rect">
            <a:avLst/>
          </a:prstGeom>
        </p:spPr>
      </p:pic>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11-24/0040r6</a:t>
            </a:r>
            <a:r>
              <a:rPr lang="en-US" sz="22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CIDs 243, 239, 242: </a:t>
            </a:r>
            <a:r>
              <a:rPr lang="en-US" sz="1600" b="0" dirty="0">
                <a:hlinkClick r:id="rId5"/>
              </a:rPr>
              <a:t>11-24/0068r1</a:t>
            </a:r>
            <a:r>
              <a:rPr lang="en-US" sz="1600" b="0" dirty="0"/>
              <a:t> (Harkins) – revisit and disposition (failed motion)</a:t>
            </a:r>
          </a:p>
          <a:p>
            <a:pPr marL="1257300" lvl="2" indent="-457200">
              <a:spcBef>
                <a:spcPts val="300"/>
              </a:spcBef>
              <a:spcAft>
                <a:spcPts val="0"/>
              </a:spcAft>
              <a:buFont typeface="Arial" panose="020B0604020202020204" pitchFamily="34" charset="0"/>
              <a:buChar char="•"/>
              <a:defRPr/>
            </a:pPr>
            <a:r>
              <a:rPr lang="en-US" sz="1600" b="0" dirty="0"/>
              <a:t>CIDs 187, 189, 188, 198, 191, 194, 195, 196: </a:t>
            </a:r>
            <a:r>
              <a:rPr lang="en-US" sz="1600" b="0" dirty="0">
                <a:hlinkClick r:id="rId5"/>
              </a:rPr>
              <a:t>11-24/0068r1</a:t>
            </a:r>
            <a:r>
              <a:rPr lang="en-US" sz="1600" b="0" dirty="0"/>
              <a:t>(Harkins) – review updated version after editing</a:t>
            </a:r>
          </a:p>
          <a:p>
            <a:pPr marL="1257300" lvl="2" indent="-457200">
              <a:spcBef>
                <a:spcPts val="300"/>
              </a:spcBef>
              <a:spcAft>
                <a:spcPts val="0"/>
              </a:spcAft>
              <a:buFont typeface="Arial" panose="020B0604020202020204" pitchFamily="34" charset="0"/>
              <a:buChar char="•"/>
              <a:defRPr/>
            </a:pPr>
            <a:r>
              <a:rPr lang="en-US" sz="1600" b="0" dirty="0"/>
              <a:t>CIDs 210, 256, 211, 208, 209, 235, 164, and 16</a:t>
            </a:r>
            <a:r>
              <a:rPr lang="en-US" sz="1600" b="0" dirty="0">
                <a:latin typeface="+mj-lt"/>
              </a:rPr>
              <a:t>5:</a:t>
            </a:r>
            <a:r>
              <a:rPr lang="en-US" sz="1600" b="0" dirty="0">
                <a:effectLst/>
                <a:latin typeface="+mj-lt"/>
                <a:ea typeface="Calibri" panose="020F0502020204030204" pitchFamily="34" charset="0"/>
              </a:rPr>
              <a:t> </a:t>
            </a:r>
            <a:r>
              <a:rPr lang="en-US" sz="1600" b="0" u="sng" dirty="0">
                <a:solidFill>
                  <a:srgbClr val="0563C1"/>
                </a:solidFill>
                <a:effectLst/>
                <a:latin typeface="+mj-lt"/>
                <a:ea typeface="Calibri" panose="020F0502020204030204" pitchFamily="34" charset="0"/>
                <a:hlinkClick r:id="rId6"/>
              </a:rPr>
              <a:t>11-24/0044r3</a:t>
            </a:r>
            <a:r>
              <a:rPr lang="en-US" sz="1600" b="0" dirty="0">
                <a:latin typeface="+mj-lt"/>
              </a:rPr>
              <a:t> (Huang)</a:t>
            </a:r>
          </a:p>
          <a:p>
            <a:pPr marL="1257300" lvl="2" indent="-457200">
              <a:spcBef>
                <a:spcPts val="300"/>
              </a:spcBef>
              <a:spcAft>
                <a:spcPts val="0"/>
              </a:spcAft>
              <a:buFont typeface="Arial" panose="020B0604020202020204" pitchFamily="34" charset="0"/>
              <a:buChar char="•"/>
              <a:defRPr/>
            </a:pPr>
            <a:r>
              <a:rPr lang="pt-BR" sz="1600" b="0" dirty="0">
                <a:latin typeface="+mj-lt"/>
              </a:rPr>
              <a:t>Continue </a:t>
            </a:r>
            <a:r>
              <a:rPr lang="en-US" sz="1600" dirty="0">
                <a:hlinkClick r:id="rId7"/>
              </a:rPr>
              <a:t>11-24/0048r4</a:t>
            </a:r>
            <a:r>
              <a:rPr lang="pt-BR" sz="1600" b="0" dirty="0">
                <a:latin typeface="+mj-lt"/>
              </a:rPr>
              <a:t> (Smith): CIDs 202, 280, 219, 109, 107, 35, 112, 113, 55, 56, 220, 79, 71, 206, 36, 145, 228, 143, 146, 60, 76, 77, 147, 229, 46, 150, 231, 151, 152, 153, 47, 245, 10, 245, 246, 156, 51, 232, 148, 233, 159, 234, 207, 161, 166, 44, 237</a:t>
            </a:r>
          </a:p>
          <a:p>
            <a:pPr marL="1257300" lvl="2" indent="-457200">
              <a:spcBef>
                <a:spcPts val="300"/>
              </a:spcBef>
              <a:spcAft>
                <a:spcPts val="0"/>
              </a:spcAft>
              <a:buFont typeface="Arial" panose="020B0604020202020204" pitchFamily="34" charset="0"/>
              <a:buChar char="•"/>
              <a:defRPr/>
            </a:pPr>
            <a:endParaRPr lang="en-US" sz="1600" b="0" dirty="0">
              <a:latin typeface="+mj-lt"/>
            </a:endParaRPr>
          </a:p>
          <a:p>
            <a:pPr marL="1257300" lvl="2" indent="-457200">
              <a:spcBef>
                <a:spcPts val="300"/>
              </a:spcBef>
              <a:spcAft>
                <a:spcPts val="0"/>
              </a:spcAft>
              <a:buFont typeface="Arial" panose="020B0604020202020204" pitchFamily="34" charset="0"/>
              <a:buChar char="•"/>
              <a:defRPr/>
            </a:pPr>
            <a:endParaRPr lang="en-US"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&lt;link </a:t>
            </a:r>
            <a:r>
              <a:rPr lang="en-US" sz="2200" dirty="0" err="1"/>
              <a:t>tbd</a:t>
            </a:r>
            <a:r>
              <a:rPr lang="en-US" sz="2200" dirty="0"/>
              <a:t>&gt;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91430</TotalTime>
  <Words>3484</Words>
  <Application>Microsoft Office PowerPoint</Application>
  <PresentationFormat>Widescreen</PresentationFormat>
  <Paragraphs>349</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597</cp:revision>
  <cp:lastPrinted>1601-01-01T00:00:00Z</cp:lastPrinted>
  <dcterms:created xsi:type="dcterms:W3CDTF">2021-01-26T19:12:38Z</dcterms:created>
  <dcterms:modified xsi:type="dcterms:W3CDTF">2024-01-16T07:22:33Z</dcterms:modified>
</cp:coreProperties>
</file>