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75" r:id="rId25"/>
    <p:sldId id="1061" r:id="rId26"/>
    <p:sldId id="1070" r:id="rId27"/>
    <p:sldId id="1071" r:id="rId28"/>
    <p:sldId id="1080" r:id="rId29"/>
    <p:sldId id="1072" r:id="rId30"/>
    <p:sldId id="1076" r:id="rId31"/>
    <p:sldId id="1078" r:id="rId32"/>
    <p:sldId id="1077" r:id="rId33"/>
    <p:sldId id="1083" r:id="rId34"/>
    <p:sldId id="1073" r:id="rId35"/>
    <p:sldId id="1079" r:id="rId36"/>
    <p:sldId id="1006" r:id="rId37"/>
    <p:sldId id="1023" r:id="rId38"/>
    <p:sldId id="1024" r:id="rId39"/>
    <p:sldId id="1025" r:id="rId40"/>
    <p:sldId id="1028" r:id="rId41"/>
    <p:sldId id="1021" r:id="rId42"/>
    <p:sldId id="322" r:id="rId43"/>
    <p:sldId id="365" r:id="rId44"/>
    <p:sldId id="1036" r:id="rId45"/>
    <p:sldId id="1081" r:id="rId46"/>
    <p:sldId id="1082" r:id="rId47"/>
    <p:sldId id="1062" r:id="rId48"/>
    <p:sldId id="1030" r:id="rId49"/>
    <p:sldId id="1063" r:id="rId50"/>
    <p:sldId id="1064" r:id="rId51"/>
    <p:sldId id="1065" r:id="rId52"/>
    <p:sldId id="1066" r:id="rId53"/>
    <p:sldId id="1067" r:id="rId54"/>
    <p:sldId id="1068" r:id="rId55"/>
    <p:sldId id="1029" r:id="rId56"/>
    <p:sldId id="1038" r:id="rId57"/>
    <p:sldId id="356" r:id="rId58"/>
    <p:sldId id="1039" r:id="rId59"/>
    <p:sldId id="1069" r:id="rId60"/>
    <p:sldId id="997" r:id="rId61"/>
    <p:sldId id="362" r:id="rId62"/>
    <p:sldId id="1034" r:id="rId63"/>
    <p:sldId id="3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61FCC1-4A6E-4EF5-91BC-E3C73DA579E7}" v="448" dt="2024-01-22T19:23:03.3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887-00-00bn-coordinated-medium-access-for-multi-ap-deployments.pptx" TargetMode="External"/><Relationship Id="rId3" Type="http://schemas.openxmlformats.org/officeDocument/2006/relationships/hyperlink" Target="https://mentor.ieee.org/802.11/dcn/23/11-23-1873-00-00bn-post-fcs-mac-padding.pptx" TargetMode="External"/><Relationship Id="rId7" Type="http://schemas.openxmlformats.org/officeDocument/2006/relationships/hyperlink" Target="https://mentor.ieee.org/802.11/dcn/23/11-23-1886-00-00bn-preemption-techniques-to-meet-low-latency-ll-targets.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85-00-00bn-end-to-end-qos-with-scs.pptx" TargetMode="External"/><Relationship Id="rId11" Type="http://schemas.openxmlformats.org/officeDocument/2006/relationships/hyperlink" Target="https://mentor.ieee.org/802.11/dcn/23/11-23-1895-00-00bn-c-tdma-frame-sequence.pptx" TargetMode="External"/><Relationship Id="rId5" Type="http://schemas.openxmlformats.org/officeDocument/2006/relationships/hyperlink" Target="https://mentor.ieee.org/802.11/dcn/23/11-23-1884-00-00bn-seamless-roaming.pptx" TargetMode="External"/><Relationship Id="rId10" Type="http://schemas.openxmlformats.org/officeDocument/2006/relationships/hyperlink" Target="https://mentor.ieee.org/802.11/dcn/23/11-23-1892-00-00bn-thoughts-on-dynamic-subchannel-operation.pptx" TargetMode="External"/><Relationship Id="rId4" Type="http://schemas.openxmlformats.org/officeDocument/2006/relationships/hyperlink" Target="https://mentor.ieee.org/802.11/dcn/23/11-23-1875-00-00bn-power-save-proposal-for-non-ap-mobile-ap.pptx" TargetMode="External"/><Relationship Id="rId9" Type="http://schemas.openxmlformats.org/officeDocument/2006/relationships/hyperlink" Target="https://mentor.ieee.org/802.11/dcn/23/11-23-1891-00-00bn-nonprimary-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913-00-00bn-secondary-channel-access-operation.pptx" TargetMode="External"/><Relationship Id="rId3" Type="http://schemas.openxmlformats.org/officeDocument/2006/relationships/hyperlink" Target="https://mentor.ieee.org/802.11/dcn/23/11-23-1897-00-00bn-thoughts-on-improving-roaming-under-existing-architecture.pptx" TargetMode="External"/><Relationship Id="rId7" Type="http://schemas.openxmlformats.org/officeDocument/2006/relationships/hyperlink" Target="https://mentor.ieee.org/802.11/dcn/23/11-23-1912-00-00bn-coordinated-tdma-procedure.pptx" TargetMode="External"/><Relationship Id="rId2" Type="http://schemas.openxmlformats.org/officeDocument/2006/relationships/hyperlink" Target="https://mentor.ieee.org/802.11/dcn/23/11-23-1896-00-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9-00-00bn-transmission-method-of-low-latency-traffic.pptx" TargetMode="External"/><Relationship Id="rId11" Type="http://schemas.openxmlformats.org/officeDocument/2006/relationships/hyperlink" Target="https://mentor.ieee.org/802.11/dcn/23/11-23-1919-00-00bn-dru-proposal.pptx" TargetMode="External"/><Relationship Id="rId5" Type="http://schemas.openxmlformats.org/officeDocument/2006/relationships/hyperlink" Target="https://mentor.ieee.org/802.11/dcn/23/11-23-1907-01-00bn-seamless-roaming-for-11bn.pptx" TargetMode="External"/><Relationship Id="rId10" Type="http://schemas.openxmlformats.org/officeDocument/2006/relationships/hyperlink" Target="https://mentor.ieee.org/802.11/dcn/23/11-23-1916-00-00bn-r-twt-coordination-in-multi-bss.pptx" TargetMode="External"/><Relationship Id="rId4" Type="http://schemas.openxmlformats.org/officeDocument/2006/relationships/hyperlink" Target="https://mentor.ieee.org/802.11/dcn/23/11-23-1898-00-00bn-signaling-details-for-non-colocated-ap-mld.pptx" TargetMode="External"/><Relationship Id="rId9" Type="http://schemas.openxmlformats.org/officeDocument/2006/relationships/hyperlink" Target="https://mentor.ieee.org/802.11/dcn/23/11-23-1915-00-00bn-enhanced-security-for-control-frame-in-11b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934-00-00bn-in-device-interference-mitigation-follow-up.pptx" TargetMode="External"/><Relationship Id="rId3" Type="http://schemas.openxmlformats.org/officeDocument/2006/relationships/hyperlink" Target="https://mentor.ieee.org/802.11/dcn/23/11-23-1922-00-00bn-multi-link-sm-power-save-mode.pptx" TargetMode="External"/><Relationship Id="rId7" Type="http://schemas.openxmlformats.org/officeDocument/2006/relationships/hyperlink" Target="https://mentor.ieee.org/802.11/dcn/23/11-23-1933-00-00bn-security-enhancement-follow-up.pptx" TargetMode="External"/><Relationship Id="rId2" Type="http://schemas.openxmlformats.org/officeDocument/2006/relationships/hyperlink" Target="https://mentor.ieee.org/802.11/dcn/23/11-23-1920-01-00bn-managed-networks-under-highly-congested-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30-00-00bn-a-non-collocated-ap-mld-framework-further-discussion.pptx" TargetMode="External"/><Relationship Id="rId11" Type="http://schemas.openxmlformats.org/officeDocument/2006/relationships/hyperlink" Target="https://mentor.ieee.org/802.11/dcn/23/11-23-1937-00-00bn-smooth-roaming-follow-up-1.pptx" TargetMode="External"/><Relationship Id="rId5" Type="http://schemas.openxmlformats.org/officeDocument/2006/relationships/hyperlink" Target="https://mentor.ieee.org/802.11/dcn/23/11-23-1929-00-00bn-peer-to-peer-p2p-resource-management.pptx" TargetMode="External"/><Relationship Id="rId10"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27-00-00bn-update-of-the-spatial-modulation.pptx" TargetMode="External"/><Relationship Id="rId9" Type="http://schemas.openxmlformats.org/officeDocument/2006/relationships/hyperlink" Target="https://mentor.ieee.org/802.11/dcn/23/11-23-1935-00-00bn-secondary-channel-usage-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960-00-00bn-enhanced-replay-detection-for-header-protection.pptx" TargetMode="External"/><Relationship Id="rId3" Type="http://schemas.openxmlformats.org/officeDocument/2006/relationships/hyperlink" Target="https://mentor.ieee.org/802.11/dcn/23/11-23-1944-01-00bn-impact-of-tx-evm-on-mimo-detection.pptx" TargetMode="External"/><Relationship Id="rId7" Type="http://schemas.openxmlformats.org/officeDocument/2006/relationships/hyperlink" Target="https://mentor.ieee.org/802.11/dcn/23/11-23-1958-00-00bn-proxy-qos-management-for-xr-use-cases.pptx" TargetMode="External"/><Relationship Id="rId2" Type="http://schemas.openxmlformats.org/officeDocument/2006/relationships/hyperlink" Target="https://mentor.ieee.org/802.11/dcn/23/11-23-1939-00-00bn-priority-based-preemption-method.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51-00-00bn-concurrent-cca-for-non-primary-channel-access.pptx" TargetMode="External"/><Relationship Id="rId10" Type="http://schemas.openxmlformats.org/officeDocument/2006/relationships/hyperlink" Target="https://mentor.ieee.org/802.11/dcn/23/11-23-1963-00-00bn-periodical-nss-adjustment-for-an-mld.pptx" TargetMode="External"/><Relationship Id="rId4" Type="http://schemas.openxmlformats.org/officeDocument/2006/relationships/hyperlink" Target="https://mentor.ieee.org/802.11/dcn/23/11-23-1950-00-00bn-considerations-on-preemption-request.pptx" TargetMode="External"/><Relationship Id="rId9" Type="http://schemas.openxmlformats.org/officeDocument/2006/relationships/hyperlink" Target="https://mentor.ieee.org/802.11/dcn/23/11-23-1962-00-00bn-gain-analysis-for-coordinated-ap-transmission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988-00-00bn-considerations-on-dru-design-and-application.pptx" TargetMode="External"/><Relationship Id="rId3" Type="http://schemas.openxmlformats.org/officeDocument/2006/relationships/hyperlink" Target="https://mentor.ieee.org/802.11/dcn/23/11-23-1965-01-00bn-dynamic-power-save-follow-up.pptx" TargetMode="External"/><Relationship Id="rId7" Type="http://schemas.openxmlformats.org/officeDocument/2006/relationships/hyperlink" Target="https://mentor.ieee.org/802.11/dcn/23/11-23-1976-00-00bn-uhr-seamless-roaming-for-multi-link-device.pptx" TargetMode="External"/><Relationship Id="rId2" Type="http://schemas.openxmlformats.org/officeDocument/2006/relationships/hyperlink" Target="https://mentor.ieee.org/802.11/dcn/23/11-23-1964-01-00bn-coexistence-protocols-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73-00-00bn-discussion-on-uhr-enhanced-channel-access.pptx" TargetMode="External"/><Relationship Id="rId5" Type="http://schemas.openxmlformats.org/officeDocument/2006/relationships/hyperlink" Target="https://mentor.ieee.org/802.11/dcn/23/11-23-1972-00-00bn-evaluation-of-coordinated-spatial-reuse-follow-up.pptx" TargetMode="External"/><Relationship Id="rId10" Type="http://schemas.openxmlformats.org/officeDocument/2006/relationships/hyperlink" Target="https://mentor.ieee.org/802.11/dcn/23/11-23-1996-00-00bn-improve-roaming-between-mlds.pptx" TargetMode="External"/><Relationship Id="rId4" Type="http://schemas.openxmlformats.org/officeDocument/2006/relationships/hyperlink" Target="https://mentor.ieee.org/802.11/dcn/23/11-23-1971-00-00bn-further-thoughts-on-seamless-roaming.pptx" TargetMode="External"/><Relationship Id="rId9" Type="http://schemas.openxmlformats.org/officeDocument/2006/relationships/hyperlink" Target="https://mentor.ieee.org/802.11/dcn/23/11-23-1995-00-00bn-trigger-ba-and-bar-protect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2007-00-00bn-enhancement-of-bsr.pptx" TargetMode="External"/><Relationship Id="rId3" Type="http://schemas.openxmlformats.org/officeDocument/2006/relationships/hyperlink" Target="https://mentor.ieee.org/802.11/dcn/23/11-23-1998-00-00bn-zero-mui-coordinated-bf.pptx" TargetMode="External"/><Relationship Id="rId7" Type="http://schemas.openxmlformats.org/officeDocument/2006/relationships/hyperlink" Target="https://mentor.ieee.org/802.11/dcn/23/11-23-2005-00-00bn-non-primary-channel-access-npca.pptx" TargetMode="External"/><Relationship Id="rId2" Type="http://schemas.openxmlformats.org/officeDocument/2006/relationships/hyperlink" Target="https://mentor.ieee.org/802.11/dcn/23/11-23-1997-00-00bn-mac-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2002-00-00bn-in-device-coexistence-and-interference-follow-up.pptx" TargetMode="External"/><Relationship Id="rId10"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01-00-00bn-secure-control-frames-follow-up.pptx" TargetMode="External"/><Relationship Id="rId9" Type="http://schemas.openxmlformats.org/officeDocument/2006/relationships/hyperlink" Target="https://mentor.ieee.org/802.11/dcn/23/11-23-2020-00-00bn-high-level-perspective-on-distributed-tone-ru-for-11b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2055-00-00bn-icf-rcf-transmission-rules.pptx" TargetMode="External"/><Relationship Id="rId3" Type="http://schemas.openxmlformats.org/officeDocument/2006/relationships/hyperlink" Target="https://mentor.ieee.org/802.11/dcn/23/11-23-2023-00-00bn-further-discussion-on-non-primary-channel-access.pptx" TargetMode="External"/><Relationship Id="rId7" Type="http://schemas.openxmlformats.org/officeDocument/2006/relationships/hyperlink" Target="https://mentor.ieee.org/802.11/dcn/23/11-23-2040-00-00bn-enabling-ap-power-save-follow-up.pptx" TargetMode="External"/><Relationship Id="rId2" Type="http://schemas.openxmlformats.org/officeDocument/2006/relationships/hyperlink" Target="https://mentor.ieee.org/802.11/dcn/23/11-23-2022-00-00bn-r-twt-for-multi-ap-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31-00-00bn-data-tones-grouping-in-tone-distributed-rus.pptx" TargetMode="External"/><Relationship Id="rId5" Type="http://schemas.openxmlformats.org/officeDocument/2006/relationships/hyperlink" Target="https://mentor.ieee.org/802.11/dcn/23/11-23-2027-01-00bn-considerations-for-dso-sub-band-switch-delay.pptx" TargetMode="External"/><Relationship Id="rId10" Type="http://schemas.openxmlformats.org/officeDocument/2006/relationships/hyperlink" Target="https://mentor.ieee.org/802.11/dcn/23/11-23-2076-03-00bn-multiple-channel-access-in-preemption-sequence.pptx" TargetMode="External"/><Relationship Id="rId4" Type="http://schemas.openxmlformats.org/officeDocument/2006/relationships/hyperlink" Target="https://mentor.ieee.org/802.11/dcn/23/11-23-2026-00-00bn-balanced-wireless-in-device.pptx" TargetMode="External"/><Relationship Id="rId9" Type="http://schemas.openxmlformats.org/officeDocument/2006/relationships/hyperlink" Target="https://mentor.ieee.org/802.11/dcn/23/11-23-2063-00-00bn-enhanced-acknowledgement-for-low-latency-communication-follow-up.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2150-00-00bn-low-sta-cost-uhr-seamless-roaming-for-multi-link-device.pptx" TargetMode="External"/><Relationship Id="rId3" Type="http://schemas.openxmlformats.org/officeDocument/2006/relationships/hyperlink" Target="https://mentor.ieee.org/802.11/dcn/23/11-23-2115-00-00bn-an-approach-to-enhance-the-reliability-for-wi-fi-networks.pptx" TargetMode="External"/><Relationship Id="rId7" Type="http://schemas.openxmlformats.org/officeDocument/2006/relationships/hyperlink" Target="https://mentor.ieee.org/802.11/dcn/23/11-23-2147-00-00bn-improved-uhr-seamless-roaming-for-multi-link-device.pptx" TargetMode="External"/><Relationship Id="rId2" Type="http://schemas.openxmlformats.org/officeDocument/2006/relationships/hyperlink" Target="https://mentor.ieee.org/802.11/dcn/23/11-23-2084-00-00bn-enhanced-r-twt-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141-00-00bn-further-discussion-on-dynamic-subband-operation.pptx" TargetMode="Externa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 Id="rId9" Type="http://schemas.openxmlformats.org/officeDocument/2006/relationships/hyperlink" Target="https://mentor.ieee.org/802.11/dcn/23/11-23-2157-00-00bn-seamless-roaming-within-a-mobility-domain.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186-00-00bn-map-coordination-for-dfs-channel.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3/11-23-2212-01-00bn-r-twt-protection-in-11bn.pptx" TargetMode="External"/><Relationship Id="rId4" Type="http://schemas.openxmlformats.org/officeDocument/2006/relationships/hyperlink" Target="https://mentor.ieee.org/802.11/dcn/23/11-23-2211-00-00bn-txop-bandwidth-expansion.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3" Type="http://schemas.openxmlformats.org/officeDocument/2006/relationships/hyperlink" Target="https://mentor.ieee.org/802.11/dcn/24/11-24-0011-00-00bn-coordinated-spatial-nulling-c-sn-concept.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4/11-24-0052-00-00bn-seamless-roaming-details.pptx" TargetMode="External"/><Relationship Id="rId2" Type="http://schemas.openxmlformats.org/officeDocument/2006/relationships/hyperlink" Target="https://mentor.ieee.org/802.11/dcn/24/11-24-0010-00-00bn-coordinated-beamforming-for-802-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16-00-00bn-uhr-mimo-rvr-enhancement-with-unequal-modulation.pptx" TargetMode="External"/><Relationship Id="rId11" Type="http://schemas.openxmlformats.org/officeDocument/2006/relationships/hyperlink" Target="https://mentor.ieee.org/802.11/dcn/24/11-24-0050-00-00bn-coordinated-spatial-reuse-types.pptx" TargetMode="External"/><Relationship Id="rId5" Type="http://schemas.openxmlformats.org/officeDocument/2006/relationships/hyperlink" Target="https://mentor.ieee.org/802.11/dcn/24/11-24-0014-00-00bn-further-thoughts-on-dru.pptx" TargetMode="External"/><Relationship Id="rId10" Type="http://schemas.openxmlformats.org/officeDocument/2006/relationships/hyperlink" Target="https://mentor.ieee.org/802.11/dcn/24/11-24-0042-00-00bn-thoughts-on-flexible-control-frames.pptx" TargetMode="External"/><Relationship Id="rId4" Type="http://schemas.openxmlformats.org/officeDocument/2006/relationships/hyperlink" Target="https://mentor.ieee.org/802.11/dcn/24/11-24-0012-00-00bn-coordinated-spatial-nulling-c-sn-simulations.pptx" TargetMode="External"/><Relationship Id="rId9" Type="http://schemas.openxmlformats.org/officeDocument/2006/relationships/hyperlink" Target="https://mentor.ieee.org/802.11/dcn/24/11-24-0041-01-00bn-dpwifi-matlab-validatio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4/11-24-0093-00-00bn-nav-setting-for-coordinated-tdma.pptx" TargetMode="External"/><Relationship Id="rId3" Type="http://schemas.openxmlformats.org/officeDocument/2006/relationships/hyperlink" Target="https://mentor.ieee.org/802.11/dcn/24/11-24-0084-00-00bn-considerations-on-multi-ap-operation-follow-up.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8-00-00bn-maximizing-channel-bandwidth-in-dense-ap-deployments.pptx" TargetMode="External"/><Relationship Id="rId4" Type="http://schemas.openxmlformats.org/officeDocument/2006/relationships/hyperlink" Target="https://mentor.ieee.org/802.11/dcn/24/11-24-0086-00-00bn-multi-ap-coordination-for-sta-re-association.pptx" TargetMode="External"/><Relationship Id="rId9" Type="http://schemas.openxmlformats.org/officeDocument/2006/relationships/hyperlink" Target="https://mentor.ieee.org/802.11/dcn/24/11-24-0094-00-00bn-probe-before-talk-and-unsolicited-unavailability-announcement-for-co-ex-management.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4/11-24-0107-00-00bn-phy-layer-interference-mitigation-for-improved-reliability.pptx" TargetMode="External"/><Relationship Id="rId3" Type="http://schemas.openxmlformats.org/officeDocument/2006/relationships/hyperlink" Target="https://mentor.ieee.org/802.11/dcn/24/11-24-0100-00-00bn-vendor-specific-phy-signalling.pptx" TargetMode="External"/><Relationship Id="rId7" Type="http://schemas.openxmlformats.org/officeDocument/2006/relationships/hyperlink" Target="https://mentor.ieee.org/802.11/dcn/24/11-24-0106-00-00bn-seamless-roaming-consideration.pptx" TargetMode="External"/><Relationship Id="rId2" Type="http://schemas.openxmlformats.org/officeDocument/2006/relationships/hyperlink" Target="https://mentor.ieee.org/802.11/dcn/24/11-24-0095-00-00bn-efficient-coordinated-spatial-reus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03-00-00bn-txop-level-preemption-for-low-latency-application-in-802-11bn.pptx" TargetMode="External"/><Relationship Id="rId5" Type="http://schemas.openxmlformats.org/officeDocument/2006/relationships/hyperlink" Target="https://mentor.ieee.org/802.11/dcn/24/11-24-0102-00-00bn-multi-ap-coordinated-puncturing.pptx" TargetMode="External"/><Relationship Id="rId10" Type="http://schemas.openxmlformats.org/officeDocument/2006/relationships/hyperlink" Target="https://mentor.ieee.org/802.11/dcn/24/11-24-0110-00-00bn-regarding-mpdu-identification-issue-in-cross-link-error-recovery.pptx" TargetMode="External"/><Relationship Id="rId4" Type="http://schemas.openxmlformats.org/officeDocument/2006/relationships/hyperlink" Target="https://mentor.ieee.org/802.11/dcn/24/11-24-0101-00-00bn-mld-roaming.pptx" TargetMode="External"/><Relationship Id="rId9" Type="http://schemas.openxmlformats.org/officeDocument/2006/relationships/hyperlink" Target="https://mentor.ieee.org/802.11/dcn/24/11-24-0108-00-00bn-triggered-beamforming-in-tgbn-follow-up.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114-00-00bn-thoughts-on-power-control-for-csr.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13-00-00bn-unequal-modulation-in-mimo-txbf-in-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150-00-00bc-snapshot-2023-tgbc-snapshot.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7-00-00bn-improved-tx-beamforming-with-ueqm.ppt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1954-00-00bn-two-dimensional-a-ppdu.pptx" TargetMode="External"/><Relationship Id="rId3" Type="http://schemas.openxmlformats.org/officeDocument/2006/relationships/hyperlink" Target="https://mentor.ieee.org/802.11/dcn/23/11-23-1888-01-00bn-mac-header-protection-follow-up.pptx" TargetMode="External"/><Relationship Id="rId7" Type="http://schemas.openxmlformats.org/officeDocument/2006/relationships/hyperlink" Target="https://mentor.ieee.org/802.11/dcn/23/11-23-1953-00-00bn-two-dimensional-resource-allocation.pptx" TargetMode="External"/><Relationship Id="rId2" Type="http://schemas.openxmlformats.org/officeDocument/2006/relationships/hyperlink" Target="https://mentor.ieee.org/802.11/dcn/23/11-23-1871-01-00bn-m-ap-coordinated-transmission-framework.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14-01-00bn-enhanced-security-considerations-in-uhr.pptx" TargetMode="External"/><Relationship Id="rId10" Type="http://schemas.openxmlformats.org/officeDocument/2006/relationships/hyperlink" Target="https://mentor.ieee.org/802.11/dcn/23/11-23-1837-01-00bn-map-group-set-up-operation-discussion.pptx" TargetMode="External"/><Relationship Id="rId4" Type="http://schemas.openxmlformats.org/officeDocument/2006/relationships/hyperlink" Target="https://mentor.ieee.org/802.11/dcn/23/11-23-1908-00-00bn-seamless-roaming-procedure.pptx" TargetMode="External"/><Relationship Id="rId9" Type="http://schemas.openxmlformats.org/officeDocument/2006/relationships/hyperlink" Target="https://mentor.ieee.org/802.11/dcn/23/11-23-1836-02-00bn-map-security-consideration.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1980-02-00bn-coordinated-ap-assisted-medium-synchronization-recovery.pptx" TargetMode="External"/><Relationship Id="rId2" Type="http://schemas.openxmlformats.org/officeDocument/2006/relationships/hyperlink" Target="https://mentor.ieee.org/802.11/dcn/23/11-23-1868-02-00bn-coordinated-spatial-reus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981-03-00bn-multi-link-based-multi-ap-coordination-for-low-latency-traffic.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2204-03-00bn-tgbn-november-december-2023-teleconference-minutes.docx" TargetMode="External"/><Relationship Id="rId2" Type="http://schemas.openxmlformats.org/officeDocument/2006/relationships/hyperlink" Target="https://mentor.ieee.org/802.11/dcn/23/11-23-2075-02-00bn-tgbn-november-2023-meeting-minute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3/11-23-1836-02-00bn-map-security-consideration.pptx" TargetMode="External"/><Relationship Id="rId3" Type="http://schemas.openxmlformats.org/officeDocument/2006/relationships/hyperlink" Target="https://mentor.ieee.org/802.11/dcn/23/11-23-1973-00-00bn-discussion-on-uhr-enhanced-channel-access.pptx" TargetMode="External"/><Relationship Id="rId7"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3/11-23-1887-01-00bn-coordinated-medium-access-for-multi-ap-deploy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2-00-00bn-coordinated-tdma-procedure.pptx" TargetMode="External"/><Relationship Id="rId11" Type="http://schemas.openxmlformats.org/officeDocument/2006/relationships/hyperlink" Target="https://mentor.ieee.org/802.11/dcn/23/11-23-1981-03-00bn-multi-link-based-multi-ap-coordination-for-low-latency-traffic.pptx" TargetMode="External"/><Relationship Id="rId5" Type="http://schemas.openxmlformats.org/officeDocument/2006/relationships/hyperlink" Target="https://mentor.ieee.org/802.11/dcn/23/11-23-1895-00-00bn-c-tdma-frame-sequence.pptx" TargetMode="External"/><Relationship Id="rId10" Type="http://schemas.openxmlformats.org/officeDocument/2006/relationships/hyperlink" Target="https://mentor.ieee.org/802.11/dcn/23/11-23-1980-02-00bn-coordinated-ap-assisted-medium-synchronization-recovery.pptx" TargetMode="External"/><Relationship Id="rId4" Type="http://schemas.openxmlformats.org/officeDocument/2006/relationships/hyperlink" Target="https://mentor.ieee.org/802.11/dcn/23/11-23-2186-00-00bn-map-coordination-for-dfs-channel.pptx" TargetMode="External"/><Relationship Id="rId9" Type="http://schemas.openxmlformats.org/officeDocument/2006/relationships/hyperlink" Target="https://mentor.ieee.org/802.11/dcn/23/11-23-1837-01-00bn-map-group-set-up-operation-discussion.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12-00-00bn-coordinated-tdma-procedure.pptx" TargetMode="External"/><Relationship Id="rId7" Type="http://schemas.openxmlformats.org/officeDocument/2006/relationships/hyperlink" Target="https://mentor.ieee.org/802.11/dcn/23/11-23-2029-01-00bn-overview-of-enterprise-policy-and-goals.pptx" TargetMode="External"/><Relationship Id="rId2" Type="http://schemas.openxmlformats.org/officeDocument/2006/relationships/hyperlink" Target="https://mentor.ieee.org/802.11/dcn/23/11-23-1895-00-00bn-c-tdma-frame-sequ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0-00-00bn-a-non-collocated-ap-mld-framework-further-discussion.pptx" TargetMode="External"/><Relationship Id="rId5" Type="http://schemas.openxmlformats.org/officeDocument/2006/relationships/hyperlink" Target="https://mentor.ieee.org/802.11/dcn/23/11-23-1898-00-00bn-signaling-details-for-non-colocated-ap-mld.pptx" TargetMode="External"/><Relationship Id="rId4" Type="http://schemas.openxmlformats.org/officeDocument/2006/relationships/hyperlink" Target="https://mentor.ieee.org/802.11/dcn/23/11-23-2212-01-00bn-r-twt-protection-in-11bn.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3/11-23-1988-00-00bn-considerations-on-dru-design-and-application.pptx" TargetMode="External"/><Relationship Id="rId2" Type="http://schemas.openxmlformats.org/officeDocument/2006/relationships/hyperlink" Target="https://mentor.ieee.org/802.11/dcn/23/11-23-1919-00-00bn-dru-proposal.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20-00-00bn-high-level-perspective-on-distributed-tone-ru-for-11bn.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1873-00-00bn-post-fcs-mac-padding.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85-00-00bn-end-to-end-qos-with-scs.pptx" TargetMode="External"/><Relationship Id="rId4" Type="http://schemas.openxmlformats.org/officeDocument/2006/relationships/hyperlink" Target="https://mentor.ieee.org/802.11/dcn/23/11-23-1958-00-00bn-proxy-qos-management-for-xr-use-cases.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031-00-00bn-data-tones-grouping-in-tone-distributed-rus.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14-00-00bn-further-thoughts-on-dru.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1922-00-00bn-multi-link-sm-power-save-mode.pptx" TargetMode="External"/><Relationship Id="rId2" Type="http://schemas.openxmlformats.org/officeDocument/2006/relationships/hyperlink" Target="https://mentor.ieee.org/802.11/dcn/23/11-23-1875-00-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1965-01-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3/11-23-1944-01-00bn-impact-of-tx-evm-on-mimo-detection.pptx" TargetMode="External"/><Relationship Id="rId2" Type="http://schemas.openxmlformats.org/officeDocument/2006/relationships/hyperlink" Target="https://mentor.ieee.org/802.11/dcn/23/11-23-1927-00-00bn-update-of-the-spati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0-00-00bn-vendor-specific-phy-signalling.pptx" TargetMode="External"/><Relationship Id="rId4" Type="http://schemas.openxmlformats.org/officeDocument/2006/relationships/hyperlink" Target="https://mentor.ieee.org/802.11/dcn/23/11-23-2115-00-00bn-an-approach-to-enhance-the-reliability-for-wi-fi-networks.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3/11-23-2055-00-00bn-icf-rcf-transmission-rules.pptx" TargetMode="External"/><Relationship Id="rId7" Type="http://schemas.openxmlformats.org/officeDocument/2006/relationships/hyperlink" Target="https://mentor.ieee.org/802.11/dcn/23/11-23-1914-01-00bn-enhanced-security-considerations-in-uhr.pptx" TargetMode="External"/><Relationship Id="rId2" Type="http://schemas.openxmlformats.org/officeDocument/2006/relationships/hyperlink" Target="https://mentor.ieee.org/802.11/dcn/23/11-23-2040-00-00bn-enabling-ap-power-sav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8-00-00bn-seamless-roaming-procedure.pptx" TargetMode="External"/><Relationship Id="rId5" Type="http://schemas.openxmlformats.org/officeDocument/2006/relationships/hyperlink" Target="https://mentor.ieee.org/802.11/dcn/23/11-23-1888-01-00bn-mac-header-protection-follow-up.pptx" TargetMode="External"/><Relationship Id="rId4" Type="http://schemas.openxmlformats.org/officeDocument/2006/relationships/hyperlink" Target="https://mentor.ieee.org/802.11/dcn/23/11-23-1871-01-00bn-m-ap-coordinated-transmission-framework.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0010-00-00bn-coordinated-beamforming-for-802-11bn.pptx" TargetMode="External"/><Relationship Id="rId2" Type="http://schemas.openxmlformats.org/officeDocument/2006/relationships/hyperlink" Target="https://mentor.ieee.org/802.11/dcn/23/11-23-1998-00-00bn-zero-mui-coordinated-b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12-00-00bn-coordinated-spatial-nulling-c-sn-simulations.pptx" TargetMode="External"/><Relationship Id="rId4" Type="http://schemas.openxmlformats.org/officeDocument/2006/relationships/hyperlink" Target="https://mentor.ieee.org/802.11/dcn/24/11-24-0011-00-00bn-coordinated-spatial-nulling-c-sn-concept.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3/11-23-1971-00-00bn-further-thoughts-on-seamless-roaming.pptx" TargetMode="External"/><Relationship Id="rId3" Type="http://schemas.openxmlformats.org/officeDocument/2006/relationships/hyperlink" Target="https://mentor.ieee.org/802.11/dcn/23/11-23-1914-01-00bn-enhanced-security-considerations-in-uhr.pptx" TargetMode="External"/><Relationship Id="rId7" Type="http://schemas.openxmlformats.org/officeDocument/2006/relationships/hyperlink" Target="https://mentor.ieee.org/802.11/dcn/23/11-23-1937-00-00bn-smooth-roaming-follow-up-1.pptx" TargetMode="External"/><Relationship Id="rId2" Type="http://schemas.openxmlformats.org/officeDocument/2006/relationships/hyperlink" Target="https://mentor.ieee.org/802.11/dcn/23/11-23-1908-00-00bn-seamless-roaming-procedur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7-01-00bn-seamless-roaming-for-11bn.pptx" TargetMode="External"/><Relationship Id="rId5" Type="http://schemas.openxmlformats.org/officeDocument/2006/relationships/hyperlink" Target="https://mentor.ieee.org/802.11/dcn/23/11-23-1897-00-00bn-thoughts-on-improving-roaming-under-existing-architecture.pptx" TargetMode="External"/><Relationship Id="rId4" Type="http://schemas.openxmlformats.org/officeDocument/2006/relationships/hyperlink" Target="https://mentor.ieee.org/802.11/dcn/23/11-23-1884-00-00bn-seamless-roaming.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113-00-00bn-unequal-modulation-in-mimo-txbf-in-11bn.pptx" TargetMode="External"/><Relationship Id="rId7" Type="http://schemas.openxmlformats.org/officeDocument/2006/relationships/hyperlink" Target="https://mentor.ieee.org/802.11/dcn/24/11-24-0041-01-00bn-dpwifi-matlab-validation.pptx" TargetMode="External"/><Relationship Id="rId2" Type="http://schemas.openxmlformats.org/officeDocument/2006/relationships/hyperlink" Target="https://mentor.ieee.org/802.11/dcn/24/11-24-0016-00-00bn-uhr-mimo-rvr-enhancement-with-unequal-modul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25-00-00bn-phy-modifications-for-high-mobility-stas.pptx" TargetMode="External"/><Relationship Id="rId5" Type="http://schemas.openxmlformats.org/officeDocument/2006/relationships/hyperlink" Target="https://mentor.ieee.org/802.11/dcn/24/11-24-0107-00-00bn-phy-layer-interference-mitigation-for-improved-reliability.pptx" TargetMode="External"/><Relationship Id="rId4" Type="http://schemas.openxmlformats.org/officeDocument/2006/relationships/hyperlink" Target="https://mentor.ieee.org/802.11/dcn/24/11-24-0117-00-00bn-improved-tx-beamforming-with-ueqm.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3/11-23-1976-00-00bn-uhr-seamless-roaming-for-multi-link-device.pptx" TargetMode="External"/><Relationship Id="rId7" Type="http://schemas.openxmlformats.org/officeDocument/2006/relationships/hyperlink" Target="https://mentor.ieee.org/802.11/dcn/23/11-23-2150-00-00bn-low-sta-cost-uhr-seamless-roaming-for-multi-link-device.pptx" TargetMode="External"/><Relationship Id="rId2" Type="http://schemas.openxmlformats.org/officeDocument/2006/relationships/hyperlink" Target="https://mentor.ieee.org/802.11/dcn/23/11-23-1971-00-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47-00-00bn-improved-uhr-seamless-roaming-for-multi-link-device.pptx" TargetMode="External"/><Relationship Id="rId5" Type="http://schemas.openxmlformats.org/officeDocument/2006/relationships/hyperlink" Target="https://mentor.ieee.org/802.11/dcn/23/11-23-2157-00-00bn-seamless-roaming-within-a-mobility-domain.pptx" TargetMode="External"/><Relationship Id="rId4" Type="http://schemas.openxmlformats.org/officeDocument/2006/relationships/hyperlink" Target="https://mentor.ieee.org/802.11/dcn/23/11-23-1996-00-00bn-improve-roaming-between-mlds.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3/11-23-2022-00-00bn-r-twt-for-multi-ap-follow-up.pptx" TargetMode="External"/><Relationship Id="rId3" Type="http://schemas.openxmlformats.org/officeDocument/2006/relationships/hyperlink" Target="https://mentor.ieee.org/802.11/dcn/23/11-23-2029-01-00bn-overview-of-enterprise-policy-and-goals.pptx" TargetMode="External"/><Relationship Id="rId7" Type="http://schemas.openxmlformats.org/officeDocument/2006/relationships/hyperlink" Target="https://mentor.ieee.org/802.11/dcn/23/11-23-1962-00-00bn-gain-analysis-for-coordinated-ap-transmissions.pptx" TargetMode="External"/><Relationship Id="rId2" Type="http://schemas.openxmlformats.org/officeDocument/2006/relationships/hyperlink" Target="https://mentor.ieee.org/802.11/dcn/23/11-23-1930-00-00bn-a-non-collocated-ap-mld-framework-further-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29-00-00bn-peer-to-peer-p2p-resource-management.pptx" TargetMode="External"/><Relationship Id="rId4" Type="http://schemas.openxmlformats.org/officeDocument/2006/relationships/hyperlink" Target="https://mentor.ieee.org/802.11/dcn/23/11-23-1916-00-00bn-r-twt-coordination-in-multi-bss.ppt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4/11-24-0050-00-00bn-coordinated-spatial-reuse-types.pptx" TargetMode="External"/><Relationship Id="rId3" Type="http://schemas.openxmlformats.org/officeDocument/2006/relationships/hyperlink" Target="https://mentor.ieee.org/802.11/dcn/23/11-23-1962-00-00bn-gain-analysis-for-coordinated-ap-transmissions.pptx" TargetMode="External"/><Relationship Id="rId7" Type="http://schemas.openxmlformats.org/officeDocument/2006/relationships/hyperlink" Target="https://mentor.ieee.org/802.11/dcn/23/11-23-1972-00-00bn-evaluation-of-coordinated-spatial-reuse-follow-up.pptx" TargetMode="External"/><Relationship Id="rId2" Type="http://schemas.openxmlformats.org/officeDocument/2006/relationships/hyperlink" Target="https://mentor.ieee.org/802.11/dcn/23/11-23-1952-00-00bn-coordinated-r-twt-for-multi-ap-scenario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68-02-00bn-coordinated-spatial-reuse-design.pptx" TargetMode="External"/><Relationship Id="rId5" Type="http://schemas.openxmlformats.org/officeDocument/2006/relationships/hyperlink" Target="https://mentor.ieee.org/802.11/dcn/23/11-23-1917-00-00bn-coordinated-spatial-reuse.pptx" TargetMode="External"/><Relationship Id="rId4" Type="http://schemas.openxmlformats.org/officeDocument/2006/relationships/hyperlink" Target="https://mentor.ieee.org/802.11/dcn/23/11-23-2022-00-00bn-r-twt-for-multi-ap-follow-up.pptx" TargetMode="Externa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171-01-00bn-tgbn-motions-list-part-1.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&amp; 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9354553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55930865"/>
              </p:ext>
            </p:extLst>
          </p:nvPr>
        </p:nvGraphicFramePr>
        <p:xfrm>
          <a:off x="851217" y="1587465"/>
          <a:ext cx="7736268" cy="36078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1834</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High Criticality Use Cases and Requirements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Iñaki Val Beitia</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1873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Post-FCS MAC Padding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Sindhu Verma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Padding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1875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Power save proposal for non-AP/mobile-AP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Shubhodeep Adhikari</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1884</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Seamless Roaming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Duncan Ho</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Roaming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1885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End-to-end QoS with SCS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Duncan Ho</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QoS</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1886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Preemption techniques to meet low-latency (LL) targets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Giovanni </a:t>
                      </a:r>
                      <a:r>
                        <a:rPr lang="en-GB" sz="1000" kern="1200" dirty="0" err="1">
                          <a:solidFill>
                            <a:srgbClr val="000000"/>
                          </a:solidFill>
                          <a:effectLst/>
                          <a:latin typeface="+mn-lt"/>
                          <a:ea typeface="MS Gothic" panose="020B0609070205080204" pitchFamily="49" charset="-128"/>
                        </a:rPr>
                        <a:t>Chisci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1887</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Coordinated Medium Access for Multi-AP Deployments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Giovanni </a:t>
                      </a:r>
                      <a:r>
                        <a:rPr lang="en-GB" sz="1000" kern="1200" dirty="0" err="1">
                          <a:solidFill>
                            <a:srgbClr val="00B050"/>
                          </a:solidFill>
                          <a:effectLst/>
                          <a:latin typeface="+mn-lt"/>
                          <a:ea typeface="MS Gothic" panose="020B0609070205080204" pitchFamily="49" charset="-128"/>
                        </a:rPr>
                        <a:t>Chisci</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MAP-CMA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1891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1892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Thoughts on Dynamic Subchannel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23/1895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C-TDMA frame sequence</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19678457"/>
              </p:ext>
            </p:extLst>
          </p:nvPr>
        </p:nvGraphicFramePr>
        <p:xfrm>
          <a:off x="851217" y="1587465"/>
          <a:ext cx="7736268" cy="346393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23/1896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Signaling details for header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7891394"/>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1897</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Thoughts-on-improving-roaming-under-existing-architecture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Guogang Huang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Roaming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2283464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1898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Signaling</a:t>
                      </a:r>
                      <a:r>
                        <a:rPr lang="en-GB" sz="1000" kern="1200" dirty="0">
                          <a:solidFill>
                            <a:srgbClr val="00B050"/>
                          </a:solidFill>
                          <a:effectLst/>
                          <a:latin typeface="+mn-lt"/>
                          <a:ea typeface="MS Gothic" panose="020B0609070205080204" pitchFamily="49" charset="-128"/>
                        </a:rPr>
                        <a:t>-details-for-non-</a:t>
                      </a:r>
                      <a:r>
                        <a:rPr lang="en-GB" sz="1000" kern="1200" dirty="0" err="1">
                          <a:solidFill>
                            <a:srgbClr val="00B050"/>
                          </a:solidFill>
                          <a:effectLst/>
                          <a:latin typeface="+mn-lt"/>
                          <a:ea typeface="MS Gothic" panose="020B0609070205080204" pitchFamily="49" charset="-128"/>
                        </a:rPr>
                        <a:t>colocated</a:t>
                      </a:r>
                      <a:r>
                        <a:rPr lang="en-GB" sz="1000" kern="1200" dirty="0">
                          <a:solidFill>
                            <a:srgbClr val="00B050"/>
                          </a:solidFill>
                          <a:effectLst/>
                          <a:latin typeface="+mn-lt"/>
                          <a:ea typeface="MS Gothic" panose="020B0609070205080204" pitchFamily="49" charset="-128"/>
                        </a:rPr>
                        <a:t>-ap-</a:t>
                      </a:r>
                      <a:r>
                        <a:rPr lang="en-GB" sz="1000" kern="1200" dirty="0" err="1">
                          <a:solidFill>
                            <a:srgbClr val="00B050"/>
                          </a:solidFill>
                          <a:effectLst/>
                          <a:latin typeface="+mn-lt"/>
                          <a:ea typeface="MS Gothic" panose="020B0609070205080204" pitchFamily="49" charset="-128"/>
                        </a:rPr>
                        <a:t>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Guogang Huang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NC-AP MLD</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78977415"/>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1907</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Seamless Roaming for 11bn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Yelin Yoon</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Roaming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3588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1909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Transmission Method of Low Latency Traffic</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Coordinated TDMA Procedure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GeonHwan</a:t>
                      </a:r>
                      <a:r>
                        <a:rPr lang="en-GB" sz="1000" kern="1200" dirty="0">
                          <a:solidFill>
                            <a:srgbClr val="00B050"/>
                          </a:solidFill>
                          <a:effectLst/>
                          <a:latin typeface="+mn-lt"/>
                          <a:ea typeface="MS Gothic" panose="020B0609070205080204" pitchFamily="49" charset="-128"/>
                        </a:rPr>
                        <a:t> Kim</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1913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Access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Dongju</a:t>
                      </a:r>
                      <a:r>
                        <a:rPr lang="en-GB" sz="1000" kern="1200" dirty="0">
                          <a:solidFill>
                            <a:srgbClr val="000000"/>
                          </a:solidFill>
                          <a:effectLst/>
                          <a:latin typeface="+mn-lt"/>
                          <a:ea typeface="MS Gothic" panose="020B0609070205080204" pitchFamily="49" charset="-128"/>
                        </a:rPr>
                        <a:t> Cha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Security for Control frame in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SunHee</a:t>
                      </a:r>
                      <a:r>
                        <a:rPr lang="en-GB" sz="1000" kern="1200" dirty="0">
                          <a:solidFill>
                            <a:srgbClr val="000000"/>
                          </a:solidFill>
                          <a:effectLst/>
                          <a:latin typeface="+mn-lt"/>
                          <a:ea typeface="MS Gothic" panose="020B0609070205080204" pitchFamily="49" charset="-128"/>
                        </a:rPr>
                        <a:t> Baek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1916</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R-TWT Coordination in Multi-BSS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SunHee Baek</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C-RTWT</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1919</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dRU Proposal</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Eunsung Park</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DRU</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3288525"/>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38202">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Managed Networks under highly congested scenarios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6122285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1922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Multi-Link-SM-Power-Save-Mode</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Jason Yuchen Guo</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72149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1927</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Update of the Spatial Modulation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Junghoon Suh</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MIMO</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5150830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1929</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Further considerations on coordinated TWT</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Rubayet Shafin</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C-RTWT</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95693448"/>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1930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 non-collocated AP MLD framework further discussion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Jay Yang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NC-AP 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49983716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1933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Security enhancement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Control Security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7731126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interference mitigation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1935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Secondary channel usage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1936</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AP MLD power save follow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Liwen Chu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1937</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Smooth roaming follow up 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Liwen Chu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Roaming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74692632"/>
              </p:ext>
            </p:extLst>
          </p:nvPr>
        </p:nvGraphicFramePr>
        <p:xfrm>
          <a:off x="851217" y="1587465"/>
          <a:ext cx="7736268" cy="32937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143002">
                  <a:extLst>
                    <a:ext uri="{9D8B030D-6E8A-4147-A177-3AD203B41FA5}">
                      <a16:colId xmlns:a16="http://schemas.microsoft.com/office/drawing/2014/main" val="20002"/>
                    </a:ext>
                  </a:extLst>
                </a:gridCol>
                <a:gridCol w="8382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Priority Based Preemption Method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Ronny Yongho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08895529"/>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1944</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Impact of Tx EVM on MIMO Detection</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Genadiy Tsodik</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MIMO</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22389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on Preemption Request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1951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Concurrent CCA for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1952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Coordinated R-TWT for Multi-AP scenarios - Follow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Liuming Lu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Partially 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CR-TWT</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1956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C-TDMA TXOP protection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Kiseon Ryu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C-TDMA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1958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QoS Proxy for XR Use Cases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Guoqing Li</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QoS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23/1960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Enhanced replay detection for header protection</a:t>
                      </a: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Header Security</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7789646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1962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Gain analysis for coordinated AP transmissions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Abhishek Patil</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C-TDMA/RTWT</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Periodical NSS Adjustment for an 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Yunbo Li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Parameter Update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88574014"/>
              </p:ext>
            </p:extLst>
          </p:nvPr>
        </p:nvGraphicFramePr>
        <p:xfrm>
          <a:off x="851217" y="1587465"/>
          <a:ext cx="7736268" cy="341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9906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1964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Coexistence Protocols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78107004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1965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Dynamic power </a:t>
                      </a:r>
                      <a:r>
                        <a:rPr lang="en-GB" sz="1000" kern="1200" dirty="0" err="1">
                          <a:solidFill>
                            <a:srgbClr val="00B050"/>
                          </a:solidFill>
                          <a:effectLst/>
                          <a:latin typeface="+mn-lt"/>
                          <a:ea typeface="MS Gothic" panose="020B0609070205080204" pitchFamily="49" charset="-128"/>
                        </a:rPr>
                        <a:t>save_follow</a:t>
                      </a:r>
                      <a:r>
                        <a:rPr lang="en-GB" sz="1000" kern="1200" dirty="0">
                          <a:solidFill>
                            <a:srgbClr val="00B050"/>
                          </a:solidFill>
                          <a:effectLst/>
                          <a:latin typeface="+mn-lt"/>
                          <a:ea typeface="MS Gothic" panose="020B0609070205080204" pitchFamily="49" charset="-128"/>
                        </a:rPr>
                        <a:t>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George Cherian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3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96737126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1967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based uplink adapted transmission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Ming Gan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 ???</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544683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1971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Further thoughts on seamless roaming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Ryuichi Hirata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Roaming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23/1972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Evaluation of Coordinated Spatial Reuse -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Kosuke Aio</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C-SR</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1973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Discussion on UHR enhanced channel access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Yanchun Li</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Ran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1976</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UHR-Seamless-Roaming-for-Multi-link-Device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Hui Che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Roaming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1988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High Level Thoughts on DRU Design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Lin Yang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 and BAR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1996</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Improve roaming between MLDs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Po-Kai Huang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Roaming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70347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31918916"/>
              </p:ext>
            </p:extLst>
          </p:nvPr>
        </p:nvGraphicFramePr>
        <p:xfrm>
          <a:off x="851217" y="1587465"/>
          <a:ext cx="7736268" cy="325467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1997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MAC header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7287357"/>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1998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Zero MUI Coordinated BF</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Shimi</a:t>
                      </a:r>
                      <a:r>
                        <a:rPr lang="en-GB" sz="1000" kern="1200" dirty="0">
                          <a:solidFill>
                            <a:srgbClr val="00B050"/>
                          </a:solidFill>
                          <a:effectLst/>
                          <a:latin typeface="+mn-lt"/>
                          <a:ea typeface="MS Gothic" panose="020B0609070205080204" pitchFamily="49" charset="-128"/>
                        </a:rPr>
                        <a:t> </a:t>
                      </a:r>
                      <a:r>
                        <a:rPr lang="en-GB" sz="1000" kern="1200" dirty="0" err="1">
                          <a:solidFill>
                            <a:srgbClr val="00B050"/>
                          </a:solidFill>
                          <a:effectLst/>
                          <a:latin typeface="+mn-lt"/>
                          <a:ea typeface="MS Gothic" panose="020B0609070205080204" pitchFamily="49" charset="-128"/>
                        </a:rPr>
                        <a:t>Shilo</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C-BF</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67235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2001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Secure Control frames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078898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2002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coexistence and interference follow-up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2003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Client power save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Cariou, Laurent</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3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2005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(NPCA)</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Minyoung Park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2006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link access for mobile AP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Minyoung Park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2007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Enhancement of BSR</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Frank Hsu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Feedback</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2020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High Level Perspective on Distributed Tone RU for 11bn</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Shengquan Hu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2021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Principle and Methodology for dRU Tone Plan Design</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Shengquan Hu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DRU</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a:t>
            </a:r>
            <a:r>
              <a:rPr lang="en-US"/>
              <a:t>List 7</a:t>
            </a:r>
            <a:endParaRPr lang="en-US" dirty="0"/>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4517613"/>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2022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R-TWT for multi-AP follow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Cariou, Laurent</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C-RTWT</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311820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2023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562353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2026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Balanced Wireless In-Device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Brian Hart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Coexistence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523123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for DSO sub-band switch delay</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Vishnu Ratnam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66914924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2031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Data Tones Grouping in Tone-Distributed RUs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 Mahmoud Kamel</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usage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2040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Enabling AP power save_follow up</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George Cherian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2055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ICF-RCF transmission rules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Dmitry Akhmetov</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2063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Acknowledgement for Low Latency Communication Follow-Up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Tuncer Baykas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Acknowledgment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00"/>
                          </a:solidFill>
                          <a:effectLst/>
                          <a:latin typeface="+mn-lt"/>
                          <a:ea typeface="MS Gothic" panose="020B0609070205080204" pitchFamily="49" charset="-128"/>
                          <a:hlinkClick r:id="rId10"/>
                        </a:rPr>
                        <a:t>2076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Multiple Channel Access in Preemption Sequence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Juseong Moon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1911178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40267629"/>
              </p:ext>
            </p:extLst>
          </p:nvPr>
        </p:nvGraphicFramePr>
        <p:xfrm>
          <a:off x="851217" y="1587465"/>
          <a:ext cx="7736268" cy="32893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2084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Enhanced R-TWT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Jeongki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2115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An Approach to Enhance the Reliability for Wi-Fi Networks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Haji M. Furqan</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MIMO</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23/2126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Low latency channel access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2127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11bn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Jeongki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2141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Dynamic </a:t>
                      </a:r>
                      <a:r>
                        <a:rPr lang="en-GB" sz="1000" kern="1200" dirty="0" err="1">
                          <a:solidFill>
                            <a:srgbClr val="000000"/>
                          </a:solidFill>
                          <a:effectLst/>
                          <a:latin typeface="+mn-lt"/>
                          <a:ea typeface="MS Gothic" panose="020B0609070205080204" pitchFamily="49" charset="-128"/>
                        </a:rPr>
                        <a:t>Subband</a:t>
                      </a:r>
                      <a:r>
                        <a:rPr lang="en-GB" sz="1000" kern="1200" dirty="0">
                          <a:solidFill>
                            <a:srgbClr val="000000"/>
                          </a:solidFill>
                          <a:effectLst/>
                          <a:latin typeface="+mn-lt"/>
                          <a:ea typeface="MS Gothic" panose="020B0609070205080204" pitchFamily="49" charset="-128"/>
                        </a:rPr>
                        <a:t>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03467360"/>
                  </a:ext>
                </a:extLst>
              </a:tr>
              <a:tr h="278505">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23/2142</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Adjustment for Inter-BSS R-TWT Schedule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Dana </a:t>
                      </a:r>
                      <a:r>
                        <a:rPr lang="en-US" sz="1000" dirty="0" err="1">
                          <a:effectLst/>
                          <a:latin typeface="+mn-lt"/>
                          <a:ea typeface="Times New Roman" panose="02020603050405020304" pitchFamily="18" charset="0"/>
                        </a:rPr>
                        <a:t>Ciochina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6463197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based Spatial Reuse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Gaurav Patwardhan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476945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2147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Improved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600478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2150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Low STA Cost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4041">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23/2157</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Seamless roaming within a mobility domain</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Roaming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0964183"/>
                  </a:ext>
                </a:extLst>
              </a:tr>
            </a:tbl>
          </a:graphicData>
        </a:graphic>
      </p:graphicFrame>
    </p:spTree>
    <p:extLst>
      <p:ext uri="{BB962C8B-B14F-4D97-AF65-F5344CB8AC3E}">
        <p14:creationId xmlns:p14="http://schemas.microsoft.com/office/powerpoint/2010/main" val="4040184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33934248"/>
              </p:ext>
            </p:extLst>
          </p:nvPr>
        </p:nvGraphicFramePr>
        <p:xfrm>
          <a:off x="851217" y="1587465"/>
          <a:ext cx="7736268" cy="21797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8382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23/2186</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MAP coordination for DFS channel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0707593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2193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L4S Simulation Results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Lili Hervieu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Misc.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2200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Distribution bandwidth of 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Ross Jian Yu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23/2211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bandwidth expansion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Shawn Kim</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23/2212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R-TWT-protection-in-11bn</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Xiangxin Gu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algn="ctr" rtl="0" fontAlgn="b"/>
                      <a:r>
                        <a:rPr lang="en-US" sz="1000" b="0" i="0" u="none" strike="noStrike" dirty="0">
                          <a:solidFill>
                            <a:srgbClr val="FF0000"/>
                          </a:solidFill>
                          <a:effectLst/>
                          <a:latin typeface="+mn-lt"/>
                          <a:hlinkClick r:id="rId6"/>
                        </a:rPr>
                        <a:t>23/2217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Some thoughts on relay improvement</a:t>
                      </a:r>
                    </a:p>
                  </a:txBody>
                  <a:tcPr marL="9525" marR="9525" marT="9525" marB="0" anchor="b"/>
                </a:tc>
                <a:tc>
                  <a:txBody>
                    <a:bodyPr/>
                    <a:lstStyle/>
                    <a:p>
                      <a:pPr algn="ctr" rtl="0" fontAlgn="b"/>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Relay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895168"/>
                  </a:ext>
                </a:extLst>
              </a:tr>
            </a:tbl>
          </a:graphicData>
        </a:graphic>
      </p:graphicFrame>
    </p:spTree>
    <p:extLst>
      <p:ext uri="{BB962C8B-B14F-4D97-AF65-F5344CB8AC3E}">
        <p14:creationId xmlns:p14="http://schemas.microsoft.com/office/powerpoint/2010/main" val="2513109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894243"/>
              </p:ext>
            </p:extLst>
          </p:nvPr>
        </p:nvGraphicFramePr>
        <p:xfrm>
          <a:off x="851217" y="1587465"/>
          <a:ext cx="7736272" cy="400827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602">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6">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algn="ctr" fontAlgn="b"/>
                      <a:r>
                        <a:rPr lang="en-US" sz="1400" b="1" i="0" u="sng" strike="noStrike" dirty="0">
                          <a:solidFill>
                            <a:schemeClr val="tx1"/>
                          </a:solidFill>
                          <a:effectLst/>
                          <a:latin typeface="+mn-lt"/>
                        </a:rPr>
                        <a:t>New Submissions</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011363104"/>
                  </a:ext>
                </a:extLst>
              </a:tr>
              <a:tr h="278505">
                <a:tc>
                  <a:txBody>
                    <a:bodyPr/>
                    <a:lstStyle/>
                    <a:p>
                      <a:pPr algn="ctr" rtl="0" fontAlgn="b"/>
                      <a:r>
                        <a:rPr lang="en-US" sz="1000" b="0" i="0" u="none" strike="noStrike" dirty="0">
                          <a:solidFill>
                            <a:srgbClr val="00B050"/>
                          </a:solidFill>
                          <a:effectLst/>
                          <a:latin typeface="+mn-lt"/>
                        </a:rPr>
                        <a:t>24/</a:t>
                      </a:r>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0010</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Coordinated Beamforming for 802.11bn</a:t>
                      </a:r>
                    </a:p>
                  </a:txBody>
                  <a:tcPr marL="9525" marR="9525" marT="9525" marB="0" anchor="b"/>
                </a:tc>
                <a:tc>
                  <a:txBody>
                    <a:bodyPr/>
                    <a:lstStyle/>
                    <a:p>
                      <a:pPr algn="ctr" rtl="0" fontAlgn="b"/>
                      <a:r>
                        <a:rPr lang="en-US" sz="1000" b="0" i="0" u="none" strike="noStrike" dirty="0">
                          <a:solidFill>
                            <a:srgbClr val="00B050"/>
                          </a:solidFill>
                          <a:effectLst/>
                          <a:latin typeface="+mn-lt"/>
                        </a:rPr>
                        <a:t>Okan </a:t>
                      </a:r>
                      <a:r>
                        <a:rPr lang="en-US" sz="1000" b="0" i="0" u="none" strike="noStrike" dirty="0" err="1">
                          <a:solidFill>
                            <a:srgbClr val="00B050"/>
                          </a:solidFill>
                          <a:effectLst/>
                          <a:latin typeface="+mn-lt"/>
                        </a:rPr>
                        <a:t>Mutgan</a:t>
                      </a:r>
                      <a:endParaRPr lang="en-US" sz="1000" b="0" i="0" u="none" strike="noStrike" dirty="0">
                        <a:solidFill>
                          <a:srgbClr val="00B050"/>
                        </a:solidFill>
                        <a:effectLst/>
                        <a:latin typeface="+mn-lt"/>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C-BF</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algn="ctr" rtl="0" fontAlgn="b"/>
                      <a:r>
                        <a:rPr lang="en-US" sz="1000" b="0" i="0" u="none" strike="noStrike" dirty="0">
                          <a:solidFill>
                            <a:srgbClr val="00B050"/>
                          </a:solidFill>
                          <a:effectLst/>
                          <a:latin typeface="+mn-lt"/>
                          <a:hlinkClick r:id="rId3">
                            <a:extLst>
                              <a:ext uri="{A12FA001-AC4F-418D-AE19-62706E023703}">
                                <ahyp:hlinkClr xmlns:ahyp="http://schemas.microsoft.com/office/drawing/2018/hyperlinkcolor" val="tx"/>
                              </a:ext>
                            </a:extLst>
                          </a:hlinkClick>
                        </a:rPr>
                        <a:t>24/0011</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Coordinated Spatial Nulling (C-SN) Concept</a:t>
                      </a:r>
                    </a:p>
                  </a:txBody>
                  <a:tcPr marL="9525" marR="9525" marT="9525" marB="0" anchor="b"/>
                </a:tc>
                <a:tc>
                  <a:txBody>
                    <a:bodyPr/>
                    <a:lstStyle/>
                    <a:p>
                      <a:pPr algn="ctr" rtl="0" fontAlgn="b"/>
                      <a:r>
                        <a:rPr lang="en-US" sz="1000" b="0" i="0" u="none" strike="noStrike" dirty="0">
                          <a:solidFill>
                            <a:srgbClr val="00B050"/>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C-BF</a:t>
                      </a:r>
                    </a:p>
                  </a:txBody>
                  <a:tcPr marL="9525" marR="9525" marT="9525" marB="0" anchor="ctr"/>
                </a:tc>
                <a:tc>
                  <a:txBody>
                    <a:bodyPr/>
                    <a:lstStyle/>
                    <a:p>
                      <a:pPr algn="ctr" rtl="0" fontAlgn="ctr"/>
                      <a:r>
                        <a:rPr lang="en-GB" sz="1000" kern="1200" dirty="0">
                          <a:solidFill>
                            <a:srgbClr val="00B050"/>
                          </a:solidFill>
                          <a:effectLst/>
                          <a:latin typeface="+mn-lt"/>
                          <a:ea typeface="Times New Roman" panose="02020603050405020304" pitchFamily="18" charset="0"/>
                        </a:rPr>
                        <a:t>PHY</a:t>
                      </a: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24/0012</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Coordinated Spatial Nulling (C-SN) Simulations</a:t>
                      </a:r>
                    </a:p>
                  </a:txBody>
                  <a:tcPr marL="9525" marR="9525" marT="9525" marB="0" anchor="b"/>
                </a:tc>
                <a:tc>
                  <a:txBody>
                    <a:bodyPr/>
                    <a:lstStyle/>
                    <a:p>
                      <a:pPr algn="ctr" rtl="0" fontAlgn="b"/>
                      <a:r>
                        <a:rPr lang="en-US" sz="1000" b="0" i="0" u="none" strike="noStrike" dirty="0">
                          <a:solidFill>
                            <a:srgbClr val="00B050"/>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endParaRPr lang="en-US" sz="1000" b="0" i="0" u="none" strike="noStrike" dirty="0">
                        <a:solidFill>
                          <a:srgbClr val="00B050"/>
                        </a:solidFill>
                        <a:effectLst/>
                        <a:latin typeface="+mn-lt"/>
                      </a:endParaRPr>
                    </a:p>
                  </a:txBody>
                  <a:tcPr marL="9525" marR="9525" marT="9525" marB="0" anchor="ctr"/>
                </a:tc>
                <a:tc>
                  <a:txBody>
                    <a:bodyPr/>
                    <a:lstStyle/>
                    <a:p>
                      <a:pPr algn="ctr" rtl="0" fontAlgn="ctr"/>
                      <a:r>
                        <a:rPr lang="en-US" sz="1000" b="0" i="0" u="none" strike="noStrike" dirty="0">
                          <a:solidFill>
                            <a:srgbClr val="00B050"/>
                          </a:solidFill>
                          <a:effectLst/>
                          <a:latin typeface="+mn-lt"/>
                        </a:rPr>
                        <a:t>C-BF</a:t>
                      </a:r>
                    </a:p>
                  </a:txBody>
                  <a:tcPr marL="9525" marR="9525" marT="9525" marB="0" anchor="ctr"/>
                </a:tc>
                <a:tc>
                  <a:txBody>
                    <a:bodyPr/>
                    <a:lstStyle/>
                    <a:p>
                      <a:pPr algn="ctr" rtl="0" fontAlgn="ctr"/>
                      <a:r>
                        <a:rPr lang="en-GB" sz="1000" kern="1200" dirty="0">
                          <a:solidFill>
                            <a:srgbClr val="00B050"/>
                          </a:solidFill>
                          <a:effectLst/>
                          <a:latin typeface="+mn-lt"/>
                          <a:ea typeface="Times New Roman" panose="02020603050405020304" pitchFamily="18" charset="0"/>
                        </a:rPr>
                        <a:t>PHY</a:t>
                      </a: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rtl="0" fontAlgn="b"/>
                      <a:r>
                        <a:rPr lang="en-US" sz="1000" b="0" i="0" u="none" strike="noStrike" dirty="0">
                          <a:solidFill>
                            <a:srgbClr val="00B050"/>
                          </a:solidFill>
                          <a:effectLst/>
                          <a:latin typeface="+mn-lt"/>
                          <a:hlinkClick r:id="rId5">
                            <a:extLst>
                              <a:ext uri="{A12FA001-AC4F-418D-AE19-62706E023703}">
                                <ahyp:hlinkClr xmlns:ahyp="http://schemas.microsoft.com/office/drawing/2018/hyperlinkcolor" val="tx"/>
                              </a:ext>
                            </a:extLst>
                          </a:hlinkClick>
                        </a:rPr>
                        <a:t>24/0014</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Further Thoughts on </a:t>
                      </a:r>
                      <a:r>
                        <a:rPr lang="en-US" sz="1000" b="0" i="0" u="none" strike="noStrike" dirty="0" err="1">
                          <a:solidFill>
                            <a:srgbClr val="00B050"/>
                          </a:solidFill>
                          <a:effectLst/>
                          <a:latin typeface="+mn-lt"/>
                        </a:rPr>
                        <a:t>dRU</a:t>
                      </a:r>
                      <a:endParaRPr lang="en-US" sz="1000" b="0" i="0" u="none" strike="noStrike" dirty="0">
                        <a:solidFill>
                          <a:srgbClr val="00B050"/>
                        </a:solidFill>
                        <a:effectLst/>
                        <a:latin typeface="+mn-lt"/>
                      </a:endParaRPr>
                    </a:p>
                  </a:txBody>
                  <a:tcPr marL="9525" marR="9525" marT="9525" marB="0" anchor="b"/>
                </a:tc>
                <a:tc>
                  <a:txBody>
                    <a:bodyPr/>
                    <a:lstStyle/>
                    <a:p>
                      <a:pPr algn="ctr" rtl="0" fontAlgn="b"/>
                      <a:r>
                        <a:rPr lang="en-US" sz="1000" b="0" i="0" u="none" strike="noStrike" dirty="0">
                          <a:solidFill>
                            <a:srgbClr val="00B050"/>
                          </a:solidFill>
                          <a:effectLst/>
                          <a:latin typeface="+mn-lt"/>
                        </a:rPr>
                        <a:t>Eunsung Park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DRU</a:t>
                      </a:r>
                    </a:p>
                  </a:txBody>
                  <a:tcPr marL="9525" marR="9525" marT="9525" marB="0" anchor="ctr"/>
                </a:tc>
                <a:tc>
                  <a:txBody>
                    <a:bodyPr/>
                    <a:lstStyle/>
                    <a:p>
                      <a:pPr algn="ctr" rtl="0" fontAlgn="ctr"/>
                      <a:r>
                        <a:rPr lang="en-GB" sz="1000" kern="1200" dirty="0">
                          <a:solidFill>
                            <a:srgbClr val="00B050"/>
                          </a:solidFill>
                          <a:effectLst/>
                          <a:latin typeface="+mn-lt"/>
                          <a:ea typeface="Times New Roman" panose="02020603050405020304" pitchFamily="18" charset="0"/>
                        </a:rPr>
                        <a:t>PHY</a:t>
                      </a: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rtl="0" fontAlgn="b"/>
                      <a:r>
                        <a:rPr lang="en-US" sz="10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24/0016</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UHR MIMO </a:t>
                      </a:r>
                      <a:r>
                        <a:rPr lang="en-US" sz="1000" b="0" i="0" u="none" strike="noStrike" dirty="0" err="1">
                          <a:solidFill>
                            <a:srgbClr val="00B050"/>
                          </a:solidFill>
                          <a:effectLst/>
                          <a:latin typeface="+mn-lt"/>
                        </a:rPr>
                        <a:t>RvR</a:t>
                      </a:r>
                      <a:r>
                        <a:rPr lang="en-US" sz="1000" b="0" i="0" u="none" strike="noStrike" dirty="0">
                          <a:solidFill>
                            <a:srgbClr val="00B050"/>
                          </a:solidFill>
                          <a:effectLst/>
                          <a:latin typeface="+mn-lt"/>
                        </a:rPr>
                        <a:t> enhancement with unequal modulation</a:t>
                      </a:r>
                    </a:p>
                  </a:txBody>
                  <a:tcPr marL="9525" marR="9525" marT="9525" marB="0" anchor="b"/>
                </a:tc>
                <a:tc>
                  <a:txBody>
                    <a:bodyPr/>
                    <a:lstStyle/>
                    <a:p>
                      <a:pPr algn="ctr" rtl="0" fontAlgn="b"/>
                      <a:r>
                        <a:rPr lang="en-US" sz="1000" b="0" i="0" u="none" strike="noStrike" dirty="0">
                          <a:solidFill>
                            <a:srgbClr val="00B050"/>
                          </a:solidFill>
                          <a:effectLst/>
                          <a:latin typeface="+mn-lt"/>
                        </a:rPr>
                        <a:t>Rui Cao</a:t>
                      </a:r>
                    </a:p>
                  </a:txBody>
                  <a:tcPr marL="9525" marR="9525" marT="9525" marB="0" anchor="b"/>
                </a:tc>
                <a:tc>
                  <a:txBody>
                    <a:bodyPr/>
                    <a:lstStyle/>
                    <a:p>
                      <a:pPr algn="ctr" rtl="0" fontAlgn="ctr"/>
                      <a:r>
                        <a:rPr lang="en-GB" sz="1000" kern="1200" dirty="0">
                          <a:solidFill>
                            <a:srgbClr val="00B050"/>
                          </a:solidFill>
                          <a:effectLst/>
                          <a:latin typeface="+mn-lt"/>
                          <a:ea typeface="MS Gothic" panose="020B0609070205080204" pitchFamily="49" charset="-128"/>
                        </a:rPr>
                        <a:t>Presented</a:t>
                      </a:r>
                      <a:endParaRPr lang="en-US" sz="1000" b="0" i="0" u="none" strike="noStrike" dirty="0">
                        <a:solidFill>
                          <a:srgbClr val="00B050"/>
                        </a:solidFill>
                        <a:effectLst/>
                        <a:latin typeface="+mn-lt"/>
                      </a:endParaRPr>
                    </a:p>
                  </a:txBody>
                  <a:tcPr marL="9525" marR="9525" marT="9525" marB="0" anchor="ctr"/>
                </a:tc>
                <a:tc>
                  <a:txBody>
                    <a:bodyPr/>
                    <a:lstStyle/>
                    <a:p>
                      <a:pPr algn="ctr" rtl="0" fontAlgn="ctr"/>
                      <a:r>
                        <a:rPr lang="en-US" sz="1000" b="0" i="0" u="none" strike="noStrike" dirty="0">
                          <a:solidFill>
                            <a:srgbClr val="00B050"/>
                          </a:solidFill>
                          <a:effectLst/>
                          <a:latin typeface="+mn-lt"/>
                        </a:rPr>
                        <a:t>UEM</a:t>
                      </a:r>
                    </a:p>
                  </a:txBody>
                  <a:tcPr marL="9525" marR="9525" marT="9525" marB="0" anchor="ctr"/>
                </a:tc>
                <a:tc>
                  <a:txBody>
                    <a:bodyPr/>
                    <a:lstStyle/>
                    <a:p>
                      <a:pPr algn="ctr" rtl="0" fontAlgn="ctr"/>
                      <a:r>
                        <a:rPr lang="en-US" sz="10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chemeClr val="tx1"/>
                          </a:solidFill>
                          <a:effectLst/>
                          <a:latin typeface="+mn-lt"/>
                          <a:hlinkClick r:id="rId7"/>
                        </a:rPr>
                        <a:t>24/0025</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modifications for high-mobility STAs</a:t>
                      </a:r>
                    </a:p>
                  </a:txBody>
                  <a:tcPr marL="9525" marR="9525" marT="9525" marB="0" anchor="b"/>
                </a:tc>
                <a:tc>
                  <a:txBody>
                    <a:bodyPr/>
                    <a:lstStyle/>
                    <a:p>
                      <a:pPr algn="ctr" rtl="0" fontAlgn="b"/>
                      <a:r>
                        <a:rPr lang="en-US" sz="1000" b="0" i="0" u="none" strike="noStrike" dirty="0" err="1">
                          <a:solidFill>
                            <a:schemeClr val="tx1"/>
                          </a:solidFill>
                          <a:effectLst/>
                          <a:latin typeface="+mn-lt"/>
                        </a:rPr>
                        <a:t>Azin</a:t>
                      </a:r>
                      <a:r>
                        <a:rPr lang="en-US" sz="1000" b="0" i="0" u="none" strike="noStrike" dirty="0">
                          <a:solidFill>
                            <a:schemeClr val="tx1"/>
                          </a:solidFill>
                          <a:effectLst/>
                          <a:latin typeface="+mn-lt"/>
                        </a:rPr>
                        <a:t> </a:t>
                      </a:r>
                      <a:r>
                        <a:rPr lang="en-US" sz="1000" b="0" i="0" u="none" strike="noStrike" dirty="0" err="1">
                          <a:solidFill>
                            <a:schemeClr val="tx1"/>
                          </a:solidFill>
                          <a:effectLst/>
                          <a:latin typeface="+mn-lt"/>
                        </a:rPr>
                        <a:t>Neishaboori</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March F2F</a:t>
                      </a:r>
                    </a:p>
                  </a:txBody>
                  <a:tcPr marL="9525" marR="9525" marT="9525" marB="0" anchor="ctr"/>
                </a:tc>
                <a:tc>
                  <a:txBody>
                    <a:bodyPr/>
                    <a:lstStyle/>
                    <a:p>
                      <a:pPr algn="ctr" rtl="0" fontAlgn="ctr"/>
                      <a:r>
                        <a:rPr lang="en-US" sz="1000" b="0" i="0" u="none" strike="noStrike" dirty="0">
                          <a:solidFill>
                            <a:schemeClr val="tx1"/>
                          </a:solidFill>
                          <a:effectLst/>
                          <a:latin typeface="+mn-lt"/>
                        </a:rPr>
                        <a:t>Pilot Tones</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47990209"/>
                  </a:ext>
                </a:extLst>
              </a:tr>
              <a:tr h="304707">
                <a:tc>
                  <a:txBody>
                    <a:bodyPr/>
                    <a:lstStyle/>
                    <a:p>
                      <a:pPr algn="ctr" rtl="0" fontAlgn="b"/>
                      <a:r>
                        <a:rPr lang="en-US" sz="1000" b="0" i="0" u="none" strike="noStrike" dirty="0">
                          <a:solidFill>
                            <a:schemeClr val="tx1"/>
                          </a:solidFill>
                          <a:effectLst/>
                          <a:latin typeface="+mn-lt"/>
                          <a:hlinkClick r:id="rId8"/>
                        </a:rPr>
                        <a:t>24/0031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Deterministic Backoff</a:t>
                      </a:r>
                    </a:p>
                  </a:txBody>
                  <a:tcPr marL="9525" marR="9525" marT="9525" marB="0" anchor="b"/>
                </a:tc>
                <a:tc>
                  <a:txBody>
                    <a:bodyPr/>
                    <a:lstStyle/>
                    <a:p>
                      <a:pPr algn="ctr" rtl="0" fontAlgn="b"/>
                      <a:r>
                        <a:rPr lang="en-US" sz="1000" b="0" i="0" u="none" strike="noStrike" dirty="0">
                          <a:solidFill>
                            <a:schemeClr val="tx1"/>
                          </a:solidFill>
                          <a:effectLst/>
                          <a:latin typeface="+mn-lt"/>
                        </a:rPr>
                        <a:t>Menzo Wentink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none" strike="noStrike" dirty="0">
                          <a:solidFill>
                            <a:srgbClr val="FF0000"/>
                          </a:solidFill>
                          <a:effectLst/>
                          <a:latin typeface="+mn-lt"/>
                          <a:hlinkClick r:id="rId9"/>
                        </a:rPr>
                        <a:t>24/41r0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err="1">
                          <a:solidFill>
                            <a:schemeClr val="tx1"/>
                          </a:solidFill>
                          <a:effectLst/>
                          <a:latin typeface="+mn-lt"/>
                        </a:rPr>
                        <a:t>DPWiFi</a:t>
                      </a:r>
                      <a:r>
                        <a:rPr lang="en-US" sz="1000" b="0" i="0" u="none" strike="noStrike" dirty="0">
                          <a:solidFill>
                            <a:schemeClr val="tx1"/>
                          </a:solidFill>
                          <a:effectLst/>
                          <a:latin typeface="+mn-lt"/>
                        </a:rPr>
                        <a:t> MATLAB Validation</a:t>
                      </a:r>
                    </a:p>
                  </a:txBody>
                  <a:tcPr marL="9525" marR="9525" marT="9525" marB="0" anchor="b"/>
                </a:tc>
                <a:tc>
                  <a:txBody>
                    <a:bodyPr/>
                    <a:lstStyle/>
                    <a:p>
                      <a:pPr algn="ctr" rtl="0" fontAlgn="b"/>
                      <a:r>
                        <a:rPr lang="en-US" sz="1000" b="0" i="0" u="none" strike="noStrike" dirty="0">
                          <a:solidFill>
                            <a:schemeClr val="tx1"/>
                          </a:solidFill>
                          <a:effectLst/>
                          <a:latin typeface="+mn-lt"/>
                        </a:rPr>
                        <a:t>Carlos Rios</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MIMO</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973486371"/>
                  </a:ext>
                </a:extLst>
              </a:tr>
              <a:tr h="278505">
                <a:tc>
                  <a:txBody>
                    <a:bodyPr/>
                    <a:lstStyle/>
                    <a:p>
                      <a:pPr algn="ctr" rtl="0" fontAlgn="b"/>
                      <a:r>
                        <a:rPr lang="en-US" sz="1000" b="0" i="0" u="none" strike="noStrike" dirty="0">
                          <a:solidFill>
                            <a:srgbClr val="FF0000"/>
                          </a:solidFill>
                          <a:effectLst/>
                          <a:latin typeface="+mn-lt"/>
                          <a:hlinkClick r:id="rId10"/>
                        </a:rPr>
                        <a:t>24/0042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Thoughts on Flexible Control frames</a:t>
                      </a:r>
                    </a:p>
                  </a:txBody>
                  <a:tcPr marL="9525" marR="9525" marT="9525" marB="0" anchor="b"/>
                </a:tc>
                <a:tc>
                  <a:txBody>
                    <a:bodyPr/>
                    <a:lstStyle/>
                    <a:p>
                      <a:pPr algn="ctr" rtl="0" fontAlgn="b"/>
                      <a:r>
                        <a:rPr lang="en-GB" sz="1000" kern="1200" dirty="0">
                          <a:solidFill>
                            <a:srgbClr val="000000"/>
                          </a:solidFill>
                          <a:effectLst/>
                          <a:latin typeface="+mn-lt"/>
                          <a:ea typeface="MS Gothic" panose="020B0609070205080204" pitchFamily="49" charset="-128"/>
                        </a:rPr>
                        <a:t>George Cherian</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Feedback</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hlinkClick r:id="rId11"/>
                        </a:rPr>
                        <a:t>24/0050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Reuse Types</a:t>
                      </a:r>
                    </a:p>
                  </a:txBody>
                  <a:tcPr marL="9525" marR="9525" marT="9525" marB="0" anchor="b"/>
                </a:tc>
                <a:tc>
                  <a:txBody>
                    <a:bodyPr/>
                    <a:lstStyle/>
                    <a:p>
                      <a:pPr algn="ctr" rtl="0" fontAlgn="b"/>
                      <a:r>
                        <a:rPr lang="en-US" sz="1000" b="0" i="0" u="none" strike="noStrike" dirty="0">
                          <a:solidFill>
                            <a:schemeClr val="tx1"/>
                          </a:solidFill>
                          <a:effectLst/>
                          <a:latin typeface="+mn-lt"/>
                        </a:rPr>
                        <a:t>Hassan Omar</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278505">
                <a:tc>
                  <a:txBody>
                    <a:bodyPr/>
                    <a:lstStyle/>
                    <a:p>
                      <a:pPr algn="ctr" rtl="0" fontAlgn="b"/>
                      <a:r>
                        <a:rPr lang="en-US" sz="1000" b="0" i="0" u="none" strike="noStrike" dirty="0">
                          <a:solidFill>
                            <a:srgbClr val="FF0000"/>
                          </a:solidFill>
                          <a:effectLst/>
                          <a:latin typeface="+mn-lt"/>
                          <a:hlinkClick r:id="rId12"/>
                        </a:rPr>
                        <a:t>24/0052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details</a:t>
                      </a:r>
                    </a:p>
                  </a:txBody>
                  <a:tcPr marL="9525" marR="9525" marT="9525" marB="0" anchor="b"/>
                </a:tc>
                <a:tc>
                  <a:txBody>
                    <a:bodyPr/>
                    <a:lstStyle/>
                    <a:p>
                      <a:pPr algn="ctr" rtl="0" fontAlgn="b"/>
                      <a:r>
                        <a:rPr lang="en-US" sz="1000" b="0" i="0" u="none" strike="noStrike" dirty="0">
                          <a:solidFill>
                            <a:schemeClr val="tx1"/>
                          </a:solidFill>
                          <a:effectLst/>
                          <a:latin typeface="+mn-lt"/>
                        </a:rPr>
                        <a:t>Duncan Ho </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MAC</a:t>
                      </a:r>
                    </a:p>
                  </a:txBody>
                  <a:tcPr marL="9525" marR="9525" marT="9525" marB="0" anchor="ctr"/>
                </a:tc>
                <a:extLst>
                  <a:ext uri="{0D108BD9-81ED-4DB2-BD59-A6C34878D82A}">
                    <a16:rowId xmlns:a16="http://schemas.microsoft.com/office/drawing/2014/main" val="3068364410"/>
                  </a:ext>
                </a:extLst>
              </a:tr>
              <a:tr h="278505">
                <a:tc>
                  <a:txBody>
                    <a:bodyPr/>
                    <a:lstStyle/>
                    <a:p>
                      <a:pPr algn="ctr" rtl="0" fontAlgn="b"/>
                      <a:r>
                        <a:rPr lang="en-US" sz="1000" b="0" i="0" u="none" strike="noStrike" dirty="0">
                          <a:solidFill>
                            <a:srgbClr val="FF0000"/>
                          </a:solidFill>
                          <a:effectLst/>
                          <a:latin typeface="+mn-lt"/>
                        </a:rPr>
                        <a:t>24/0073</a:t>
                      </a:r>
                    </a:p>
                  </a:txBody>
                  <a:tcPr marL="9525" marR="9525" marT="9525" marB="0" anchor="b"/>
                </a:tc>
                <a:tc>
                  <a:txBody>
                    <a:bodyPr/>
                    <a:lstStyle/>
                    <a:p>
                      <a:pPr algn="l" rtl="0" fontAlgn="b"/>
                      <a:r>
                        <a:rPr lang="en-US" sz="1000" b="0" i="0" u="none" strike="noStrike" dirty="0">
                          <a:solidFill>
                            <a:schemeClr val="tx1"/>
                          </a:solidFill>
                          <a:effectLst/>
                          <a:latin typeface="+mn-lt"/>
                        </a:rPr>
                        <a:t> Thoughts on proxy SCS</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QoS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35129637"/>
                  </a:ext>
                </a:extLst>
              </a:tr>
            </a:tbl>
          </a:graphicData>
        </a:graphic>
      </p:graphicFrame>
    </p:spTree>
    <p:extLst>
      <p:ext uri="{BB962C8B-B14F-4D97-AF65-F5344CB8AC3E}">
        <p14:creationId xmlns:p14="http://schemas.microsoft.com/office/powerpoint/2010/main" val="420571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https://touchpoint.eventsair.com/2024-jan-ieee-802-wireless-interim-session</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92811706"/>
              </p:ext>
            </p:extLst>
          </p:nvPr>
        </p:nvGraphicFramePr>
        <p:xfrm>
          <a:off x="851217" y="1587465"/>
          <a:ext cx="7736268" cy="3287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rPr>
                        <a:t>24/0074</a:t>
                      </a:r>
                    </a:p>
                  </a:txBody>
                  <a:tcPr marL="9525" marR="9525" marT="9525" marB="0" anchor="b"/>
                </a:tc>
                <a:tc>
                  <a:txBody>
                    <a:bodyPr/>
                    <a:lstStyle/>
                    <a:p>
                      <a:pPr algn="l" rtl="0" fontAlgn="b"/>
                      <a:r>
                        <a:rPr lang="en-US" sz="1000" b="0" i="0" u="none" strike="noStrike" dirty="0">
                          <a:solidFill>
                            <a:schemeClr val="tx1"/>
                          </a:solidFill>
                          <a:effectLst/>
                          <a:latin typeface="+mn-lt"/>
                        </a:rPr>
                        <a:t> Relay operation follow-up</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919138895"/>
                  </a:ext>
                </a:extLst>
              </a:tr>
              <a:tr h="278505">
                <a:tc>
                  <a:txBody>
                    <a:bodyPr/>
                    <a:lstStyle/>
                    <a:p>
                      <a:pPr algn="ctr" rtl="0" fontAlgn="b"/>
                      <a:r>
                        <a:rPr lang="en-US" sz="1000" b="0" i="0" u="none" strike="noStrike" dirty="0">
                          <a:solidFill>
                            <a:srgbClr val="FF0000"/>
                          </a:solidFill>
                          <a:effectLst/>
                          <a:latin typeface="+mn-lt"/>
                        </a:rPr>
                        <a:t>24/0078</a:t>
                      </a:r>
                    </a:p>
                  </a:txBody>
                  <a:tcPr marL="9525" marR="9525" marT="9525" marB="0" anchor="b"/>
                </a:tc>
                <a:tc>
                  <a:txBody>
                    <a:bodyPr/>
                    <a:lstStyle/>
                    <a:p>
                      <a:pPr algn="l" rtl="0" fontAlgn="b"/>
                      <a:r>
                        <a:rPr lang="en-US" sz="1000" b="0" i="0" u="none" strike="noStrike" dirty="0">
                          <a:solidFill>
                            <a:schemeClr val="tx1"/>
                          </a:solidFill>
                          <a:effectLst/>
                          <a:latin typeface="+mn-lt"/>
                        </a:rPr>
                        <a:t> A </a:t>
                      </a:r>
                      <a:r>
                        <a:rPr lang="en-US" sz="1000" b="0" i="0" u="none" strike="noStrike" dirty="0" err="1">
                          <a:solidFill>
                            <a:schemeClr val="tx1"/>
                          </a:solidFill>
                          <a:effectLst/>
                          <a:latin typeface="+mn-lt"/>
                        </a:rPr>
                        <a:t>dRU</a:t>
                      </a:r>
                      <a:r>
                        <a:rPr lang="en-US" sz="1000" b="0" i="0" u="none" strike="noStrike" dirty="0">
                          <a:solidFill>
                            <a:schemeClr val="tx1"/>
                          </a:solidFill>
                          <a:effectLst/>
                          <a:latin typeface="+mn-lt"/>
                        </a:rPr>
                        <a:t> Design Approach for 20 MHz</a:t>
                      </a:r>
                    </a:p>
                  </a:txBody>
                  <a:tcPr marL="9525" marR="9525" marT="9525" marB="0" anchor="b"/>
                </a:tc>
                <a:tc>
                  <a:txBody>
                    <a:bodyPr/>
                    <a:lstStyle/>
                    <a:p>
                      <a:pPr algn="ctr" rtl="0" fontAlgn="b"/>
                      <a:r>
                        <a:rPr lang="en-US" sz="1000" b="0" i="0" u="none" strike="noStrike" dirty="0">
                          <a:solidFill>
                            <a:schemeClr val="tx1"/>
                          </a:solidFill>
                          <a:effectLst/>
                          <a:latin typeface="+mn-lt"/>
                        </a:rPr>
                        <a:t>Thomas Handte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none" strike="noStrike" dirty="0">
                          <a:solidFill>
                            <a:srgbClr val="FF0000"/>
                          </a:solidFill>
                          <a:effectLst/>
                          <a:latin typeface="+mn-lt"/>
                          <a:hlinkClick r:id="rId2"/>
                        </a:rPr>
                        <a:t>24/0083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Smooth roaming follow up 2</a:t>
                      </a:r>
                    </a:p>
                  </a:txBody>
                  <a:tcPr marL="9525" marR="9525" marT="9525" marB="0" anchor="b"/>
                </a:tc>
                <a:tc>
                  <a:txBody>
                    <a:bodyPr/>
                    <a:lstStyle/>
                    <a:p>
                      <a:pPr algn="ctr" fontAlgn="b"/>
                      <a:r>
                        <a:rPr lang="en-US" sz="1000" b="0" i="0" u="none" strike="noStrike" dirty="0">
                          <a:solidFill>
                            <a:schemeClr val="tx1"/>
                          </a:solidFill>
                          <a:effectLst/>
                          <a:latin typeface="+mn-lt"/>
                        </a:rPr>
                        <a:t>Liwen Chu</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423152215"/>
                  </a:ext>
                </a:extLst>
              </a:tr>
              <a:tr h="304707">
                <a:tc>
                  <a:txBody>
                    <a:bodyPr/>
                    <a:lstStyle/>
                    <a:p>
                      <a:pPr algn="ctr" fontAlgn="b"/>
                      <a:r>
                        <a:rPr lang="en-US" sz="1000" b="0" i="0" u="none" strike="noStrike" dirty="0">
                          <a:solidFill>
                            <a:srgbClr val="FF0000"/>
                          </a:solidFill>
                          <a:effectLst/>
                          <a:latin typeface="+mn-lt"/>
                          <a:hlinkClick r:id="rId3"/>
                        </a:rPr>
                        <a:t>24/0084</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Considerations on Multi-AP Operation - Follow Up</a:t>
                      </a:r>
                    </a:p>
                  </a:txBody>
                  <a:tcPr marL="9525" marR="9525" marT="9525" marB="0" anchor="b"/>
                </a:tc>
                <a:tc>
                  <a:txBody>
                    <a:bodyPr/>
                    <a:lstStyle/>
                    <a:p>
                      <a:pPr algn="ctr" fontAlgn="b"/>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728537755"/>
                  </a:ext>
                </a:extLst>
              </a:tr>
              <a:tr h="304707">
                <a:tc>
                  <a:txBody>
                    <a:bodyPr/>
                    <a:lstStyle/>
                    <a:p>
                      <a:pPr algn="ctr" fontAlgn="b"/>
                      <a:r>
                        <a:rPr lang="en-US" sz="1000" b="0" i="0" u="none" strike="noStrike" dirty="0">
                          <a:solidFill>
                            <a:srgbClr val="FF0000"/>
                          </a:solidFill>
                          <a:effectLst/>
                          <a:latin typeface="+mn-lt"/>
                          <a:hlinkClick r:id="rId4"/>
                        </a:rPr>
                        <a:t>24/0086</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Multi-AP Coordination for STA (Re)Association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446600898"/>
                  </a:ext>
                </a:extLst>
              </a:tr>
              <a:tr h="304707">
                <a:tc>
                  <a:txBody>
                    <a:bodyPr/>
                    <a:lstStyle/>
                    <a:p>
                      <a:pPr algn="ctr" fontAlgn="b"/>
                      <a:r>
                        <a:rPr lang="en-US" sz="1000" b="0" i="0" u="none" strike="noStrike" dirty="0">
                          <a:solidFill>
                            <a:srgbClr val="FF0000"/>
                          </a:solidFill>
                          <a:effectLst/>
                          <a:latin typeface="+mn-lt"/>
                          <a:hlinkClick r:id="rId5"/>
                        </a:rPr>
                        <a:t>24/0088</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Maximizing Channel Bandwidth In Dense AP Deployments</a:t>
                      </a:r>
                    </a:p>
                  </a:txBody>
                  <a:tcPr marL="9525" marR="9525" marT="9525" marB="0" anchor="b"/>
                </a:tc>
                <a:tc>
                  <a:txBody>
                    <a:bodyPr/>
                    <a:lstStyle/>
                    <a:p>
                      <a:pPr algn="ctr" fontAlgn="b"/>
                      <a:r>
                        <a:rPr lang="en-US" sz="1000" b="0" i="0" u="none" strike="noStrike" dirty="0">
                          <a:solidFill>
                            <a:schemeClr val="tx1"/>
                          </a:solidFill>
                          <a:effectLst/>
                          <a:latin typeface="+mn-lt"/>
                        </a:rPr>
                        <a:t>Malcolm Smith</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634512535"/>
                  </a:ext>
                </a:extLst>
              </a:tr>
              <a:tr h="304707">
                <a:tc>
                  <a:txBody>
                    <a:bodyPr/>
                    <a:lstStyle/>
                    <a:p>
                      <a:pPr algn="ctr" fontAlgn="b"/>
                      <a:r>
                        <a:rPr lang="en-US" sz="1000" b="0" i="0" u="none" strike="noStrike" dirty="0">
                          <a:solidFill>
                            <a:srgbClr val="FF0000"/>
                          </a:solidFill>
                          <a:effectLst/>
                          <a:latin typeface="+mn-lt"/>
                          <a:hlinkClick r:id="rId6"/>
                        </a:rPr>
                        <a:t>24/0090</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Protected Low Latency Communications for MLO</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191282085"/>
                  </a:ext>
                </a:extLst>
              </a:tr>
              <a:tr h="304707">
                <a:tc>
                  <a:txBody>
                    <a:bodyPr/>
                    <a:lstStyle/>
                    <a:p>
                      <a:pPr algn="ctr" fontAlgn="b"/>
                      <a:r>
                        <a:rPr lang="en-US" sz="1000" b="0" i="0" u="none" strike="noStrike" dirty="0">
                          <a:solidFill>
                            <a:srgbClr val="FF0000"/>
                          </a:solidFill>
                          <a:effectLst/>
                          <a:latin typeface="+mn-lt"/>
                          <a:hlinkClick r:id="rId7"/>
                        </a:rPr>
                        <a:t>24/0091</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Enhanced Scheduling Method for Low Latency Traffic – Follow Up</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101673983"/>
                  </a:ext>
                </a:extLst>
              </a:tr>
              <a:tr h="304707">
                <a:tc>
                  <a:txBody>
                    <a:bodyPr/>
                    <a:lstStyle/>
                    <a:p>
                      <a:pPr algn="ctr" fontAlgn="b"/>
                      <a:r>
                        <a:rPr lang="en-US" sz="1000" b="0" i="0" u="none" strike="noStrike" dirty="0">
                          <a:solidFill>
                            <a:srgbClr val="FF0000"/>
                          </a:solidFill>
                          <a:effectLst/>
                          <a:latin typeface="+mn-lt"/>
                          <a:hlinkClick r:id="rId8"/>
                        </a:rPr>
                        <a:t>24/0093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 C-TDMA NAV setting</a:t>
                      </a:r>
                    </a:p>
                  </a:txBody>
                  <a:tcPr marL="9525" marR="9525" marT="9525" marB="0" anchor="b"/>
                </a:tc>
                <a:tc>
                  <a:txBody>
                    <a:bodyPr/>
                    <a:lstStyle/>
                    <a:p>
                      <a:pPr algn="ctr" fontAlgn="b"/>
                      <a:r>
                        <a:rPr lang="en-US" sz="1000" b="0" i="0" u="none" strike="noStrike" dirty="0" err="1">
                          <a:solidFill>
                            <a:schemeClr val="tx1"/>
                          </a:solidFill>
                          <a:effectLst/>
                          <a:latin typeface="+mn-lt"/>
                        </a:rPr>
                        <a:t>Dibakar</a:t>
                      </a:r>
                      <a:r>
                        <a:rPr lang="en-US" sz="1000" b="0" i="0" u="none" strike="noStrike" dirty="0">
                          <a:solidFill>
                            <a:schemeClr val="tx1"/>
                          </a:solidFill>
                          <a:effectLst/>
                          <a:latin typeface="+mn-lt"/>
                        </a:rPr>
                        <a:t> Das</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C-TDMA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376908768"/>
                  </a:ext>
                </a:extLst>
              </a:tr>
              <a:tr h="304707">
                <a:tc>
                  <a:txBody>
                    <a:bodyPr/>
                    <a:lstStyle/>
                    <a:p>
                      <a:pPr algn="ctr" rtl="0" fontAlgn="b"/>
                      <a:r>
                        <a:rPr lang="en-US" sz="1000" b="0" i="0" u="none" strike="noStrike" dirty="0">
                          <a:solidFill>
                            <a:srgbClr val="FF0000"/>
                          </a:solidFill>
                          <a:effectLst/>
                          <a:latin typeface="+mn-lt"/>
                          <a:hlinkClick r:id="rId9"/>
                        </a:rPr>
                        <a:t>24/0094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Probe-before-Talk and Unsolicited Unavailability Announcement for Co-ex Management</a:t>
                      </a:r>
                    </a:p>
                  </a:txBody>
                  <a:tcPr marL="9525" marR="9525" marT="9525" marB="0" anchor="b"/>
                </a:tc>
                <a:tc>
                  <a:txBody>
                    <a:bodyPr/>
                    <a:lstStyle/>
                    <a:p>
                      <a:pPr algn="ctr" rtl="0" fontAlgn="b"/>
                      <a:r>
                        <a:rPr lang="en-US" sz="1000" b="0" i="0" u="none" strike="noStrike" dirty="0">
                          <a:solidFill>
                            <a:schemeClr val="tx1"/>
                          </a:solidFill>
                          <a:effectLst/>
                          <a:latin typeface="+mn-lt"/>
                        </a:rPr>
                        <a:t>Qi Wang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err="1">
                          <a:solidFill>
                            <a:schemeClr val="tx1"/>
                          </a:solidFill>
                          <a:effectLst/>
                          <a:latin typeface="+mn-lt"/>
                        </a:rPr>
                        <a:t>Coex</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509992269"/>
                  </a:ext>
                </a:extLst>
              </a:tr>
            </a:tbl>
          </a:graphicData>
        </a:graphic>
      </p:graphicFrame>
    </p:spTree>
    <p:extLst>
      <p:ext uri="{BB962C8B-B14F-4D97-AF65-F5344CB8AC3E}">
        <p14:creationId xmlns:p14="http://schemas.microsoft.com/office/powerpoint/2010/main" val="2014521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178875"/>
              </p:ext>
            </p:extLst>
          </p:nvPr>
        </p:nvGraphicFramePr>
        <p:xfrm>
          <a:off x="851217" y="1587465"/>
          <a:ext cx="7736268" cy="315617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24/0095</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Efficient Coordinated Spatial Reuse Follow Up</a:t>
                      </a:r>
                    </a:p>
                  </a:txBody>
                  <a:tcPr marL="9525" marR="9525" marT="9525" marB="0" anchor="b"/>
                </a:tc>
                <a:tc>
                  <a:txBody>
                    <a:bodyPr/>
                    <a:lstStyle/>
                    <a:p>
                      <a:pPr algn="ctr" rtl="0" fontAlgn="b"/>
                      <a:r>
                        <a:rPr lang="en-US" sz="1000" b="0" i="0" u="none" strike="noStrike" dirty="0">
                          <a:solidFill>
                            <a:schemeClr val="tx1"/>
                          </a:solidFill>
                          <a:effectLst/>
                          <a:latin typeface="+mn-lt"/>
                        </a:rPr>
                        <a:t>Leonardo </a:t>
                      </a:r>
                      <a:r>
                        <a:rPr lang="en-US" sz="1000" b="0" i="0" u="none" strike="noStrike" dirty="0" err="1">
                          <a:solidFill>
                            <a:schemeClr val="tx1"/>
                          </a:solidFill>
                          <a:effectLst/>
                          <a:latin typeface="+mn-lt"/>
                        </a:rPr>
                        <a:t>Lanante</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rPr>
                        <a:t>24/0097</a:t>
                      </a:r>
                    </a:p>
                  </a:txBody>
                  <a:tcPr marL="9525" marR="9525" marT="9525" marB="0" anchor="b"/>
                </a:tc>
                <a:tc>
                  <a:txBody>
                    <a:bodyPr/>
                    <a:lstStyle/>
                    <a:p>
                      <a:pPr algn="l" rtl="0" fontAlgn="b"/>
                      <a:r>
                        <a:rPr lang="en-US" sz="1000" b="0" i="0" u="none" strike="noStrike" dirty="0">
                          <a:solidFill>
                            <a:schemeClr val="tx1"/>
                          </a:solidFill>
                          <a:effectLst/>
                          <a:latin typeface="+mn-lt"/>
                        </a:rPr>
                        <a:t>AP Power Management - Follow up</a:t>
                      </a:r>
                    </a:p>
                  </a:txBody>
                  <a:tcPr marL="9525" marR="9525" marT="9525" marB="0" anchor="b"/>
                </a:tc>
                <a:tc>
                  <a:txBody>
                    <a:bodyPr/>
                    <a:lstStyle/>
                    <a:p>
                      <a:pPr algn="ctr" rtl="0" fontAlgn="b"/>
                      <a:r>
                        <a:rPr lang="en-US" sz="1000" b="0" i="0" u="none" strike="noStrike" dirty="0" err="1">
                          <a:solidFill>
                            <a:schemeClr val="tx1"/>
                          </a:solidFill>
                          <a:effectLst/>
                          <a:latin typeface="+mn-lt"/>
                        </a:rPr>
                        <a:t>Yongsen</a:t>
                      </a:r>
                      <a:r>
                        <a:rPr lang="en-US" sz="1000" b="0" i="0" u="none" strike="noStrike" dirty="0">
                          <a:solidFill>
                            <a:schemeClr val="tx1"/>
                          </a:solidFill>
                          <a:effectLst/>
                          <a:latin typeface="+mn-lt"/>
                        </a:rPr>
                        <a:t> Ma</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Power Save</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rgbClr val="00B050"/>
                          </a:solidFill>
                          <a:effectLst/>
                          <a:latin typeface="+mn-lt"/>
                          <a:hlinkClick r:id="rId3">
                            <a:extLst>
                              <a:ext uri="{A12FA001-AC4F-418D-AE19-62706E023703}">
                                <ahyp:hlinkClr xmlns:ahyp="http://schemas.microsoft.com/office/drawing/2018/hyperlinkcolor" val="tx"/>
                              </a:ext>
                            </a:extLst>
                          </a:hlinkClick>
                        </a:rPr>
                        <a:t>24/0100</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Vendor Specific PHY </a:t>
                      </a:r>
                      <a:r>
                        <a:rPr lang="en-US" sz="1000" b="0" i="0" u="none" strike="noStrike" dirty="0" err="1">
                          <a:solidFill>
                            <a:srgbClr val="00B050"/>
                          </a:solidFill>
                          <a:effectLst/>
                          <a:latin typeface="+mn-lt"/>
                        </a:rPr>
                        <a:t>Signalling</a:t>
                      </a:r>
                      <a:endParaRPr lang="en-US" sz="1000" b="0" i="0" u="none" strike="noStrike" dirty="0">
                        <a:solidFill>
                          <a:srgbClr val="00B050"/>
                        </a:solidFill>
                        <a:effectLst/>
                        <a:latin typeface="+mn-lt"/>
                      </a:endParaRPr>
                    </a:p>
                  </a:txBody>
                  <a:tcPr marL="9525" marR="9525" marT="9525" marB="0" anchor="b"/>
                </a:tc>
                <a:tc>
                  <a:txBody>
                    <a:bodyPr/>
                    <a:lstStyle/>
                    <a:p>
                      <a:pPr algn="ctr" rtl="0" fontAlgn="b"/>
                      <a:r>
                        <a:rPr lang="en-US" sz="1000" b="0" i="0" u="none" strike="noStrike" dirty="0">
                          <a:solidFill>
                            <a:srgbClr val="00B050"/>
                          </a:solidFill>
                          <a:effectLst/>
                          <a:latin typeface="+mn-lt"/>
                        </a:rPr>
                        <a:t>Brian Hart</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Preamble</a:t>
                      </a:r>
                    </a:p>
                  </a:txBody>
                  <a:tcPr marL="9525" marR="9525" marT="9525" marB="0" anchor="ctr"/>
                </a:tc>
                <a:tc>
                  <a:txBody>
                    <a:bodyPr/>
                    <a:lstStyle/>
                    <a:p>
                      <a:pPr algn="ctr" rtl="0" fontAlgn="ctr"/>
                      <a:r>
                        <a:rPr lang="en-US" sz="10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none" strike="noStrike" dirty="0">
                          <a:solidFill>
                            <a:schemeClr val="tx1"/>
                          </a:solidFill>
                          <a:effectLst/>
                          <a:latin typeface="+mn-lt"/>
                          <a:hlinkClick r:id="rId4"/>
                        </a:rPr>
                        <a:t>24/0101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MLD Roaming</a:t>
                      </a:r>
                    </a:p>
                  </a:txBody>
                  <a:tcPr marL="9525" marR="9525" marT="9525" marB="0" anchor="b"/>
                </a:tc>
                <a:tc>
                  <a:txBody>
                    <a:bodyPr/>
                    <a:lstStyle/>
                    <a:p>
                      <a:pPr algn="ctr" rtl="0" fontAlgn="b"/>
                      <a:r>
                        <a:rPr lang="en-US" sz="1000" b="0" i="0" u="none" strike="noStrike" dirty="0">
                          <a:solidFill>
                            <a:schemeClr val="tx1"/>
                          </a:solidFill>
                          <a:effectLst/>
                          <a:latin typeface="+mn-lt"/>
                        </a:rPr>
                        <a:t>Gabor </a:t>
                      </a:r>
                      <a:r>
                        <a:rPr lang="en-US" sz="1000" b="0" i="0" u="none" strike="noStrike" dirty="0" err="1">
                          <a:solidFill>
                            <a:schemeClr val="tx1"/>
                          </a:solidFill>
                          <a:effectLst/>
                          <a:latin typeface="+mn-lt"/>
                        </a:rPr>
                        <a:t>Bajko</a:t>
                      </a:r>
                      <a:endParaRPr lang="en-US" sz="1000" b="0" i="0" u="none" strike="noStrike" dirty="0">
                        <a:solidFill>
                          <a:schemeClr val="tx1"/>
                        </a:solidFill>
                        <a:effectLst/>
                        <a:latin typeface="+mn-lt"/>
                      </a:endParaRP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none" strike="noStrike" dirty="0">
                          <a:solidFill>
                            <a:srgbClr val="FF0000"/>
                          </a:solidFill>
                          <a:effectLst/>
                          <a:latin typeface="+mn-lt"/>
                          <a:hlinkClick r:id="rId5"/>
                        </a:rPr>
                        <a:t>24/0102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Multi-AP Coordinated Puncturing</a:t>
                      </a:r>
                    </a:p>
                  </a:txBody>
                  <a:tcPr marL="9525" marR="9525" marT="9525" marB="0" anchor="b"/>
                </a:tc>
                <a:tc>
                  <a:txBody>
                    <a:bodyPr/>
                    <a:lstStyle/>
                    <a:p>
                      <a:pPr algn="ctr" rtl="0" fontAlgn="b"/>
                      <a:r>
                        <a:rPr lang="en-US" sz="1000" b="0" i="0" u="none" strike="noStrike" dirty="0">
                          <a:solidFill>
                            <a:schemeClr val="tx1"/>
                          </a:solidFill>
                          <a:effectLst/>
                          <a:latin typeface="+mn-lt"/>
                        </a:rPr>
                        <a:t>Shawn Kim</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MAP-CMA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none" strike="noStrike" dirty="0">
                          <a:solidFill>
                            <a:srgbClr val="FF0000"/>
                          </a:solidFill>
                          <a:effectLst/>
                          <a:latin typeface="+mn-lt"/>
                          <a:hlinkClick r:id="rId6"/>
                        </a:rPr>
                        <a:t>24/0103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level preemption for Low latency application in 802.11bn</a:t>
                      </a:r>
                    </a:p>
                  </a:txBody>
                  <a:tcPr marL="9525" marR="9525" marT="9525" marB="0" anchor="b"/>
                </a:tc>
                <a:tc>
                  <a:txBody>
                    <a:bodyPr/>
                    <a:lstStyle/>
                    <a:p>
                      <a:pPr algn="ctr" rtl="0" fontAlgn="b"/>
                      <a:r>
                        <a:rPr lang="en-US" sz="1000" b="0" i="0" u="none" strike="noStrike" dirty="0">
                          <a:solidFill>
                            <a:schemeClr val="tx1"/>
                          </a:solidFill>
                          <a:effectLst/>
                          <a:latin typeface="+mn-lt"/>
                        </a:rPr>
                        <a:t>Juan Fang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893520416"/>
                  </a:ext>
                </a:extLst>
              </a:tr>
              <a:tr h="278505">
                <a:tc>
                  <a:txBody>
                    <a:bodyPr/>
                    <a:lstStyle/>
                    <a:p>
                      <a:pPr algn="ctr" rtl="0" fontAlgn="b"/>
                      <a:r>
                        <a:rPr lang="en-US" sz="1000" b="0" i="0" u="none" strike="noStrike" dirty="0">
                          <a:solidFill>
                            <a:schemeClr val="tx1"/>
                          </a:solidFill>
                          <a:effectLst/>
                          <a:latin typeface="+mn-lt"/>
                          <a:hlinkClick r:id="rId7"/>
                        </a:rPr>
                        <a:t>24/106</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Consideration</a:t>
                      </a:r>
                    </a:p>
                  </a:txBody>
                  <a:tcPr marL="9525" marR="9525" marT="9525" marB="0" anchor="b"/>
                </a:tc>
                <a:tc>
                  <a:txBody>
                    <a:bodyPr/>
                    <a:lstStyle/>
                    <a:p>
                      <a:pPr algn="ctr" rtl="0" fontAlgn="b"/>
                      <a:r>
                        <a:rPr lang="en-US" sz="1000" b="0" i="0" u="none" strike="noStrike" dirty="0">
                          <a:solidFill>
                            <a:schemeClr val="tx1"/>
                          </a:solidFill>
                          <a:effectLst/>
                          <a:latin typeface="+mn-lt"/>
                        </a:rPr>
                        <a:t>Hitoshi MORIOKA</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225296442"/>
                  </a:ext>
                </a:extLst>
              </a:tr>
              <a:tr h="278505">
                <a:tc>
                  <a:txBody>
                    <a:bodyPr/>
                    <a:lstStyle/>
                    <a:p>
                      <a:pPr algn="ctr" rtl="0" fontAlgn="b"/>
                      <a:r>
                        <a:rPr lang="en-US" sz="1000" b="0" i="0" u="none" strike="noStrike" dirty="0">
                          <a:solidFill>
                            <a:srgbClr val="FF0000"/>
                          </a:solidFill>
                          <a:effectLst/>
                          <a:latin typeface="+mn-lt"/>
                          <a:hlinkClick r:id="rId8"/>
                        </a:rPr>
                        <a:t>24/0107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Layer Interference Mitigation for Improved Reliability</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Reliability</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r>
                        <a:rPr lang="en-US" sz="1000" b="0" i="0" u="none" strike="noStrike" dirty="0">
                          <a:solidFill>
                            <a:srgbClr val="FF0000"/>
                          </a:solidFill>
                          <a:effectLst/>
                          <a:latin typeface="+mn-lt"/>
                          <a:hlinkClick r:id="rId9"/>
                        </a:rPr>
                        <a:t>24/0108</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Triggered Beamforming in TGbn - Follow Up</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Beamforming</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684352251"/>
                  </a:ext>
                </a:extLst>
              </a:tr>
              <a:tr h="278505">
                <a:tc>
                  <a:txBody>
                    <a:bodyPr/>
                    <a:lstStyle/>
                    <a:p>
                      <a:pPr algn="ctr" rtl="0" fontAlgn="b"/>
                      <a:r>
                        <a:rPr lang="en-US" sz="1000" b="0" i="0" u="none" strike="noStrike" dirty="0">
                          <a:solidFill>
                            <a:srgbClr val="FF0000"/>
                          </a:solidFill>
                          <a:effectLst/>
                          <a:latin typeface="+mn-lt"/>
                          <a:hlinkClick r:id="rId10"/>
                        </a:rPr>
                        <a:t>24/0110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Regarding MPDU Identification Issue in Cross Link Error Recovery</a:t>
                      </a:r>
                    </a:p>
                  </a:txBody>
                  <a:tcPr marL="9525" marR="9525" marT="9525" marB="0" anchor="b"/>
                </a:tc>
                <a:tc>
                  <a:txBody>
                    <a:bodyPr/>
                    <a:lstStyle/>
                    <a:p>
                      <a:pPr algn="ctr" rtl="0" fontAlgn="b"/>
                      <a:r>
                        <a:rPr lang="en-US" sz="1000" b="0" i="0" u="none" strike="noStrike" dirty="0">
                          <a:solidFill>
                            <a:schemeClr val="tx1"/>
                          </a:solidFill>
                          <a:effectLst/>
                          <a:latin typeface="+mn-lt"/>
                        </a:rPr>
                        <a:t>Juseong Moon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Acknowledgment</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42025671"/>
                  </a:ext>
                </a:extLst>
              </a:tr>
            </a:tbl>
          </a:graphicData>
        </a:graphic>
      </p:graphicFrame>
    </p:spTree>
    <p:extLst>
      <p:ext uri="{BB962C8B-B14F-4D97-AF65-F5344CB8AC3E}">
        <p14:creationId xmlns:p14="http://schemas.microsoft.com/office/powerpoint/2010/main" val="1823115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36458990"/>
              </p:ext>
            </p:extLst>
          </p:nvPr>
        </p:nvGraphicFramePr>
        <p:xfrm>
          <a:off x="851217" y="1587465"/>
          <a:ext cx="7736268" cy="349404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24/0113</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Unequal Modulation in MIMO </a:t>
                      </a:r>
                      <a:r>
                        <a:rPr lang="en-US" sz="1000" b="0" i="0" u="none" strike="noStrike" dirty="0" err="1">
                          <a:solidFill>
                            <a:srgbClr val="00B050"/>
                          </a:solidFill>
                          <a:effectLst/>
                          <a:latin typeface="+mn-lt"/>
                        </a:rPr>
                        <a:t>TxBF</a:t>
                      </a:r>
                      <a:r>
                        <a:rPr lang="en-US" sz="1000" b="0" i="0" u="none" strike="noStrike" dirty="0">
                          <a:solidFill>
                            <a:srgbClr val="00B050"/>
                          </a:solidFill>
                          <a:effectLst/>
                          <a:latin typeface="+mn-lt"/>
                        </a:rPr>
                        <a:t> in 11bn</a:t>
                      </a:r>
                    </a:p>
                  </a:txBody>
                  <a:tcPr marL="9525" marR="9525" marT="9525" marB="0" anchor="b"/>
                </a:tc>
                <a:tc>
                  <a:txBody>
                    <a:bodyPr/>
                    <a:lstStyle/>
                    <a:p>
                      <a:pPr algn="ctr" rtl="0" fontAlgn="b"/>
                      <a:r>
                        <a:rPr lang="en-US" sz="1000" b="0" i="0" u="none" strike="noStrike" dirty="0">
                          <a:solidFill>
                            <a:srgbClr val="00B050"/>
                          </a:solidFill>
                          <a:effectLst/>
                          <a:latin typeface="+mn-lt"/>
                        </a:rPr>
                        <a:t>Alice Chen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endParaRPr lang="en-US" sz="1000" b="0" i="0" u="none" strike="noStrike" dirty="0">
                        <a:solidFill>
                          <a:srgbClr val="00B050"/>
                        </a:solidFill>
                        <a:effectLst/>
                        <a:latin typeface="+mn-lt"/>
                      </a:endParaRPr>
                    </a:p>
                  </a:txBody>
                  <a:tcPr marL="9525" marR="9525" marT="9525" marB="0" anchor="ctr"/>
                </a:tc>
                <a:tc>
                  <a:txBody>
                    <a:bodyPr/>
                    <a:lstStyle/>
                    <a:p>
                      <a:pPr algn="ctr" rtl="0" fontAlgn="ctr"/>
                      <a:r>
                        <a:rPr lang="en-US" sz="1000" b="0" i="0" u="none" strike="noStrike" dirty="0">
                          <a:solidFill>
                            <a:srgbClr val="00B050"/>
                          </a:solidFill>
                          <a:effectLst/>
                          <a:latin typeface="+mn-lt"/>
                        </a:rPr>
                        <a:t>UEM</a:t>
                      </a:r>
                    </a:p>
                  </a:txBody>
                  <a:tcPr marL="9525" marR="9525" marT="9525" marB="0" anchor="ctr"/>
                </a:tc>
                <a:tc>
                  <a:txBody>
                    <a:bodyPr/>
                    <a:lstStyle/>
                    <a:p>
                      <a:pPr algn="ctr" rtl="0" fontAlgn="ctr"/>
                      <a:r>
                        <a:rPr lang="en-US" sz="10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4256329496"/>
                  </a:ext>
                </a:extLst>
              </a:tr>
              <a:tr h="278505">
                <a:tc>
                  <a:txBody>
                    <a:bodyPr/>
                    <a:lstStyle/>
                    <a:p>
                      <a:pPr algn="ctr" rtl="0" fontAlgn="b"/>
                      <a:r>
                        <a:rPr lang="en-US" sz="1000" b="0" i="0" u="none" strike="noStrike" dirty="0">
                          <a:solidFill>
                            <a:srgbClr val="FF0000"/>
                          </a:solidFill>
                          <a:effectLst/>
                          <a:latin typeface="+mn-lt"/>
                          <a:hlinkClick r:id="rId3"/>
                        </a:rPr>
                        <a:t>24/0114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Thoughts on Power Control for CSR</a:t>
                      </a:r>
                    </a:p>
                  </a:txBody>
                  <a:tcPr marL="9525" marR="9525" marT="9525" marB="0" anchor="b"/>
                </a:tc>
                <a:tc>
                  <a:txBody>
                    <a:bodyPr/>
                    <a:lstStyle/>
                    <a:p>
                      <a:pPr algn="ctr" rtl="0" fontAlgn="b"/>
                      <a:r>
                        <a:rPr lang="en-US" sz="1000" b="0" i="0" u="none" strike="noStrike" dirty="0">
                          <a:solidFill>
                            <a:schemeClr val="tx1"/>
                          </a:solidFill>
                          <a:effectLst/>
                          <a:latin typeface="+mn-lt"/>
                        </a:rPr>
                        <a:t>Wook Bong Lee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750027652"/>
                  </a:ext>
                </a:extLst>
              </a:tr>
              <a:tr h="278505">
                <a:tc>
                  <a:txBody>
                    <a:bodyPr/>
                    <a:lstStyle/>
                    <a:p>
                      <a:pPr algn="ctr" rtl="0" fontAlgn="b"/>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24/0117</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Improved Tx Beamforming with UEQM</a:t>
                      </a:r>
                    </a:p>
                  </a:txBody>
                  <a:tcPr marL="9525" marR="9525" marT="9525" marB="0" anchor="b"/>
                </a:tc>
                <a:tc>
                  <a:txBody>
                    <a:bodyPr/>
                    <a:lstStyle/>
                    <a:p>
                      <a:pPr algn="ctr" rtl="0" fontAlgn="b"/>
                      <a:r>
                        <a:rPr lang="en-US" sz="1000" b="0" i="0" u="none" strike="noStrike" dirty="0">
                          <a:solidFill>
                            <a:srgbClr val="00B050"/>
                          </a:solidFill>
                          <a:effectLst/>
                          <a:latin typeface="+mn-lt"/>
                        </a:rPr>
                        <a:t>Ron Porat</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endParaRPr lang="en-US" sz="1000" b="0" i="0" u="none" strike="noStrike" dirty="0">
                        <a:solidFill>
                          <a:srgbClr val="00B050"/>
                        </a:solidFill>
                        <a:effectLst/>
                        <a:latin typeface="+mn-lt"/>
                      </a:endParaRPr>
                    </a:p>
                  </a:txBody>
                  <a:tcPr marL="9525" marR="9525" marT="9525" marB="0" anchor="ctr"/>
                </a:tc>
                <a:tc>
                  <a:txBody>
                    <a:bodyPr/>
                    <a:lstStyle/>
                    <a:p>
                      <a:pPr algn="ctr" rtl="0" fontAlgn="ctr"/>
                      <a:r>
                        <a:rPr lang="en-US" sz="1000" b="0" i="0" u="none" strike="noStrike" dirty="0">
                          <a:solidFill>
                            <a:srgbClr val="00B050"/>
                          </a:solidFill>
                          <a:effectLst/>
                          <a:latin typeface="+mn-lt"/>
                        </a:rPr>
                        <a:t>UEM</a:t>
                      </a:r>
                    </a:p>
                  </a:txBody>
                  <a:tcPr marL="9525" marR="9525" marT="9525" marB="0" anchor="ctr"/>
                </a:tc>
                <a:tc>
                  <a:txBody>
                    <a:bodyPr/>
                    <a:lstStyle/>
                    <a:p>
                      <a:pPr algn="ctr" rtl="0" fontAlgn="ctr"/>
                      <a:r>
                        <a:rPr lang="en-US" sz="10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11165792"/>
                  </a:ext>
                </a:extLst>
              </a:tr>
              <a:tr h="27850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hlinkClick r:id="rId5"/>
                        </a:rPr>
                        <a:t>24/0119</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Enhanced HCCA for Controlled UHR Scenarios</a:t>
                      </a:r>
                    </a:p>
                  </a:txBody>
                  <a:tcPr marL="9525" marR="9525" marT="9525" marB="0" anchor="b"/>
                </a:tc>
                <a:tc>
                  <a:txBody>
                    <a:bodyPr/>
                    <a:lstStyle/>
                    <a:p>
                      <a:pPr algn="ctr" rtl="0" fontAlgn="b"/>
                      <a:r>
                        <a:rPr lang="en-US" sz="1000" b="0" i="0" u="none" strike="noStrike" dirty="0">
                          <a:solidFill>
                            <a:schemeClr val="tx1"/>
                          </a:solidFill>
                          <a:effectLst/>
                          <a:latin typeface="+mn-lt"/>
                        </a:rPr>
                        <a:t>Salvatore </a:t>
                      </a:r>
                      <a:r>
                        <a:rPr lang="en-US" sz="1000" b="0" i="0" u="none" strike="noStrike" dirty="0" err="1">
                          <a:solidFill>
                            <a:schemeClr val="tx1"/>
                          </a:solidFill>
                          <a:effectLst/>
                          <a:latin typeface="+mn-lt"/>
                        </a:rPr>
                        <a:t>Talarico</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448127981"/>
                  </a:ext>
                </a:extLst>
              </a:tr>
              <a:tr h="278505">
                <a:tc>
                  <a:txBody>
                    <a:bodyPr/>
                    <a:lstStyle/>
                    <a:p>
                      <a:pPr algn="ctr" rtl="0" fontAlgn="b"/>
                      <a:r>
                        <a:rPr lang="en-US" sz="1000" b="0" i="0" u="none" strike="noStrike" dirty="0">
                          <a:solidFill>
                            <a:srgbClr val="FF0000"/>
                          </a:solidFill>
                          <a:effectLst/>
                          <a:latin typeface="+mn-lt"/>
                          <a:hlinkClick r:id="rId6"/>
                        </a:rPr>
                        <a:t>24/0150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for Relay communication in 11bn</a:t>
                      </a:r>
                    </a:p>
                  </a:txBody>
                  <a:tcPr marL="9525" marR="9525" marT="9525" marB="0" anchor="b"/>
                </a:tc>
                <a:tc>
                  <a:txBody>
                    <a:bodyPr/>
                    <a:lstStyle/>
                    <a:p>
                      <a:pPr algn="ctr" rtl="0" fontAlgn="b"/>
                      <a:r>
                        <a:rPr lang="en-US" sz="1000" b="0" i="0" u="none" strike="noStrike" dirty="0">
                          <a:solidFill>
                            <a:schemeClr val="tx1"/>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gridSpan="6">
                  <a:txBody>
                    <a:bodyPr/>
                    <a:lstStyle/>
                    <a:p>
                      <a:pPr algn="ctr" fontAlgn="b"/>
                      <a:r>
                        <a:rPr lang="en-US" sz="1000" b="1" i="0" u="none" strike="noStrike" dirty="0">
                          <a:solidFill>
                            <a:schemeClr val="tx1"/>
                          </a:solidFill>
                          <a:effectLst/>
                          <a:latin typeface="+mn-lt"/>
                        </a:rPr>
                        <a:t>Submission Requests Received Past the Deadline</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fontAlgn="b"/>
                      <a:r>
                        <a:rPr lang="en-US" sz="1000" b="0" i="0" u="none" strike="noStrike" dirty="0">
                          <a:solidFill>
                            <a:srgbClr val="FF0000"/>
                          </a:solidFill>
                          <a:effectLst/>
                          <a:latin typeface="+mn-lt"/>
                          <a:hlinkClick r:id="rId7"/>
                        </a:rPr>
                        <a:t>23/2078</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err="1">
                          <a:solidFill>
                            <a:schemeClr val="tx1"/>
                          </a:solidFill>
                          <a:effectLst/>
                          <a:latin typeface="+mn-lt"/>
                        </a:rPr>
                        <a:t>Coex</a:t>
                      </a:r>
                      <a:r>
                        <a:rPr lang="en-US" sz="1000" b="0" i="0" u="none" strike="noStrike" dirty="0">
                          <a:solidFill>
                            <a:schemeClr val="tx1"/>
                          </a:solidFill>
                          <a:effectLst/>
                          <a:latin typeface="+mn-lt"/>
                        </a:rPr>
                        <a:t> Enhancement for XR Use Cases</a:t>
                      </a:r>
                    </a:p>
                  </a:txBody>
                  <a:tcPr marL="9525" marR="9525" marT="9525" marB="0" anchor="b"/>
                </a:tc>
                <a:tc>
                  <a:txBody>
                    <a:bodyPr/>
                    <a:lstStyle/>
                    <a:p>
                      <a:pPr algn="ctr" fontAlgn="b"/>
                      <a:r>
                        <a:rPr lang="en-US" sz="1000" b="0" i="0" u="none" strike="noStrike" dirty="0">
                          <a:solidFill>
                            <a:schemeClr val="tx1"/>
                          </a:solidFill>
                          <a:effectLst/>
                          <a:latin typeface="+mn-lt"/>
                        </a:rPr>
                        <a:t>Guoqing Li </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Coexistence</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728537755"/>
                  </a:ext>
                </a:extLst>
              </a:tr>
              <a:tr h="304707">
                <a:tc>
                  <a:txBody>
                    <a:bodyPr/>
                    <a:lstStyle/>
                    <a:p>
                      <a:pPr algn="ctr" fontAlgn="b"/>
                      <a:r>
                        <a:rPr lang="en-US" sz="1000" b="0" i="0" u="none" strike="noStrike" dirty="0">
                          <a:solidFill>
                            <a:srgbClr val="FF0000"/>
                          </a:solidFill>
                          <a:effectLst/>
                          <a:latin typeface="+mn-lt"/>
                        </a:rPr>
                        <a:t>23/2152</a:t>
                      </a:r>
                    </a:p>
                  </a:txBody>
                  <a:tcPr marL="9525" marR="9525" marT="9525" marB="0" anchor="b"/>
                </a:tc>
                <a:tc>
                  <a:txBody>
                    <a:bodyPr/>
                    <a:lstStyle/>
                    <a:p>
                      <a:pPr algn="l" fontAlgn="b"/>
                      <a:r>
                        <a:rPr lang="en-US" sz="1000" b="0" i="0" u="none" strike="noStrike" dirty="0">
                          <a:solidFill>
                            <a:schemeClr val="tx1"/>
                          </a:solidFill>
                          <a:effectLst/>
                          <a:latin typeface="+mn-lt"/>
                        </a:rPr>
                        <a:t>UHR Mobility Improvement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Yonggang Fang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446600898"/>
                  </a:ext>
                </a:extLst>
              </a:tr>
              <a:tr h="304707">
                <a:tc>
                  <a:txBody>
                    <a:bodyPr/>
                    <a:lstStyle/>
                    <a:p>
                      <a:pPr algn="ctr" fontAlgn="b"/>
                      <a:r>
                        <a:rPr lang="en-US" sz="1000" b="0" i="0" u="none" strike="noStrike" dirty="0">
                          <a:solidFill>
                            <a:srgbClr val="FF0000"/>
                          </a:solidFill>
                          <a:effectLst/>
                          <a:latin typeface="+mn-lt"/>
                        </a:rPr>
                        <a:t>24/0132</a:t>
                      </a:r>
                    </a:p>
                  </a:txBody>
                  <a:tcPr marL="9525" marR="9525" marT="9525" marB="0" anchor="b"/>
                </a:tc>
                <a:tc>
                  <a:txBody>
                    <a:bodyPr/>
                    <a:lstStyle/>
                    <a:p>
                      <a:pPr algn="l" fontAlgn="b"/>
                      <a:r>
                        <a:rPr lang="en-US" sz="1000" b="0" i="0" u="none" strike="noStrike" dirty="0">
                          <a:solidFill>
                            <a:schemeClr val="tx1"/>
                          </a:solidFill>
                          <a:effectLst/>
                          <a:latin typeface="+mn-lt"/>
                        </a:rPr>
                        <a:t>Preemptive access for UL low latency transmission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Yonggang Fang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779529554"/>
                  </a:ext>
                </a:extLst>
              </a:tr>
              <a:tr h="304707">
                <a:tc>
                  <a:txBody>
                    <a:bodyPr/>
                    <a:lstStyle/>
                    <a:p>
                      <a:pPr algn="ctr" fontAlgn="b"/>
                      <a:r>
                        <a:rPr lang="en-US" sz="1000" b="0" i="0" u="none" strike="noStrike" dirty="0">
                          <a:solidFill>
                            <a:srgbClr val="FF0000"/>
                          </a:solidFill>
                          <a:effectLst/>
                          <a:latin typeface="+mn-lt"/>
                        </a:rPr>
                        <a:t>23/2153</a:t>
                      </a:r>
                    </a:p>
                  </a:txBody>
                  <a:tcPr marL="9525" marR="9525" marT="9525" marB="0" anchor="b"/>
                </a:tc>
                <a:tc>
                  <a:txBody>
                    <a:bodyPr/>
                    <a:lstStyle/>
                    <a:p>
                      <a:pPr algn="l" fontAlgn="b"/>
                      <a:r>
                        <a:rPr lang="en-US" sz="1000" b="0" i="0" u="none" strike="noStrike" dirty="0">
                          <a:solidFill>
                            <a:schemeClr val="tx1"/>
                          </a:solidFill>
                          <a:effectLst/>
                          <a:latin typeface="+mn-lt"/>
                        </a:rPr>
                        <a:t>UHR transmission reliability improvement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Yonggang Fang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88605471"/>
                  </a:ext>
                </a:extLst>
              </a:tr>
              <a:tr h="304707">
                <a:tc>
                  <a:txBody>
                    <a:bodyPr/>
                    <a:lstStyle/>
                    <a:p>
                      <a:pPr algn="ctr" fontAlgn="b"/>
                      <a:r>
                        <a:rPr lang="en-US" sz="1000" b="0" i="0" u="none" strike="noStrike" dirty="0">
                          <a:solidFill>
                            <a:srgbClr val="FF0000"/>
                          </a:solidFill>
                          <a:effectLst/>
                          <a:latin typeface="+mn-lt"/>
                        </a:rPr>
                        <a:t>24/0142</a:t>
                      </a:r>
                    </a:p>
                  </a:txBody>
                  <a:tcPr marL="9525" marR="9525" marT="9525" marB="0" anchor="b"/>
                </a:tc>
                <a:tc>
                  <a:txBody>
                    <a:bodyPr/>
                    <a:lstStyle/>
                    <a:p>
                      <a:pPr algn="l" fontAlgn="b"/>
                      <a:r>
                        <a:rPr lang="en-US" sz="1000" b="0" i="0" u="none" strike="noStrike" dirty="0">
                          <a:solidFill>
                            <a:schemeClr val="tx1"/>
                          </a:solidFill>
                          <a:effectLst/>
                          <a:latin typeface="+mn-lt"/>
                        </a:rPr>
                        <a:t>Residual Interference in CBF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Dana </a:t>
                      </a:r>
                      <a:r>
                        <a:rPr lang="en-US" sz="1000" b="0" i="0" u="none" strike="noStrike" dirty="0" err="1">
                          <a:solidFill>
                            <a:schemeClr val="tx1"/>
                          </a:solidFill>
                          <a:effectLst/>
                          <a:latin typeface="+mn-lt"/>
                        </a:rPr>
                        <a:t>Ciochina</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529437906"/>
                  </a:ext>
                </a:extLst>
              </a:tr>
            </a:tbl>
          </a:graphicData>
        </a:graphic>
      </p:graphicFrame>
    </p:spTree>
    <p:extLst>
      <p:ext uri="{BB962C8B-B14F-4D97-AF65-F5344CB8AC3E}">
        <p14:creationId xmlns:p14="http://schemas.microsoft.com/office/powerpoint/2010/main" val="3746500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90412602"/>
              </p:ext>
            </p:extLst>
          </p:nvPr>
        </p:nvGraphicFramePr>
        <p:xfrm>
          <a:off x="851217" y="1587465"/>
          <a:ext cx="7736268" cy="16658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kern="1200" dirty="0">
                          <a:solidFill>
                            <a:schemeClr val="tx1"/>
                          </a:solidFill>
                          <a:effectLst/>
                          <a:latin typeface="+mn-lt"/>
                          <a:ea typeface="+mn-ea"/>
                          <a:cs typeface="+mn-cs"/>
                        </a:rPr>
                        <a:t>2024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Unequal Modulation over Spatial Streams</a:t>
                      </a:r>
                    </a:p>
                  </a:txBody>
                  <a:tcPr marL="9525" marR="9525" marT="9525" marB="0" anchor="b"/>
                </a:tc>
                <a:tc>
                  <a:txBody>
                    <a:bodyPr/>
                    <a:lstStyle/>
                    <a:p>
                      <a:pPr algn="ctr" rtl="0" fontAlgn="b"/>
                      <a:r>
                        <a:rPr lang="en-US" sz="1000" b="0" i="0" u="none" strike="noStrike" dirty="0">
                          <a:solidFill>
                            <a:schemeClr val="tx1"/>
                          </a:solidFill>
                          <a:effectLst/>
                          <a:latin typeface="+mn-lt"/>
                        </a:rPr>
                        <a:t>Hao Song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256329496"/>
                  </a:ext>
                </a:extLst>
              </a:tr>
              <a:tr h="278505">
                <a:tc>
                  <a:txBody>
                    <a:bodyPr/>
                    <a:lstStyle/>
                    <a:p>
                      <a:pPr algn="ctr" rtl="0" fontAlgn="b"/>
                      <a:r>
                        <a:rPr lang="en-US" sz="1000" b="0" i="0" u="none" strike="noStrike" dirty="0">
                          <a:solidFill>
                            <a:srgbClr val="FF0000"/>
                          </a:solidFill>
                          <a:effectLst/>
                          <a:latin typeface="+mn-lt"/>
                        </a:rPr>
                        <a:t>168</a:t>
                      </a:r>
                    </a:p>
                  </a:txBody>
                  <a:tcPr marL="9525" marR="9525" marT="9525" marB="0" anchor="b"/>
                </a:tc>
                <a:tc>
                  <a:txBody>
                    <a:bodyPr/>
                    <a:lstStyle/>
                    <a:p>
                      <a:pPr algn="l" rtl="0" fontAlgn="b"/>
                      <a:r>
                        <a:rPr lang="en-US" sz="1000" b="0" i="0" u="none" strike="noStrike" dirty="0">
                          <a:solidFill>
                            <a:schemeClr val="tx1"/>
                          </a:solidFill>
                          <a:effectLst/>
                          <a:latin typeface="+mn-lt"/>
                        </a:rPr>
                        <a:t>TXOP preemption in 11bn</a:t>
                      </a:r>
                    </a:p>
                  </a:txBody>
                  <a:tcPr marL="9525" marR="9525" marT="9525" marB="0" anchor="b"/>
                </a:tc>
                <a:tc>
                  <a:txBody>
                    <a:bodyPr/>
                    <a:lstStyle/>
                    <a:p>
                      <a:pPr algn="ctr" rtl="0" fontAlgn="b"/>
                      <a:r>
                        <a:rPr lang="en-US" sz="1000" b="0" i="0" u="none" strike="noStrike" dirty="0">
                          <a:solidFill>
                            <a:schemeClr val="tx1"/>
                          </a:solidFill>
                          <a:effectLst/>
                          <a:latin typeface="+mn-lt"/>
                        </a:rPr>
                        <a:t>Kiseon Ryu</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50027652"/>
                  </a:ext>
                </a:extLst>
              </a:tr>
              <a:tr h="278505">
                <a:tc>
                  <a:txBody>
                    <a:bodyPr/>
                    <a:lstStyle/>
                    <a:p>
                      <a:pPr algn="ctr" rtl="0" fontAlgn="b"/>
                      <a:endParaRPr lang="en-US" sz="1000" b="0" i="0" u="none" strike="noStrike" dirty="0">
                        <a:solidFill>
                          <a:srgbClr val="FF0000"/>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11165792"/>
                  </a:ext>
                </a:extLst>
              </a:tr>
              <a:tr h="27850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FF0000"/>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448127981"/>
                  </a:ext>
                </a:extLst>
              </a:tr>
              <a:tr h="278505">
                <a:tc>
                  <a:txBody>
                    <a:bodyPr/>
                    <a:lstStyle/>
                    <a:p>
                      <a:pPr algn="ctr" rtl="0" fontAlgn="b"/>
                      <a:endParaRPr lang="en-US" sz="1000" b="0" i="0" u="none" strike="noStrike" dirty="0">
                        <a:solidFill>
                          <a:srgbClr val="FF0000"/>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0967426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60925086"/>
              </p:ext>
            </p:extLst>
          </p:nvPr>
        </p:nvGraphicFramePr>
        <p:xfrm>
          <a:off x="851217" y="1587465"/>
          <a:ext cx="7736268" cy="33200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u="none"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23/1871</a:t>
                      </a:r>
                      <a:endParaRPr lang="en-US" sz="10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M-AP Coordinated Transmission framework</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B050"/>
                          </a:solidFill>
                          <a:effectLst/>
                          <a:latin typeface="+mn-lt"/>
                          <a:ea typeface="MS Gothic" panose="020B0609070205080204" pitchFamily="49" charset="-128"/>
                        </a:rPr>
                        <a:t>MAP</a:t>
                      </a:r>
                      <a:endParaRPr lang="en-US" sz="1000"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72377046"/>
                  </a:ext>
                </a:extLst>
              </a:tr>
              <a:tr h="278505">
                <a:tc>
                  <a:txBody>
                    <a:bodyPr/>
                    <a:lstStyle/>
                    <a:p>
                      <a:pPr marL="0" marR="0" algn="ctr">
                        <a:spcBef>
                          <a:spcPts val="0"/>
                        </a:spcBef>
                        <a:spcAft>
                          <a:spcPts val="0"/>
                        </a:spcAft>
                      </a:pPr>
                      <a:r>
                        <a:rPr lang="en-GB" sz="1000" u="none"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23/1888</a:t>
                      </a:r>
                      <a:endParaRPr lang="en-US" sz="10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MAC Header Protection - follow-up</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Abhishek Patil</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Ran 1 SP</a:t>
                      </a:r>
                      <a:endParaRPr lang="en-US" sz="1000" dirty="0">
                        <a:solidFill>
                          <a:srgbClr val="00B050"/>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Header Security</a:t>
                      </a:r>
                      <a:endParaRPr lang="en-US" sz="1000"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none"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23/1908</a:t>
                      </a:r>
                      <a:endParaRPr lang="en-US" sz="10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Seamless Roaming Procedure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Yelin Yoon</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Ran 1 SP</a:t>
                      </a:r>
                      <a:endParaRPr lang="en-US" sz="1000" dirty="0">
                        <a:solidFill>
                          <a:srgbClr val="00B050"/>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Roaming</a:t>
                      </a:r>
                      <a:endParaRPr lang="en-US" sz="1000"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23/1914</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Enhanced Security Considerations in UHR</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SunHee</a:t>
                      </a:r>
                      <a:r>
                        <a:rPr lang="en-GB" sz="1000" kern="1200" dirty="0">
                          <a:solidFill>
                            <a:srgbClr val="00B050"/>
                          </a:solidFill>
                          <a:effectLst/>
                          <a:latin typeface="+mn-lt"/>
                          <a:ea typeface="MS Gothic" panose="020B0609070205080204" pitchFamily="49" charset="-128"/>
                        </a:rPr>
                        <a:t> Baek</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Control Security</a:t>
                      </a:r>
                      <a:endParaRPr lang="en-US" sz="1000"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u="none"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23/1917</a:t>
                      </a:r>
                      <a:endParaRPr lang="en-US" sz="10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Coordinated Spatial Reuse</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C-SR</a:t>
                      </a:r>
                      <a:endParaRPr lang="en-US" sz="1000"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152660429"/>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7"/>
                        </a:rPr>
                        <a:t>23/1953</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Resource Allocation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Srinivas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8"/>
                        </a:rPr>
                        <a:t>23/1954</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A-PPDU</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23/1836</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MAP security consideration</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MS Gothic" panose="020B0609070205080204" pitchFamily="49" charset="-128"/>
                        </a:rPr>
                        <a:t>Deferred 1 SP</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MAP-Security</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23/1837</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FF0000"/>
                          </a:solidFill>
                          <a:effectLst/>
                          <a:latin typeface="+mn-lt"/>
                          <a:ea typeface="MS Gothic" panose="020B0609070205080204" pitchFamily="49" charset="-128"/>
                        </a:rPr>
                        <a:t>MAP group set-up operation discussion</a:t>
                      </a:r>
                      <a:endParaRPr lang="en-US" sz="100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FF0000"/>
                          </a:solidFill>
                          <a:effectLst/>
                          <a:latin typeface="+mn-lt"/>
                          <a:ea typeface="MS Gothic" panose="020B0609070205080204" pitchFamily="49" charset="-128"/>
                        </a:rPr>
                        <a:t>Deferred 1 SP</a:t>
                      </a:r>
                      <a:endParaRPr lang="en-US" sz="1000" u="non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MAP-Grouping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3738646"/>
                  </a:ext>
                </a:extLst>
              </a:tr>
              <a:tr h="278505">
                <a:tc>
                  <a:txBody>
                    <a:bodyPr/>
                    <a:lstStyle/>
                    <a:p>
                      <a:pPr marL="0" marR="0" algn="ctr">
                        <a:spcBef>
                          <a:spcPts val="0"/>
                        </a:spcBef>
                        <a:spcAft>
                          <a:spcPts val="0"/>
                        </a:spcAft>
                      </a:pPr>
                      <a:r>
                        <a:rPr lang="en-GB" sz="1000" u="none" kern="1200" dirty="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23/2029</a:t>
                      </a:r>
                      <a:endParaRPr lang="en-US" sz="10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Overview of Enterprise Policy and Goals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Brian Hart</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Ran 1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Use and Req.</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bl>
          </a:graphicData>
        </a:graphic>
      </p:graphicFrame>
    </p:spTree>
    <p:extLst>
      <p:ext uri="{BB962C8B-B14F-4D97-AF65-F5344CB8AC3E}">
        <p14:creationId xmlns:p14="http://schemas.microsoft.com/office/powerpoint/2010/main" val="27321033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29064365"/>
              </p:ext>
            </p:extLst>
          </p:nvPr>
        </p:nvGraphicFramePr>
        <p:xfrm>
          <a:off x="851217" y="1587465"/>
          <a:ext cx="7736268" cy="20517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sng" strike="noStrike" dirty="0">
                          <a:solidFill>
                            <a:srgbClr val="00B050"/>
                          </a:solidFill>
                          <a:effectLst/>
                          <a:latin typeface="+mn-lt"/>
                          <a:hlinkClick r:id="rId2">
                            <a:extLst>
                              <a:ext uri="{A12FA001-AC4F-418D-AE19-62706E023703}">
                                <ahyp:hlinkClr xmlns:ahyp="http://schemas.microsoft.com/office/drawing/2018/hyperlinkcolor" val="tx"/>
                              </a:ext>
                            </a:extLst>
                          </a:hlinkClick>
                        </a:rPr>
                        <a:t>23/1868</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Coordinated-Spatial-Reuse-Design</a:t>
                      </a:r>
                    </a:p>
                  </a:txBody>
                  <a:tcPr marL="9525" marR="9525" marT="9525" marB="0" anchor="b"/>
                </a:tc>
                <a:tc>
                  <a:txBody>
                    <a:bodyPr/>
                    <a:lstStyle/>
                    <a:p>
                      <a:pPr algn="ctr" rtl="0" fontAlgn="b"/>
                      <a:r>
                        <a:rPr lang="en-US" sz="1000" b="0" i="0" u="none" strike="noStrike" dirty="0">
                          <a:solidFill>
                            <a:srgbClr val="00B050"/>
                          </a:solidFill>
                          <a:effectLst/>
                          <a:latin typeface="+mn-lt"/>
                        </a:rPr>
                        <a:t>Jason Yuchen Guo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C-SR</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FF0000"/>
                          </a:solidFill>
                          <a:effectLst/>
                          <a:latin typeface="+mn-lt"/>
                          <a:hlinkClick r:id="rId3">
                            <a:extLst>
                              <a:ext uri="{A12FA001-AC4F-418D-AE19-62706E023703}">
                                <ahyp:hlinkClr xmlns:ahyp="http://schemas.microsoft.com/office/drawing/2018/hyperlinkcolor" val="tx"/>
                              </a:ext>
                            </a:extLst>
                          </a:hlinkClick>
                        </a:rPr>
                        <a:t>23/1980</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Coordinated AP-assisted Medium Synchronization Recovery - Follow Up</a:t>
                      </a:r>
                    </a:p>
                  </a:txBody>
                  <a:tcPr marL="9525" marR="9525" marT="9525" marB="0" anchor="b"/>
                </a:tc>
                <a:tc>
                  <a:txBody>
                    <a:bodyPr/>
                    <a:lstStyle/>
                    <a:p>
                      <a:pPr algn="ctr" rtl="0" fontAlgn="b"/>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sng" strike="noStrike" dirty="0">
                          <a:solidFill>
                            <a:srgbClr val="FF0000"/>
                          </a:solidFill>
                          <a:effectLst/>
                          <a:latin typeface="+mn-lt"/>
                          <a:hlinkClick r:id="rId4">
                            <a:extLst>
                              <a:ext uri="{A12FA001-AC4F-418D-AE19-62706E023703}">
                                <ahyp:hlinkClr xmlns:ahyp="http://schemas.microsoft.com/office/drawing/2018/hyperlinkcolor" val="tx"/>
                              </a:ext>
                            </a:extLst>
                          </a:hlinkClick>
                        </a:rPr>
                        <a:t>23/1981</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Multi-Link based Multi-AP Coordination for Low-Latency Traffic - Follow 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2917868254"/>
                  </a:ext>
                </a:extLst>
              </a:tr>
              <a:tr h="278505">
                <a:tc gridSpan="6">
                  <a:txBody>
                    <a:bodyPr/>
                    <a:lstStyle/>
                    <a:p>
                      <a:pPr algn="ctr" rtl="0" fontAlgn="b"/>
                      <a:r>
                        <a:rPr lang="en-US" sz="1000" b="1" i="0" u="sng" strike="noStrike" dirty="0">
                          <a:solidFill>
                            <a:schemeClr val="tx1"/>
                          </a:solidFill>
                          <a:effectLst/>
                          <a:latin typeface="+mn-lt"/>
                        </a:rPr>
                        <a:t>Converged SPs</a:t>
                      </a:r>
                    </a:p>
                  </a:txBody>
                  <a:tcPr marL="9525" marR="9525" marT="9525" marB="0" anchor="b"/>
                </a:tc>
                <a:tc hMerge="1">
                  <a:txBody>
                    <a:bodyPr/>
                    <a:lstStyle/>
                    <a:p>
                      <a:pPr algn="l" rtl="0" fontAlgn="b"/>
                      <a:endParaRPr lang="en-US" sz="1000" b="0" i="0" u="none" strike="noStrike" dirty="0">
                        <a:solidFill>
                          <a:schemeClr val="tx1"/>
                        </a:solidFill>
                        <a:effectLst/>
                        <a:latin typeface="+mn-lt"/>
                      </a:endParaRPr>
                    </a:p>
                  </a:txBody>
                  <a:tcPr marL="9525" marR="9525" marT="9525" marB="0" anchor="b"/>
                </a:tc>
                <a:tc hMerge="1">
                  <a:txBody>
                    <a:bodyPr/>
                    <a:lstStyle/>
                    <a:p>
                      <a:pPr algn="ctr" rtl="0" fontAlgn="b"/>
                      <a:endParaRPr lang="en-US" sz="1000" b="0" i="0" u="none" strike="noStrike" dirty="0">
                        <a:solidFill>
                          <a:schemeClr val="tx1"/>
                        </a:solidFill>
                        <a:effectLst/>
                        <a:latin typeface="+mn-lt"/>
                      </a:endParaRPr>
                    </a:p>
                  </a:txBody>
                  <a:tcPr marL="9525" marR="9525" marT="9525" marB="0" anchor="b"/>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r h="278505">
                <a:tc>
                  <a:txBody>
                    <a:bodyPr/>
                    <a:lstStyle/>
                    <a:p>
                      <a:pPr algn="ctr" rtl="0" fontAlgn="b"/>
                      <a:r>
                        <a:rPr lang="en-US" sz="1000" b="0" i="0" u="none" strike="noStrike" dirty="0">
                          <a:solidFill>
                            <a:schemeClr val="tx1"/>
                          </a:solidFill>
                          <a:effectLst/>
                          <a:latin typeface="+mn-lt"/>
                        </a:rPr>
                        <a:t>See Title</a:t>
                      </a:r>
                    </a:p>
                  </a:txBody>
                  <a:tcPr marL="9525" marR="9525" marT="9525" marB="0" anchor="b"/>
                </a:tc>
                <a:tc>
                  <a:txBody>
                    <a:bodyPr/>
                    <a:lstStyle/>
                    <a:p>
                      <a:pPr algn="l" rtl="0" fontAlgn="b"/>
                      <a:r>
                        <a:rPr lang="en-US" sz="1000" b="0" i="0" u="none" strike="noStrike" dirty="0">
                          <a:solidFill>
                            <a:schemeClr val="tx1"/>
                          </a:solidFill>
                          <a:effectLst/>
                          <a:latin typeface="+mn-lt"/>
                        </a:rPr>
                        <a:t>11-23/352, 11-23/356, 11-23/1102, 11-23/1888, 11-23/1914, 11-23/1997</a:t>
                      </a:r>
                    </a:p>
                  </a:txBody>
                  <a:tcPr marL="9525" marR="9525" marT="9525" marB="0" anchor="b"/>
                </a:tc>
                <a:tc>
                  <a:txBody>
                    <a:bodyPr/>
                    <a:lstStyle/>
                    <a:p>
                      <a:pPr algn="ctr" rtl="0" fontAlgn="b"/>
                      <a:r>
                        <a:rPr lang="en-US" sz="1000" b="0" i="0" u="none" strike="noStrike" dirty="0">
                          <a:solidFill>
                            <a:schemeClr val="tx1"/>
                          </a:solidFill>
                          <a:effectLst/>
                          <a:latin typeface="+mn-lt"/>
                        </a:rPr>
                        <a:t>Misc.</a:t>
                      </a:r>
                    </a:p>
                  </a:txBody>
                  <a:tcPr marL="9525" marR="9525" marT="9525" marB="0" anchor="b"/>
                </a:tc>
                <a:tc>
                  <a:txBody>
                    <a:bodyPr/>
                    <a:lstStyle/>
                    <a:p>
                      <a:pPr algn="ctr" rtl="0" fontAlgn="ctr"/>
                      <a:r>
                        <a:rPr lang="en-US" sz="1000" b="0" i="0" u="none" strike="noStrike" dirty="0">
                          <a:solidFill>
                            <a:schemeClr val="tx1"/>
                          </a:solidFill>
                          <a:effectLst/>
                          <a:latin typeface="+mn-lt"/>
                        </a:rPr>
                        <a:t>Pending SP</a:t>
                      </a:r>
                    </a:p>
                  </a:txBody>
                  <a:tcPr marL="9525" marR="9525" marT="9525" marB="0" anchor="ctr"/>
                </a:tc>
                <a:tc>
                  <a:txBody>
                    <a:bodyPr/>
                    <a:lstStyle/>
                    <a:p>
                      <a:pPr algn="ctr" rtl="0" fontAlgn="ctr"/>
                      <a:r>
                        <a:rPr lang="en-US" sz="1000" b="0" i="0" u="none" strike="noStrike" dirty="0">
                          <a:solidFill>
                            <a:schemeClr val="tx1"/>
                          </a:solidFill>
                          <a:effectLst/>
                          <a:latin typeface="+mn-lt"/>
                        </a:rPr>
                        <a:t>Header Security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70350245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3659864"/>
                  </a:ext>
                </a:extLst>
              </a:tr>
            </a:tbl>
          </a:graphicData>
        </a:graphic>
      </p:graphicFrame>
    </p:spTree>
    <p:extLst>
      <p:ext uri="{BB962C8B-B14F-4D97-AF65-F5344CB8AC3E}">
        <p14:creationId xmlns:p14="http://schemas.microsoft.com/office/powerpoint/2010/main" val="8461084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7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96 pending submissions as of EOY 2023</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https://mentor.ieee.org/802.11/dcn/23/11-23-2075-</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-00bn-tgbn-november-2023-meeting-minutes.docx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Nov-Dec: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https://mentor.ieee.org/802.11/dcn/23/11-23-2204-</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-00bn-tgbn-november-december-2023-teleconference-minutes.docx</a:t>
            </a:r>
            <a:endParaRPr lang="en-US" sz="1800" dirty="0">
              <a:solidFill>
                <a:schemeClr val="tx1"/>
              </a:solidFill>
            </a:endParaRPr>
          </a:p>
          <a:p>
            <a:pPr marL="457200" lvl="1" indent="0"/>
            <a:endParaRPr lang="en-US" sz="1800" dirty="0"/>
          </a:p>
          <a:p>
            <a:r>
              <a:rPr lang="en-US" sz="1800" dirty="0"/>
              <a:t>Move: Yusuke </a:t>
            </a:r>
            <a:r>
              <a:rPr lang="en-US" sz="1800" dirty="0" err="1"/>
              <a:t>Asai</a:t>
            </a:r>
            <a:r>
              <a:rPr lang="en-US" sz="1800" dirty="0"/>
              <a:t>			Second: </a:t>
            </a:r>
            <a:r>
              <a:rPr lang="en-US" sz="1800" dirty="0" err="1"/>
              <a:t>Yanchun</a:t>
            </a:r>
            <a:r>
              <a:rPr lang="en-US" sz="1800" dirty="0"/>
              <a:t> Li</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b="1" dirty="0"/>
              <a:t>PHY ad-hoc chairs candidates</a:t>
            </a:r>
          </a:p>
          <a:p>
            <a:pPr marL="1200150" lvl="2" indent="-342900">
              <a:buFont typeface="Arial" panose="020B0604020202020204" pitchFamily="34" charset="0"/>
              <a:buChar char="•"/>
            </a:pPr>
            <a:r>
              <a:rPr lang="en-US" dirty="0"/>
              <a:t>Dongguk Lim, Sigurd Schelstraete, Tianyu Wu</a:t>
            </a:r>
          </a:p>
          <a:p>
            <a:pPr marL="800100" lvl="1" indent="-342900">
              <a:buFont typeface="Arial" panose="020B0604020202020204" pitchFamily="34" charset="0"/>
              <a:buChar char="•"/>
            </a:pPr>
            <a:r>
              <a:rPr lang="en-US" b="1" dirty="0"/>
              <a:t>MAC ad-hoc chairs candidates</a:t>
            </a:r>
          </a:p>
          <a:p>
            <a:pPr marL="1200150" lvl="2" indent="-342900">
              <a:buFont typeface="Arial" panose="020B0604020202020204" pitchFamily="34" charset="0"/>
              <a:buChar char="•"/>
            </a:pPr>
            <a:r>
              <a:rPr lang="en-US" dirty="0"/>
              <a:t>Xiaofei Wang, Srinivas Kandala, Jeongki Kim</a:t>
            </a:r>
          </a:p>
          <a:p>
            <a:pPr marL="400050">
              <a:buFont typeface="Arial" panose="020B0604020202020204" pitchFamily="34" charset="0"/>
              <a:buChar char="•"/>
            </a:pPr>
            <a:endParaRPr lang="en-US" dirty="0"/>
          </a:p>
          <a:p>
            <a:pPr marL="400050">
              <a:buFont typeface="Arial" panose="020B0604020202020204" pitchFamily="34" charset="0"/>
              <a:buChar char="•"/>
            </a:pPr>
            <a:r>
              <a:rPr lang="en-US" dirty="0"/>
              <a:t>Nomination window is closed.</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 Coordinated Medium Access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23/1887</a:t>
            </a:r>
            <a:r>
              <a:rPr lang="en-US" sz="1400" b="0" dirty="0">
                <a:solidFill>
                  <a:srgbClr val="00B050"/>
                </a:solidFill>
              </a:rPr>
              <a:t> Coordinated Medium Access for Multi-AP Deployments 	Giovanni </a:t>
            </a:r>
            <a:r>
              <a:rPr lang="en-US" sz="1400" b="0" dirty="0" err="1">
                <a:solidFill>
                  <a:srgbClr val="00B050"/>
                </a:solidFill>
              </a:rPr>
              <a:t>Chisci</a:t>
            </a:r>
            <a:endParaRPr lang="en-US" sz="1400" b="0" dirty="0">
              <a:solidFill>
                <a:srgbClr val="00B050"/>
              </a:solidFill>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23/1973</a:t>
            </a:r>
            <a:r>
              <a:rPr lang="en-US" sz="1400" b="0" dirty="0">
                <a:solidFill>
                  <a:srgbClr val="00B050"/>
                </a:solidFill>
              </a:rPr>
              <a:t> Discussion on UHR enhanced channel access 			</a:t>
            </a:r>
            <a:r>
              <a:rPr lang="en-US" sz="1400" b="0" dirty="0" err="1">
                <a:solidFill>
                  <a:srgbClr val="00B050"/>
                </a:solidFill>
              </a:rPr>
              <a:t>Yanchun</a:t>
            </a:r>
            <a:r>
              <a:rPr lang="en-US" sz="1400" b="0" dirty="0">
                <a:solidFill>
                  <a:srgbClr val="00B050"/>
                </a:solidFill>
              </a:rPr>
              <a:t> Li</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23/2186</a:t>
            </a:r>
            <a:r>
              <a:rPr lang="en-US" sz="1400" b="0" dirty="0">
                <a:solidFill>
                  <a:srgbClr val="00B050"/>
                </a:solidFill>
              </a:rPr>
              <a:t>  MAP coordination for DFS channel 				Jay Yang</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a:t>
            </a:r>
            <a:endParaRPr lang="en-US" sz="1400" dirty="0">
              <a:solidFill>
                <a:srgbClr val="00B050"/>
              </a:solidFill>
            </a:endParaRPr>
          </a:p>
          <a:p>
            <a:pPr>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23/1912</a:t>
            </a:r>
            <a:r>
              <a:rPr lang="en-US" sz="1400" dirty="0">
                <a:solidFill>
                  <a:schemeClr val="bg1">
                    <a:lumMod val="65000"/>
                  </a:schemeClr>
                </a:solidFill>
              </a:rPr>
              <a:t> </a:t>
            </a:r>
            <a:r>
              <a:rPr lang="en-US" sz="1400" b="0" i="0" u="none" strike="noStrike" dirty="0">
                <a:solidFill>
                  <a:schemeClr val="bg1">
                    <a:lumMod val="65000"/>
                  </a:schemeClr>
                </a:solidFill>
                <a:effectLst/>
              </a:rPr>
              <a:t>Coordinated TDMA Procedure</a:t>
            </a:r>
            <a:r>
              <a:rPr lang="en-US" sz="1400" dirty="0">
                <a:solidFill>
                  <a:schemeClr val="bg1">
                    <a:lumMod val="65000"/>
                  </a:schemeClr>
                </a:solidFill>
              </a:rPr>
              <a:t> 					</a:t>
            </a:r>
            <a:r>
              <a:rPr lang="en-US" sz="1400" b="0" i="0" u="none" strike="noStrike" dirty="0" err="1">
                <a:solidFill>
                  <a:schemeClr val="bg1">
                    <a:lumMod val="65000"/>
                  </a:schemeClr>
                </a:solidFill>
                <a:effectLst/>
              </a:rPr>
              <a:t>GeonHwan</a:t>
            </a:r>
            <a:r>
              <a:rPr lang="en-US" sz="1400" b="0" i="0" u="none" strike="noStrike" dirty="0">
                <a:solidFill>
                  <a:schemeClr val="bg1">
                    <a:lumMod val="65000"/>
                  </a:schemeClr>
                </a:solidFill>
                <a:effectLst/>
              </a:rPr>
              <a:t> Kim</a:t>
            </a:r>
          </a:p>
          <a:p>
            <a:pPr>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23/2212</a:t>
            </a:r>
            <a:r>
              <a:rPr lang="en-US" sz="1400" b="0" i="0" u="none" strike="noStrike" kern="1200" dirty="0">
                <a:solidFill>
                  <a:schemeClr val="bg1">
                    <a:lumMod val="65000"/>
                  </a:schemeClr>
                </a:solidFill>
                <a:effectLst/>
                <a:ea typeface="Times New Roman" panose="02020603050405020304" pitchFamily="18" charset="0"/>
              </a:rPr>
              <a:t> R-TWT-protection-in-11bn 						</a:t>
            </a:r>
            <a:r>
              <a:rPr lang="en-US" sz="1400" b="0" i="0" u="none" strike="noStrike" kern="1200" dirty="0" err="1">
                <a:solidFill>
                  <a:schemeClr val="bg1">
                    <a:lumMod val="65000"/>
                  </a:schemeClr>
                </a:solidFill>
                <a:effectLst/>
                <a:ea typeface="Times New Roman" panose="02020603050405020304" pitchFamily="18" charset="0"/>
              </a:rPr>
              <a:t>Xiangxin</a:t>
            </a:r>
            <a:r>
              <a:rPr lang="en-US" sz="1400" b="0" i="0" u="none" strike="noStrike" kern="1200" dirty="0">
                <a:solidFill>
                  <a:schemeClr val="bg1">
                    <a:lumMod val="65000"/>
                  </a:schemeClr>
                </a:solidFill>
                <a:effectLst/>
                <a:ea typeface="Times New Roman" panose="02020603050405020304" pitchFamily="18" charset="0"/>
              </a:rPr>
              <a:t> Gu</a:t>
            </a:r>
            <a:endParaRPr lang="en-US" sz="1400" b="0" i="0" u="none" strike="noStrike" dirty="0">
              <a:solidFill>
                <a:schemeClr val="bg1">
                  <a:lumMod val="65000"/>
                </a:schemeClr>
              </a:solidFill>
              <a:effectLst/>
            </a:endParaRP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23/1836</a:t>
            </a:r>
            <a:r>
              <a:rPr lang="en-GB" sz="1400" b="0" i="0" u="none" strike="sngStrike" kern="1200" dirty="0">
                <a:solidFill>
                  <a:srgbClr val="FF0000"/>
                </a:solidFill>
                <a:effectLst/>
                <a:ea typeface="MS Gothic" panose="020B0609070205080204" pitchFamily="49" charset="-128"/>
              </a:rPr>
              <a:t> MAP security consideration 						Jay Yang 	[1SP MAP 7’]</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23/1837</a:t>
            </a:r>
            <a:r>
              <a:rPr lang="en-GB" sz="1400" b="0" i="0" u="none" strike="sngStrike" kern="1200" dirty="0">
                <a:solidFill>
                  <a:srgbClr val="FF0000"/>
                </a:solidFill>
                <a:effectLst/>
                <a:ea typeface="MS Gothic" panose="020B0609070205080204" pitchFamily="49" charset="-128"/>
              </a:rPr>
              <a:t> MAP group set-up operation discussion 				Jay Yang 	[1SP MAP 7’]</a:t>
            </a: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23/1980</a:t>
            </a:r>
            <a:r>
              <a:rPr lang="en-US" sz="1400" b="0" i="0" u="none" strike="sngStrike" kern="1200" dirty="0">
                <a:solidFill>
                  <a:srgbClr val="FF0000"/>
                </a:solidFill>
                <a:effectLst/>
                <a:ea typeface="MS Gothic" panose="020B0609070205080204" pitchFamily="49" charset="-128"/>
              </a:rPr>
              <a:t> Coordinated AP-assisted Med. Synch. Rec.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kern="1200" dirty="0">
              <a:solidFill>
                <a:srgbClr val="FF0000"/>
              </a:solidFill>
              <a:effectLst/>
              <a:ea typeface="MS Gothic" panose="020B0609070205080204" pitchFamily="49" charset="-128"/>
            </a:endParaRP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23/1981</a:t>
            </a:r>
            <a:r>
              <a:rPr lang="en-US" sz="1400" b="0" i="0" u="none" strike="sngStrike" kern="1200" dirty="0">
                <a:solidFill>
                  <a:srgbClr val="FF0000"/>
                </a:solidFill>
                <a:effectLst/>
                <a:ea typeface="MS Gothic" panose="020B0609070205080204" pitchFamily="49" charset="-128"/>
              </a:rPr>
              <a:t> ML based Multi-AP Coord. for Low-Lat. Traffic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dirty="0">
              <a:solidFill>
                <a:srgbClr val="FF0000"/>
              </a:solidFill>
              <a:effectLst/>
            </a:endParaRPr>
          </a:p>
          <a:p>
            <a:pPr>
              <a:buFont typeface="Arial" panose="020B0604020202020204" pitchFamily="34" charset="0"/>
              <a:buChar char="•"/>
            </a:pPr>
            <a:endParaRPr lang="en-US" sz="1400" b="0" i="0" u="none" strike="noStrike" dirty="0">
              <a:effectLst/>
            </a:endParaRPr>
          </a:p>
          <a:p>
            <a:pPr>
              <a:buFont typeface="Arial" panose="020B0604020202020204" pitchFamily="34" charset="0"/>
              <a:buChar char="•"/>
            </a:pPr>
            <a:endParaRPr lang="en-US" sz="1400" b="0" dirty="0"/>
          </a:p>
          <a:p>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Ad-hoc </a:t>
            </a:r>
            <a:r>
              <a:rPr lang="en-US" altLang="en-US" sz="1600"/>
              <a:t>chairs elections</a:t>
            </a:r>
            <a:endParaRPr lang="en-US" altLang="en-US"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r>
              <a:rPr lang="en-US" dirty="0"/>
              <a:t>Dongguk Lim, Sigurd </a:t>
            </a:r>
            <a:r>
              <a:rPr lang="en-US" dirty="0" err="1"/>
              <a:t>Schelstraete</a:t>
            </a:r>
            <a:r>
              <a:rPr lang="en-US" dirty="0"/>
              <a:t>, </a:t>
            </a:r>
            <a:r>
              <a:rPr lang="en-US" dirty="0" err="1"/>
              <a:t>Tianyu</a:t>
            </a:r>
            <a:r>
              <a:rPr lang="en-US" dirty="0"/>
              <a:t> Wu</a:t>
            </a:r>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457200" lvl="1" indent="0"/>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1200150" lvl="2" indent="-342900">
              <a:buFont typeface="Arial" panose="020B0604020202020204" pitchFamily="34" charset="0"/>
              <a:buChar char="•"/>
            </a:pPr>
            <a:r>
              <a:rPr lang="en-US" sz="1800" dirty="0"/>
              <a:t>Dongguk Lim, Sigurd </a:t>
            </a:r>
            <a:r>
              <a:rPr lang="en-US" sz="1800" dirty="0" err="1"/>
              <a:t>Schelstraete</a:t>
            </a:r>
            <a:r>
              <a:rPr lang="en-US" sz="1800" dirty="0"/>
              <a:t>, </a:t>
            </a:r>
            <a:r>
              <a:rPr lang="en-US" sz="1800" dirty="0" err="1"/>
              <a:t>Tianyu</a:t>
            </a:r>
            <a:r>
              <a:rPr lang="en-US" sz="1800" dirty="0"/>
              <a:t> Wu</a:t>
            </a:r>
            <a:endParaRPr lang="en-US" sz="1600" dirty="0"/>
          </a:p>
          <a:p>
            <a:pPr marL="800100" lvl="1" indent="-342900">
              <a:buFont typeface="Arial" panose="020B0604020202020204" pitchFamily="34" charset="0"/>
              <a:buChar char="•"/>
            </a:pPr>
            <a:r>
              <a:rPr lang="en-US" sz="1800" dirty="0"/>
              <a:t>MAC ad-hoc chairs:</a:t>
            </a:r>
          </a:p>
          <a:p>
            <a:pPr marL="1200150" lvl="2"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857250" lvl="2" indent="0"/>
            <a:endParaRPr lang="en-US" dirty="0"/>
          </a:p>
          <a:p>
            <a:pPr marL="0" indent="0"/>
            <a:r>
              <a:rPr lang="en-US" sz="2000" dirty="0"/>
              <a:t>Move: Sean Coffey			Second: Abhishek Patil</a:t>
            </a:r>
          </a:p>
          <a:p>
            <a:pPr marL="0" indent="0"/>
            <a:r>
              <a:rPr lang="en-US" sz="2000" dirty="0"/>
              <a:t>Discussion: None.</a:t>
            </a:r>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(C-TDMA &amp; NC AP MLD)</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 [Q&amp;A]</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23/1912</a:t>
            </a:r>
            <a:r>
              <a:rPr lang="en-US" sz="1400" dirty="0">
                <a:solidFill>
                  <a:srgbClr val="00B050"/>
                </a:solidFill>
              </a:rPr>
              <a:t> </a:t>
            </a:r>
            <a:r>
              <a:rPr lang="en-US" sz="1400" b="0" i="0" u="none" strike="noStrike" dirty="0">
                <a:solidFill>
                  <a:srgbClr val="00B050"/>
                </a:solidFill>
                <a:effectLst/>
              </a:rPr>
              <a:t>Coordinated TDMA Procedure</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endParaRPr lang="en-US" sz="1400" dirty="0">
              <a:solidFill>
                <a:srgbClr val="00B050"/>
              </a:solidFill>
            </a:endParaRPr>
          </a:p>
          <a:p>
            <a:pPr>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23/2212</a:t>
            </a:r>
            <a:r>
              <a:rPr lang="en-US" sz="1400" b="0" i="0" u="none" strike="noStrike" kern="1200" dirty="0">
                <a:solidFill>
                  <a:srgbClr val="00B050"/>
                </a:solidFill>
                <a:effectLst/>
                <a:ea typeface="Times New Roman" panose="02020603050405020304" pitchFamily="18" charset="0"/>
              </a:rPr>
              <a:t> R-TWT-protection-in-11bn 						</a:t>
            </a:r>
            <a:r>
              <a:rPr lang="en-US" sz="1400" b="0" i="0" u="none" strike="noStrike" kern="1200" dirty="0" err="1">
                <a:solidFill>
                  <a:srgbClr val="00B050"/>
                </a:solidFill>
                <a:effectLst/>
                <a:ea typeface="Times New Roman" panose="02020603050405020304" pitchFamily="18" charset="0"/>
              </a:rPr>
              <a:t>Xiangxin</a:t>
            </a:r>
            <a:r>
              <a:rPr lang="en-US" sz="1400" b="0" i="0" u="none" strike="noStrike" kern="1200" dirty="0">
                <a:solidFill>
                  <a:srgbClr val="00B050"/>
                </a:solidFill>
                <a:effectLst/>
                <a:ea typeface="Times New Roman" panose="02020603050405020304" pitchFamily="18" charset="0"/>
              </a:rPr>
              <a:t> Gu</a:t>
            </a:r>
            <a:endParaRPr lang="en-US" sz="1400" b="0" i="0" u="none" strike="noStrike" dirty="0">
              <a:solidFill>
                <a:srgbClr val="00B050"/>
              </a:solidFill>
              <a:effectLst/>
            </a:endParaRP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23/1898</a:t>
            </a:r>
            <a:r>
              <a:rPr lang="en-US" sz="1400" dirty="0">
                <a:solidFill>
                  <a:srgbClr val="00B050"/>
                </a:solidFill>
              </a:rPr>
              <a:t> </a:t>
            </a:r>
            <a:r>
              <a:rPr lang="en-US" sz="1400" b="0" i="0" u="none" strike="noStrike" dirty="0">
                <a:solidFill>
                  <a:srgbClr val="00B050"/>
                </a:solidFill>
                <a:effectLst/>
              </a:rPr>
              <a:t>Signaling-details-for-non-</a:t>
            </a:r>
            <a:r>
              <a:rPr lang="en-US" sz="1400" b="0" i="0" u="none" strike="noStrike" dirty="0" err="1">
                <a:solidFill>
                  <a:srgbClr val="00B050"/>
                </a:solidFill>
                <a:effectLst/>
              </a:rPr>
              <a:t>colocated</a:t>
            </a:r>
            <a:r>
              <a:rPr lang="en-US" sz="1400" b="0" i="0" u="none" strike="noStrike" dirty="0">
                <a:solidFill>
                  <a:srgbClr val="00B050"/>
                </a:solidFill>
                <a:effectLst/>
              </a:rPr>
              <a:t>-ap-</a:t>
            </a:r>
            <a:r>
              <a:rPr lang="en-US" sz="1400" b="0" i="0" u="none" strike="noStrike" dirty="0" err="1">
                <a:solidFill>
                  <a:srgbClr val="00B050"/>
                </a:solidFill>
                <a:effectLst/>
              </a:rPr>
              <a:t>mld</a:t>
            </a:r>
            <a:r>
              <a:rPr lang="en-US" sz="1400" dirty="0">
                <a:solidFill>
                  <a:srgbClr val="00B050"/>
                </a:solidFill>
              </a:rPr>
              <a:t> 			</a:t>
            </a:r>
            <a:r>
              <a:rPr lang="en-US" sz="1400" b="0" i="0" u="none" strike="noStrike" dirty="0">
                <a:solidFill>
                  <a:srgbClr val="00B050"/>
                </a:solidFill>
                <a:effectLst/>
              </a:rPr>
              <a:t>Guogang Huang</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23/1930</a:t>
            </a:r>
            <a:r>
              <a:rPr lang="en-US" sz="1400" dirty="0">
                <a:solidFill>
                  <a:srgbClr val="00B050"/>
                </a:solidFill>
              </a:rPr>
              <a:t> </a:t>
            </a:r>
            <a:r>
              <a:rPr lang="en-US" sz="1400" b="0" i="0" u="none" strike="noStrike" dirty="0">
                <a:solidFill>
                  <a:srgbClr val="00B050"/>
                </a:solidFill>
                <a:effectLst/>
              </a:rPr>
              <a:t>A non-collocated AP MLD framework further discussion</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000" dirty="0">
                <a:solidFill>
                  <a:schemeClr val="bg1">
                    <a:lumMod val="65000"/>
                  </a:schemeClr>
                </a:solidFill>
              </a:rPr>
              <a:t>Allocate Q&amp;A 10 mins</a:t>
            </a:r>
            <a:endParaRPr lang="en-US" sz="1000" b="0" i="0" u="none" strike="noStrike" dirty="0">
              <a:solidFill>
                <a:schemeClr val="bg1">
                  <a:lumMod val="65000"/>
                </a:schemeClr>
              </a:solidFill>
              <a:effectLst/>
            </a:endParaRPr>
          </a:p>
          <a:p>
            <a:pPr>
              <a:buFont typeface="Arial" panose="020B0604020202020204" pitchFamily="34" charset="0"/>
              <a:buChar char="•"/>
            </a:pPr>
            <a:r>
              <a:rPr lang="en-GB"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23/2029</a:t>
            </a:r>
            <a:r>
              <a:rPr lang="en-GB" sz="1400" b="0" i="0" u="none" strike="noStrike" kern="1200" dirty="0">
                <a:solidFill>
                  <a:schemeClr val="bg1">
                    <a:lumMod val="65000"/>
                  </a:schemeClr>
                </a:solidFill>
                <a:effectLst/>
                <a:ea typeface="MS Gothic" panose="020B0609070205080204" pitchFamily="49" charset="-128"/>
              </a:rPr>
              <a:t> Overview of Enterprise Policy and Goals 				Brian Hart	[1SP U&amp;R 7’]</a:t>
            </a:r>
            <a:endParaRPr lang="en-US" sz="1400" b="0" i="0" u="none" strike="noStrike" dirty="0">
              <a:solidFill>
                <a:schemeClr val="bg1">
                  <a:lumMod val="65000"/>
                </a:schemeClr>
              </a:solidFill>
              <a:effectLst/>
            </a:endParaRPr>
          </a:p>
          <a:p>
            <a:pPr marL="0" marR="0" indent="0" algn="ctr" rtl="0" eaLnBrk="1" fontAlgn="auto" latinLnBrk="0" hangingPunct="1">
              <a:spcBef>
                <a:spcPts val="0"/>
              </a:spcBef>
              <a:spcAft>
                <a:spcPts val="0"/>
              </a:spcAft>
            </a:pPr>
            <a:endParaRPr lang="en-US" sz="1800" b="0" i="0" u="none" strike="noStrike" dirty="0">
              <a:effectLst/>
              <a:latin typeface="Arial" panose="020B0604020202020204" pitchFamily="34" charset="0"/>
            </a:endParaRP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1)</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23/1919</a:t>
            </a:r>
            <a:r>
              <a:rPr lang="en-US" sz="1400" dirty="0">
                <a:solidFill>
                  <a:srgbClr val="00B050"/>
                </a:solidFill>
              </a:rPr>
              <a:t> </a:t>
            </a:r>
            <a:r>
              <a:rPr lang="en-US" sz="1400" b="0" i="0" u="none" strike="noStrike" dirty="0" err="1">
                <a:solidFill>
                  <a:srgbClr val="00B050"/>
                </a:solidFill>
                <a:effectLst/>
              </a:rPr>
              <a:t>dRU</a:t>
            </a:r>
            <a:r>
              <a:rPr lang="en-US" sz="1400" b="0" i="0" u="none" strike="noStrike" dirty="0">
                <a:solidFill>
                  <a:srgbClr val="00B050"/>
                </a:solidFill>
                <a:effectLst/>
              </a:rPr>
              <a:t> Proposal</a:t>
            </a:r>
            <a:r>
              <a:rPr lang="en-US" sz="1400" dirty="0">
                <a:solidFill>
                  <a:srgbClr val="00B050"/>
                </a:solidFill>
              </a:rPr>
              <a:t> 								</a:t>
            </a:r>
            <a:r>
              <a:rPr lang="en-US" sz="1400" b="0" i="0" u="none" strike="noStrike" dirty="0">
                <a:solidFill>
                  <a:srgbClr val="00B050"/>
                </a:solidFill>
                <a:effectLst/>
              </a:rPr>
              <a:t>Eunsung Park</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23/1988</a:t>
            </a:r>
            <a:r>
              <a:rPr lang="en-US" sz="1400" dirty="0">
                <a:solidFill>
                  <a:srgbClr val="00B050"/>
                </a:solidFill>
              </a:rPr>
              <a:t> </a:t>
            </a:r>
            <a:r>
              <a:rPr lang="en-US" sz="1400" b="0" i="0" u="none" strike="noStrike" dirty="0">
                <a:solidFill>
                  <a:srgbClr val="00B050"/>
                </a:solidFill>
                <a:effectLst/>
              </a:rPr>
              <a:t>High Level Thoughts on DRU Design</a:t>
            </a:r>
            <a:r>
              <a:rPr lang="en-US" sz="1400" dirty="0">
                <a:solidFill>
                  <a:srgbClr val="00B050"/>
                </a:solidFill>
              </a:rPr>
              <a:t> 				</a:t>
            </a:r>
            <a:r>
              <a:rPr lang="en-US" sz="1400" b="0" i="0" u="none" strike="noStrike" dirty="0">
                <a:solidFill>
                  <a:srgbClr val="00B050"/>
                </a:solidFill>
                <a:effectLst/>
              </a:rPr>
              <a:t>Lin Yang</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23/2020</a:t>
            </a:r>
            <a:r>
              <a:rPr lang="en-US" sz="1400" dirty="0">
                <a:solidFill>
                  <a:srgbClr val="00B050"/>
                </a:solidFill>
              </a:rPr>
              <a:t> </a:t>
            </a:r>
            <a:r>
              <a:rPr lang="en-US" sz="1400" b="0" i="0" u="none" strike="noStrike" dirty="0">
                <a:solidFill>
                  <a:srgbClr val="00B050"/>
                </a:solidFill>
                <a:effectLst/>
              </a:rPr>
              <a:t>High Level Perspective on Distributed Tone RU for 11bn</a:t>
            </a:r>
            <a:r>
              <a:rPr lang="en-US" sz="1400" dirty="0">
                <a:solidFill>
                  <a:srgbClr val="00B050"/>
                </a:solidFill>
              </a:rPr>
              <a:t> 	</a:t>
            </a:r>
            <a:r>
              <a:rPr lang="en-US" sz="1400" b="0" i="0" u="none" strike="noStrike" dirty="0" err="1">
                <a:solidFill>
                  <a:srgbClr val="00B050"/>
                </a:solidFill>
                <a:effectLst/>
              </a:rPr>
              <a:t>Shengquan</a:t>
            </a:r>
            <a:r>
              <a:rPr lang="en-US" sz="1400" b="0" i="0" u="none" strike="noStrike" dirty="0">
                <a:solidFill>
                  <a:srgbClr val="00B050"/>
                </a:solidFill>
                <a:effectLst/>
              </a:rPr>
              <a:t> Hu</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23/2021</a:t>
            </a:r>
            <a:r>
              <a:rPr lang="en-US" sz="1400" dirty="0">
                <a:solidFill>
                  <a:srgbClr val="00B050"/>
                </a:solidFill>
              </a:rPr>
              <a:t> </a:t>
            </a:r>
            <a:r>
              <a:rPr lang="en-US" sz="1400" b="0" i="0" u="none" strike="noStrike" dirty="0">
                <a:solidFill>
                  <a:srgbClr val="00B050"/>
                </a:solidFill>
                <a:effectLst/>
              </a:rPr>
              <a:t>Principle and Methodology for </a:t>
            </a:r>
            <a:r>
              <a:rPr lang="en-US" sz="1400" b="0" i="0" u="none" strike="noStrike" dirty="0" err="1">
                <a:solidFill>
                  <a:srgbClr val="00B050"/>
                </a:solidFill>
                <a:effectLst/>
              </a:rPr>
              <a:t>dRU</a:t>
            </a:r>
            <a:r>
              <a:rPr lang="en-US" sz="1400" b="0" i="0" u="none" strike="noStrike" dirty="0">
                <a:solidFill>
                  <a:srgbClr val="00B050"/>
                </a:solidFill>
                <a:effectLst/>
              </a:rPr>
              <a:t> Tone Plan Design</a:t>
            </a:r>
            <a:r>
              <a:rPr lang="en-US" sz="1400" dirty="0">
                <a:solidFill>
                  <a:srgbClr val="00B050"/>
                </a:solidFill>
              </a:rPr>
              <a:t> 		</a:t>
            </a:r>
            <a:r>
              <a:rPr lang="en-US" sz="1400" b="0" i="0" u="none" strike="noStrike" dirty="0" err="1">
                <a:solidFill>
                  <a:srgbClr val="00B050"/>
                </a:solidFill>
                <a:effectLst/>
              </a:rPr>
              <a:t>Shengquan</a:t>
            </a:r>
            <a:r>
              <a:rPr lang="en-US" sz="1400" b="0" i="0" u="none" strike="noStrike" dirty="0">
                <a:solidFill>
                  <a:srgbClr val="00B050"/>
                </a:solidFill>
                <a:effectLst/>
              </a:rPr>
              <a:t> Hu</a:t>
            </a:r>
            <a:endParaRPr lang="en-US"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 &amp; QoS</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23/1834</a:t>
            </a:r>
            <a:r>
              <a:rPr lang="en-US" sz="1400" dirty="0">
                <a:solidFill>
                  <a:srgbClr val="00B050"/>
                </a:solidFill>
              </a:rPr>
              <a:t> </a:t>
            </a:r>
            <a:r>
              <a:rPr lang="en-US" sz="1400" b="0" i="0" u="none" strike="noStrike" dirty="0">
                <a:solidFill>
                  <a:srgbClr val="00B050"/>
                </a:solidFill>
                <a:effectLst/>
              </a:rPr>
              <a:t>High Criticality Use Cases and Requirements</a:t>
            </a:r>
            <a:r>
              <a:rPr lang="en-US" sz="1400" dirty="0">
                <a:solidFill>
                  <a:srgbClr val="00B050"/>
                </a:solidFill>
              </a:rPr>
              <a:t> 		</a:t>
            </a:r>
            <a:r>
              <a:rPr lang="en-US" sz="1400" b="0" i="0" u="none" strike="noStrike" dirty="0">
                <a:solidFill>
                  <a:srgbClr val="00B050"/>
                </a:solidFill>
                <a:effectLst/>
              </a:rPr>
              <a:t>Iñaki Val Beitia</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23/1873</a:t>
            </a:r>
            <a:r>
              <a:rPr lang="en-US" sz="1400" dirty="0">
                <a:solidFill>
                  <a:srgbClr val="00B050"/>
                </a:solidFill>
              </a:rPr>
              <a:t> </a:t>
            </a:r>
            <a:r>
              <a:rPr lang="en-US" sz="1400" b="0" i="0" u="none" strike="noStrike" dirty="0">
                <a:solidFill>
                  <a:srgbClr val="00B050"/>
                </a:solidFill>
                <a:effectLst/>
              </a:rPr>
              <a:t>Post-FCS MAC Padding</a:t>
            </a:r>
            <a:r>
              <a:rPr lang="en-US" sz="1400" dirty="0">
                <a:solidFill>
                  <a:srgbClr val="00B050"/>
                </a:solidFill>
              </a:rPr>
              <a:t> 					</a:t>
            </a:r>
            <a:r>
              <a:rPr lang="en-US" sz="1400" b="0" i="0" u="none" strike="noStrike" dirty="0">
                <a:solidFill>
                  <a:srgbClr val="00B050"/>
                </a:solidFill>
                <a:effectLst/>
              </a:rPr>
              <a:t>Sindhu Verma</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23/1958</a:t>
            </a:r>
            <a:r>
              <a:rPr lang="en-US" sz="1400" dirty="0">
                <a:solidFill>
                  <a:srgbClr val="00B050"/>
                </a:solidFill>
              </a:rPr>
              <a:t> </a:t>
            </a:r>
            <a:r>
              <a:rPr lang="en-US" sz="1400" b="0" i="0" u="none" strike="noStrike" dirty="0">
                <a:solidFill>
                  <a:srgbClr val="00B050"/>
                </a:solidFill>
                <a:effectLst/>
              </a:rPr>
              <a:t>QoS Proxy for XR Use Cases</a:t>
            </a:r>
            <a:r>
              <a:rPr lang="en-US" sz="1400" dirty="0">
                <a:solidFill>
                  <a:srgbClr val="00B050"/>
                </a:solidFill>
              </a:rPr>
              <a:t> 					</a:t>
            </a:r>
            <a:r>
              <a:rPr lang="en-US" sz="1400" b="0" i="0" u="none" strike="noStrike" dirty="0">
                <a:solidFill>
                  <a:srgbClr val="00B050"/>
                </a:solidFill>
                <a:effectLst/>
              </a:rPr>
              <a:t>Guoqing Li</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23/1885</a:t>
            </a:r>
            <a:r>
              <a:rPr lang="en-US" sz="1400" dirty="0">
                <a:solidFill>
                  <a:srgbClr val="00B050"/>
                </a:solidFill>
              </a:rPr>
              <a:t> </a:t>
            </a:r>
            <a:r>
              <a:rPr lang="en-US" sz="1400" b="0" i="0" u="none" strike="noStrike" dirty="0">
                <a:solidFill>
                  <a:srgbClr val="00B050"/>
                </a:solidFill>
                <a:effectLst/>
              </a:rPr>
              <a:t>End-to-end QoS with SCS</a:t>
            </a:r>
            <a:r>
              <a:rPr lang="en-US" sz="1400" dirty="0">
                <a:solidFill>
                  <a:srgbClr val="00B050"/>
                </a:solidFill>
              </a:rPr>
              <a:t> 					</a:t>
            </a:r>
            <a:r>
              <a:rPr lang="en-US" sz="1400" b="0" i="0" u="none" strike="noStrike" dirty="0">
                <a:solidFill>
                  <a:srgbClr val="00B050"/>
                </a:solidFill>
                <a:effectLst/>
              </a:rPr>
              <a:t>Duncan Ho</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2)</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23/2031</a:t>
            </a:r>
            <a:r>
              <a:rPr lang="en-US" sz="1400" dirty="0">
                <a:solidFill>
                  <a:srgbClr val="00B050"/>
                </a:solidFill>
              </a:rPr>
              <a:t> </a:t>
            </a:r>
            <a:r>
              <a:rPr lang="en-US" sz="1400" b="0" i="0" u="none" strike="noStrike" dirty="0">
                <a:solidFill>
                  <a:srgbClr val="00B050"/>
                </a:solidFill>
                <a:effectLst/>
              </a:rPr>
              <a:t>Data Tones Grouping in Tone-Distributed RUs</a:t>
            </a:r>
            <a:r>
              <a:rPr lang="en-US" sz="1400" dirty="0">
                <a:solidFill>
                  <a:srgbClr val="00B050"/>
                </a:solidFill>
              </a:rPr>
              <a:t> </a:t>
            </a:r>
            <a:r>
              <a:rPr lang="en-US" sz="1400" b="0" i="0" u="none" strike="noStrike" dirty="0">
                <a:solidFill>
                  <a:srgbClr val="00B050"/>
                </a:solidFill>
                <a:effectLst/>
              </a:rPr>
              <a:t> 		Mahmoud Kamel</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23/2200</a:t>
            </a:r>
            <a:r>
              <a:rPr lang="en-US" sz="1400" dirty="0">
                <a:solidFill>
                  <a:srgbClr val="00B050"/>
                </a:solidFill>
              </a:rPr>
              <a:t> </a:t>
            </a:r>
            <a:r>
              <a:rPr lang="en-US" sz="1400" b="0" i="0" u="none" strike="noStrike" dirty="0">
                <a:solidFill>
                  <a:srgbClr val="00B050"/>
                </a:solidFill>
                <a:effectLst/>
              </a:rPr>
              <a:t>Distribution bandwidth of DRU</a:t>
            </a:r>
            <a:r>
              <a:rPr lang="en-US" sz="1400" dirty="0">
                <a:solidFill>
                  <a:srgbClr val="00B050"/>
                </a:solidFill>
              </a:rPr>
              <a:t> 				</a:t>
            </a:r>
            <a:r>
              <a:rPr lang="en-US" sz="1400" b="0" i="0" u="none" strike="noStrike" dirty="0">
                <a:solidFill>
                  <a:srgbClr val="00B050"/>
                </a:solidFill>
                <a:effectLst/>
              </a:rPr>
              <a:t>Ross Jian Yu</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24/0014</a:t>
            </a:r>
            <a:r>
              <a:rPr lang="en-US" sz="1400" dirty="0">
                <a:solidFill>
                  <a:srgbClr val="00B050"/>
                </a:solidFill>
              </a:rPr>
              <a:t> </a:t>
            </a:r>
            <a:r>
              <a:rPr lang="en-US" sz="1400" b="0" i="0" u="none" strike="noStrike" dirty="0">
                <a:solidFill>
                  <a:srgbClr val="00B050"/>
                </a:solidFill>
                <a:effectLst/>
              </a:rPr>
              <a:t>Further Thoughts on </a:t>
            </a:r>
            <a:r>
              <a:rPr lang="en-US" sz="1400" b="0" i="0" u="none" strike="noStrike" dirty="0" err="1">
                <a:solidFill>
                  <a:srgbClr val="00B050"/>
                </a:solidFill>
                <a:effectLst/>
              </a:rPr>
              <a:t>dRU</a:t>
            </a:r>
            <a:r>
              <a:rPr lang="en-US" sz="1400" dirty="0">
                <a:solidFill>
                  <a:srgbClr val="00B050"/>
                </a:solidFill>
              </a:rPr>
              <a:t> 					</a:t>
            </a:r>
            <a:r>
              <a:rPr lang="en-US" sz="1400" b="0" i="0" u="none" strike="noStrike" dirty="0">
                <a:solidFill>
                  <a:srgbClr val="00B050"/>
                </a:solidFill>
                <a:effectLst/>
              </a:rPr>
              <a:t>Eunsung Park</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23/1875</a:t>
            </a:r>
            <a:r>
              <a:rPr lang="en-US" sz="1400" dirty="0">
                <a:solidFill>
                  <a:srgbClr val="00B050"/>
                </a:solidFill>
              </a:rPr>
              <a:t> </a:t>
            </a:r>
            <a:r>
              <a:rPr lang="en-US" sz="1400" b="0" i="0" u="none" strike="noStrike" dirty="0">
                <a:solidFill>
                  <a:srgbClr val="00B050"/>
                </a:solidFill>
                <a:effectLst/>
              </a:rPr>
              <a:t>Power save proposal for non-AP/mobile-AP</a:t>
            </a:r>
            <a:r>
              <a:rPr lang="en-US" sz="1400" dirty="0">
                <a:solidFill>
                  <a:srgbClr val="00B050"/>
                </a:solidFill>
              </a:rPr>
              <a:t> 			</a:t>
            </a:r>
            <a:r>
              <a:rPr lang="en-US" sz="1400" b="0" i="0" u="none" strike="noStrike" dirty="0">
                <a:solidFill>
                  <a:srgbClr val="00B050"/>
                </a:solidFill>
                <a:effectLst/>
              </a:rPr>
              <a:t>Shubhodeep Adhikari</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23/1922</a:t>
            </a:r>
            <a:r>
              <a:rPr lang="en-US" sz="1400" dirty="0">
                <a:solidFill>
                  <a:srgbClr val="00B050"/>
                </a:solidFill>
              </a:rPr>
              <a:t> </a:t>
            </a:r>
            <a:r>
              <a:rPr lang="en-US" sz="1400" b="0" i="0" u="none" strike="noStrike" dirty="0">
                <a:solidFill>
                  <a:srgbClr val="00B050"/>
                </a:solidFill>
                <a:effectLst/>
              </a:rPr>
              <a:t>Multi-Link-SM-Power-Save-Mode</a:t>
            </a:r>
            <a:r>
              <a:rPr lang="en-US" sz="1400" dirty="0">
                <a:solidFill>
                  <a:srgbClr val="00B050"/>
                </a:solidFill>
              </a:rPr>
              <a:t> 					</a:t>
            </a:r>
            <a:r>
              <a:rPr lang="en-US" sz="1400" b="0" i="0" u="none" strike="noStrike" dirty="0">
                <a:solidFill>
                  <a:srgbClr val="00B050"/>
                </a:solidFill>
                <a:effectLst/>
              </a:rPr>
              <a:t>Jason Yuchen Guo</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23/1936</a:t>
            </a:r>
            <a:r>
              <a:rPr lang="en-US" sz="1400" dirty="0">
                <a:solidFill>
                  <a:srgbClr val="00B050"/>
                </a:solidFill>
              </a:rPr>
              <a:t> </a:t>
            </a:r>
            <a:r>
              <a:rPr lang="en-US" sz="1400" b="0" i="0" u="none" strike="noStrike" dirty="0">
                <a:solidFill>
                  <a:srgbClr val="00B050"/>
                </a:solidFill>
                <a:effectLst/>
              </a:rPr>
              <a:t>AP MLD power save follow up</a:t>
            </a:r>
            <a:r>
              <a:rPr lang="en-US" sz="1400" dirty="0">
                <a:solidFill>
                  <a:srgbClr val="00B050"/>
                </a:solidFill>
              </a:rPr>
              <a:t> 					</a:t>
            </a:r>
            <a:r>
              <a:rPr lang="en-US" sz="1400" b="0" i="0" u="none" strike="noStrike" dirty="0">
                <a:solidFill>
                  <a:srgbClr val="00B050"/>
                </a:solidFill>
                <a:effectLst/>
              </a:rPr>
              <a:t>Liwen Chu</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23/1965</a:t>
            </a:r>
            <a:r>
              <a:rPr lang="en-US" sz="1400" dirty="0">
                <a:solidFill>
                  <a:srgbClr val="00B050"/>
                </a:solidFill>
              </a:rPr>
              <a:t> </a:t>
            </a:r>
            <a:r>
              <a:rPr lang="en-US" sz="1400" b="0" i="0" u="none" strike="noStrike" dirty="0">
                <a:solidFill>
                  <a:srgbClr val="00B050"/>
                </a:solidFill>
                <a:effectLst/>
              </a:rPr>
              <a:t>Dynamic power </a:t>
            </a:r>
            <a:r>
              <a:rPr lang="en-US" sz="1400" b="0" i="0" u="none" strike="noStrike" dirty="0" err="1">
                <a:solidFill>
                  <a:srgbClr val="00B050"/>
                </a:solidFill>
                <a:effectLst/>
              </a:rPr>
              <a:t>save_follow</a:t>
            </a:r>
            <a:r>
              <a:rPr lang="en-US" sz="1400" b="0" i="0" u="none" strike="noStrike" dirty="0">
                <a:solidFill>
                  <a:srgbClr val="00B050"/>
                </a:solidFill>
                <a:effectLst/>
              </a:rPr>
              <a:t> up</a:t>
            </a:r>
            <a:r>
              <a:rPr lang="en-US" sz="1400" dirty="0">
                <a:solidFill>
                  <a:srgbClr val="00B050"/>
                </a:solidFill>
              </a:rPr>
              <a:t> 					</a:t>
            </a:r>
            <a:r>
              <a:rPr lang="en-US" sz="1400" b="0" i="0" u="none" strike="noStrike" dirty="0">
                <a:solidFill>
                  <a:srgbClr val="00B050"/>
                </a:solidFill>
                <a:effectLst/>
              </a:rPr>
              <a:t>George Cherian</a:t>
            </a: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23/2003</a:t>
            </a:r>
            <a:r>
              <a:rPr lang="en-US" sz="1400" dirty="0">
                <a:solidFill>
                  <a:srgbClr val="00B050"/>
                </a:solidFill>
              </a:rPr>
              <a:t> </a:t>
            </a:r>
            <a:r>
              <a:rPr lang="en-US" sz="1400" b="0" i="0" u="none" strike="noStrike" dirty="0">
                <a:solidFill>
                  <a:srgbClr val="00B050"/>
                </a:solidFill>
                <a:effectLst/>
              </a:rPr>
              <a:t>Client power save</a:t>
            </a:r>
            <a:r>
              <a:rPr lang="en-US" sz="1400" dirty="0">
                <a:solidFill>
                  <a:srgbClr val="00B050"/>
                </a:solidFill>
              </a:rPr>
              <a:t> 							</a:t>
            </a:r>
            <a:r>
              <a:rPr lang="en-US" sz="1400" b="0" i="0" u="none" strike="noStrike" dirty="0">
                <a:solidFill>
                  <a:srgbClr val="00B050"/>
                </a:solidFill>
                <a:effectLst/>
              </a:rPr>
              <a:t>Laurent</a:t>
            </a:r>
            <a:r>
              <a:rPr lang="en-US" sz="1400" dirty="0">
                <a:solidFill>
                  <a:srgbClr val="00B050"/>
                </a:solidFill>
              </a:rPr>
              <a:t> Cariou </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MIMO &amp; Preamble</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23/1927</a:t>
            </a:r>
            <a:r>
              <a:rPr lang="en-US" sz="1400" dirty="0">
                <a:solidFill>
                  <a:srgbClr val="00B050"/>
                </a:solidFill>
              </a:rPr>
              <a:t> </a:t>
            </a:r>
            <a:r>
              <a:rPr lang="en-US" sz="1400" b="0" i="0" u="none" strike="noStrike" dirty="0">
                <a:solidFill>
                  <a:srgbClr val="00B050"/>
                </a:solidFill>
                <a:effectLst/>
              </a:rPr>
              <a:t>Update of the Spatial Modulation</a:t>
            </a:r>
            <a:r>
              <a:rPr lang="en-US" sz="1400" dirty="0">
                <a:solidFill>
                  <a:srgbClr val="00B050"/>
                </a:solidFill>
              </a:rPr>
              <a:t> 					</a:t>
            </a:r>
            <a:r>
              <a:rPr lang="en-US" sz="1400" b="0" i="0" u="none" strike="noStrike" dirty="0">
                <a:solidFill>
                  <a:srgbClr val="00B050"/>
                </a:solidFill>
                <a:effectLst/>
              </a:rPr>
              <a:t>Junghoon Suh</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23/1944</a:t>
            </a:r>
            <a:r>
              <a:rPr lang="en-US" sz="1400" dirty="0">
                <a:solidFill>
                  <a:srgbClr val="00B050"/>
                </a:solidFill>
              </a:rPr>
              <a:t> </a:t>
            </a:r>
            <a:r>
              <a:rPr lang="en-US" sz="1400" b="0" i="0" u="none" strike="noStrike" dirty="0">
                <a:solidFill>
                  <a:srgbClr val="00B050"/>
                </a:solidFill>
                <a:effectLst/>
              </a:rPr>
              <a:t>Impact of Tx EVM on MIMO Detection</a:t>
            </a:r>
            <a:r>
              <a:rPr lang="en-US" sz="1400" dirty="0">
                <a:solidFill>
                  <a:srgbClr val="00B050"/>
                </a:solidFill>
              </a:rPr>
              <a:t> 				</a:t>
            </a:r>
            <a:r>
              <a:rPr lang="en-US" sz="1400" b="0" i="0" u="none" strike="noStrike" dirty="0" err="1">
                <a:solidFill>
                  <a:srgbClr val="00B050"/>
                </a:solidFill>
                <a:effectLst/>
              </a:rPr>
              <a:t>Shimi</a:t>
            </a:r>
            <a:r>
              <a:rPr lang="en-US" sz="1400" b="0" i="0" u="none" strike="noStrike" dirty="0">
                <a:solidFill>
                  <a:srgbClr val="00B050"/>
                </a:solidFill>
                <a:effectLst/>
              </a:rPr>
              <a:t> </a:t>
            </a:r>
            <a:r>
              <a:rPr lang="en-US" sz="1400" b="0" i="0" u="none" strike="noStrike" dirty="0" err="1">
                <a:solidFill>
                  <a:srgbClr val="00B050"/>
                </a:solidFill>
                <a:effectLst/>
              </a:rPr>
              <a:t>Shilo</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23/2115</a:t>
            </a:r>
            <a:r>
              <a:rPr lang="en-US" sz="1400" dirty="0">
                <a:solidFill>
                  <a:srgbClr val="00B050"/>
                </a:solidFill>
              </a:rPr>
              <a:t> </a:t>
            </a:r>
            <a:r>
              <a:rPr lang="en-US" sz="1400" b="0" i="0" u="none" strike="noStrike" dirty="0">
                <a:solidFill>
                  <a:srgbClr val="00B050"/>
                </a:solidFill>
                <a:effectLst/>
              </a:rPr>
              <a:t>An Approach to Enhance the Reliability for Wi-Fi Networks</a:t>
            </a:r>
            <a:r>
              <a:rPr lang="en-US" sz="1400" dirty="0">
                <a:solidFill>
                  <a:srgbClr val="00B050"/>
                </a:solidFill>
              </a:rPr>
              <a:t> 	</a:t>
            </a:r>
            <a:r>
              <a:rPr lang="en-US" sz="1400" b="0" i="0" u="none" strike="noStrike" dirty="0">
                <a:solidFill>
                  <a:srgbClr val="00B050"/>
                </a:solidFill>
                <a:effectLst/>
              </a:rPr>
              <a:t>Haji M. Furqan</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24/0100</a:t>
            </a:r>
            <a:r>
              <a:rPr lang="en-US" sz="1400" dirty="0">
                <a:solidFill>
                  <a:srgbClr val="00B050"/>
                </a:solidFill>
              </a:rPr>
              <a:t> </a:t>
            </a:r>
            <a:r>
              <a:rPr lang="en-US" sz="1400" b="0" i="0" u="none" strike="noStrike" dirty="0">
                <a:solidFill>
                  <a:srgbClr val="00B050"/>
                </a:solidFill>
                <a:effectLst/>
              </a:rPr>
              <a:t>Vendor Specific PHY Signaling</a:t>
            </a:r>
            <a:r>
              <a:rPr lang="en-US" sz="1400" dirty="0">
                <a:solidFill>
                  <a:srgbClr val="00B050"/>
                </a:solidFill>
              </a:rPr>
              <a:t> 					</a:t>
            </a:r>
            <a:r>
              <a:rPr lang="en-US" sz="1400" b="0" i="0" u="none" strike="noStrike" dirty="0">
                <a:solidFill>
                  <a:srgbClr val="00B050"/>
                </a:solidFill>
                <a:effectLst/>
              </a:rPr>
              <a:t>Brian Hart</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 &amp; SP</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23/2040</a:t>
            </a:r>
            <a:r>
              <a:rPr lang="en-US" sz="1400" dirty="0">
                <a:solidFill>
                  <a:srgbClr val="00B050"/>
                </a:solidFill>
              </a:rPr>
              <a:t> </a:t>
            </a:r>
            <a:r>
              <a:rPr lang="en-US" sz="1400" b="0" i="0" u="none" strike="noStrike" dirty="0">
                <a:solidFill>
                  <a:srgbClr val="00B050"/>
                </a:solidFill>
                <a:effectLst/>
              </a:rPr>
              <a:t>Enabling AP power </a:t>
            </a:r>
            <a:r>
              <a:rPr lang="en-US" sz="1400" b="0" i="0" u="none" strike="noStrike" dirty="0" err="1">
                <a:solidFill>
                  <a:srgbClr val="00B050"/>
                </a:solidFill>
                <a:effectLst/>
              </a:rPr>
              <a:t>save_follow</a:t>
            </a:r>
            <a:r>
              <a:rPr lang="en-US" sz="1400" b="0" i="0" u="none" strike="noStrike" dirty="0">
                <a:solidFill>
                  <a:srgbClr val="00B050"/>
                </a:solidFill>
                <a:effectLst/>
              </a:rPr>
              <a:t> up</a:t>
            </a:r>
            <a:r>
              <a:rPr lang="en-US" sz="1400" dirty="0">
                <a:solidFill>
                  <a:srgbClr val="00B050"/>
                </a:solidFill>
              </a:rPr>
              <a:t> 			</a:t>
            </a:r>
            <a:r>
              <a:rPr lang="en-US" sz="1400" b="0" i="0" u="none" strike="noStrike" dirty="0">
                <a:solidFill>
                  <a:srgbClr val="00B050"/>
                </a:solidFill>
                <a:effectLst/>
              </a:rPr>
              <a:t>George Cherian</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23/2055</a:t>
            </a:r>
            <a:r>
              <a:rPr lang="en-US" sz="1400" dirty="0">
                <a:solidFill>
                  <a:srgbClr val="00B050"/>
                </a:solidFill>
              </a:rPr>
              <a:t> </a:t>
            </a:r>
            <a:r>
              <a:rPr lang="en-US" sz="1400" b="0" i="0" u="none" strike="noStrike" dirty="0">
                <a:solidFill>
                  <a:srgbClr val="00B050"/>
                </a:solidFill>
                <a:effectLst/>
              </a:rPr>
              <a:t>ICF-RCF transmission rules</a:t>
            </a:r>
            <a:r>
              <a:rPr lang="en-US" sz="1400" dirty="0">
                <a:solidFill>
                  <a:srgbClr val="00B050"/>
                </a:solidFill>
              </a:rPr>
              <a:t> 				</a:t>
            </a:r>
            <a:r>
              <a:rPr lang="en-US" sz="1400" b="0" i="0" u="none" strike="noStrike" dirty="0">
                <a:solidFill>
                  <a:srgbClr val="00B050"/>
                </a:solidFill>
                <a:effectLst/>
              </a:rPr>
              <a:t>Dmitry Akhmetov</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23/1871</a:t>
            </a:r>
            <a:r>
              <a:rPr lang="en-US" sz="1400" i="0" u="none" strike="noStrike" kern="1200" dirty="0">
                <a:solidFill>
                  <a:srgbClr val="00B050"/>
                </a:solidFill>
                <a:effectLst/>
                <a:ea typeface="Times New Roman" panose="02020603050405020304" pitchFamily="18" charset="0"/>
              </a:rPr>
              <a:t> M-AP Coordinated Transmission framework 	Arik Klein</a:t>
            </a:r>
            <a:r>
              <a:rPr lang="en-GB" sz="1400" i="0" u="none" strike="noStrike" kern="1200" dirty="0">
                <a:solidFill>
                  <a:srgbClr val="00B050"/>
                </a:solidFill>
                <a:effectLst/>
                <a:ea typeface="MS Gothic" panose="020B0609070205080204" pitchFamily="49" charset="-128"/>
              </a:rPr>
              <a:t> 	     </a:t>
            </a:r>
            <a:r>
              <a:rPr lang="en-GB" sz="1400" b="0" i="0" u="none" strike="noStrike" kern="1200" dirty="0">
                <a:solidFill>
                  <a:srgbClr val="00B050"/>
                </a:solidFill>
                <a:effectLst/>
                <a:ea typeface="MS Gothic" panose="020B0609070205080204" pitchFamily="49" charset="-128"/>
              </a:rPr>
              <a:t>[2SP MAP 10’]</a:t>
            </a:r>
            <a:endParaRPr lang="en-US" sz="1400" b="0" i="0" u="none" strike="noStrike" dirty="0">
              <a:solidFill>
                <a:srgbClr val="00B050"/>
              </a:solidFill>
              <a:effectLst/>
            </a:endParaRPr>
          </a:p>
          <a:p>
            <a:pPr lvl="1">
              <a:buFont typeface="Arial" panose="020B0604020202020204" pitchFamily="34" charset="0"/>
              <a:buChar char="•"/>
            </a:pPr>
            <a:r>
              <a:rPr lang="en-GB" sz="140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23/1888</a:t>
            </a:r>
            <a:r>
              <a:rPr lang="en-GB" sz="1400" i="0" u="none" strike="noStrike" kern="1200" dirty="0">
                <a:solidFill>
                  <a:srgbClr val="00B050"/>
                </a:solidFill>
                <a:effectLst/>
                <a:ea typeface="MS Gothic" panose="020B0609070205080204" pitchFamily="49" charset="-128"/>
              </a:rPr>
              <a:t> MAC Header Protection - follow-up 			Abhishek Patil  </a:t>
            </a:r>
            <a:r>
              <a:rPr lang="en-GB" sz="1400" b="0" i="0" u="none" strike="noStrike" kern="1200" dirty="0">
                <a:solidFill>
                  <a:srgbClr val="00B050"/>
                </a:solidFill>
                <a:effectLst/>
                <a:ea typeface="MS Gothic" panose="020B0609070205080204" pitchFamily="49" charset="-128"/>
              </a:rPr>
              <a:t>[1SP Sec. 7’]</a:t>
            </a:r>
            <a:endParaRPr lang="en-GB" sz="140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40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23/1908</a:t>
            </a:r>
            <a:r>
              <a:rPr lang="en-GB" sz="1400" kern="1200" dirty="0">
                <a:solidFill>
                  <a:schemeClr val="bg1">
                    <a:lumMod val="65000"/>
                  </a:schemeClr>
                </a:solidFill>
                <a:ea typeface="MS Gothic" panose="020B0609070205080204" pitchFamily="49" charset="-128"/>
              </a:rPr>
              <a:t> Seamless Roaming Procedure 				</a:t>
            </a:r>
            <a:r>
              <a:rPr lang="en-GB" sz="1400" kern="1200" dirty="0" err="1">
                <a:solidFill>
                  <a:schemeClr val="bg1">
                    <a:lumMod val="65000"/>
                  </a:schemeClr>
                </a:solidFill>
                <a:ea typeface="MS Gothic" panose="020B0609070205080204" pitchFamily="49" charset="-128"/>
              </a:rPr>
              <a:t>Yelin</a:t>
            </a:r>
            <a:r>
              <a:rPr lang="en-GB" sz="1400" kern="1200" dirty="0">
                <a:solidFill>
                  <a:schemeClr val="bg1">
                    <a:lumMod val="65000"/>
                  </a:schemeClr>
                </a:solidFill>
                <a:ea typeface="MS Gothic" panose="020B0609070205080204" pitchFamily="49" charset="-128"/>
              </a:rPr>
              <a:t> Yoon  	      [1SP Ro. 7’]</a:t>
            </a:r>
            <a:endParaRPr lang="en-GB" sz="1400" dirty="0">
              <a:solidFill>
                <a:schemeClr val="bg1">
                  <a:lumMod val="65000"/>
                </a:schemeClr>
              </a:solidFill>
            </a:endParaRPr>
          </a:p>
          <a:p>
            <a:pPr lvl="1">
              <a:buFont typeface="Arial" panose="020B0604020202020204" pitchFamily="34" charset="0"/>
              <a:buChar char="•"/>
            </a:pPr>
            <a:r>
              <a:rPr lang="en-GB" sz="140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23/1914</a:t>
            </a:r>
            <a:r>
              <a:rPr lang="en-GB" sz="1400" i="0" u="none" strike="noStrike" kern="1200" dirty="0">
                <a:solidFill>
                  <a:schemeClr val="bg1">
                    <a:lumMod val="65000"/>
                  </a:schemeClr>
                </a:solidFill>
                <a:effectLst/>
                <a:ea typeface="MS Gothic" panose="020B0609070205080204" pitchFamily="49" charset="-128"/>
              </a:rPr>
              <a:t> Enhanced Security Considerations in UHR 		</a:t>
            </a:r>
            <a:r>
              <a:rPr lang="en-GB" sz="1400" i="0" u="none" strike="noStrike" kern="1200" dirty="0" err="1">
                <a:solidFill>
                  <a:schemeClr val="bg1">
                    <a:lumMod val="65000"/>
                  </a:schemeClr>
                </a:solidFill>
                <a:effectLst/>
                <a:ea typeface="MS Gothic" panose="020B0609070205080204" pitchFamily="49" charset="-128"/>
              </a:rPr>
              <a:t>SunHee</a:t>
            </a:r>
            <a:r>
              <a:rPr lang="en-GB" sz="1400" i="0" u="none" strike="noStrike" kern="1200" dirty="0">
                <a:solidFill>
                  <a:schemeClr val="bg1">
                    <a:lumMod val="65000"/>
                  </a:schemeClr>
                </a:solidFill>
                <a:effectLst/>
                <a:ea typeface="MS Gothic" panose="020B0609070205080204" pitchFamily="49" charset="-128"/>
              </a:rPr>
              <a:t> Baek    [1SP</a:t>
            </a:r>
            <a:r>
              <a:rPr lang="en-GB" sz="1400" kern="1200" dirty="0">
                <a:solidFill>
                  <a:schemeClr val="bg1">
                    <a:lumMod val="65000"/>
                  </a:schemeClr>
                </a:solidFill>
                <a:ea typeface="MS Gothic" panose="020B0609070205080204" pitchFamily="49" charset="-128"/>
              </a:rPr>
              <a:t> Ro.</a:t>
            </a:r>
            <a:r>
              <a:rPr lang="en-GB" sz="1400" i="0" u="none" strike="noStrike" kern="1200" dirty="0">
                <a:solidFill>
                  <a:schemeClr val="bg1">
                    <a:lumMod val="65000"/>
                  </a:schemeClr>
                </a:solidFill>
                <a:effectLst/>
                <a:ea typeface="MS Gothic" panose="020B0609070205080204" pitchFamily="49" charset="-128"/>
              </a:rPr>
              <a:t> 7’]</a:t>
            </a:r>
            <a:endParaRPr lang="en-US" sz="1400" b="1"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Coordinated Beamforming</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23/1998</a:t>
            </a:r>
            <a:r>
              <a:rPr lang="en-US" sz="1400" dirty="0">
                <a:solidFill>
                  <a:srgbClr val="00B050"/>
                </a:solidFill>
              </a:rPr>
              <a:t> </a:t>
            </a:r>
            <a:r>
              <a:rPr lang="en-US" sz="1400" b="0" i="0" u="none" strike="noStrike" dirty="0">
                <a:solidFill>
                  <a:srgbClr val="00B050"/>
                </a:solidFill>
                <a:effectLst/>
              </a:rPr>
              <a:t>Zero MUI Coordinated BF</a:t>
            </a:r>
            <a:r>
              <a:rPr lang="en-US" sz="1400" dirty="0">
                <a:solidFill>
                  <a:srgbClr val="00B050"/>
                </a:solidFill>
              </a:rPr>
              <a:t> 						</a:t>
            </a:r>
            <a:r>
              <a:rPr lang="en-US" sz="1400" b="0" i="0" u="none" strike="noStrike" dirty="0">
                <a:solidFill>
                  <a:srgbClr val="00B050"/>
                </a:solidFill>
                <a:effectLst/>
              </a:rPr>
              <a:t>Shimi Shilo</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24/0010</a:t>
            </a:r>
            <a:r>
              <a:rPr lang="en-US" sz="1400" dirty="0">
                <a:solidFill>
                  <a:srgbClr val="00B050"/>
                </a:solidFill>
              </a:rPr>
              <a:t> </a:t>
            </a:r>
            <a:r>
              <a:rPr lang="en-US" sz="1400" b="0" i="0" u="none" strike="noStrike" dirty="0">
                <a:solidFill>
                  <a:srgbClr val="00B050"/>
                </a:solidFill>
                <a:effectLst/>
              </a:rPr>
              <a:t>Coordinated Beamforming for 802.11bn</a:t>
            </a:r>
            <a:r>
              <a:rPr lang="en-US" sz="1400" dirty="0">
                <a:solidFill>
                  <a:srgbClr val="00B050"/>
                </a:solidFill>
              </a:rPr>
              <a:t> 				</a:t>
            </a:r>
            <a:r>
              <a:rPr lang="en-US" sz="1400" b="0" i="0" u="none" strike="noStrike" dirty="0">
                <a:solidFill>
                  <a:srgbClr val="00B050"/>
                </a:solidFill>
                <a:effectLst/>
              </a:rPr>
              <a:t>Okan </a:t>
            </a:r>
            <a:r>
              <a:rPr lang="en-US" sz="1400" b="0" i="0" u="none" strike="noStrike" dirty="0" err="1">
                <a:solidFill>
                  <a:srgbClr val="00B050"/>
                </a:solidFill>
                <a:effectLst/>
              </a:rPr>
              <a:t>Mutgan</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24/0011</a:t>
            </a:r>
            <a:r>
              <a:rPr lang="en-US" sz="1400" dirty="0">
                <a:solidFill>
                  <a:srgbClr val="00B050"/>
                </a:solidFill>
              </a:rPr>
              <a:t> </a:t>
            </a:r>
            <a:r>
              <a:rPr lang="en-US" sz="1400" b="0" i="0" u="none" strike="noStrike" dirty="0">
                <a:solidFill>
                  <a:srgbClr val="00B050"/>
                </a:solidFill>
                <a:effectLst/>
              </a:rPr>
              <a:t>Coordinated Spatial Nulling (C-SN) Concept</a:t>
            </a:r>
            <a:r>
              <a:rPr lang="en-US" sz="1400" dirty="0">
                <a:solidFill>
                  <a:srgbClr val="00B050"/>
                </a:solidFill>
              </a:rPr>
              <a:t> 			</a:t>
            </a:r>
            <a:r>
              <a:rPr lang="en-US" sz="1400" b="0" i="0" u="none" strike="noStrike" dirty="0">
                <a:solidFill>
                  <a:srgbClr val="00B050"/>
                </a:solidFill>
                <a:effectLst/>
              </a:rPr>
              <a:t>Rainer Strobel</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24/0012</a:t>
            </a:r>
            <a:r>
              <a:rPr lang="en-US" sz="1400" dirty="0">
                <a:solidFill>
                  <a:srgbClr val="00B050"/>
                </a:solidFill>
              </a:rPr>
              <a:t> </a:t>
            </a:r>
            <a:r>
              <a:rPr lang="en-US" sz="1400" b="0" i="0" u="none" strike="noStrike" dirty="0">
                <a:solidFill>
                  <a:srgbClr val="00B050"/>
                </a:solidFill>
                <a:effectLst/>
              </a:rPr>
              <a:t>Coordinated Spatial Nulling (C-SN) Simulations</a:t>
            </a:r>
            <a:r>
              <a:rPr lang="en-US" sz="1400" dirty="0">
                <a:solidFill>
                  <a:srgbClr val="00B050"/>
                </a:solidFill>
              </a:rPr>
              <a:t> 			</a:t>
            </a:r>
            <a:r>
              <a:rPr lang="en-US" sz="1400" b="0" i="0" u="none" strike="noStrike" dirty="0">
                <a:solidFill>
                  <a:srgbClr val="00B050"/>
                </a:solidFill>
                <a:effectLst/>
              </a:rPr>
              <a:t>Rainer Strobel</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23/1908</a:t>
            </a:r>
            <a:r>
              <a:rPr lang="en-GB" sz="1400" kern="1200" dirty="0">
                <a:solidFill>
                  <a:srgbClr val="00B050"/>
                </a:solidFill>
                <a:ea typeface="MS Gothic" panose="020B0609070205080204" pitchFamily="49" charset="-128"/>
              </a:rPr>
              <a:t> Seamless Roaming Procedure 					</a:t>
            </a:r>
            <a:r>
              <a:rPr lang="en-GB" sz="1400" kern="1200" dirty="0" err="1">
                <a:solidFill>
                  <a:srgbClr val="00B050"/>
                </a:solidFill>
                <a:ea typeface="MS Gothic" panose="020B0609070205080204" pitchFamily="49" charset="-128"/>
              </a:rPr>
              <a:t>Yelin</a:t>
            </a:r>
            <a:r>
              <a:rPr lang="en-GB" sz="1400" kern="1200" dirty="0">
                <a:solidFill>
                  <a:srgbClr val="00B050"/>
                </a:solidFill>
                <a:ea typeface="MS Gothic" panose="020B0609070205080204" pitchFamily="49" charset="-128"/>
              </a:rPr>
              <a:t> Yoon 	         [1SP Ro. 7’]</a:t>
            </a:r>
            <a:endParaRPr lang="en-GB" sz="1400" dirty="0">
              <a:solidFill>
                <a:srgbClr val="00B050"/>
              </a:solidFill>
            </a:endParaRPr>
          </a:p>
          <a:p>
            <a:pPr lvl="1">
              <a:buFont typeface="Arial" panose="020B0604020202020204" pitchFamily="34" charset="0"/>
              <a:buChar char="•"/>
            </a:pPr>
            <a:r>
              <a:rPr lang="en-GB" sz="140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23/1914</a:t>
            </a:r>
            <a:r>
              <a:rPr lang="en-GB" sz="1400" i="0" u="none" strike="sngStrike" kern="1200" dirty="0">
                <a:solidFill>
                  <a:srgbClr val="FF0000"/>
                </a:solidFill>
                <a:effectLst/>
                <a:ea typeface="MS Gothic" panose="020B0609070205080204" pitchFamily="49" charset="-128"/>
              </a:rPr>
              <a:t> Enhanced Security Considerations in UHR 			</a:t>
            </a:r>
            <a:r>
              <a:rPr lang="en-GB" sz="1400" i="0" u="none" strike="sngStrike" kern="1200" dirty="0" err="1">
                <a:solidFill>
                  <a:srgbClr val="FF0000"/>
                </a:solidFill>
                <a:effectLst/>
                <a:ea typeface="MS Gothic" panose="020B0609070205080204" pitchFamily="49" charset="-128"/>
              </a:rPr>
              <a:t>SunHee</a:t>
            </a:r>
            <a:r>
              <a:rPr lang="en-GB" sz="1400" i="0" u="none" strike="sngStrike" kern="1200" dirty="0">
                <a:solidFill>
                  <a:srgbClr val="FF0000"/>
                </a:solidFill>
                <a:effectLst/>
                <a:ea typeface="MS Gothic" panose="020B0609070205080204" pitchFamily="49" charset="-128"/>
              </a:rPr>
              <a:t> Baek       [1SP</a:t>
            </a:r>
            <a:r>
              <a:rPr lang="en-GB" sz="1400" strike="sngStrike" kern="1200" dirty="0">
                <a:solidFill>
                  <a:srgbClr val="FF0000"/>
                </a:solidFill>
                <a:ea typeface="MS Gothic" panose="020B0609070205080204" pitchFamily="49" charset="-128"/>
              </a:rPr>
              <a:t> Ro.</a:t>
            </a:r>
            <a:r>
              <a:rPr lang="en-GB" sz="1400" i="0" u="none" strike="sngStrike" kern="1200" dirty="0">
                <a:solidFill>
                  <a:srgbClr val="FF0000"/>
                </a:solidFill>
                <a:effectLst/>
                <a:ea typeface="MS Gothic" panose="020B0609070205080204" pitchFamily="49" charset="-128"/>
              </a:rPr>
              <a:t> 7’]</a:t>
            </a:r>
            <a:endParaRPr lang="en-US" sz="1400" b="1" strike="sngStrike" dirty="0">
              <a:solidFill>
                <a:srgbClr val="FF000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23/1884</a:t>
            </a:r>
            <a:r>
              <a:rPr lang="en-US" sz="1400" dirty="0">
                <a:solidFill>
                  <a:srgbClr val="00B050"/>
                </a:solidFill>
              </a:rPr>
              <a:t> </a:t>
            </a:r>
            <a:r>
              <a:rPr lang="en-US" sz="1400" b="0" i="0" u="none" strike="noStrike" dirty="0">
                <a:solidFill>
                  <a:srgbClr val="00B050"/>
                </a:solidFill>
                <a:effectLst/>
              </a:rPr>
              <a:t>Seamless Roaming</a:t>
            </a:r>
            <a:r>
              <a:rPr lang="en-US" sz="1400" dirty="0">
                <a:solidFill>
                  <a:srgbClr val="00B050"/>
                </a:solidFill>
              </a:rPr>
              <a:t> 							</a:t>
            </a:r>
            <a:r>
              <a:rPr lang="en-US" sz="1400" b="0" i="0" u="none" strike="noStrike" dirty="0">
                <a:solidFill>
                  <a:srgbClr val="00B050"/>
                </a:solidFill>
                <a:effectLst/>
              </a:rPr>
              <a:t>Duncan Ho</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23/1897</a:t>
            </a:r>
            <a:r>
              <a:rPr lang="en-US" sz="1400" dirty="0">
                <a:solidFill>
                  <a:srgbClr val="00B050"/>
                </a:solidFill>
              </a:rPr>
              <a:t> </a:t>
            </a:r>
            <a:r>
              <a:rPr lang="en-US" sz="1400" b="0" i="0" u="none" strike="noStrike" dirty="0">
                <a:solidFill>
                  <a:srgbClr val="00B050"/>
                </a:solidFill>
                <a:effectLst/>
              </a:rPr>
              <a:t>Thoughts-on-improving-roaming-under-existing-architecture</a:t>
            </a:r>
            <a:r>
              <a:rPr lang="en-US" sz="1400" dirty="0">
                <a:solidFill>
                  <a:srgbClr val="00B050"/>
                </a:solidFill>
              </a:rPr>
              <a:t>   </a:t>
            </a:r>
            <a:r>
              <a:rPr lang="en-US" sz="1400" b="0" i="0" u="none" strike="noStrike" dirty="0">
                <a:solidFill>
                  <a:srgbClr val="00B050"/>
                </a:solidFill>
                <a:effectLst/>
              </a:rPr>
              <a:t>Guogang Huang</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23/190</a:t>
            </a:r>
            <a:r>
              <a:rPr lang="en-US" sz="1400" b="0" i="0" u="sng" strike="noStrike" dirty="0">
                <a:solidFill>
                  <a:srgbClr val="00B050"/>
                </a:solidFill>
                <a:effectLst/>
              </a:rPr>
              <a:t>7</a:t>
            </a:r>
            <a:r>
              <a:rPr lang="en-US" sz="1400" dirty="0">
                <a:solidFill>
                  <a:srgbClr val="00B050"/>
                </a:solidFill>
              </a:rPr>
              <a:t> </a:t>
            </a:r>
            <a:r>
              <a:rPr lang="en-US" sz="1400" b="0" i="0" u="none" strike="noStrike" dirty="0">
                <a:solidFill>
                  <a:srgbClr val="00B050"/>
                </a:solidFill>
                <a:effectLst/>
              </a:rPr>
              <a:t>Seamless Roaming for 11bn</a:t>
            </a:r>
            <a:r>
              <a:rPr lang="en-US" sz="1400" dirty="0">
                <a:solidFill>
                  <a:srgbClr val="00B050"/>
                </a:solidFill>
              </a:rPr>
              <a:t> 						</a:t>
            </a:r>
            <a:r>
              <a:rPr lang="en-US" sz="1400" b="0" i="0" u="none" strike="noStrike" dirty="0" err="1">
                <a:solidFill>
                  <a:srgbClr val="00B050"/>
                </a:solidFill>
                <a:effectLst/>
              </a:rPr>
              <a:t>Yelin</a:t>
            </a:r>
            <a:r>
              <a:rPr lang="en-US" sz="1400" b="0" i="0" u="none" strike="noStrike" dirty="0">
                <a:solidFill>
                  <a:srgbClr val="00B050"/>
                </a:solidFill>
                <a:effectLst/>
              </a:rPr>
              <a:t> Yoon</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7">
                  <a:extLst>
                    <a:ext uri="{A12FA001-AC4F-418D-AE19-62706E023703}">
                      <ahyp:hlinkClr xmlns:ahyp="http://schemas.microsoft.com/office/drawing/2018/hyperlinkcolor" val="tx"/>
                    </a:ext>
                  </a:extLst>
                </a:hlinkClick>
              </a:rPr>
              <a:t>23/1937</a:t>
            </a:r>
            <a:r>
              <a:rPr lang="en-US" sz="1400" dirty="0">
                <a:solidFill>
                  <a:srgbClr val="00B050"/>
                </a:solidFill>
              </a:rPr>
              <a:t> </a:t>
            </a:r>
            <a:r>
              <a:rPr lang="en-US" sz="1400" b="0" i="0" u="none" strike="noStrike" dirty="0">
                <a:solidFill>
                  <a:srgbClr val="00B050"/>
                </a:solidFill>
                <a:effectLst/>
              </a:rPr>
              <a:t>Smooth roaming follow up 1</a:t>
            </a:r>
            <a:r>
              <a:rPr lang="en-US" sz="1400" dirty="0">
                <a:solidFill>
                  <a:srgbClr val="00B050"/>
                </a:solidFill>
              </a:rPr>
              <a:t> 						</a:t>
            </a:r>
            <a:r>
              <a:rPr lang="en-US" sz="1400" b="0" i="0" u="none" strike="noStrike" dirty="0">
                <a:solidFill>
                  <a:srgbClr val="00B050"/>
                </a:solidFill>
                <a:effectLst/>
              </a:rPr>
              <a:t>Liwen Chu</a:t>
            </a:r>
            <a:endParaRPr lang="en-GB" sz="1400" dirty="0">
              <a:solidFill>
                <a:srgbClr val="00B050"/>
              </a:solidFill>
            </a:endParaRP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23/1971</a:t>
            </a:r>
            <a:r>
              <a:rPr lang="en-US" sz="1400" dirty="0">
                <a:solidFill>
                  <a:schemeClr val="bg1">
                    <a:lumMod val="65000"/>
                  </a:schemeClr>
                </a:solidFill>
              </a:rPr>
              <a:t> </a:t>
            </a:r>
            <a:r>
              <a:rPr lang="en-US" sz="1400" b="0" i="0" u="none" strike="noStrike" dirty="0">
                <a:solidFill>
                  <a:schemeClr val="bg1">
                    <a:lumMod val="65000"/>
                  </a:schemeClr>
                </a:solidFill>
                <a:effectLst/>
              </a:rPr>
              <a:t>Further thoughts on seamless roaming</a:t>
            </a:r>
            <a:r>
              <a:rPr lang="en-US" sz="1400" dirty="0">
                <a:solidFill>
                  <a:schemeClr val="bg1">
                    <a:lumMod val="65000"/>
                  </a:schemeClr>
                </a:solidFill>
              </a:rPr>
              <a:t> 				</a:t>
            </a:r>
            <a:r>
              <a:rPr lang="en-US" sz="1400" b="0" i="0" u="none" strike="noStrike" dirty="0">
                <a:solidFill>
                  <a:schemeClr val="bg1">
                    <a:lumMod val="65000"/>
                  </a:schemeClr>
                </a:solidFill>
                <a:effectLst/>
              </a:rPr>
              <a:t>Ryuichi Hirata</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Unequal Modulation &amp; Misc.</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24/0016</a:t>
            </a:r>
            <a:r>
              <a:rPr lang="en-US" sz="1400" dirty="0">
                <a:solidFill>
                  <a:srgbClr val="00B050"/>
                </a:solidFill>
              </a:rPr>
              <a:t> </a:t>
            </a:r>
            <a:r>
              <a:rPr lang="en-US" sz="1400" b="0" i="0" u="none" strike="noStrike" dirty="0">
                <a:solidFill>
                  <a:srgbClr val="00B050"/>
                </a:solidFill>
                <a:effectLst/>
              </a:rPr>
              <a:t>UHR MIMO </a:t>
            </a:r>
            <a:r>
              <a:rPr lang="en-US" sz="1400" b="0" i="0" u="none" strike="noStrike" dirty="0" err="1">
                <a:solidFill>
                  <a:srgbClr val="00B050"/>
                </a:solidFill>
                <a:effectLst/>
              </a:rPr>
              <a:t>RvR</a:t>
            </a:r>
            <a:r>
              <a:rPr lang="en-US" sz="1400" b="0" i="0" u="none" strike="noStrike" dirty="0">
                <a:solidFill>
                  <a:srgbClr val="00B050"/>
                </a:solidFill>
                <a:effectLst/>
              </a:rPr>
              <a:t> enhancement with unequal modulation</a:t>
            </a:r>
            <a:r>
              <a:rPr lang="en-US" sz="1400" dirty="0">
                <a:solidFill>
                  <a:srgbClr val="00B050"/>
                </a:solidFill>
              </a:rPr>
              <a:t> 		</a:t>
            </a:r>
            <a:r>
              <a:rPr lang="en-US" sz="1400" b="0" i="0" u="none" strike="noStrike" dirty="0">
                <a:solidFill>
                  <a:srgbClr val="00B050"/>
                </a:solidFill>
                <a:effectLst/>
              </a:rPr>
              <a:t>Rui Cao</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24/0113</a:t>
            </a:r>
            <a:r>
              <a:rPr lang="en-US" sz="1400" dirty="0">
                <a:solidFill>
                  <a:srgbClr val="00B050"/>
                </a:solidFill>
              </a:rPr>
              <a:t> </a:t>
            </a:r>
            <a:r>
              <a:rPr lang="en-US" sz="1400" b="0" i="0" u="none" strike="noStrike" dirty="0">
                <a:solidFill>
                  <a:srgbClr val="00B050"/>
                </a:solidFill>
                <a:effectLst/>
              </a:rPr>
              <a:t>Unequal Modulation in MIMO </a:t>
            </a:r>
            <a:r>
              <a:rPr lang="en-US" sz="1400" b="0" i="0" u="none" strike="noStrike" dirty="0" err="1">
                <a:solidFill>
                  <a:srgbClr val="00B050"/>
                </a:solidFill>
                <a:effectLst/>
              </a:rPr>
              <a:t>TxBF</a:t>
            </a:r>
            <a:r>
              <a:rPr lang="en-US" sz="1400" b="0" i="0" u="none" strike="noStrike" dirty="0">
                <a:solidFill>
                  <a:srgbClr val="00B050"/>
                </a:solidFill>
                <a:effectLst/>
              </a:rPr>
              <a:t> in 11bn</a:t>
            </a:r>
            <a:r>
              <a:rPr lang="en-US" sz="1400" dirty="0">
                <a:solidFill>
                  <a:srgbClr val="00B050"/>
                </a:solidFill>
              </a:rPr>
              <a:t> 				</a:t>
            </a:r>
            <a:r>
              <a:rPr lang="en-US" sz="1400" b="0" i="0" u="none" strike="noStrike" dirty="0">
                <a:solidFill>
                  <a:srgbClr val="00B050"/>
                </a:solidFill>
                <a:effectLst/>
              </a:rPr>
              <a:t>Alice Chen</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24/0117</a:t>
            </a:r>
            <a:r>
              <a:rPr lang="en-US" sz="1400" dirty="0">
                <a:solidFill>
                  <a:srgbClr val="00B050"/>
                </a:solidFill>
              </a:rPr>
              <a:t> </a:t>
            </a:r>
            <a:r>
              <a:rPr lang="en-US" sz="1400" b="0" i="0" u="none" strike="noStrike" dirty="0">
                <a:solidFill>
                  <a:srgbClr val="00B050"/>
                </a:solidFill>
                <a:effectLst/>
              </a:rPr>
              <a:t>Improved Tx Beamforming with UEQM</a:t>
            </a:r>
            <a:r>
              <a:rPr lang="en-US" sz="1400" dirty="0">
                <a:solidFill>
                  <a:srgbClr val="00B050"/>
                </a:solidFill>
              </a:rPr>
              <a:t> 					</a:t>
            </a:r>
            <a:r>
              <a:rPr lang="en-US" sz="1400" b="0" i="0" u="none" strike="noStrike" dirty="0">
                <a:solidFill>
                  <a:srgbClr val="00B050"/>
                </a:solidFill>
                <a:effectLst/>
              </a:rPr>
              <a:t>Ron Porat</a:t>
            </a:r>
            <a:endParaRPr lang="en-GB" sz="1400" dirty="0">
              <a:solidFill>
                <a:srgbClr val="00B050"/>
              </a:solidFill>
            </a:endParaRPr>
          </a:p>
          <a:p>
            <a:pPr lvl="1">
              <a:buFont typeface="Arial" panose="020B0604020202020204" pitchFamily="34" charset="0"/>
              <a:buChar char="•"/>
            </a:pPr>
            <a:r>
              <a:rPr lang="en-US" sz="1400" b="0" i="0" u="sng"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24/0107</a:t>
            </a:r>
            <a:r>
              <a:rPr lang="en-US" sz="1400" dirty="0">
                <a:solidFill>
                  <a:schemeClr val="bg1">
                    <a:lumMod val="65000"/>
                  </a:schemeClr>
                </a:solidFill>
              </a:rPr>
              <a:t> </a:t>
            </a:r>
            <a:r>
              <a:rPr lang="en-US" sz="1400" b="0" i="0" u="none" strike="noStrike" dirty="0">
                <a:solidFill>
                  <a:schemeClr val="bg1">
                    <a:lumMod val="65000"/>
                  </a:schemeClr>
                </a:solidFill>
                <a:effectLst/>
              </a:rPr>
              <a:t>PHY Layer Interference Mitigation for Improved Reliability 		Shimi Shilo</a:t>
            </a:r>
            <a:endParaRPr lang="en-US" sz="1400" b="1"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24/0025</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PHY modifications for high-mobility STAs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Azin</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Neishaboori</a:t>
            </a:r>
            <a:endParaRPr lang="en-US" sz="1400" b="0" i="0" u="none" strike="noStrike" dirty="0">
              <a:solidFill>
                <a:schemeClr val="bg1">
                  <a:lumMod val="65000"/>
                </a:schemeClr>
              </a:solidFill>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24/41r0</a:t>
            </a:r>
            <a:r>
              <a:rPr lang="en-US" sz="1400" b="0" i="0" u="none" strike="noStrike" kern="1200" dirty="0">
                <a:solidFill>
                  <a:schemeClr val="bg1">
                    <a:lumMod val="65000"/>
                  </a:schemeClr>
                </a:solidFill>
                <a:effectLst/>
                <a:ea typeface="MS Gothic" panose="020B0609070205080204" pitchFamily="49" charset="-128"/>
              </a:rPr>
              <a:t> </a:t>
            </a:r>
            <a:r>
              <a:rPr lang="en-US" sz="1400" b="0" i="0" u="none" strike="noStrike" kern="1200" dirty="0" err="1">
                <a:solidFill>
                  <a:schemeClr val="bg1">
                    <a:lumMod val="65000"/>
                  </a:schemeClr>
                </a:solidFill>
                <a:effectLst/>
                <a:ea typeface="MS Gothic" panose="020B0609070205080204" pitchFamily="49" charset="-128"/>
              </a:rPr>
              <a:t>DPWiFi</a:t>
            </a:r>
            <a:r>
              <a:rPr lang="en-US" sz="1400" b="0" i="0" u="none" strike="noStrike" kern="1200" dirty="0">
                <a:solidFill>
                  <a:schemeClr val="bg1">
                    <a:lumMod val="65000"/>
                  </a:schemeClr>
                </a:solidFill>
                <a:effectLst/>
                <a:ea typeface="MS Gothic" panose="020B0609070205080204" pitchFamily="49" charset="-128"/>
              </a:rPr>
              <a:t> MATLAB Validation 							Carlos Rios</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23/1971</a:t>
            </a:r>
            <a:r>
              <a:rPr lang="en-US" sz="1400" dirty="0">
                <a:solidFill>
                  <a:srgbClr val="00B050"/>
                </a:solidFill>
              </a:rPr>
              <a:t> </a:t>
            </a:r>
            <a:r>
              <a:rPr lang="en-US" sz="1400" b="0" i="0" u="none" strike="noStrike" dirty="0">
                <a:solidFill>
                  <a:srgbClr val="00B050"/>
                </a:solidFill>
                <a:effectLst/>
              </a:rPr>
              <a:t>Further thoughts on seamless roaming</a:t>
            </a:r>
            <a:r>
              <a:rPr lang="en-US" sz="1400" dirty="0">
                <a:solidFill>
                  <a:srgbClr val="00B050"/>
                </a:solidFill>
              </a:rPr>
              <a:t> 				</a:t>
            </a:r>
            <a:r>
              <a:rPr lang="en-US" sz="1400" b="0" i="0" u="none" strike="noStrike" dirty="0">
                <a:solidFill>
                  <a:srgbClr val="00B050"/>
                </a:solidFill>
                <a:effectLst/>
              </a:rPr>
              <a:t>Ryuichi Hirata</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23/1976</a:t>
            </a:r>
            <a:r>
              <a:rPr lang="en-US" sz="1400" dirty="0">
                <a:solidFill>
                  <a:srgbClr val="00B050"/>
                </a:solidFill>
              </a:rPr>
              <a:t> </a:t>
            </a:r>
            <a:r>
              <a:rPr lang="en-US" sz="1400" b="0" i="0" u="none" strike="noStrike" dirty="0">
                <a:solidFill>
                  <a:srgbClr val="00B050"/>
                </a:solidFill>
                <a:effectLst/>
              </a:rPr>
              <a:t>UHR-Seamless-Roaming-for-Multi-link-Device</a:t>
            </a:r>
            <a:r>
              <a:rPr lang="en-US" sz="1400" dirty="0">
                <a:solidFill>
                  <a:srgbClr val="00B050"/>
                </a:solidFill>
              </a:rPr>
              <a:t> 			</a:t>
            </a:r>
            <a:r>
              <a:rPr lang="en-US" sz="1400" b="0" i="0" u="none" strike="noStrike" dirty="0">
                <a:solidFill>
                  <a:srgbClr val="00B050"/>
                </a:solidFill>
                <a:effectLst/>
              </a:rPr>
              <a:t>Hui Che</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23/1996</a:t>
            </a:r>
            <a:r>
              <a:rPr lang="en-US" sz="1400" dirty="0">
                <a:solidFill>
                  <a:srgbClr val="00B050"/>
                </a:solidFill>
              </a:rPr>
              <a:t> </a:t>
            </a:r>
            <a:r>
              <a:rPr lang="en-US" sz="1400" b="0" i="0" u="none" strike="noStrike" dirty="0">
                <a:solidFill>
                  <a:srgbClr val="00B050"/>
                </a:solidFill>
                <a:effectLst/>
              </a:rPr>
              <a:t>Improve roaming between MLDs</a:t>
            </a:r>
            <a:r>
              <a:rPr lang="en-US" sz="1400" dirty="0">
                <a:solidFill>
                  <a:srgbClr val="00B050"/>
                </a:solidFill>
              </a:rPr>
              <a:t> 					</a:t>
            </a:r>
            <a:r>
              <a:rPr lang="en-US" sz="1400" b="0" i="0" u="none" strike="noStrike" dirty="0">
                <a:solidFill>
                  <a:srgbClr val="00B050"/>
                </a:solidFill>
                <a:effectLst/>
              </a:rPr>
              <a:t>Po-Kai Huang</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23/2157</a:t>
            </a:r>
            <a:r>
              <a:rPr lang="en-US" sz="1400" dirty="0">
                <a:solidFill>
                  <a:srgbClr val="00B050"/>
                </a:solidFill>
              </a:rPr>
              <a:t> </a:t>
            </a:r>
            <a:r>
              <a:rPr lang="en-US" sz="1400" b="0" i="0" u="none" strike="noStrike" dirty="0">
                <a:solidFill>
                  <a:srgbClr val="00B050"/>
                </a:solidFill>
                <a:effectLst/>
              </a:rPr>
              <a:t>Seamless roaming within a mobility domain</a:t>
            </a:r>
            <a:r>
              <a:rPr lang="en-US" sz="1400" dirty="0">
                <a:solidFill>
                  <a:srgbClr val="00B050"/>
                </a:solidFill>
              </a:rPr>
              <a:t> 			</a:t>
            </a:r>
            <a:r>
              <a:rPr lang="en-US" sz="1400" b="0" i="0" u="none" strike="noStrike" dirty="0">
                <a:solidFill>
                  <a:srgbClr val="00B050"/>
                </a:solidFill>
                <a:effectLst/>
              </a:rPr>
              <a:t>Binita Gupta</a:t>
            </a:r>
            <a:endParaRPr lang="en-GB" sz="1400" dirty="0">
              <a:solidFill>
                <a:srgbClr val="00B050"/>
              </a:solidFill>
            </a:endParaRP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23/2147</a:t>
            </a:r>
            <a:r>
              <a:rPr lang="en-US" sz="1400" dirty="0">
                <a:solidFill>
                  <a:schemeClr val="bg1">
                    <a:lumMod val="65000"/>
                  </a:schemeClr>
                </a:solidFill>
              </a:rPr>
              <a:t> </a:t>
            </a:r>
            <a:r>
              <a:rPr lang="en-US" sz="1400" b="0" i="0" u="none" strike="noStrike" dirty="0">
                <a:solidFill>
                  <a:schemeClr val="bg1">
                    <a:lumMod val="65000"/>
                  </a:schemeClr>
                </a:solidFill>
                <a:effectLst/>
              </a:rPr>
              <a:t>Improved UHR Seamless Roaming for MLD</a:t>
            </a:r>
            <a:r>
              <a:rPr lang="en-US" sz="1400" dirty="0">
                <a:solidFill>
                  <a:schemeClr val="bg1">
                    <a:lumMod val="65000"/>
                  </a:schemeClr>
                </a:solidFill>
              </a:rPr>
              <a:t> 			</a:t>
            </a:r>
            <a:r>
              <a:rPr lang="en-US" sz="1400" b="0" i="0" u="none" strike="noStrike" dirty="0">
                <a:solidFill>
                  <a:schemeClr val="bg1">
                    <a:lumMod val="65000"/>
                  </a:schemeClr>
                </a:solidFill>
                <a:effectLst/>
              </a:rPr>
              <a:t>Hui Che</a:t>
            </a:r>
            <a:endParaRPr lang="en-GB" sz="1400" dirty="0">
              <a:solidFill>
                <a:schemeClr val="bg1">
                  <a:lumMod val="65000"/>
                </a:schemeClr>
              </a:solidFill>
            </a:endParaRP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23/2150</a:t>
            </a:r>
            <a:r>
              <a:rPr lang="en-US" sz="1400" dirty="0">
                <a:solidFill>
                  <a:schemeClr val="bg1">
                    <a:lumMod val="65000"/>
                  </a:schemeClr>
                </a:solidFill>
              </a:rPr>
              <a:t> </a:t>
            </a:r>
            <a:r>
              <a:rPr lang="en-US" sz="1400" b="0" i="0" u="none" strike="noStrike" dirty="0">
                <a:solidFill>
                  <a:schemeClr val="bg1">
                    <a:lumMod val="65000"/>
                  </a:schemeClr>
                </a:solidFill>
                <a:effectLst/>
              </a:rPr>
              <a:t>Low STA Cost UHR Seamless Roaming for MLD</a:t>
            </a:r>
            <a:r>
              <a:rPr lang="en-US" sz="1400" dirty="0">
                <a:solidFill>
                  <a:schemeClr val="bg1">
                    <a:lumMod val="65000"/>
                  </a:schemeClr>
                </a:solidFill>
              </a:rPr>
              <a:t> 		</a:t>
            </a:r>
            <a:r>
              <a:rPr lang="en-US" sz="1400" b="0" i="0" u="none" strike="noStrike" dirty="0">
                <a:solidFill>
                  <a:schemeClr val="bg1">
                    <a:lumMod val="65000"/>
                  </a:schemeClr>
                </a:solidFill>
                <a:effectLst/>
              </a:rPr>
              <a:t>Hui Che</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(C-RTWT)</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23/1930</a:t>
            </a:r>
            <a:r>
              <a:rPr lang="en-US" sz="1400" dirty="0">
                <a:solidFill>
                  <a:srgbClr val="00B050"/>
                </a:solidFill>
              </a:rPr>
              <a:t> </a:t>
            </a:r>
            <a:r>
              <a:rPr lang="en-US" sz="1400" b="0" i="0" u="none" strike="noStrike" dirty="0">
                <a:solidFill>
                  <a:srgbClr val="00B050"/>
                </a:solidFill>
                <a:effectLst/>
              </a:rPr>
              <a:t>A non-collocated AP MLD framework further discussion</a:t>
            </a:r>
            <a:r>
              <a:rPr lang="en-US" sz="1400" dirty="0">
                <a:solidFill>
                  <a:srgbClr val="00B050"/>
                </a:solidFill>
              </a:rPr>
              <a:t> 	</a:t>
            </a:r>
            <a:r>
              <a:rPr lang="en-US" sz="1400" b="0" i="0" u="none" strike="noStrike" dirty="0">
                <a:solidFill>
                  <a:srgbClr val="00B050"/>
                </a:solidFill>
                <a:effectLst/>
              </a:rPr>
              <a:t>Jay Yang 	[Q&amp;A      10’]</a:t>
            </a:r>
          </a:p>
          <a:p>
            <a:pPr>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23/2029</a:t>
            </a:r>
            <a:r>
              <a:rPr lang="en-GB" sz="1400" b="0" i="0" u="none" strike="noStrike" kern="1200" dirty="0">
                <a:solidFill>
                  <a:srgbClr val="00B050"/>
                </a:solidFill>
                <a:effectLst/>
                <a:ea typeface="MS Gothic" panose="020B0609070205080204" pitchFamily="49" charset="-128"/>
              </a:rPr>
              <a:t> Overview of Enterprise Policy and Goals 				Brian Hart	[1SP U&amp;R 7’]</a:t>
            </a:r>
            <a:endParaRPr lang="en-US" sz="1400" b="0" i="0" u="none" strike="noStrike" dirty="0">
              <a:solidFill>
                <a:srgbClr val="00B050"/>
              </a:solidFill>
              <a:effectLst/>
            </a:endParaRP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23/1916</a:t>
            </a:r>
            <a:r>
              <a:rPr lang="en-US" sz="1400" b="0" dirty="0">
                <a:solidFill>
                  <a:srgbClr val="00B050"/>
                </a:solidFill>
              </a:rPr>
              <a:t> R-TWT Coordination in Multi-BSS 					</a:t>
            </a:r>
            <a:r>
              <a:rPr lang="en-US" sz="1400" b="0" dirty="0" err="1">
                <a:solidFill>
                  <a:srgbClr val="00B050"/>
                </a:solidFill>
              </a:rPr>
              <a:t>SunHee</a:t>
            </a:r>
            <a:r>
              <a:rPr lang="en-US" sz="1400" b="0" dirty="0">
                <a:solidFill>
                  <a:srgbClr val="00B050"/>
                </a:solidFill>
              </a:rPr>
              <a:t> Baek 	</a:t>
            </a:r>
            <a:endParaRPr lang="en-GB" sz="1400" b="0" dirty="0">
              <a:solidFill>
                <a:srgbClr val="00B050"/>
              </a:solidFill>
            </a:endParaRP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23/1929</a:t>
            </a:r>
            <a:r>
              <a:rPr lang="en-US" sz="1400" b="0" dirty="0">
                <a:solidFill>
                  <a:srgbClr val="00B050"/>
                </a:solidFill>
              </a:rPr>
              <a:t> Further considerations on coordinated TWT 			Rubayet Shafin 	</a:t>
            </a:r>
            <a:endParaRPr lang="en-GB" sz="1400" b="0" dirty="0">
              <a:solidFill>
                <a:srgbClr val="00B050"/>
              </a:solidFill>
            </a:endParaRP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23/1952</a:t>
            </a:r>
            <a:r>
              <a:rPr lang="en-US" sz="1400" b="0" dirty="0">
                <a:solidFill>
                  <a:srgbClr val="00B050"/>
                </a:solidFill>
              </a:rPr>
              <a:t> Coordinated R-TWT for Multi-AP scenarios - Follow up 	Liuming Lu 	(TBC)</a:t>
            </a:r>
            <a:endParaRPr lang="en-GB" sz="1400" b="0" dirty="0">
              <a:solidFill>
                <a:srgbClr val="00B050"/>
              </a:solidFill>
            </a:endParaRPr>
          </a:p>
          <a:p>
            <a:pPr>
              <a:buFont typeface="Arial" panose="020B0604020202020204" pitchFamily="34" charset="0"/>
              <a:buChar char="•"/>
            </a:pPr>
            <a:r>
              <a:rPr lang="en-US" sz="1400" b="0" dirty="0">
                <a:solidFill>
                  <a:schemeClr val="bg1">
                    <a:lumMod val="65000"/>
                  </a:schemeClr>
                </a:solidFill>
                <a:hlinkClick r:id="rId7">
                  <a:extLst>
                    <a:ext uri="{A12FA001-AC4F-418D-AE19-62706E023703}">
                      <ahyp:hlinkClr xmlns:ahyp="http://schemas.microsoft.com/office/drawing/2018/hyperlinkcolor" val="tx"/>
                    </a:ext>
                  </a:extLst>
                </a:hlinkClick>
              </a:rPr>
              <a:t>23/1962</a:t>
            </a:r>
            <a:r>
              <a:rPr lang="en-US" sz="1400" b="0" dirty="0">
                <a:solidFill>
                  <a:schemeClr val="bg1">
                    <a:lumMod val="65000"/>
                  </a:schemeClr>
                </a:solidFill>
              </a:rPr>
              <a:t> Gain analysis for coordinated AP transmissions 			Abhishek Patil </a:t>
            </a:r>
          </a:p>
          <a:p>
            <a:pPr>
              <a:buFont typeface="Arial" panose="020B0604020202020204" pitchFamily="34" charset="0"/>
              <a:buChar char="•"/>
            </a:pPr>
            <a:r>
              <a:rPr lang="en-US" sz="1400" b="0" dirty="0">
                <a:solidFill>
                  <a:schemeClr val="bg1">
                    <a:lumMod val="65000"/>
                  </a:schemeClr>
                </a:solidFill>
                <a:hlinkClick r:id="rId8">
                  <a:extLst>
                    <a:ext uri="{A12FA001-AC4F-418D-AE19-62706E023703}">
                      <ahyp:hlinkClr xmlns:ahyp="http://schemas.microsoft.com/office/drawing/2018/hyperlinkcolor" val="tx"/>
                    </a:ext>
                  </a:extLst>
                </a:hlinkClick>
              </a:rPr>
              <a:t>23/2022</a:t>
            </a:r>
            <a:r>
              <a:rPr lang="en-US" sz="1400" b="0" dirty="0">
                <a:solidFill>
                  <a:schemeClr val="bg1">
                    <a:lumMod val="65000"/>
                  </a:schemeClr>
                </a:solidFill>
              </a:rPr>
              <a:t> R-TWT for multi-AP follow up 					Laurent  Cariou</a:t>
            </a:r>
            <a:endParaRPr lang="en-GB" sz="1400" b="0" dirty="0">
              <a:solidFill>
                <a:schemeClr val="bg1">
                  <a:lumMod val="65000"/>
                </a:schemeClr>
              </a:solidFill>
            </a:endParaRP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(C-RTWT, C-SR - 1hr)</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strike="sngStrike" dirty="0">
                <a:solidFill>
                  <a:srgbClr val="FF0000"/>
                </a:solidFill>
                <a:hlinkClick r:id="rId2">
                  <a:extLst>
                    <a:ext uri="{A12FA001-AC4F-418D-AE19-62706E023703}">
                      <ahyp:hlinkClr xmlns:ahyp="http://schemas.microsoft.com/office/drawing/2018/hyperlinkcolor" val="tx"/>
                    </a:ext>
                  </a:extLst>
                </a:hlinkClick>
              </a:rPr>
              <a:t>23/1952</a:t>
            </a:r>
            <a:r>
              <a:rPr lang="en-US" sz="1400" b="0" strike="sngStrike" dirty="0">
                <a:solidFill>
                  <a:srgbClr val="FF0000"/>
                </a:solidFill>
              </a:rPr>
              <a:t> Coordinated R-TWT for Multi-AP scenarios - Follow up 	Liuming Lu [Cont.]	</a:t>
            </a:r>
            <a:endParaRPr lang="en-GB" sz="1400" b="0" strike="sngStrike" dirty="0">
              <a:solidFill>
                <a:srgbClr val="FF0000"/>
              </a:solidFill>
            </a:endParaRPr>
          </a:p>
          <a:p>
            <a:pPr lvl="1">
              <a:buFont typeface="Arial" panose="020B0604020202020204" pitchFamily="34" charset="0"/>
              <a:buChar char="•"/>
            </a:pPr>
            <a:r>
              <a:rPr lang="en-US" sz="1200" b="0" dirty="0">
                <a:solidFill>
                  <a:srgbClr val="FF0000"/>
                </a:solidFill>
              </a:rPr>
              <a:t>Deferred (when resumed continue from slide 7)</a:t>
            </a:r>
            <a:endParaRPr lang="en-US" sz="1200" b="0" dirty="0">
              <a:solidFill>
                <a:srgbClr val="FF0000"/>
              </a:solidFill>
              <a:hlinkClick r:id="rId3">
                <a:extLst>
                  <a:ext uri="{A12FA001-AC4F-418D-AE19-62706E023703}">
                    <ahyp:hlinkClr xmlns:ahyp="http://schemas.microsoft.com/office/drawing/2018/hyperlinkcolor" val="tx"/>
                  </a:ext>
                </a:extLst>
              </a:hlinkClick>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23/1962</a:t>
            </a:r>
            <a:r>
              <a:rPr lang="en-US" sz="1400" b="0" dirty="0">
                <a:solidFill>
                  <a:srgbClr val="00B050"/>
                </a:solidFill>
              </a:rPr>
              <a:t> Gain analysis for coordinated AP transmissions 			Abhishek Patil </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23/2022</a:t>
            </a:r>
            <a:r>
              <a:rPr lang="en-US" sz="1400" b="0" dirty="0">
                <a:solidFill>
                  <a:srgbClr val="00B050"/>
                </a:solidFill>
              </a:rPr>
              <a:t> R-TWT for multi-AP follow up 					Laurent  Cariou</a:t>
            </a:r>
            <a:endParaRPr lang="en-GB" sz="1400" b="0" dirty="0">
              <a:solidFill>
                <a:srgbClr val="00B050"/>
              </a:solidFill>
            </a:endParaRP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23/1917</a:t>
            </a:r>
            <a:r>
              <a:rPr lang="en-US" sz="1400" b="0" dirty="0">
                <a:solidFill>
                  <a:srgbClr val="00B050"/>
                </a:solidFill>
              </a:rPr>
              <a:t> Coordinated Spatial Reuse 				Jinyoung Chun	[C-SR 4SP, 10’]</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23/1868</a:t>
            </a:r>
            <a:r>
              <a:rPr lang="en-US" sz="1400" b="0" dirty="0">
                <a:solidFill>
                  <a:srgbClr val="00B050"/>
                </a:solidFill>
              </a:rPr>
              <a:t> Coordinated-Spatial-Reuse-Design 			Jason Y. Guo 	[C-SR 1SP, 7’]</a:t>
            </a:r>
          </a:p>
          <a:p>
            <a:pPr>
              <a:buFont typeface="Arial" panose="020B0604020202020204" pitchFamily="34" charset="0"/>
              <a:buChar char="•"/>
            </a:pPr>
            <a:r>
              <a:rPr lang="en-US" sz="1400" b="0" i="0"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23/1972</a:t>
            </a:r>
            <a:r>
              <a:rPr lang="en-US" sz="1400" b="0" i="0" strike="noStrike" dirty="0">
                <a:solidFill>
                  <a:schemeClr val="bg1">
                    <a:lumMod val="65000"/>
                  </a:schemeClr>
                </a:solidFill>
                <a:effectLst/>
              </a:rPr>
              <a:t> Evaluation of Coordinated Spatial Reuse - Follow Up Kosuke Aio	</a:t>
            </a:r>
          </a:p>
          <a:p>
            <a:pPr>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24/0050</a:t>
            </a:r>
            <a:r>
              <a:rPr lang="en-US" sz="1400" dirty="0">
                <a:solidFill>
                  <a:schemeClr val="bg1">
                    <a:lumMod val="65000"/>
                  </a:schemeClr>
                </a:solidFill>
              </a:rPr>
              <a:t> </a:t>
            </a:r>
            <a:r>
              <a:rPr lang="en-US" sz="1400" b="0" i="0" u="none" strike="noStrike" dirty="0">
                <a:solidFill>
                  <a:schemeClr val="bg1">
                    <a:lumMod val="65000"/>
                  </a:schemeClr>
                </a:solidFill>
                <a:effectLst/>
              </a:rPr>
              <a:t>Coordinated Spatial Reuse Types</a:t>
            </a:r>
            <a:r>
              <a:rPr lang="en-US" sz="1400" dirty="0">
                <a:solidFill>
                  <a:schemeClr val="bg1">
                    <a:lumMod val="65000"/>
                  </a:schemeClr>
                </a:solidFill>
              </a:rPr>
              <a:t> 			</a:t>
            </a:r>
            <a:r>
              <a:rPr lang="en-US" sz="1400" b="0" i="0" u="none" strike="noStrike" dirty="0">
                <a:solidFill>
                  <a:schemeClr val="bg1">
                    <a:lumMod val="65000"/>
                  </a:schemeClr>
                </a:solidFill>
                <a:effectLst/>
              </a:rPr>
              <a:t>Hassan Omar</a:t>
            </a:r>
            <a:endParaRPr lang="en-US" sz="1400" b="0" dirty="0">
              <a:solidFill>
                <a:schemeClr val="bg1">
                  <a:lumMod val="65000"/>
                </a:schemeClr>
              </a:solidFill>
            </a:endParaRP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11-24/171r1</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Jan 29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01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08			(Thursday) 		– No Conf Call		Holiday</a:t>
            </a: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12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15			(Thursday) 		– No Conf Call		Holiday</a:t>
            </a:r>
            <a:endParaRPr lang="en-US" sz="1400" b="1" dirty="0">
              <a:solidFill>
                <a:srgbClr val="FF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19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22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26 			(Monday)			– Joint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29			(Thursday) 		– 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07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r>
              <a:rPr lang="en-US"/>
              <a:t>None.</a:t>
            </a:r>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 </a:t>
            </a:r>
            <a:r>
              <a:rPr lang="en-GB" sz="1400" dirty="0"/>
              <a:t>Dongguk Lim (</a:t>
            </a:r>
            <a:r>
              <a:rPr lang="en-GB" sz="1400" dirty="0">
                <a:hlinkClick r:id="rId6"/>
              </a:rPr>
              <a:t>dongguk.lim@lge.com</a:t>
            </a:r>
            <a:r>
              <a:rPr lang="en-GB" sz="1400" dirty="0"/>
              <a:t> ), Sigurd Schelstraete (</a:t>
            </a:r>
            <a:r>
              <a:rPr lang="en-GB" sz="1400" dirty="0">
                <a:hlinkClick r:id="rId7"/>
              </a:rPr>
              <a:t>sschelstraete@maxlinear.com</a:t>
            </a:r>
            <a:r>
              <a:rPr lang="en-GB" sz="1400" dirty="0"/>
              <a:t>) &amp;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187747</TotalTime>
  <Words>6768</Words>
  <Application>Microsoft Office PowerPoint</Application>
  <PresentationFormat>On-screen Show (4:3)</PresentationFormat>
  <Paragraphs>1650</Paragraphs>
  <Slides>63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1"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(Pending SPs) - 1</vt:lpstr>
      <vt:lpstr>Submissions List (Pending SPs) - 2</vt:lpstr>
      <vt:lpstr>Monday Joint Agenda-PM1</vt:lpstr>
      <vt:lpstr>Summary from November 2023 meeting</vt:lpstr>
      <vt:lpstr>Approve TG Minutes</vt:lpstr>
      <vt:lpstr>Final Call for TGbn ad-hoc chairs</vt:lpstr>
      <vt:lpstr>Submissions – Coordinated Medium Access</vt:lpstr>
      <vt:lpstr>Monday Joint Agenda–PM2</vt:lpstr>
      <vt:lpstr>Candidates for Ad-Hoc Chairs</vt:lpstr>
      <vt:lpstr>Ad-Hoc Chairs Motion</vt:lpstr>
      <vt:lpstr>Submissions  (C-TDMA &amp; NC AP MLD)</vt:lpstr>
      <vt:lpstr>Tuesday PHY Agenda–AM1</vt:lpstr>
      <vt:lpstr>Tuesday MAC Agenda–AM1</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 (C-RTWT)</vt:lpstr>
      <vt:lpstr>Thursday Joint Agenda-PM2</vt:lpstr>
      <vt:lpstr>Submissions (C-RTWT, C-SR - 1hr)</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2024-01-22T19:25:16Z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