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58" r:id="rId22"/>
    <p:sldId id="1059" r:id="rId23"/>
    <p:sldId id="1060" r:id="rId24"/>
    <p:sldId id="1075" r:id="rId25"/>
    <p:sldId id="1061" r:id="rId26"/>
    <p:sldId id="1070" r:id="rId27"/>
    <p:sldId id="1071" r:id="rId28"/>
    <p:sldId id="1080" r:id="rId29"/>
    <p:sldId id="1072" r:id="rId30"/>
    <p:sldId id="1076" r:id="rId31"/>
    <p:sldId id="1078" r:id="rId32"/>
    <p:sldId id="1077" r:id="rId33"/>
    <p:sldId id="1073" r:id="rId34"/>
    <p:sldId id="1079" r:id="rId35"/>
    <p:sldId id="1006" r:id="rId36"/>
    <p:sldId id="1023" r:id="rId37"/>
    <p:sldId id="1024" r:id="rId38"/>
    <p:sldId id="1025" r:id="rId39"/>
    <p:sldId id="1028" r:id="rId40"/>
    <p:sldId id="1021" r:id="rId41"/>
    <p:sldId id="322" r:id="rId42"/>
    <p:sldId id="365" r:id="rId43"/>
    <p:sldId id="1036" r:id="rId44"/>
    <p:sldId id="1081" r:id="rId45"/>
    <p:sldId id="1082" r:id="rId46"/>
    <p:sldId id="1062" r:id="rId47"/>
    <p:sldId id="1030" r:id="rId48"/>
    <p:sldId id="1063" r:id="rId49"/>
    <p:sldId id="1064" r:id="rId50"/>
    <p:sldId id="1065" r:id="rId51"/>
    <p:sldId id="1066" r:id="rId52"/>
    <p:sldId id="1067" r:id="rId53"/>
    <p:sldId id="1068" r:id="rId54"/>
    <p:sldId id="1029" r:id="rId55"/>
    <p:sldId id="1038" r:id="rId56"/>
    <p:sldId id="356" r:id="rId57"/>
    <p:sldId id="1039" r:id="rId58"/>
    <p:sldId id="1069" r:id="rId59"/>
    <p:sldId id="997" r:id="rId60"/>
    <p:sldId id="362" r:id="rId61"/>
    <p:sldId id="1034" r:id="rId62"/>
    <p:sldId id="323" r:id="rId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61FCC1-4A6E-4EF5-91BC-E3C73DA579E7}" v="265" dt="2024-01-15T18:51:15.3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761FCC1-4A6E-4EF5-91BC-E3C73DA579E7}"/>
    <pc:docChg chg="undo custSel addSld delSld modSld modMainMaster">
      <pc:chgData name="Alfred Asterjadhi" userId="39de57b9-85c0-4fd1-aaac-8ca2b6560ad0" providerId="ADAL" clId="{2761FCC1-4A6E-4EF5-91BC-E3C73DA579E7}" dt="2024-01-15T20:34:56.723" v="3230" actId="20577"/>
      <pc:docMkLst>
        <pc:docMk/>
      </pc:docMkLst>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5T02:50:14.152" v="2954" actId="14100"/>
        <pc:sldMkLst>
          <pc:docMk/>
          <pc:sldMk cId="2243228416" sldId="299"/>
        </pc:sldMkLst>
        <pc:spChg chg="mod">
          <ac:chgData name="Alfred Asterjadhi" userId="39de57b9-85c0-4fd1-aaac-8ca2b6560ad0" providerId="ADAL" clId="{2761FCC1-4A6E-4EF5-91BC-E3C73DA579E7}" dt="2024-01-15T02:50:14.152" v="2954" actId="14100"/>
          <ac:spMkLst>
            <pc:docMk/>
            <pc:sldMk cId="2243228416" sldId="299"/>
            <ac:spMk id="3" creationId="{3857177C-4F12-41D1-AB93-6925069E5DB9}"/>
          </ac:spMkLst>
        </pc:spChg>
        <pc:spChg chg="mod">
          <ac:chgData name="Alfred Asterjadhi" userId="39de57b9-85c0-4fd1-aaac-8ca2b6560ad0" providerId="ADAL" clId="{2761FCC1-4A6E-4EF5-91BC-E3C73DA579E7}" dt="2024-01-15T02:50:11.472" v="2953" actId="14100"/>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5T20:34:30.926" v="3228" actId="5793"/>
        <pc:sldMkLst>
          <pc:docMk/>
          <pc:sldMk cId="3831805578" sldId="365"/>
        </pc:sldMkLst>
        <pc:spChg chg="mod">
          <ac:chgData name="Alfred Asterjadhi" userId="39de57b9-85c0-4fd1-aaac-8ca2b6560ad0" providerId="ADAL" clId="{2761FCC1-4A6E-4EF5-91BC-E3C73DA579E7}" dt="2024-01-15T20:34:30.926" v="3228" actId="5793"/>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15T18:22:34.024" v="3016"/>
        <pc:sldMkLst>
          <pc:docMk/>
          <pc:sldMk cId="2696761607" sldId="393"/>
        </pc:sldMkLst>
        <pc:graphicFrameChg chg="mod modGraphic">
          <ac:chgData name="Alfred Asterjadhi" userId="39de57b9-85c0-4fd1-aaac-8ca2b6560ad0" providerId="ADAL" clId="{2761FCC1-4A6E-4EF5-91BC-E3C73DA579E7}" dt="2024-01-15T18:22:34.024" v="3016"/>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5T14:56:01.170" v="2995" actId="6549"/>
        <pc:sldMkLst>
          <pc:docMk/>
          <pc:sldMk cId="3140364693" sldId="997"/>
        </pc:sldMkLst>
        <pc:spChg chg="mod">
          <ac:chgData name="Alfred Asterjadhi" userId="39de57b9-85c0-4fd1-aaac-8ca2b6560ad0" providerId="ADAL" clId="{2761FCC1-4A6E-4EF5-91BC-E3C73DA579E7}" dt="2024-01-15T14:56:01.170" v="2995"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02:44:28.074" v="2797" actId="13926"/>
        <pc:sldMkLst>
          <pc:docMk/>
          <pc:sldMk cId="3869410219" sldId="1021"/>
        </pc:sldMkLst>
        <pc:spChg chg="mod">
          <ac:chgData name="Alfred Asterjadhi" userId="39de57b9-85c0-4fd1-aaac-8ca2b6560ad0" providerId="ADAL" clId="{2761FCC1-4A6E-4EF5-91BC-E3C73DA579E7}" dt="2024-01-15T02:44:28.074" v="2797"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5T02:22:26.610" v="2151" actId="20577"/>
        <pc:sldMkLst>
          <pc:docMk/>
          <pc:sldMk cId="3095361314" sldId="1029"/>
        </pc:sldMkLst>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5T02:45:36.233" v="2821" actId="20577"/>
        <pc:sldMkLst>
          <pc:docMk/>
          <pc:sldMk cId="3959530559" sldId="1030"/>
        </pc:sldMkLst>
        <pc:spChg chg="mod">
          <ac:chgData name="Alfred Asterjadhi" userId="39de57b9-85c0-4fd1-aaac-8ca2b6560ad0" providerId="ADAL" clId="{2761FCC1-4A6E-4EF5-91BC-E3C73DA579E7}" dt="2024-01-15T02:45:36.233" v="2821" actId="2057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5T20:33:29.099" v="3208" actId="2057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5T20:33:29.099" v="3208" actId="2057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5T02:21:48.790" v="2143"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5T02:21:48.790" v="2143"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5T02:52:04.075" v="2969" actId="20577"/>
        <pc:sldMkLst>
          <pc:docMk/>
          <pc:sldMk cId="3814028870" sldId="1039"/>
        </pc:sldMkLst>
        <pc:spChg chg="mod ord">
          <ac:chgData name="Alfred Asterjadhi" userId="39de57b9-85c0-4fd1-aaac-8ca2b6560ad0" providerId="ADAL" clId="{2761FCC1-4A6E-4EF5-91BC-E3C73DA579E7}" dt="2024-01-15T02:25:39.300" v="2244"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5T02:52:04.075" v="2969" actId="2057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14T16:10:04.617" v="1344" actId="14734"/>
        <pc:sldMkLst>
          <pc:docMk/>
          <pc:sldMk cId="3828928684" sldId="1058"/>
        </pc:sldMkLst>
        <pc:graphicFrameChg chg="mod modGraphic">
          <ac:chgData name="Alfred Asterjadhi" userId="39de57b9-85c0-4fd1-aaac-8ca2b6560ad0" providerId="ADAL" clId="{2761FCC1-4A6E-4EF5-91BC-E3C73DA579E7}" dt="2024-01-14T16:10:04.617" v="1344" actId="14734"/>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14T15:55:14.139" v="1269" actId="21"/>
        <pc:sldMkLst>
          <pc:docMk/>
          <pc:sldMk cId="1089014833" sldId="1059"/>
        </pc:sldMkLst>
        <pc:graphicFrameChg chg="mod modGraphic">
          <ac:chgData name="Alfred Asterjadhi" userId="39de57b9-85c0-4fd1-aaac-8ca2b6560ad0" providerId="ADAL" clId="{2761FCC1-4A6E-4EF5-91BC-E3C73DA579E7}" dt="2024-01-14T15:55:14.139" v="1269" actId="21"/>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14T15:55:29.558" v="1272" actId="21"/>
        <pc:sldMkLst>
          <pc:docMk/>
          <pc:sldMk cId="3832852367" sldId="1060"/>
        </pc:sldMkLst>
        <pc:graphicFrameChg chg="mod modGraphic">
          <ac:chgData name="Alfred Asterjadhi" userId="39de57b9-85c0-4fd1-aaac-8ca2b6560ad0" providerId="ADAL" clId="{2761FCC1-4A6E-4EF5-91BC-E3C73DA579E7}" dt="2024-01-14T15:55:29.558" v="1272" actId="21"/>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14T16:04:24.879" v="1335"/>
        <pc:sldMkLst>
          <pc:docMk/>
          <pc:sldMk cId="2528763118" sldId="1061"/>
        </pc:sldMkLst>
        <pc:graphicFrameChg chg="mod modGraphic">
          <ac:chgData name="Alfred Asterjadhi" userId="39de57b9-85c0-4fd1-aaac-8ca2b6560ad0" providerId="ADAL" clId="{2761FCC1-4A6E-4EF5-91BC-E3C73DA579E7}" dt="2024-01-14T16:04:24.879" v="1335"/>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5T02:45:12.018" v="2812" actId="5793"/>
        <pc:sldMkLst>
          <pc:docMk/>
          <pc:sldMk cId="420957283" sldId="1062"/>
        </pc:sldMkLst>
        <pc:spChg chg="mod">
          <ac:chgData name="Alfred Asterjadhi" userId="39de57b9-85c0-4fd1-aaac-8ca2b6560ad0" providerId="ADAL" clId="{2761FCC1-4A6E-4EF5-91BC-E3C73DA579E7}" dt="2024-01-15T02:45:12.018" v="2812" actId="5793"/>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15T13:52:08.575" v="2981" actId="20577"/>
        <pc:sldMkLst>
          <pc:docMk/>
          <pc:sldMk cId="4237730190" sldId="1063"/>
        </pc:sldMkLst>
        <pc:spChg chg="mod">
          <ac:chgData name="Alfred Asterjadhi" userId="39de57b9-85c0-4fd1-aaac-8ca2b6560ad0" providerId="ADAL" clId="{2761FCC1-4A6E-4EF5-91BC-E3C73DA579E7}" dt="2024-01-15T13:52:08.575" v="2981" actId="2057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5T02:48:09.106" v="2909" actId="20577"/>
        <pc:sldMkLst>
          <pc:docMk/>
          <pc:sldMk cId="755068326" sldId="1064"/>
        </pc:sldMkLst>
        <pc:spChg chg="mod">
          <ac:chgData name="Alfred Asterjadhi" userId="39de57b9-85c0-4fd1-aaac-8ca2b6560ad0" providerId="ADAL" clId="{2761FCC1-4A6E-4EF5-91BC-E3C73DA579E7}" dt="2024-01-15T02:48:09.106" v="2909" actId="2057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14T16:25:52.196" v="1637" actId="20577"/>
        <pc:sldMkLst>
          <pc:docMk/>
          <pc:sldMk cId="3310225282" sldId="1065"/>
        </pc:sldMkLst>
        <pc:spChg chg="mod">
          <ac:chgData name="Alfred Asterjadhi" userId="39de57b9-85c0-4fd1-aaac-8ca2b6560ad0" providerId="ADAL" clId="{2761FCC1-4A6E-4EF5-91BC-E3C73DA579E7}" dt="2024-01-14T16:25:52.196" v="1637" actId="2057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5T02:48:24.542" v="2920" actId="20577"/>
        <pc:sldMkLst>
          <pc:docMk/>
          <pc:sldMk cId="3289567463" sldId="1066"/>
        </pc:sldMkLst>
        <pc:spChg chg="mod">
          <ac:chgData name="Alfred Asterjadhi" userId="39de57b9-85c0-4fd1-aaac-8ca2b6560ad0" providerId="ADAL" clId="{2761FCC1-4A6E-4EF5-91BC-E3C73DA579E7}" dt="2024-01-15T02:48:24.542" v="2920" actId="2057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14T16:26:52.999" v="1722" actId="20577"/>
        <pc:sldMkLst>
          <pc:docMk/>
          <pc:sldMk cId="856501673" sldId="1067"/>
        </pc:sldMkLst>
        <pc:spChg chg="mod">
          <ac:chgData name="Alfred Asterjadhi" userId="39de57b9-85c0-4fd1-aaac-8ca2b6560ad0" providerId="ADAL" clId="{2761FCC1-4A6E-4EF5-91BC-E3C73DA579E7}" dt="2024-01-14T16:26:52.999" v="1722" actId="2057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15T02:48:32.010" v="2924" actId="20577"/>
        <pc:sldMkLst>
          <pc:docMk/>
          <pc:sldMk cId="3051592254" sldId="1068"/>
        </pc:sldMkLst>
        <pc:spChg chg="mod">
          <ac:chgData name="Alfred Asterjadhi" userId="39de57b9-85c0-4fd1-aaac-8ca2b6560ad0" providerId="ADAL" clId="{2761FCC1-4A6E-4EF5-91BC-E3C73DA579E7}" dt="2024-01-15T02:48:32.010" v="2924" actId="2057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4T16:04:29.550" v="1336"/>
        <pc:sldMkLst>
          <pc:docMk/>
          <pc:sldMk cId="1911178581" sldId="1070"/>
        </pc:sldMkLst>
        <pc:graphicFrameChg chg="mod modGraphic">
          <ac:chgData name="Alfred Asterjadhi" userId="39de57b9-85c0-4fd1-aaac-8ca2b6560ad0" providerId="ADAL" clId="{2761FCC1-4A6E-4EF5-91BC-E3C73DA579E7}" dt="2024-01-14T16:04:29.550" v="1336"/>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14T15:57:03.219" v="1288" actId="21"/>
        <pc:sldMkLst>
          <pc:docMk/>
          <pc:sldMk cId="4040184548" sldId="1071"/>
        </pc:sldMkLst>
        <pc:graphicFrameChg chg="mod modGraphic">
          <ac:chgData name="Alfred Asterjadhi" userId="39de57b9-85c0-4fd1-aaac-8ca2b6560ad0" providerId="ADAL" clId="{2761FCC1-4A6E-4EF5-91BC-E3C73DA579E7}" dt="2024-01-14T15:57:03.219" v="1288" actId="21"/>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15T02:50:31.154" v="2958" actId="403"/>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15T02:50:31.154" v="2958" actId="403"/>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14T16:30:11.878" v="1742" actId="2057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14T16:30:11.878" v="1742" actId="2057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14T16:04:21.504" v="1334"/>
        <pc:sldMkLst>
          <pc:docMk/>
          <pc:sldMk cId="170347333" sldId="1075"/>
        </pc:sldMkLst>
        <pc:graphicFrameChg chg="mod modGraphic">
          <ac:chgData name="Alfred Asterjadhi" userId="39de57b9-85c0-4fd1-aaac-8ca2b6560ad0" providerId="ADAL" clId="{2761FCC1-4A6E-4EF5-91BC-E3C73DA579E7}" dt="2024-01-14T16:04:21.504" v="1334"/>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14T16:15:01.025" v="1352" actId="2057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14T16:15:01.025" v="1352" actId="2057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14T16:03:46.169" v="1318"/>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14T16:03:46.169" v="1318"/>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14T16:55:04.735" v="1975" actId="20577"/>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Graphic">
          <ac:chgData name="Alfred Asterjadhi" userId="39de57b9-85c0-4fd1-aaac-8ca2b6560ad0" providerId="ADAL" clId="{2761FCC1-4A6E-4EF5-91BC-E3C73DA579E7}" dt="2024-01-14T16:55:04.735" v="1975" actId="20577"/>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5T18:46:06.170" v="3039" actId="2057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5T18:46:06.170" v="3039" actId="2057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4T16:23:37.499" v="1537" actId="20577"/>
        <pc:sldMkLst>
          <pc:docMk/>
          <pc:sldMk cId="86469410" sldId="1081"/>
        </pc:sldMkLst>
        <pc:spChg chg="mod">
          <ac:chgData name="Alfred Asterjadhi" userId="39de57b9-85c0-4fd1-aaac-8ca2b6560ad0" providerId="ADAL" clId="{2761FCC1-4A6E-4EF5-91BC-E3C73DA579E7}" dt="2024-01-14T16:18:26.655" v="1375" actId="20577"/>
          <ac:spMkLst>
            <pc:docMk/>
            <pc:sldMk cId="86469410" sldId="1081"/>
            <ac:spMk id="2" creationId="{4B5F0D0E-8BB7-48AB-9160-728B8B3399A2}"/>
          </ac:spMkLst>
        </pc:spChg>
        <pc:spChg chg="mod">
          <ac:chgData name="Alfred Asterjadhi" userId="39de57b9-85c0-4fd1-aaac-8ca2b6560ad0" providerId="ADAL" clId="{2761FCC1-4A6E-4EF5-91BC-E3C73DA579E7}" dt="2024-01-14T16:23:37.499" v="1537" actId="2057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5T02:47:37.079" v="2890" actId="20577"/>
        <pc:sldMkLst>
          <pc:docMk/>
          <pc:sldMk cId="241393342" sldId="1082"/>
        </pc:sldMkLst>
        <pc:spChg chg="mod">
          <ac:chgData name="Alfred Asterjadhi" userId="39de57b9-85c0-4fd1-aaac-8ca2b6560ad0" providerId="ADAL" clId="{2761FCC1-4A6E-4EF5-91BC-E3C73DA579E7}" dt="2024-01-14T16:18:30.299" v="1376" actId="20577"/>
          <ac:spMkLst>
            <pc:docMk/>
            <pc:sldMk cId="241393342" sldId="1082"/>
            <ac:spMk id="2" creationId="{4B5F0D0E-8BB7-48AB-9160-728B8B3399A2}"/>
          </ac:spMkLst>
        </pc:spChg>
        <pc:spChg chg="mod">
          <ac:chgData name="Alfred Asterjadhi" userId="39de57b9-85c0-4fd1-aaac-8ca2b6560ad0" providerId="ADAL" clId="{2761FCC1-4A6E-4EF5-91BC-E3C73DA579E7}" dt="2024-01-15T02:47:37.079" v="2890" actId="20577"/>
          <ac:spMkLst>
            <pc:docMk/>
            <pc:sldMk cId="241393342" sldId="1082"/>
            <ac:spMk id="3" creationId="{DFB0BA47-D7B6-4F95-932E-A7AA615BC440}"/>
          </ac:spMkLst>
        </pc:spChg>
      </pc:sldChg>
      <pc:sldMasterChg chg="modSp mod">
        <pc:chgData name="Alfred Asterjadhi" userId="39de57b9-85c0-4fd1-aaac-8ca2b6560ad0" providerId="ADAL" clId="{2761FCC1-4A6E-4EF5-91BC-E3C73DA579E7}" dt="2024-01-15T20:34:56.723" v="3230" actId="20577"/>
        <pc:sldMasterMkLst>
          <pc:docMk/>
          <pc:sldMasterMk cId="0" sldId="2147483648"/>
        </pc:sldMasterMkLst>
        <pc:spChg chg="mod">
          <ac:chgData name="Alfred Asterjadhi" userId="39de57b9-85c0-4fd1-aaac-8ca2b6560ad0" providerId="ADAL" clId="{2761FCC1-4A6E-4EF5-91BC-E3C73DA579E7}" dt="2024-01-15T20:34:56.723" v="3230"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887-00-00bn-coordinated-medium-access-for-multi-ap-deployments.pptx" TargetMode="External"/><Relationship Id="rId3" Type="http://schemas.openxmlformats.org/officeDocument/2006/relationships/hyperlink" Target="https://mentor.ieee.org/802.11/dcn/23/11-23-1873-00-00bn-post-fcs-mac-padding.pptx" TargetMode="External"/><Relationship Id="rId7" Type="http://schemas.openxmlformats.org/officeDocument/2006/relationships/hyperlink" Target="https://mentor.ieee.org/802.11/dcn/23/11-23-1886-00-00bn-preemption-techniques-to-meet-low-latency-ll-targets.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85-00-00bn-end-to-end-qos-with-scs.pptx" TargetMode="External"/><Relationship Id="rId11" Type="http://schemas.openxmlformats.org/officeDocument/2006/relationships/hyperlink" Target="https://mentor.ieee.org/802.11/dcn/23/11-23-1895-00-00bn-c-tdma-frame-sequence.pptx" TargetMode="External"/><Relationship Id="rId5" Type="http://schemas.openxmlformats.org/officeDocument/2006/relationships/hyperlink" Target="https://mentor.ieee.org/802.11/dcn/23/11-23-1884-00-00bn-seamless-roaming.pptx" TargetMode="External"/><Relationship Id="rId10" Type="http://schemas.openxmlformats.org/officeDocument/2006/relationships/hyperlink" Target="https://mentor.ieee.org/802.11/dcn/23/11-23-1892-00-00bn-thoughts-on-dynamic-subchannel-operation.pptx" TargetMode="External"/><Relationship Id="rId4" Type="http://schemas.openxmlformats.org/officeDocument/2006/relationships/hyperlink" Target="https://mentor.ieee.org/802.11/dcn/23/11-23-1875-00-00bn-power-save-proposal-for-non-ap-mobile-ap.pptx" TargetMode="External"/><Relationship Id="rId9" Type="http://schemas.openxmlformats.org/officeDocument/2006/relationships/hyperlink" Target="https://mentor.ieee.org/802.11/dcn/23/11-23-1891-00-00bn-nonprimary-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913-00-00bn-secondary-channel-access-operation.pptx" TargetMode="External"/><Relationship Id="rId3" Type="http://schemas.openxmlformats.org/officeDocument/2006/relationships/hyperlink" Target="https://mentor.ieee.org/802.11/dcn/23/11-23-1897-00-00bn-thoughts-on-improving-roaming-under-existing-architecture.pptx" TargetMode="External"/><Relationship Id="rId7" Type="http://schemas.openxmlformats.org/officeDocument/2006/relationships/hyperlink" Target="https://mentor.ieee.org/802.11/dcn/23/11-23-1912-00-00bn-coordinated-tdma-procedure.pptx" TargetMode="External"/><Relationship Id="rId2" Type="http://schemas.openxmlformats.org/officeDocument/2006/relationships/hyperlink" Target="https://mentor.ieee.org/802.11/dcn/23/11-23-1896-00-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9-00-00bn-transmission-method-of-low-latency-traffic.pptx" TargetMode="External"/><Relationship Id="rId11" Type="http://schemas.openxmlformats.org/officeDocument/2006/relationships/hyperlink" Target="https://mentor.ieee.org/802.11/dcn/23/11-23-1919-00-00bn-dru-proposal.pptx" TargetMode="External"/><Relationship Id="rId5" Type="http://schemas.openxmlformats.org/officeDocument/2006/relationships/hyperlink" Target="https://mentor.ieee.org/802.11/dcn/23/11-23-1908-00-00bn-seamless-roaming-procedure.pptx" TargetMode="External"/><Relationship Id="rId10" Type="http://schemas.openxmlformats.org/officeDocument/2006/relationships/hyperlink" Target="https://mentor.ieee.org/802.11/dcn/23/11-23-1916-00-00bn-r-twt-coordination-in-multi-bss.pptx" TargetMode="External"/><Relationship Id="rId4" Type="http://schemas.openxmlformats.org/officeDocument/2006/relationships/hyperlink" Target="https://mentor.ieee.org/802.11/dcn/23/11-23-1898-00-00bn-signaling-details-for-non-colocated-ap-mld.pptx" TargetMode="External"/><Relationship Id="rId9" Type="http://schemas.openxmlformats.org/officeDocument/2006/relationships/hyperlink" Target="https://mentor.ieee.org/802.11/dcn/23/11-23-1915-00-00bn-enhanced-security-for-control-frame-in-11b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934-00-00bn-in-device-interference-mitigation-follow-up.pptx" TargetMode="External"/><Relationship Id="rId3" Type="http://schemas.openxmlformats.org/officeDocument/2006/relationships/hyperlink" Target="https://mentor.ieee.org/802.11/dcn/23/11-23-1922-00-00bn-multi-link-sm-power-save-mode.pptx" TargetMode="External"/><Relationship Id="rId7" Type="http://schemas.openxmlformats.org/officeDocument/2006/relationships/hyperlink" Target="https://mentor.ieee.org/802.11/dcn/23/11-23-1933-00-00bn-security-enhancement-follow-up.pptx" TargetMode="External"/><Relationship Id="rId2" Type="http://schemas.openxmlformats.org/officeDocument/2006/relationships/hyperlink" Target="https://mentor.ieee.org/802.11/dcn/23/11-23-1920-01-00bn-managed-networks-under-highly-congested-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30-00-00bn-a-non-collocated-ap-mld-framework-further-discussion.pptx" TargetMode="External"/><Relationship Id="rId11" Type="http://schemas.openxmlformats.org/officeDocument/2006/relationships/hyperlink" Target="https://mentor.ieee.org/802.11/dcn/23/11-23-1937-00-00bn-smooth-roaming-follow-up-1.pptx" TargetMode="External"/><Relationship Id="rId5" Type="http://schemas.openxmlformats.org/officeDocument/2006/relationships/hyperlink" Target="https://mentor.ieee.org/802.11/dcn/23/11-23-1929-00-00bn-peer-to-peer-p2p-resource-management.pptx" TargetMode="External"/><Relationship Id="rId10"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27-00-00bn-update-of-the-spatial-modulation.pptx" TargetMode="External"/><Relationship Id="rId9" Type="http://schemas.openxmlformats.org/officeDocument/2006/relationships/hyperlink" Target="https://mentor.ieee.org/802.11/dcn/23/11-23-1935-00-00bn-secondary-channel-usage-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960-00-00bn-enhanced-replay-detection-for-header-protection.pptx" TargetMode="External"/><Relationship Id="rId3" Type="http://schemas.openxmlformats.org/officeDocument/2006/relationships/hyperlink" Target="https://mentor.ieee.org/802.11/dcn/23/11-23-1944-01-00bn-impact-of-tx-evm-on-mimo-detection.pptx" TargetMode="External"/><Relationship Id="rId7" Type="http://schemas.openxmlformats.org/officeDocument/2006/relationships/hyperlink" Target="https://mentor.ieee.org/802.11/dcn/23/11-23-1958-00-00bn-proxy-qos-management-for-xr-use-cases.pptx" TargetMode="External"/><Relationship Id="rId2" Type="http://schemas.openxmlformats.org/officeDocument/2006/relationships/hyperlink" Target="https://mentor.ieee.org/802.11/dcn/23/11-23-1939-00-00bn-priority-based-preemption-method.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51-00-00bn-concurrent-cca-for-non-primary-channel-access.pptx" TargetMode="External"/><Relationship Id="rId10" Type="http://schemas.openxmlformats.org/officeDocument/2006/relationships/hyperlink" Target="https://mentor.ieee.org/802.11/dcn/23/11-23-1963-00-00bn-periodical-nss-adjustment-for-an-mld.pptx" TargetMode="External"/><Relationship Id="rId4" Type="http://schemas.openxmlformats.org/officeDocument/2006/relationships/hyperlink" Target="https://mentor.ieee.org/802.11/dcn/23/11-23-1950-00-00bn-considerations-on-preemption-request.pptx" TargetMode="External"/><Relationship Id="rId9" Type="http://schemas.openxmlformats.org/officeDocument/2006/relationships/hyperlink" Target="https://mentor.ieee.org/802.11/dcn/23/11-23-1962-00-00bn-gain-analysis-for-coordinated-ap-transmission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988-00-00bn-considerations-on-dru-design-and-application.pptx" TargetMode="External"/><Relationship Id="rId3" Type="http://schemas.openxmlformats.org/officeDocument/2006/relationships/hyperlink" Target="https://mentor.ieee.org/802.11/dcn/23/11-23-1965-01-00bn-dynamic-power-save-follow-up.pptx" TargetMode="External"/><Relationship Id="rId7" Type="http://schemas.openxmlformats.org/officeDocument/2006/relationships/hyperlink" Target="https://mentor.ieee.org/802.11/dcn/23/11-23-1976-00-00bn-uhr-seamless-roaming-for-multi-link-device.pptx" TargetMode="External"/><Relationship Id="rId2" Type="http://schemas.openxmlformats.org/officeDocument/2006/relationships/hyperlink" Target="https://mentor.ieee.org/802.11/dcn/23/11-23-1964-01-00bn-coexistence-protocols-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73-00-00bn-discussion-on-uhr-enhanced-channel-access.pptx" TargetMode="External"/><Relationship Id="rId5" Type="http://schemas.openxmlformats.org/officeDocument/2006/relationships/hyperlink" Target="https://mentor.ieee.org/802.11/dcn/23/11-23-1972-00-00bn-evaluation-of-coordinated-spatial-reuse-follow-up.pptx" TargetMode="External"/><Relationship Id="rId10" Type="http://schemas.openxmlformats.org/officeDocument/2006/relationships/hyperlink" Target="https://mentor.ieee.org/802.11/dcn/23/11-23-1996-00-00bn-improve-roaming-between-mlds.pptx" TargetMode="External"/><Relationship Id="rId4" Type="http://schemas.openxmlformats.org/officeDocument/2006/relationships/hyperlink" Target="https://mentor.ieee.org/802.11/dcn/23/11-23-1971-00-00bn-further-thoughts-on-seamless-roaming.pptx" TargetMode="External"/><Relationship Id="rId9" Type="http://schemas.openxmlformats.org/officeDocument/2006/relationships/hyperlink" Target="https://mentor.ieee.org/802.11/dcn/23/11-23-1995-00-00bn-trigger-ba-and-bar-protect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2007-00-00bn-enhancement-of-bsr.pptx" TargetMode="External"/><Relationship Id="rId3" Type="http://schemas.openxmlformats.org/officeDocument/2006/relationships/hyperlink" Target="https://mentor.ieee.org/802.11/dcn/23/11-23-1998-00-00bn-zero-mui-coordinated-bf.pptx" TargetMode="External"/><Relationship Id="rId7" Type="http://schemas.openxmlformats.org/officeDocument/2006/relationships/hyperlink" Target="https://mentor.ieee.org/802.11/dcn/23/11-23-2005-00-00bn-non-primary-channel-access-npca.pptx" TargetMode="External"/><Relationship Id="rId2" Type="http://schemas.openxmlformats.org/officeDocument/2006/relationships/hyperlink" Target="https://mentor.ieee.org/802.11/dcn/23/11-23-1997-00-00bn-mac-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2002-00-00bn-in-device-coexistence-and-interference-follow-up.pptx" TargetMode="External"/><Relationship Id="rId10"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01-00-00bn-secure-control-frames-follow-up.pptx" TargetMode="External"/><Relationship Id="rId9" Type="http://schemas.openxmlformats.org/officeDocument/2006/relationships/hyperlink" Target="https://mentor.ieee.org/802.11/dcn/23/11-23-2020-00-00bn-high-level-perspective-on-distributed-tone-ru-for-11b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2055-00-00bn-icf-rcf-transmission-rules.pptx" TargetMode="External"/><Relationship Id="rId3" Type="http://schemas.openxmlformats.org/officeDocument/2006/relationships/hyperlink" Target="https://mentor.ieee.org/802.11/dcn/23/11-23-2023-00-00bn-further-discussion-on-non-primary-channel-access.pptx" TargetMode="External"/><Relationship Id="rId7" Type="http://schemas.openxmlformats.org/officeDocument/2006/relationships/hyperlink" Target="https://mentor.ieee.org/802.11/dcn/23/11-23-2040-00-00bn-enabling-ap-power-save-follow-up.pptx" TargetMode="External"/><Relationship Id="rId2" Type="http://schemas.openxmlformats.org/officeDocument/2006/relationships/hyperlink" Target="https://mentor.ieee.org/802.11/dcn/23/11-23-2022-00-00bn-r-twt-for-multi-ap-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31-00-00bn-data-tones-grouping-in-tone-distributed-rus.pptx" TargetMode="External"/><Relationship Id="rId5" Type="http://schemas.openxmlformats.org/officeDocument/2006/relationships/hyperlink" Target="https://mentor.ieee.org/802.11/dcn/23/11-23-2027-01-00bn-considerations-for-dso-sub-band-switch-delay.pptx" TargetMode="External"/><Relationship Id="rId10" Type="http://schemas.openxmlformats.org/officeDocument/2006/relationships/hyperlink" Target="https://mentor.ieee.org/802.11/dcn/23/11-23-2076-03-00bn-multiple-channel-access-in-preemption-sequence.pptx" TargetMode="External"/><Relationship Id="rId4" Type="http://schemas.openxmlformats.org/officeDocument/2006/relationships/hyperlink" Target="https://mentor.ieee.org/802.11/dcn/23/11-23-2026-00-00bn-balanced-wireless-in-device.pptx" TargetMode="External"/><Relationship Id="rId9" Type="http://schemas.openxmlformats.org/officeDocument/2006/relationships/hyperlink" Target="https://mentor.ieee.org/802.11/dcn/23/11-23-2063-00-00bn-enhanced-acknowledgement-for-low-latency-communication-follow-up.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2150-00-00bn-low-sta-cost-uhr-seamless-roaming-for-multi-link-device.pptx" TargetMode="External"/><Relationship Id="rId3" Type="http://schemas.openxmlformats.org/officeDocument/2006/relationships/hyperlink" Target="https://mentor.ieee.org/802.11/dcn/23/11-23-2115-00-00bn-an-approach-to-enhance-the-reliability-for-wi-fi-networks.pptx" TargetMode="External"/><Relationship Id="rId7" Type="http://schemas.openxmlformats.org/officeDocument/2006/relationships/hyperlink" Target="https://mentor.ieee.org/802.11/dcn/23/11-23-2147-00-00bn-improved-uhr-seamless-roaming-for-multi-link-device.pptx" TargetMode="External"/><Relationship Id="rId2" Type="http://schemas.openxmlformats.org/officeDocument/2006/relationships/hyperlink" Target="https://mentor.ieee.org/802.11/dcn/23/11-23-2084-00-00bn-enhanced-r-twt-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141-00-00bn-further-discussion-on-dynamic-subband-operation.pptx" TargetMode="External"/><Relationship Id="rId5" Type="http://schemas.openxmlformats.org/officeDocument/2006/relationships/hyperlink" Target="https://mentor.ieee.org/802.11/dcn/23/11-23-2127-00-00bn-11bn-power-save.pptx" TargetMode="External"/><Relationship Id="rId4" Type="http://schemas.openxmlformats.org/officeDocument/2006/relationships/hyperlink" Target="https://mentor.ieee.org/802.11/dcn/23/11-23-2126-00-00bn-low-latency-channel-access-follow-up.pptx" TargetMode="External"/><Relationship Id="rId9" Type="http://schemas.openxmlformats.org/officeDocument/2006/relationships/hyperlink" Target="https://mentor.ieee.org/802.11/dcn/23/11-23-2157-00-00bn-seamless-roaming-within-a-mobility-domain.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186-00-00bn-map-coordination-for-dfs-channel.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3/11-23-2212-01-00bn-r-twt-protection-in-11bn.pptx" TargetMode="External"/><Relationship Id="rId4" Type="http://schemas.openxmlformats.org/officeDocument/2006/relationships/hyperlink" Target="https://mentor.ieee.org/802.11/dcn/23/11-23-2211-00-00bn-txop-bandwidth-expansion.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0042-00-00bn-thoughts-on-flexible-control-frames.pptx" TargetMode="External"/><Relationship Id="rId3" Type="http://schemas.openxmlformats.org/officeDocument/2006/relationships/hyperlink" Target="https://mentor.ieee.org/802.11/dcn/24/11-24-0011-00-00bn-coordinated-spatial-nulling-c-sn-concept.pptx" TargetMode="External"/><Relationship Id="rId7" Type="http://schemas.openxmlformats.org/officeDocument/2006/relationships/hyperlink" Target="https://mentor.ieee.org/802.11/dcn/24/11-24-0031-00-00bn-deterministic-backoff.pptx" TargetMode="External"/><Relationship Id="rId2" Type="http://schemas.openxmlformats.org/officeDocument/2006/relationships/hyperlink" Target="https://mentor.ieee.org/802.11/dcn/24/11-24-0010-00-00bn-coordinated-beamforming-for-802-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16-00-00bn-uhr-mimo-rvr-enhancement-with-unequal-modulation.pptx" TargetMode="External"/><Relationship Id="rId5" Type="http://schemas.openxmlformats.org/officeDocument/2006/relationships/hyperlink" Target="https://mentor.ieee.org/802.11/dcn/24/11-24-0014-00-00bn-further-thoughts-on-dru.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4/11-24-0012-00-00bn-coordinated-spatial-nulling-c-sn-simulations.pptx" TargetMode="External"/><Relationship Id="rId9" Type="http://schemas.openxmlformats.org/officeDocument/2006/relationships/hyperlink" Target="https://mentor.ieee.org/802.11/dcn/24/11-24-0050-00-00bn-coordinated-spatial-reuse-types.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4/11-24-0093-00-00bn-nav-setting-for-coordinated-tdma.pptx" TargetMode="External"/><Relationship Id="rId3" Type="http://schemas.openxmlformats.org/officeDocument/2006/relationships/hyperlink" Target="https://mentor.ieee.org/802.11/dcn/24/11-24-0084-00-00bn-considerations-on-multi-ap-operation-follow-up.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8-00-00bn-maximizing-channel-bandwidth-in-dense-ap-deployments.pptx" TargetMode="External"/><Relationship Id="rId4" Type="http://schemas.openxmlformats.org/officeDocument/2006/relationships/hyperlink" Target="https://mentor.ieee.org/802.11/dcn/24/11-24-0086-00-00bn-multi-ap-coordination-for-sta-re-association.pptx" TargetMode="External"/><Relationship Id="rId9" Type="http://schemas.openxmlformats.org/officeDocument/2006/relationships/hyperlink" Target="https://mentor.ieee.org/802.11/dcn/24/11-24-0094-00-00bn-probe-before-talk-and-unsolicited-unavailability-announcement-for-co-ex-management.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4/11-24-0107-00-00bn-phy-layer-interference-mitigation-for-improved-reliability.pptx" TargetMode="External"/><Relationship Id="rId3" Type="http://schemas.openxmlformats.org/officeDocument/2006/relationships/hyperlink" Target="https://mentor.ieee.org/802.11/dcn/24/11-24-0100-00-00bn-vendor-specific-phy-signalling.pptx" TargetMode="External"/><Relationship Id="rId7" Type="http://schemas.openxmlformats.org/officeDocument/2006/relationships/hyperlink" Target="https://mentor.ieee.org/802.11/dcn/24/11-24-0106-00-00bn-seamless-roaming-consideration.pptx" TargetMode="External"/><Relationship Id="rId2" Type="http://schemas.openxmlformats.org/officeDocument/2006/relationships/hyperlink" Target="https://mentor.ieee.org/802.11/dcn/24/11-24-0095-00-00bn-efficient-coordinated-spatial-reus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03-00-00bn-txop-level-preemption-for-low-latency-application-in-802-11bn.pptx" TargetMode="External"/><Relationship Id="rId5" Type="http://schemas.openxmlformats.org/officeDocument/2006/relationships/hyperlink" Target="https://mentor.ieee.org/802.11/dcn/24/11-24-0102-00-00bn-multi-ap-coordinated-puncturing.pptx" TargetMode="External"/><Relationship Id="rId10" Type="http://schemas.openxmlformats.org/officeDocument/2006/relationships/hyperlink" Target="https://mentor.ieee.org/802.11/dcn/24/11-24-0110-00-00bn-regarding-mpdu-identification-issue-in-cross-link-error-recovery.pptx" TargetMode="External"/><Relationship Id="rId4" Type="http://schemas.openxmlformats.org/officeDocument/2006/relationships/hyperlink" Target="https://mentor.ieee.org/802.11/dcn/24/11-24-0101-00-00bn-mld-roaming.pptx" TargetMode="External"/><Relationship Id="rId9" Type="http://schemas.openxmlformats.org/officeDocument/2006/relationships/hyperlink" Target="https://mentor.ieee.org/802.11/dcn/24/11-24-0108-00-00bn-triggered-beamforming-in-tgbn-follow-up.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114-00-00bn-thoughts-on-power-control-for-csr.pptx" TargetMode="External"/><Relationship Id="rId2" Type="http://schemas.openxmlformats.org/officeDocument/2006/relationships/hyperlink" Target="https://mentor.ieee.org/802.11/dcn/24/11-24-0113-00-00bn-unequal-modulation-in-mimo-txbf-in-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150-00-00bc-snapshot-2023-tgbc-snapshot.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7-00-00bn-improved-tx-beamforming-with-ueqm.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954-00-00bn-two-dimensional-a-ppdu.pptx" TargetMode="External"/><Relationship Id="rId3" Type="http://schemas.openxmlformats.org/officeDocument/2006/relationships/hyperlink" Target="https://mentor.ieee.org/802.11/dcn/23/11-23-1888-01-00bn-mac-header-protection-follow-up.pptx" TargetMode="External"/><Relationship Id="rId7" Type="http://schemas.openxmlformats.org/officeDocument/2006/relationships/hyperlink" Target="https://mentor.ieee.org/802.11/dcn/23/11-23-1953-00-00bn-two-dimensional-resource-allocation.pptx" TargetMode="External"/><Relationship Id="rId2" Type="http://schemas.openxmlformats.org/officeDocument/2006/relationships/hyperlink" Target="https://mentor.ieee.org/802.11/dcn/23/11-23-1871-01-00bn-m-ap-coordinated-transmission-framework.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3/11-23-2029-01-00bn-overview-of-enterprise-policy-and-goals.pptx" TargetMode="External"/><Relationship Id="rId5" Type="http://schemas.openxmlformats.org/officeDocument/2006/relationships/hyperlink" Target="https://mentor.ieee.org/802.11/dcn/23/11-23-1914-01-00bn-enhanced-security-considerations-in-uhr.pptx" TargetMode="External"/><Relationship Id="rId10" Type="http://schemas.openxmlformats.org/officeDocument/2006/relationships/hyperlink" Target="https://mentor.ieee.org/802.11/dcn/23/11-23-1837-01-00bn-map-group-set-up-operation-discussion.pptx" TargetMode="External"/><Relationship Id="rId4" Type="http://schemas.openxmlformats.org/officeDocument/2006/relationships/hyperlink" Target="https://mentor.ieee.org/802.11/dcn/23/11-23-1908-00-00bn-seamless-roaming-procedure.pptx" TargetMode="External"/><Relationship Id="rId9" Type="http://schemas.openxmlformats.org/officeDocument/2006/relationships/hyperlink" Target="https://mentor.ieee.org/802.11/dcn/23/11-23-1836-02-00bn-map-security-consideration.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868-02-00bn-coordinated-spatial-reuse-design.pptx" TargetMode="External"/><Relationship Id="rId2" Type="http://schemas.openxmlformats.org/officeDocument/2006/relationships/hyperlink" Target="https://mentor.ieee.org/802.11/dcn/23/11-23-2005-00-00bn-non-primary-channel-access-npca.pptx" TargetMode="External"/><Relationship Id="rId1" Type="http://schemas.openxmlformats.org/officeDocument/2006/relationships/slideLayout" Target="../slideLayouts/slideLayout5.xml"/><Relationship Id="rId5" Type="http://schemas.openxmlformats.org/officeDocument/2006/relationships/hyperlink" Target="https://mentor.ieee.org/802.11/dcn/23/11-23-1981-03-00bn-multi-link-based-multi-ap-coordination-for-low-latency-traffic.pptx" TargetMode="External"/><Relationship Id="rId4" Type="http://schemas.openxmlformats.org/officeDocument/2006/relationships/hyperlink" Target="https://mentor.ieee.org/802.11/dcn/23/11-23-1980-02-00bn-coordinated-ap-assisted-medium-synchronization-recovery.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2204-03-00bn-tgbn-november-december-2023-teleconference-minutes.docx" TargetMode="External"/><Relationship Id="rId2" Type="http://schemas.openxmlformats.org/officeDocument/2006/relationships/hyperlink" Target="https://mentor.ieee.org/802.11/dcn/23/11-23-2075-02-00bn-tgbn-november-2023-meeting-minute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1836-02-00bn-map-security-consideration.pptx" TargetMode="External"/><Relationship Id="rId3" Type="http://schemas.openxmlformats.org/officeDocument/2006/relationships/hyperlink" Target="https://mentor.ieee.org/802.11/dcn/23/11-23-1973-00-00bn-discussion-on-uhr-enhanced-channel-access.pptx" TargetMode="External"/><Relationship Id="rId7"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3/11-23-1887-01-00bn-coordinated-medium-access-for-multi-ap-deploy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2-00-00bn-coordinated-tdma-procedure.pptx" TargetMode="External"/><Relationship Id="rId11" Type="http://schemas.openxmlformats.org/officeDocument/2006/relationships/hyperlink" Target="https://mentor.ieee.org/802.11/dcn/23/11-23-1981-03-00bn-multi-link-based-multi-ap-coordination-for-low-latency-traffic.pptx" TargetMode="External"/><Relationship Id="rId5" Type="http://schemas.openxmlformats.org/officeDocument/2006/relationships/hyperlink" Target="https://mentor.ieee.org/802.11/dcn/23/11-23-1895-00-00bn-c-tdma-frame-sequence.pptx" TargetMode="External"/><Relationship Id="rId10" Type="http://schemas.openxmlformats.org/officeDocument/2006/relationships/hyperlink" Target="https://mentor.ieee.org/802.11/dcn/23/11-23-1980-02-00bn-coordinated-ap-assisted-medium-synchronization-recovery.pptx" TargetMode="External"/><Relationship Id="rId4" Type="http://schemas.openxmlformats.org/officeDocument/2006/relationships/hyperlink" Target="https://mentor.ieee.org/802.11/dcn/23/11-23-2186-00-00bn-map-coordination-for-dfs-channel.pptx" TargetMode="External"/><Relationship Id="rId9" Type="http://schemas.openxmlformats.org/officeDocument/2006/relationships/hyperlink" Target="https://mentor.ieee.org/802.11/dcn/23/11-23-1837-01-00bn-map-group-set-up-operation-discussion.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3/11-23-1912-00-00bn-coordinated-tdma-procedure.pptx" TargetMode="External"/><Relationship Id="rId7" Type="http://schemas.openxmlformats.org/officeDocument/2006/relationships/hyperlink" Target="https://mentor.ieee.org/802.11/dcn/23/11-23-2029-01-00bn-overview-of-enterprise-policy-and-goals.pptx" TargetMode="External"/><Relationship Id="rId2" Type="http://schemas.openxmlformats.org/officeDocument/2006/relationships/hyperlink" Target="https://mentor.ieee.org/802.11/dcn/23/11-23-1895-00-00bn-c-tdma-frame-sequ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0-00-00bn-a-non-collocated-ap-mld-framework-further-discussion.pptx" TargetMode="External"/><Relationship Id="rId5" Type="http://schemas.openxmlformats.org/officeDocument/2006/relationships/hyperlink" Target="https://mentor.ieee.org/802.11/dcn/23/11-23-1898-00-00bn-signaling-details-for-non-colocated-ap-mld.pptx" TargetMode="External"/><Relationship Id="rId4" Type="http://schemas.openxmlformats.org/officeDocument/2006/relationships/hyperlink" Target="https://mentor.ieee.org/802.11/dcn/23/11-23-2212-01-00bn-r-twt-protection-in-11bn.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88-00-00bn-considerations-on-dru-design-and-application.pptx" TargetMode="External"/><Relationship Id="rId2" Type="http://schemas.openxmlformats.org/officeDocument/2006/relationships/hyperlink" Target="https://mentor.ieee.org/802.11/dcn/23/11-23-1919-00-00bn-dru-proposal.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20-00-00bn-high-level-perspective-on-distributed-tone-ru-for-11bn.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3/11-23-1873-00-00bn-post-fcs-mac-padding.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85-00-00bn-end-to-end-qos-with-scs.pptx" TargetMode="External"/><Relationship Id="rId4" Type="http://schemas.openxmlformats.org/officeDocument/2006/relationships/hyperlink" Target="https://mentor.ieee.org/802.11/dcn/23/11-23-1958-00-00bn-proxy-qos-management-for-xr-use-cases.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031-00-00bn-data-tones-grouping-in-tone-distributed-rus.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14-00-00bn-further-thoughts-on-dru.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1922-00-00bn-multi-link-sm-power-save-mode.pptx" TargetMode="External"/><Relationship Id="rId2" Type="http://schemas.openxmlformats.org/officeDocument/2006/relationships/hyperlink" Target="https://mentor.ieee.org/802.11/dcn/23/11-23-1875-00-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1965-01-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1944-01-00bn-impact-of-tx-evm-on-mimo-detection.pptx" TargetMode="External"/><Relationship Id="rId2" Type="http://schemas.openxmlformats.org/officeDocument/2006/relationships/hyperlink" Target="https://mentor.ieee.org/802.11/dcn/23/11-23-1927-00-00bn-update-of-the-spati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0-00-00bn-vendor-specific-phy-signalling.pptx" TargetMode="External"/><Relationship Id="rId4" Type="http://schemas.openxmlformats.org/officeDocument/2006/relationships/hyperlink" Target="https://mentor.ieee.org/802.11/dcn/23/11-23-2115-00-00bn-an-approach-to-enhance-the-reliability-for-wi-fi-networks.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2005-00-00bn-non-primary-channel-access-npca.pptx" TargetMode="External"/><Relationship Id="rId3" Type="http://schemas.openxmlformats.org/officeDocument/2006/relationships/hyperlink" Target="https://mentor.ieee.org/802.11/dcn/23/11-23-2055-00-00bn-icf-rcf-transmission-rules.pptx" TargetMode="External"/><Relationship Id="rId7" Type="http://schemas.openxmlformats.org/officeDocument/2006/relationships/hyperlink" Target="https://mentor.ieee.org/802.11/dcn/23/11-23-1914-01-00bn-enhanced-security-considerations-in-uhr.pptx" TargetMode="External"/><Relationship Id="rId2" Type="http://schemas.openxmlformats.org/officeDocument/2006/relationships/hyperlink" Target="https://mentor.ieee.org/802.11/dcn/23/11-23-2040-00-00bn-enabling-ap-power-sav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08-00-00bn-seamless-roaming-procedure.pptx" TargetMode="External"/><Relationship Id="rId5" Type="http://schemas.openxmlformats.org/officeDocument/2006/relationships/hyperlink" Target="https://mentor.ieee.org/802.11/dcn/23/11-23-1888-01-00bn-mac-header-protection-follow-up.pptx" TargetMode="External"/><Relationship Id="rId4" Type="http://schemas.openxmlformats.org/officeDocument/2006/relationships/hyperlink" Target="https://mentor.ieee.org/802.11/dcn/23/11-23-1871-01-00bn-m-ap-coordinated-transmission-framework.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010-00-00bn-coordinated-beamforming-for-802-11bn.pptx" TargetMode="External"/><Relationship Id="rId2" Type="http://schemas.openxmlformats.org/officeDocument/2006/relationships/hyperlink" Target="https://mentor.ieee.org/802.11/dcn/23/11-23-1998-00-00bn-zero-mui-coordinated-b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12-00-00bn-coordinated-spatial-nulling-c-sn-simulations.pptx" TargetMode="External"/><Relationship Id="rId4" Type="http://schemas.openxmlformats.org/officeDocument/2006/relationships/hyperlink" Target="https://mentor.ieee.org/802.11/dcn/24/11-24-0011-00-00bn-coordinated-spatial-nulling-c-sn-concept.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3/11-23-1897-00-00bn-thoughts-on-improving-roaming-under-existing-architecture.pptx" TargetMode="External"/><Relationship Id="rId2" Type="http://schemas.openxmlformats.org/officeDocument/2006/relationships/hyperlink" Target="https://mentor.ieee.org/802.11/dcn/23/11-23-1884-00-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0-00bn-further-thoughts-on-seamless-roaming.pptx" TargetMode="External"/><Relationship Id="rId5" Type="http://schemas.openxmlformats.org/officeDocument/2006/relationships/hyperlink" Target="https://mentor.ieee.org/802.11/dcn/23/11-23-1937-00-00bn-smooth-roaming-follow-up-1.pptx" TargetMode="External"/><Relationship Id="rId4" Type="http://schemas.openxmlformats.org/officeDocument/2006/relationships/hyperlink" Target="https://mentor.ieee.org/802.11/dcn/23/11-23-1908-00-00bn-seamless-roaming-procedure.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113-00-00bn-unequal-modulation-in-mimo-txbf-in-11bn.pptx" TargetMode="External"/><Relationship Id="rId2" Type="http://schemas.openxmlformats.org/officeDocument/2006/relationships/hyperlink" Target="https://mentor.ieee.org/802.11/dcn/24/11-24-0016-00-00bn-uhr-mimo-rvr-enhancement-with-unequ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7-00-00bn-phy-layer-interference-mitigation-for-improved-reliability.pptx" TargetMode="External"/><Relationship Id="rId4" Type="http://schemas.openxmlformats.org/officeDocument/2006/relationships/hyperlink" Target="https://mentor.ieee.org/802.11/dcn/24/11-24-0117-00-00bn-improved-tx-beamforming-with-ueqm.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976-00-00bn-uhr-seamless-roaming-for-multi-link-devi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57-00-00bn-seamless-roaming-within-a-mobility-domai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3/11-23-1929-00-00bn-peer-to-peer-p2p-resource-management.pptx" TargetMode="External"/><Relationship Id="rId2" Type="http://schemas.openxmlformats.org/officeDocument/2006/relationships/hyperlink" Target="https://mentor.ieee.org/802.11/dcn/23/11-23-1916-00-00bn-r-twt-coordination-in-multi-bs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2-00-00bn-r-twt-for-multi-ap-follow-up.pptx" TargetMode="External"/><Relationship Id="rId5" Type="http://schemas.openxmlformats.org/officeDocument/2006/relationships/hyperlink" Target="https://mentor.ieee.org/802.11/dcn/23/11-23-1962-00-00bn-gain-analysis-for-coordinated-ap-transmissions.pptx" TargetMode="External"/><Relationship Id="rId4" Type="http://schemas.openxmlformats.org/officeDocument/2006/relationships/hyperlink" Target="https://mentor.ieee.org/802.11/dcn/23/11-23-1952-00-00bn-coordinated-r-twt-for-multi-ap-scenarios-follow-up.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1868-02-00bn-coordinated-spatial-reuse-design.pptx" TargetMode="External"/><Relationship Id="rId2" Type="http://schemas.openxmlformats.org/officeDocument/2006/relationships/hyperlink" Target="https://mentor.ieee.org/802.11/dcn/23/11-23-1917-00-00bn-coordinated-spatial-reuse.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50-00-00bn-coordinated-spatial-reuse-types.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5" Type="http://schemas.openxmlformats.org/officeDocument/2006/relationships/hyperlink" Target="mailto:aasterja@qti.qualcomm.com" TargetMode="External"/><Relationship Id="rId4" Type="http://schemas.openxmlformats.org/officeDocument/2006/relationships/hyperlink" Target="mailto:yusuke.asai@ntt.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a:t>
            </a:r>
          </a:p>
          <a:p>
            <a:pPr>
              <a:buFont typeface="Arial" panose="020B0604020202020204" pitchFamily="34" charset="0"/>
              <a:buChar char="•"/>
            </a:pPr>
            <a:r>
              <a:rPr lang="en-US" sz="1800" dirty="0"/>
              <a:t>Approve TGbn minutes from Nov. </a:t>
            </a:r>
            <a:r>
              <a:rPr lang="en-US" sz="1800"/>
              <a:t>2023 meeting, and conf calls</a:t>
            </a:r>
            <a:endParaRPr lang="en-US" sz="1800" dirty="0"/>
          </a:p>
          <a:p>
            <a:pPr>
              <a:buFont typeface="Arial" panose="020B0604020202020204" pitchFamily="34" charset="0"/>
              <a:buChar char="•"/>
            </a:pPr>
            <a:r>
              <a:rPr lang="en-US" sz="1800" dirty="0"/>
              <a:t>TGbn ad-hoc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November 2023 meeting</a:t>
            </a:r>
          </a:p>
          <a:p>
            <a:pPr lvl="1">
              <a:lnSpc>
                <a:spcPct val="80000"/>
              </a:lnSpc>
              <a:buFont typeface="Arial" panose="020B0604020202020204" pitchFamily="34" charset="0"/>
              <a:buChar char="•"/>
            </a:pPr>
            <a:r>
              <a:rPr lang="en-US" altLang="en-US" sz="1200" dirty="0"/>
              <a:t>Approve TGbn minutes from November 2023 meeting</a:t>
            </a:r>
          </a:p>
          <a:p>
            <a:pPr lvl="1">
              <a:lnSpc>
                <a:spcPct val="80000"/>
              </a:lnSpc>
              <a:buFont typeface="Arial" panose="020B0604020202020204" pitchFamily="34" charset="0"/>
              <a:buChar char="•"/>
            </a:pPr>
            <a:r>
              <a:rPr lang="en-US" altLang="en-US" sz="1200" dirty="0"/>
              <a:t>Final Call for ad-hoc chairs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Ad-hoc chairs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endParaRPr lang="en-US" altLang="en-US" sz="1400" dirty="0"/>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&amp; 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March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9354553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362199"/>
            <a:ext cx="7770813" cy="4113214"/>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 </a:t>
            </a:r>
          </a:p>
          <a:p>
            <a:pPr algn="ctr">
              <a:lnSpc>
                <a:spcPct val="90000"/>
              </a:lnSpc>
              <a:buFontTx/>
              <a:buNone/>
            </a:pPr>
            <a:r>
              <a:rPr lang="en-US" altLang="en-US" sz="2000" dirty="0">
                <a:solidFill>
                  <a:schemeClr val="tx1"/>
                </a:solidFill>
                <a:latin typeface="Arial" panose="020B0604020202020204" pitchFamily="34" charset="0"/>
              </a:rPr>
              <a:t>Vice Chair: Jianhan Liu (Mediatek), </a:t>
            </a:r>
          </a:p>
          <a:p>
            <a:pPr algn="ctr">
              <a:lnSpc>
                <a:spcPct val="90000"/>
              </a:lnSpc>
              <a:buFontTx/>
              <a:buNone/>
            </a:pPr>
            <a:r>
              <a:rPr lang="en-US" altLang="en-US" sz="2000" dirty="0">
                <a:solidFill>
                  <a:schemeClr val="tx1"/>
                </a:solidFill>
                <a:latin typeface="Arial" panose="020B0604020202020204" pitchFamily="34" charset="0"/>
              </a:rPr>
              <a:t>Vice Chair: Kiseon Ryu (NXP)</a:t>
            </a:r>
          </a:p>
          <a:p>
            <a:pPr algn="ctr">
              <a:lnSpc>
                <a:spcPct val="90000"/>
              </a:lnSpc>
              <a:buFontTx/>
              <a:buNone/>
            </a:pPr>
            <a:r>
              <a:rPr lang="en-US" altLang="en-US" sz="2000" dirty="0">
                <a:solidFill>
                  <a:schemeClr val="tx1"/>
                </a:solidFill>
                <a:latin typeface="Arial" panose="020B0604020202020204" pitchFamily="34" charset="0"/>
              </a:rPr>
              <a:t>Secretary: Yusuke Asai (NTT)</a:t>
            </a:r>
          </a:p>
          <a:p>
            <a:pPr algn="ctr">
              <a:lnSpc>
                <a:spcPct val="90000"/>
              </a:lnSpc>
            </a:pPr>
            <a:r>
              <a:rPr lang="en-US" altLang="en-US" sz="2000" dirty="0">
                <a:solidFill>
                  <a:schemeClr val="tx1"/>
                </a:solidFill>
                <a:latin typeface="Arial" panose="020B0604020202020204" pitchFamily="34" charset="0"/>
              </a:rPr>
              <a:t>Technical Editor: Ross Jian Yu (Huawei)</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97816064"/>
              </p:ext>
            </p:extLst>
          </p:nvPr>
        </p:nvGraphicFramePr>
        <p:xfrm>
          <a:off x="851217" y="1587465"/>
          <a:ext cx="7736268" cy="322846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371598">
                  <a:extLst>
                    <a:ext uri="{9D8B030D-6E8A-4147-A177-3AD203B41FA5}">
                      <a16:colId xmlns:a16="http://schemas.microsoft.com/office/drawing/2014/main" val="20002"/>
                    </a:ext>
                  </a:extLst>
                </a:gridCol>
                <a:gridCol w="838202">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563C1"/>
                          </a:solidFill>
                          <a:effectLst/>
                          <a:latin typeface="+mn-lt"/>
                          <a:ea typeface="MS Gothic" panose="020B0609070205080204" pitchFamily="49" charset="-128"/>
                          <a:hlinkClick r:id="rId2"/>
                        </a:rPr>
                        <a:t>1834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High Criticality Use Cases and Requirements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1873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Post-FCS MAC Padding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Padding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1875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Power save proposal for non-AP/mobile-AP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1884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6"/>
                        </a:rPr>
                        <a:t>1885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End-to-end QoS with SCS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(after 1958)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QoS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1886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Preemption techniques to meet low-latency (LL) targets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Giovanni </a:t>
                      </a:r>
                      <a:r>
                        <a:rPr lang="en-GB" sz="1000" kern="1200" dirty="0" err="1">
                          <a:solidFill>
                            <a:srgbClr val="000000"/>
                          </a:solidFill>
                          <a:effectLst/>
                          <a:latin typeface="+mn-lt"/>
                          <a:ea typeface="MS Gothic" panose="020B0609070205080204" pitchFamily="49" charset="-128"/>
                        </a:rPr>
                        <a:t>Chisci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1887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Coordinated Medium Access for Multi-AP Deployments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Giovanni </a:t>
                      </a:r>
                      <a:r>
                        <a:rPr lang="en-GB" sz="1000" kern="1200" dirty="0" err="1">
                          <a:solidFill>
                            <a:srgbClr val="000000"/>
                          </a:solidFill>
                          <a:effectLst/>
                          <a:latin typeface="+mn-lt"/>
                          <a:ea typeface="MS Gothic" panose="020B0609070205080204" pitchFamily="49" charset="-128"/>
                        </a:rPr>
                        <a:t>Chisci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MAP-CMA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1891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1892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Thoughts on Dynamic Subchannel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Gaurang Naik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1"/>
                        </a:rPr>
                        <a:t>23/1895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C-TDMA frame sequence</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60607904"/>
              </p:ext>
            </p:extLst>
          </p:nvPr>
        </p:nvGraphicFramePr>
        <p:xfrm>
          <a:off x="851217" y="1587465"/>
          <a:ext cx="7736268" cy="322846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23/1896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Signaling details for header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789139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1897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Thoughts-on-improving-roaming-under-existing-architecture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2283464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1898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Signaling</a:t>
                      </a:r>
                      <a:r>
                        <a:rPr lang="en-GB" sz="1000" kern="1200" dirty="0">
                          <a:solidFill>
                            <a:srgbClr val="000000"/>
                          </a:solidFill>
                          <a:effectLst/>
                          <a:latin typeface="+mn-lt"/>
                          <a:ea typeface="MS Gothic" panose="020B0609070205080204" pitchFamily="49" charset="-128"/>
                        </a:rPr>
                        <a:t>-details-for-non-</a:t>
                      </a:r>
                      <a:r>
                        <a:rPr lang="en-GB" sz="1000" kern="1200" dirty="0" err="1">
                          <a:solidFill>
                            <a:srgbClr val="000000"/>
                          </a:solidFill>
                          <a:effectLst/>
                          <a:latin typeface="+mn-lt"/>
                          <a:ea typeface="MS Gothic" panose="020B0609070205080204" pitchFamily="49" charset="-128"/>
                        </a:rPr>
                        <a:t>colocated</a:t>
                      </a:r>
                      <a:r>
                        <a:rPr lang="en-GB" sz="1000" kern="1200" dirty="0">
                          <a:solidFill>
                            <a:srgbClr val="000000"/>
                          </a:solidFill>
                          <a:effectLst/>
                          <a:latin typeface="+mn-lt"/>
                          <a:ea typeface="MS Gothic" panose="020B0609070205080204" pitchFamily="49" charset="-128"/>
                        </a:rPr>
                        <a:t>-ap-</a:t>
                      </a:r>
                      <a:r>
                        <a:rPr lang="en-GB" sz="1000" kern="1200" dirty="0" err="1">
                          <a:solidFill>
                            <a:srgbClr val="000000"/>
                          </a:solidFill>
                          <a:effectLst/>
                          <a:latin typeface="+mn-lt"/>
                          <a:ea typeface="MS Gothic" panose="020B0609070205080204" pitchFamily="49" charset="-128"/>
                        </a:rPr>
                        <a:t>mld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NC-AP MLD</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7897741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1908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 for 11bn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Yelin Yoon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3588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1909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Transmission Method of Low Latency Traffic</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1912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Coordinated TDMA Procedure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GeonHwan</a:t>
                      </a:r>
                      <a:r>
                        <a:rPr lang="en-GB" sz="1000" kern="1200" dirty="0">
                          <a:solidFill>
                            <a:srgbClr val="000000"/>
                          </a:solidFill>
                          <a:effectLst/>
                          <a:latin typeface="+mn-lt"/>
                          <a:ea typeface="MS Gothic" panose="020B0609070205080204" pitchFamily="49" charset="-128"/>
                        </a:rPr>
                        <a:t>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1913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Access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Dongju</a:t>
                      </a:r>
                      <a:r>
                        <a:rPr lang="en-GB" sz="1000" kern="1200" dirty="0">
                          <a:solidFill>
                            <a:srgbClr val="000000"/>
                          </a:solidFill>
                          <a:effectLst/>
                          <a:latin typeface="+mn-lt"/>
                          <a:ea typeface="MS Gothic" panose="020B0609070205080204" pitchFamily="49" charset="-128"/>
                        </a:rPr>
                        <a:t> Cha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Security for Control frame in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SunHee</a:t>
                      </a:r>
                      <a:r>
                        <a:rPr lang="en-GB" sz="1000" kern="1200" dirty="0">
                          <a:solidFill>
                            <a:srgbClr val="000000"/>
                          </a:solidFill>
                          <a:effectLst/>
                          <a:latin typeface="+mn-lt"/>
                          <a:ea typeface="MS Gothic" panose="020B0609070205080204" pitchFamily="49" charset="-128"/>
                        </a:rPr>
                        <a:t> Baek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R-TWT Coordination in Multi-BSS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1"/>
                        </a:rPr>
                        <a:t>1919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dRU Proposal</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Eunsung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DRU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382892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49130344"/>
              </p:ext>
            </p:extLst>
          </p:nvPr>
        </p:nvGraphicFramePr>
        <p:xfrm>
          <a:off x="851217" y="1587465"/>
          <a:ext cx="7736268" cy="308453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Managed Networks under highly congested scenarios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6122285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1922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Multi-Link-SM-Power-Save-Mode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72149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Update of the Spatial Modulation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Junghoon Suh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5150830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considerations on coordinated TWT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9569344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1930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 non-collocated AP MLD framework further discussion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Jay Yang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NC-AP MLD</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49983716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1933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Security enhancement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Control Security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7731126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interference mitigation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1935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Secondary channel usage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1936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AP MLD power save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1"/>
                        </a:rPr>
                        <a:t>1937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Smooth roaming follow up 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bl>
          </a:graphicData>
        </a:graphic>
      </p:graphicFrame>
    </p:spTree>
    <p:extLst>
      <p:ext uri="{BB962C8B-B14F-4D97-AF65-F5344CB8AC3E}">
        <p14:creationId xmlns:p14="http://schemas.microsoft.com/office/powerpoint/2010/main" val="108901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02289179"/>
              </p:ext>
            </p:extLst>
          </p:nvPr>
        </p:nvGraphicFramePr>
        <p:xfrm>
          <a:off x="851217" y="1587465"/>
          <a:ext cx="7736268" cy="317606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Priority Based Preemption Method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Ronny Yongho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0889552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1944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Impact of Tx EVM on MIMO Detection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Genadiy Tsodik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22389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on Preemption Request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1951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Concurrent CCA for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1952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Coordinated R-TWT for Multi-AP scenarios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1956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C-TDMA TXOP protection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Kiseon Ryu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C-TDMA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1958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Proxy for XR Use Cases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Guoqing Li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QoS</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23/1960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Enhanced replay detection for header protection</a:t>
                      </a: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Header Security</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7789646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1962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Gain analysis for coordinated AP transmissions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Periodical NSS Adjustment for an MLD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Parameter Update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383285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09947944"/>
              </p:ext>
            </p:extLst>
          </p:nvPr>
        </p:nvGraphicFramePr>
        <p:xfrm>
          <a:off x="851217" y="1587465"/>
          <a:ext cx="7736268" cy="30583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1964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Coexistence Protocols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7810700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1965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Dynamic power </a:t>
                      </a:r>
                      <a:r>
                        <a:rPr lang="en-GB" sz="1000" kern="1200" dirty="0" err="1">
                          <a:solidFill>
                            <a:srgbClr val="000000"/>
                          </a:solidFill>
                          <a:effectLst/>
                          <a:latin typeface="+mn-lt"/>
                          <a:ea typeface="MS Gothic" panose="020B0609070205080204" pitchFamily="49" charset="-128"/>
                        </a:rPr>
                        <a:t>save_follow</a:t>
                      </a:r>
                      <a:r>
                        <a:rPr lang="en-GB" sz="1000" kern="1200" dirty="0">
                          <a:solidFill>
                            <a:srgbClr val="000000"/>
                          </a:solidFill>
                          <a:effectLst/>
                          <a:latin typeface="+mn-lt"/>
                          <a:ea typeface="MS Gothic" panose="020B0609070205080204" pitchFamily="49" charset="-128"/>
                        </a:rPr>
                        <a:t>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96737126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1967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based uplink adapted transmission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Ming Gan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 ???</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544683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1971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thoughts on 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Ryuichi Hirata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23/1972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Evaluation of Coordinated Spatial Reuse -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Kosuke Aio</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C-SR</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1973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Discussion on UHR enhanced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Yanchun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MAP-CMA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UHR-Seamless-Roaming-for-Multi-link-Device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Hui Che</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1988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High Level Thoughts on DRU Design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Lin Yang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1995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 and BAR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1996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Improve roaming between MLDs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70347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94416536"/>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1997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MAC header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728735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1998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Zero MUI Coordinated BF</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Shimi</a:t>
                      </a:r>
                      <a:r>
                        <a:rPr lang="en-GB" sz="1000" kern="1200" dirty="0">
                          <a:solidFill>
                            <a:srgbClr val="000000"/>
                          </a:solidFill>
                          <a:effectLst/>
                          <a:latin typeface="+mn-lt"/>
                          <a:ea typeface="MS Gothic" panose="020B0609070205080204" pitchFamily="49" charset="-128"/>
                        </a:rPr>
                        <a:t> </a:t>
                      </a:r>
                      <a:r>
                        <a:rPr lang="en-GB" sz="1000" kern="1200" dirty="0" err="1">
                          <a:solidFill>
                            <a:srgbClr val="000000"/>
                          </a:solidFill>
                          <a:effectLst/>
                          <a:latin typeface="+mn-lt"/>
                          <a:ea typeface="MS Gothic" panose="020B0609070205080204" pitchFamily="49" charset="-128"/>
                        </a:rPr>
                        <a:t>Shilo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67235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2001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Secure Control frames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078898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2002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coexistence and interference follow-up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2003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Client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Cariou, Laurent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2005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(NPCA)</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2006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link access for mobile AP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2007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Enhancement of BSR</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Frank Hsu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Feedback</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dirty="0">
                          <a:solidFill>
                            <a:srgbClr val="0000FF"/>
                          </a:solidFill>
                          <a:effectLst/>
                          <a:latin typeface="+mn-lt"/>
                          <a:ea typeface="Times New Roman" panose="02020603050405020304" pitchFamily="18" charset="0"/>
                          <a:hlinkClick r:id="rId9"/>
                        </a:rPr>
                        <a:t>2020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High Level Perspective on Distributed Tone RU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Shengquan 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dirty="0">
                          <a:solidFill>
                            <a:srgbClr val="0000FF"/>
                          </a:solidFill>
                          <a:effectLst/>
                          <a:latin typeface="+mn-lt"/>
                          <a:ea typeface="Times New Roman" panose="02020603050405020304" pitchFamily="18" charset="0"/>
                          <a:hlinkClick r:id="rId10"/>
                        </a:rPr>
                        <a:t>2021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Principle and Methodology for dRU Tone Plan Design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Shengquan 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DRU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bl>
          </a:graphicData>
        </a:graphic>
      </p:graphicFrame>
    </p:spTree>
    <p:extLst>
      <p:ext uri="{BB962C8B-B14F-4D97-AF65-F5344CB8AC3E}">
        <p14:creationId xmlns:p14="http://schemas.microsoft.com/office/powerpoint/2010/main" val="2528763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a:t>
            </a:r>
            <a:r>
              <a:rPr lang="en-US"/>
              <a:t>List 7</a:t>
            </a:r>
            <a:endParaRPr lang="en-US" dirty="0"/>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16442481"/>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2022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R-TWT for multi-AP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311820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2023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562353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2026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Balanced Wireless In-Device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Brian Hart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Coexistence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523123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for DSO sub-band switch delay</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Vishnu Ratnam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6691492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2031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Data Tones Grouping in Tone-Distributed RUs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 Mahmoud Kamel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usage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2040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Enabling AP power save_follow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2055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ICF-RCF transmission rules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Dmitry Akhmetov</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2063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Acknowledgement for Low Latency Communication Follow-Up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Tuncer Baykas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Acknowledgment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00"/>
                          </a:solidFill>
                          <a:effectLst/>
                          <a:latin typeface="+mn-lt"/>
                          <a:ea typeface="MS Gothic" panose="020B0609070205080204" pitchFamily="49" charset="-128"/>
                          <a:hlinkClick r:id="rId10"/>
                        </a:rPr>
                        <a:t>2076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Multiple Channel Access in Preemption Sequence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Juseong Moon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1911178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802832"/>
              </p:ext>
            </p:extLst>
          </p:nvPr>
        </p:nvGraphicFramePr>
        <p:xfrm>
          <a:off x="851217" y="1587465"/>
          <a:ext cx="7736268" cy="329379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2084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Enhanced R-TWT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Jeongki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2115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An Approach to Enhance the Reliability for Wi-Fi Networks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Haji M. Furqan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MIMO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23/2126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Low latency channel access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2127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11bn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Jeongki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6"/>
                        </a:rPr>
                        <a:t>2141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Dynamic </a:t>
                      </a:r>
                      <a:r>
                        <a:rPr lang="en-GB" sz="1000" kern="1200" dirty="0" err="1">
                          <a:solidFill>
                            <a:srgbClr val="000000"/>
                          </a:solidFill>
                          <a:effectLst/>
                          <a:latin typeface="+mn-lt"/>
                          <a:ea typeface="MS Gothic" panose="020B0609070205080204" pitchFamily="49" charset="-128"/>
                        </a:rPr>
                        <a:t>Subband</a:t>
                      </a:r>
                      <a:r>
                        <a:rPr lang="en-GB" sz="1000" kern="1200" dirty="0">
                          <a:solidFill>
                            <a:srgbClr val="000000"/>
                          </a:solidFill>
                          <a:effectLst/>
                          <a:latin typeface="+mn-lt"/>
                          <a:ea typeface="MS Gothic" panose="020B0609070205080204" pitchFamily="49" charset="-128"/>
                        </a:rPr>
                        <a:t>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03467360"/>
                  </a:ext>
                </a:extLst>
              </a:tr>
              <a:tr h="278505">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23/2142</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Adjustment for Inter-BSS R-TWT Schedule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Dana </a:t>
                      </a:r>
                      <a:r>
                        <a:rPr lang="en-US" sz="1000" dirty="0" err="1">
                          <a:effectLst/>
                          <a:latin typeface="+mn-lt"/>
                          <a:ea typeface="Times New Roman" panose="02020603050405020304" pitchFamily="18" charset="0"/>
                        </a:rPr>
                        <a:t>Ciochina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6463197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2145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based Spatial Reuse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Gaurav Patwardhan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476945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2147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Improved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600478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2150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Low STA Cost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9"/>
                        </a:rPr>
                        <a:t>23/2157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Seamless roaming within a mobility domain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0964183"/>
                  </a:ext>
                </a:extLst>
              </a:tr>
            </a:tbl>
          </a:graphicData>
        </a:graphic>
      </p:graphicFrame>
    </p:spTree>
    <p:extLst>
      <p:ext uri="{BB962C8B-B14F-4D97-AF65-F5344CB8AC3E}">
        <p14:creationId xmlns:p14="http://schemas.microsoft.com/office/powerpoint/2010/main" val="4040184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26568631"/>
              </p:ext>
            </p:extLst>
          </p:nvPr>
        </p:nvGraphicFramePr>
        <p:xfrm>
          <a:off x="851217" y="1587465"/>
          <a:ext cx="7736268" cy="194430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23/2186</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MAP coordination for DFS channel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MAP-CMA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0707593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2193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L4S Simulation Results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Lili Hervieu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Misc.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2200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Distribution bandwidth of DRU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Ross Jian Yu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23/2211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bandwidth expansion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Shawn Kim</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23/2212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R-TWT-protection-in-11bn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Xiangxin Gu</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algn="ctr" rtl="0" fontAlgn="b"/>
                      <a:r>
                        <a:rPr lang="en-US" sz="1000" b="0" i="0" u="none" strike="noStrike" dirty="0">
                          <a:solidFill>
                            <a:srgbClr val="FF0000"/>
                          </a:solidFill>
                          <a:effectLst/>
                          <a:latin typeface="+mn-lt"/>
                          <a:hlinkClick r:id="rId6"/>
                        </a:rPr>
                        <a:t>23/2217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Some thoughts on relay improvement</a:t>
                      </a:r>
                    </a:p>
                  </a:txBody>
                  <a:tcPr marL="9525" marR="9525" marT="9525" marB="0" anchor="b"/>
                </a:tc>
                <a:tc>
                  <a:txBody>
                    <a:bodyPr/>
                    <a:lstStyle/>
                    <a:p>
                      <a:pPr algn="ctr" rtl="0" fontAlgn="b"/>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Relay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895168"/>
                  </a:ext>
                </a:extLst>
              </a:tr>
            </a:tbl>
          </a:graphicData>
        </a:graphic>
      </p:graphicFrame>
    </p:spTree>
    <p:extLst>
      <p:ext uri="{BB962C8B-B14F-4D97-AF65-F5344CB8AC3E}">
        <p14:creationId xmlns:p14="http://schemas.microsoft.com/office/powerpoint/2010/main" val="2513109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55107305"/>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algn="ctr" fontAlgn="b"/>
                      <a:r>
                        <a:rPr lang="en-US" sz="1400" b="1" i="0" u="sng" strike="noStrike" dirty="0">
                          <a:solidFill>
                            <a:schemeClr val="tx1"/>
                          </a:solidFill>
                          <a:effectLst/>
                          <a:latin typeface="+mn-lt"/>
                        </a:rPr>
                        <a:t>New Submissions</a:t>
                      </a: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011363104"/>
                  </a:ext>
                </a:extLst>
              </a:tr>
              <a:tr h="278505">
                <a:tc>
                  <a:txBody>
                    <a:bodyPr/>
                    <a:lstStyle/>
                    <a:p>
                      <a:pPr algn="ctr" rtl="0" fontAlgn="b"/>
                      <a:r>
                        <a:rPr lang="en-US" sz="1000" b="0" i="0" u="none" strike="noStrike" dirty="0">
                          <a:solidFill>
                            <a:srgbClr val="FF0000"/>
                          </a:solidFill>
                          <a:effectLst/>
                          <a:latin typeface="+mn-lt"/>
                        </a:rPr>
                        <a:t>24/</a:t>
                      </a:r>
                      <a:r>
                        <a:rPr lang="en-US" sz="1000" b="0" i="0" u="none" strike="noStrike" dirty="0">
                          <a:solidFill>
                            <a:schemeClr val="tx1"/>
                          </a:solidFill>
                          <a:effectLst/>
                          <a:latin typeface="+mn-lt"/>
                          <a:hlinkClick r:id="rId2"/>
                        </a:rPr>
                        <a:t>0010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Beamforming for 802.11bn</a:t>
                      </a:r>
                    </a:p>
                  </a:txBody>
                  <a:tcPr marL="9525" marR="9525" marT="9525" marB="0" anchor="b"/>
                </a:tc>
                <a:tc>
                  <a:txBody>
                    <a:bodyPr/>
                    <a:lstStyle/>
                    <a:p>
                      <a:pPr algn="ctr" rtl="0" fontAlgn="b"/>
                      <a:r>
                        <a:rPr lang="en-US" sz="1000" b="0" i="0" u="none" strike="noStrike" dirty="0">
                          <a:solidFill>
                            <a:schemeClr val="tx1"/>
                          </a:solidFill>
                          <a:effectLst/>
                          <a:latin typeface="+mn-lt"/>
                        </a:rPr>
                        <a:t>Okan </a:t>
                      </a:r>
                      <a:r>
                        <a:rPr lang="en-US" sz="1000" b="0" i="0" u="none" strike="noStrike" dirty="0" err="1">
                          <a:solidFill>
                            <a:schemeClr val="tx1"/>
                          </a:solidFill>
                          <a:effectLst/>
                          <a:latin typeface="+mn-lt"/>
                        </a:rPr>
                        <a:t>Mutgan</a:t>
                      </a:r>
                      <a:endParaRPr lang="en-US" sz="1000" b="0" i="0" u="none" strike="noStrike"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algn="ctr" rtl="0" fontAlgn="b"/>
                      <a:r>
                        <a:rPr lang="en-US" sz="1000" b="0" i="0" u="none" strike="noStrike" dirty="0">
                          <a:solidFill>
                            <a:srgbClr val="FF0000"/>
                          </a:solidFill>
                          <a:effectLst/>
                          <a:latin typeface="+mn-lt"/>
                          <a:hlinkClick r:id="rId3"/>
                        </a:rPr>
                        <a:t>24/0011</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Concept</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none" strike="noStrike" dirty="0">
                          <a:solidFill>
                            <a:srgbClr val="FF0000"/>
                          </a:solidFill>
                          <a:effectLst/>
                          <a:latin typeface="+mn-lt"/>
                          <a:hlinkClick r:id="rId4"/>
                        </a:rPr>
                        <a:t>24/0012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Simulations</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rtl="0" fontAlgn="b"/>
                      <a:r>
                        <a:rPr lang="en-US" sz="1000" b="0" i="0" u="none" strike="noStrike" dirty="0">
                          <a:solidFill>
                            <a:srgbClr val="FF0000"/>
                          </a:solidFill>
                          <a:effectLst/>
                          <a:latin typeface="+mn-lt"/>
                          <a:hlinkClick r:id="rId5"/>
                        </a:rPr>
                        <a:t>24/0014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Further Thoughts on </a:t>
                      </a:r>
                      <a:r>
                        <a:rPr lang="en-US" sz="1000" b="0" i="0" u="none" strike="noStrike" dirty="0" err="1">
                          <a:solidFill>
                            <a:schemeClr val="tx1"/>
                          </a:solidFill>
                          <a:effectLst/>
                          <a:latin typeface="+mn-lt"/>
                        </a:rPr>
                        <a:t>dRU</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Eunsung Park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rtl="0" fontAlgn="b"/>
                      <a:r>
                        <a:rPr lang="en-US" sz="1000" b="0" i="0" u="none" strike="noStrike" dirty="0">
                          <a:solidFill>
                            <a:srgbClr val="FF0000"/>
                          </a:solidFill>
                          <a:effectLst/>
                          <a:latin typeface="+mn-lt"/>
                          <a:hlinkClick r:id="rId6"/>
                        </a:rPr>
                        <a:t>24/0016</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UHR MIMO </a:t>
                      </a:r>
                      <a:r>
                        <a:rPr lang="en-US" sz="1000" b="0" i="0" u="none" strike="noStrike" dirty="0" err="1">
                          <a:solidFill>
                            <a:schemeClr val="tx1"/>
                          </a:solidFill>
                          <a:effectLst/>
                          <a:latin typeface="+mn-lt"/>
                        </a:rPr>
                        <a:t>RvR</a:t>
                      </a:r>
                      <a:r>
                        <a:rPr lang="en-US" sz="1000" b="0" i="0" u="none" strike="noStrike" dirty="0">
                          <a:solidFill>
                            <a:schemeClr val="tx1"/>
                          </a:solidFill>
                          <a:effectLst/>
                          <a:latin typeface="+mn-lt"/>
                        </a:rPr>
                        <a:t> enhancement with unequal modulation</a:t>
                      </a:r>
                    </a:p>
                  </a:txBody>
                  <a:tcPr marL="9525" marR="9525" marT="9525" marB="0" anchor="b"/>
                </a:tc>
                <a:tc>
                  <a:txBody>
                    <a:bodyPr/>
                    <a:lstStyle/>
                    <a:p>
                      <a:pPr algn="ctr" rtl="0" fontAlgn="b"/>
                      <a:r>
                        <a:rPr lang="en-US" sz="1000" b="0" i="0" u="none" strike="noStrike" dirty="0">
                          <a:solidFill>
                            <a:schemeClr val="tx1"/>
                          </a:solidFill>
                          <a:effectLst/>
                          <a:latin typeface="+mn-lt"/>
                        </a:rPr>
                        <a:t>Rui Cao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chemeClr val="tx1"/>
                          </a:solidFill>
                          <a:effectLst/>
                          <a:latin typeface="+mn-lt"/>
                          <a:hlinkClick r:id="rId7"/>
                        </a:rPr>
                        <a:t>24/0031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Deterministic Backoff</a:t>
                      </a:r>
                    </a:p>
                  </a:txBody>
                  <a:tcPr marL="9525" marR="9525" marT="9525" marB="0" anchor="b"/>
                </a:tc>
                <a:tc>
                  <a:txBody>
                    <a:bodyPr/>
                    <a:lstStyle/>
                    <a:p>
                      <a:pPr algn="ctr" rtl="0" fontAlgn="b"/>
                      <a:r>
                        <a:rPr lang="en-US" sz="1000" b="0" i="0" u="none" strike="noStrike" dirty="0">
                          <a:solidFill>
                            <a:schemeClr val="tx1"/>
                          </a:solidFill>
                          <a:effectLst/>
                          <a:latin typeface="+mn-lt"/>
                        </a:rPr>
                        <a:t>Menzo Wentink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none" strike="noStrike" dirty="0">
                          <a:solidFill>
                            <a:srgbClr val="FF0000"/>
                          </a:solidFill>
                          <a:effectLst/>
                          <a:latin typeface="+mn-lt"/>
                          <a:hlinkClick r:id="rId8"/>
                        </a:rPr>
                        <a:t>24/0042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Thoughts on Flexible Control frames</a:t>
                      </a:r>
                    </a:p>
                  </a:txBody>
                  <a:tcPr marL="9525" marR="9525" marT="9525" marB="0" anchor="b"/>
                </a:tc>
                <a:tc>
                  <a:txBody>
                    <a:bodyPr/>
                    <a:lstStyle/>
                    <a:p>
                      <a:pPr algn="ctr" rtl="0" fontAlgn="b"/>
                      <a:r>
                        <a:rPr lang="en-GB" sz="1000" kern="1200" dirty="0">
                          <a:solidFill>
                            <a:srgbClr val="000000"/>
                          </a:solidFill>
                          <a:effectLst/>
                          <a:latin typeface="+mn-lt"/>
                          <a:ea typeface="MS Gothic" panose="020B0609070205080204" pitchFamily="49" charset="-128"/>
                        </a:rPr>
                        <a:t>George Cherian</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Feedback</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hlinkClick r:id="rId9"/>
                        </a:rPr>
                        <a:t>24/0050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Reuse Types</a:t>
                      </a:r>
                    </a:p>
                  </a:txBody>
                  <a:tcPr marL="9525" marR="9525" marT="9525" marB="0" anchor="b"/>
                </a:tc>
                <a:tc>
                  <a:txBody>
                    <a:bodyPr/>
                    <a:lstStyle/>
                    <a:p>
                      <a:pPr algn="ctr" rtl="0" fontAlgn="b"/>
                      <a:r>
                        <a:rPr lang="en-US" sz="1000" b="0" i="0" u="none" strike="noStrike" dirty="0">
                          <a:solidFill>
                            <a:schemeClr val="tx1"/>
                          </a:solidFill>
                          <a:effectLst/>
                          <a:latin typeface="+mn-lt"/>
                        </a:rPr>
                        <a:t>Hassan Omar</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278505">
                <a:tc>
                  <a:txBody>
                    <a:bodyPr/>
                    <a:lstStyle/>
                    <a:p>
                      <a:pPr algn="ctr" rtl="0" fontAlgn="b"/>
                      <a:r>
                        <a:rPr lang="en-US" sz="1000" b="0" i="0" u="none" strike="noStrike" dirty="0">
                          <a:solidFill>
                            <a:srgbClr val="FF0000"/>
                          </a:solidFill>
                          <a:effectLst/>
                          <a:latin typeface="+mn-lt"/>
                          <a:hlinkClick r:id="rId10"/>
                        </a:rPr>
                        <a:t>24/0052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details</a:t>
                      </a:r>
                    </a:p>
                  </a:txBody>
                  <a:tcPr marL="9525" marR="9525" marT="9525" marB="0" anchor="b"/>
                </a:tc>
                <a:tc>
                  <a:txBody>
                    <a:bodyPr/>
                    <a:lstStyle/>
                    <a:p>
                      <a:pPr algn="ctr" rtl="0" fontAlgn="b"/>
                      <a:r>
                        <a:rPr lang="en-US" sz="1000" b="0" i="0" u="none" strike="noStrike" dirty="0">
                          <a:solidFill>
                            <a:schemeClr val="tx1"/>
                          </a:solidFill>
                          <a:effectLst/>
                          <a:latin typeface="+mn-lt"/>
                        </a:rPr>
                        <a:t>Duncan Ho </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MAC</a:t>
                      </a:r>
                    </a:p>
                  </a:txBody>
                  <a:tcPr marL="9525" marR="9525" marT="9525" marB="0" anchor="ctr"/>
                </a:tc>
                <a:extLst>
                  <a:ext uri="{0D108BD9-81ED-4DB2-BD59-A6C34878D82A}">
                    <a16:rowId xmlns:a16="http://schemas.microsoft.com/office/drawing/2014/main" val="3068364410"/>
                  </a:ext>
                </a:extLst>
              </a:tr>
              <a:tr h="278505">
                <a:tc>
                  <a:txBody>
                    <a:bodyPr/>
                    <a:lstStyle/>
                    <a:p>
                      <a:pPr algn="ctr" rtl="0" fontAlgn="b"/>
                      <a:r>
                        <a:rPr lang="en-US" sz="1000" b="0" i="0" u="none" strike="noStrike" dirty="0">
                          <a:solidFill>
                            <a:srgbClr val="FF0000"/>
                          </a:solidFill>
                          <a:effectLst/>
                          <a:latin typeface="+mn-lt"/>
                        </a:rPr>
                        <a:t>24/0073</a:t>
                      </a:r>
                    </a:p>
                  </a:txBody>
                  <a:tcPr marL="9525" marR="9525" marT="9525" marB="0" anchor="b"/>
                </a:tc>
                <a:tc>
                  <a:txBody>
                    <a:bodyPr/>
                    <a:lstStyle/>
                    <a:p>
                      <a:pPr algn="l" rtl="0" fontAlgn="b"/>
                      <a:r>
                        <a:rPr lang="en-US" sz="1000" b="0" i="0" u="none" strike="noStrike" dirty="0">
                          <a:solidFill>
                            <a:schemeClr val="tx1"/>
                          </a:solidFill>
                          <a:effectLst/>
                          <a:latin typeface="+mn-lt"/>
                        </a:rPr>
                        <a:t> Thoughts on proxy SCS</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QoS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35129637"/>
                  </a:ext>
                </a:extLst>
              </a:tr>
            </a:tbl>
          </a:graphicData>
        </a:graphic>
      </p:graphicFrame>
    </p:spTree>
    <p:extLst>
      <p:ext uri="{BB962C8B-B14F-4D97-AF65-F5344CB8AC3E}">
        <p14:creationId xmlns:p14="http://schemas.microsoft.com/office/powerpoint/2010/main" val="420571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https://touchpoint.eventsair.com/2024-jan-ieee-802-wireless-interim-session</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92811706"/>
              </p:ext>
            </p:extLst>
          </p:nvPr>
        </p:nvGraphicFramePr>
        <p:xfrm>
          <a:off x="851217" y="1587465"/>
          <a:ext cx="7736268" cy="3287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rPr>
                        <a:t>24/0074</a:t>
                      </a:r>
                    </a:p>
                  </a:txBody>
                  <a:tcPr marL="9525" marR="9525" marT="9525" marB="0" anchor="b"/>
                </a:tc>
                <a:tc>
                  <a:txBody>
                    <a:bodyPr/>
                    <a:lstStyle/>
                    <a:p>
                      <a:pPr algn="l" rtl="0" fontAlgn="b"/>
                      <a:r>
                        <a:rPr lang="en-US" sz="1000" b="0" i="0" u="none" strike="noStrike" dirty="0">
                          <a:solidFill>
                            <a:schemeClr val="tx1"/>
                          </a:solidFill>
                          <a:effectLst/>
                          <a:latin typeface="+mn-lt"/>
                        </a:rPr>
                        <a:t> Relay operation follow-up</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919138895"/>
                  </a:ext>
                </a:extLst>
              </a:tr>
              <a:tr h="278505">
                <a:tc>
                  <a:txBody>
                    <a:bodyPr/>
                    <a:lstStyle/>
                    <a:p>
                      <a:pPr algn="ctr" rtl="0" fontAlgn="b"/>
                      <a:r>
                        <a:rPr lang="en-US" sz="1000" b="0" i="0" u="none" strike="noStrike" dirty="0">
                          <a:solidFill>
                            <a:srgbClr val="FF0000"/>
                          </a:solidFill>
                          <a:effectLst/>
                          <a:latin typeface="+mn-lt"/>
                        </a:rPr>
                        <a:t>24/0078</a:t>
                      </a:r>
                    </a:p>
                  </a:txBody>
                  <a:tcPr marL="9525" marR="9525" marT="9525" marB="0" anchor="b"/>
                </a:tc>
                <a:tc>
                  <a:txBody>
                    <a:bodyPr/>
                    <a:lstStyle/>
                    <a:p>
                      <a:pPr algn="l" rtl="0" fontAlgn="b"/>
                      <a:r>
                        <a:rPr lang="en-US" sz="1000" b="0" i="0" u="none" strike="noStrike" dirty="0">
                          <a:solidFill>
                            <a:schemeClr val="tx1"/>
                          </a:solidFill>
                          <a:effectLst/>
                          <a:latin typeface="+mn-lt"/>
                        </a:rPr>
                        <a:t> A </a:t>
                      </a:r>
                      <a:r>
                        <a:rPr lang="en-US" sz="1000" b="0" i="0" u="none" strike="noStrike" dirty="0" err="1">
                          <a:solidFill>
                            <a:schemeClr val="tx1"/>
                          </a:solidFill>
                          <a:effectLst/>
                          <a:latin typeface="+mn-lt"/>
                        </a:rPr>
                        <a:t>dRU</a:t>
                      </a:r>
                      <a:r>
                        <a:rPr lang="en-US" sz="1000" b="0" i="0" u="none" strike="noStrike" dirty="0">
                          <a:solidFill>
                            <a:schemeClr val="tx1"/>
                          </a:solidFill>
                          <a:effectLst/>
                          <a:latin typeface="+mn-lt"/>
                        </a:rPr>
                        <a:t> Design Approach for 20 MHz</a:t>
                      </a:r>
                    </a:p>
                  </a:txBody>
                  <a:tcPr marL="9525" marR="9525" marT="9525" marB="0" anchor="b"/>
                </a:tc>
                <a:tc>
                  <a:txBody>
                    <a:bodyPr/>
                    <a:lstStyle/>
                    <a:p>
                      <a:pPr algn="ctr" rtl="0" fontAlgn="b"/>
                      <a:r>
                        <a:rPr lang="en-US" sz="1000" b="0" i="0" u="none" strike="noStrike" dirty="0">
                          <a:solidFill>
                            <a:schemeClr val="tx1"/>
                          </a:solidFill>
                          <a:effectLst/>
                          <a:latin typeface="+mn-lt"/>
                        </a:rPr>
                        <a:t>Thomas Handte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none" strike="noStrike" dirty="0">
                          <a:solidFill>
                            <a:srgbClr val="FF0000"/>
                          </a:solidFill>
                          <a:effectLst/>
                          <a:latin typeface="+mn-lt"/>
                          <a:hlinkClick r:id="rId2"/>
                        </a:rPr>
                        <a:t>24/0083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Smooth roaming follow up 2</a:t>
                      </a:r>
                    </a:p>
                  </a:txBody>
                  <a:tcPr marL="9525" marR="9525" marT="9525" marB="0" anchor="b"/>
                </a:tc>
                <a:tc>
                  <a:txBody>
                    <a:bodyPr/>
                    <a:lstStyle/>
                    <a:p>
                      <a:pPr algn="ctr" fontAlgn="b"/>
                      <a:r>
                        <a:rPr lang="en-US" sz="1000" b="0" i="0" u="none" strike="noStrike" dirty="0">
                          <a:solidFill>
                            <a:schemeClr val="tx1"/>
                          </a:solidFill>
                          <a:effectLst/>
                          <a:latin typeface="+mn-lt"/>
                        </a:rPr>
                        <a:t>Liwen Chu</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423152215"/>
                  </a:ext>
                </a:extLst>
              </a:tr>
              <a:tr h="304707">
                <a:tc>
                  <a:txBody>
                    <a:bodyPr/>
                    <a:lstStyle/>
                    <a:p>
                      <a:pPr algn="ctr" fontAlgn="b"/>
                      <a:r>
                        <a:rPr lang="en-US" sz="1000" b="0" i="0" u="none" strike="noStrike" dirty="0">
                          <a:solidFill>
                            <a:srgbClr val="FF0000"/>
                          </a:solidFill>
                          <a:effectLst/>
                          <a:latin typeface="+mn-lt"/>
                          <a:hlinkClick r:id="rId3"/>
                        </a:rPr>
                        <a:t>24/0084</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Considerations on Multi-AP Operation - Follow Up</a:t>
                      </a:r>
                    </a:p>
                  </a:txBody>
                  <a:tcPr marL="9525" marR="9525" marT="9525" marB="0" anchor="b"/>
                </a:tc>
                <a:tc>
                  <a:txBody>
                    <a:bodyPr/>
                    <a:lstStyle/>
                    <a:p>
                      <a:pPr algn="ctr" fontAlgn="b"/>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728537755"/>
                  </a:ext>
                </a:extLst>
              </a:tr>
              <a:tr h="304707">
                <a:tc>
                  <a:txBody>
                    <a:bodyPr/>
                    <a:lstStyle/>
                    <a:p>
                      <a:pPr algn="ctr" fontAlgn="b"/>
                      <a:r>
                        <a:rPr lang="en-US" sz="1000" b="0" i="0" u="none" strike="noStrike" dirty="0">
                          <a:solidFill>
                            <a:srgbClr val="FF0000"/>
                          </a:solidFill>
                          <a:effectLst/>
                          <a:latin typeface="+mn-lt"/>
                          <a:hlinkClick r:id="rId4"/>
                        </a:rPr>
                        <a:t>24/0086</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Multi-AP Coordination for STA (Re)Association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446600898"/>
                  </a:ext>
                </a:extLst>
              </a:tr>
              <a:tr h="304707">
                <a:tc>
                  <a:txBody>
                    <a:bodyPr/>
                    <a:lstStyle/>
                    <a:p>
                      <a:pPr algn="ctr" fontAlgn="b"/>
                      <a:r>
                        <a:rPr lang="en-US" sz="1000" b="0" i="0" u="none" strike="noStrike" dirty="0">
                          <a:solidFill>
                            <a:srgbClr val="FF0000"/>
                          </a:solidFill>
                          <a:effectLst/>
                          <a:latin typeface="+mn-lt"/>
                          <a:hlinkClick r:id="rId5"/>
                        </a:rPr>
                        <a:t>24/0088</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Maximizing Channel Bandwidth In Dense AP Deployments</a:t>
                      </a:r>
                    </a:p>
                  </a:txBody>
                  <a:tcPr marL="9525" marR="9525" marT="9525" marB="0" anchor="b"/>
                </a:tc>
                <a:tc>
                  <a:txBody>
                    <a:bodyPr/>
                    <a:lstStyle/>
                    <a:p>
                      <a:pPr algn="ctr" fontAlgn="b"/>
                      <a:r>
                        <a:rPr lang="en-US" sz="1000" b="0" i="0" u="none" strike="noStrike" dirty="0">
                          <a:solidFill>
                            <a:schemeClr val="tx1"/>
                          </a:solidFill>
                          <a:effectLst/>
                          <a:latin typeface="+mn-lt"/>
                        </a:rPr>
                        <a:t>Malcolm Smith</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634512535"/>
                  </a:ext>
                </a:extLst>
              </a:tr>
              <a:tr h="304707">
                <a:tc>
                  <a:txBody>
                    <a:bodyPr/>
                    <a:lstStyle/>
                    <a:p>
                      <a:pPr algn="ctr" fontAlgn="b"/>
                      <a:r>
                        <a:rPr lang="en-US" sz="1000" b="0" i="0" u="none" strike="noStrike" dirty="0">
                          <a:solidFill>
                            <a:srgbClr val="FF0000"/>
                          </a:solidFill>
                          <a:effectLst/>
                          <a:latin typeface="+mn-lt"/>
                          <a:hlinkClick r:id="rId6"/>
                        </a:rPr>
                        <a:t>24/0090</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Protected Low Latency Communications for MLO</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191282085"/>
                  </a:ext>
                </a:extLst>
              </a:tr>
              <a:tr h="304707">
                <a:tc>
                  <a:txBody>
                    <a:bodyPr/>
                    <a:lstStyle/>
                    <a:p>
                      <a:pPr algn="ctr" fontAlgn="b"/>
                      <a:r>
                        <a:rPr lang="en-US" sz="1000" b="0" i="0" u="none" strike="noStrike" dirty="0">
                          <a:solidFill>
                            <a:srgbClr val="FF0000"/>
                          </a:solidFill>
                          <a:effectLst/>
                          <a:latin typeface="+mn-lt"/>
                          <a:hlinkClick r:id="rId7"/>
                        </a:rPr>
                        <a:t>24/0091</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Enhanced Scheduling Method for Low Latency Traffic – Follow Up</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101673983"/>
                  </a:ext>
                </a:extLst>
              </a:tr>
              <a:tr h="304707">
                <a:tc>
                  <a:txBody>
                    <a:bodyPr/>
                    <a:lstStyle/>
                    <a:p>
                      <a:pPr algn="ctr" fontAlgn="b"/>
                      <a:r>
                        <a:rPr lang="en-US" sz="1000" b="0" i="0" u="none" strike="noStrike" dirty="0">
                          <a:solidFill>
                            <a:srgbClr val="FF0000"/>
                          </a:solidFill>
                          <a:effectLst/>
                          <a:latin typeface="+mn-lt"/>
                          <a:hlinkClick r:id="rId8"/>
                        </a:rPr>
                        <a:t>24/0093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 C-TDMA NAV setting</a:t>
                      </a:r>
                    </a:p>
                  </a:txBody>
                  <a:tcPr marL="9525" marR="9525" marT="9525" marB="0" anchor="b"/>
                </a:tc>
                <a:tc>
                  <a:txBody>
                    <a:bodyPr/>
                    <a:lstStyle/>
                    <a:p>
                      <a:pPr algn="ctr" fontAlgn="b"/>
                      <a:r>
                        <a:rPr lang="en-US" sz="1000" b="0" i="0" u="none" strike="noStrike" dirty="0" err="1">
                          <a:solidFill>
                            <a:schemeClr val="tx1"/>
                          </a:solidFill>
                          <a:effectLst/>
                          <a:latin typeface="+mn-lt"/>
                        </a:rPr>
                        <a:t>Dibakar</a:t>
                      </a:r>
                      <a:r>
                        <a:rPr lang="en-US" sz="1000" b="0" i="0" u="none" strike="noStrike" dirty="0">
                          <a:solidFill>
                            <a:schemeClr val="tx1"/>
                          </a:solidFill>
                          <a:effectLst/>
                          <a:latin typeface="+mn-lt"/>
                        </a:rPr>
                        <a:t> Das</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C-TDMA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376908768"/>
                  </a:ext>
                </a:extLst>
              </a:tr>
              <a:tr h="304707">
                <a:tc>
                  <a:txBody>
                    <a:bodyPr/>
                    <a:lstStyle/>
                    <a:p>
                      <a:pPr algn="ctr" rtl="0" fontAlgn="b"/>
                      <a:r>
                        <a:rPr lang="en-US" sz="1000" b="0" i="0" u="none" strike="noStrike" dirty="0">
                          <a:solidFill>
                            <a:srgbClr val="FF0000"/>
                          </a:solidFill>
                          <a:effectLst/>
                          <a:latin typeface="+mn-lt"/>
                          <a:hlinkClick r:id="rId9"/>
                        </a:rPr>
                        <a:t>24/0094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Probe-before-Talk and Unsolicited Unavailability Announcement for Co-ex Management</a:t>
                      </a:r>
                    </a:p>
                  </a:txBody>
                  <a:tcPr marL="9525" marR="9525" marT="9525" marB="0" anchor="b"/>
                </a:tc>
                <a:tc>
                  <a:txBody>
                    <a:bodyPr/>
                    <a:lstStyle/>
                    <a:p>
                      <a:pPr algn="ctr" rtl="0" fontAlgn="b"/>
                      <a:r>
                        <a:rPr lang="en-US" sz="1000" b="0" i="0" u="none" strike="noStrike" dirty="0">
                          <a:solidFill>
                            <a:schemeClr val="tx1"/>
                          </a:solidFill>
                          <a:effectLst/>
                          <a:latin typeface="+mn-lt"/>
                        </a:rPr>
                        <a:t>Qi Wang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err="1">
                          <a:solidFill>
                            <a:schemeClr val="tx1"/>
                          </a:solidFill>
                          <a:effectLst/>
                          <a:latin typeface="+mn-lt"/>
                        </a:rPr>
                        <a:t>Coex</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509992269"/>
                  </a:ext>
                </a:extLst>
              </a:tr>
            </a:tbl>
          </a:graphicData>
        </a:graphic>
      </p:graphicFrame>
    </p:spTree>
    <p:extLst>
      <p:ext uri="{BB962C8B-B14F-4D97-AF65-F5344CB8AC3E}">
        <p14:creationId xmlns:p14="http://schemas.microsoft.com/office/powerpoint/2010/main" val="2014521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24880195"/>
              </p:ext>
            </p:extLst>
          </p:nvPr>
        </p:nvGraphicFramePr>
        <p:xfrm>
          <a:off x="851217" y="1587465"/>
          <a:ext cx="7736268" cy="315617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24/0095</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Efficient Coordinated Spatial Reuse Follow Up</a:t>
                      </a:r>
                    </a:p>
                  </a:txBody>
                  <a:tcPr marL="9525" marR="9525" marT="9525" marB="0" anchor="b"/>
                </a:tc>
                <a:tc>
                  <a:txBody>
                    <a:bodyPr/>
                    <a:lstStyle/>
                    <a:p>
                      <a:pPr algn="ctr" rtl="0" fontAlgn="b"/>
                      <a:r>
                        <a:rPr lang="en-US" sz="1000" b="0" i="0" u="none" strike="noStrike" dirty="0">
                          <a:solidFill>
                            <a:schemeClr val="tx1"/>
                          </a:solidFill>
                          <a:effectLst/>
                          <a:latin typeface="+mn-lt"/>
                        </a:rPr>
                        <a:t>Leonardo </a:t>
                      </a:r>
                      <a:r>
                        <a:rPr lang="en-US" sz="1000" b="0" i="0" u="none" strike="noStrike" dirty="0" err="1">
                          <a:solidFill>
                            <a:schemeClr val="tx1"/>
                          </a:solidFill>
                          <a:effectLst/>
                          <a:latin typeface="+mn-lt"/>
                        </a:rPr>
                        <a:t>Lanante</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rPr>
                        <a:t>24/0097</a:t>
                      </a:r>
                    </a:p>
                  </a:txBody>
                  <a:tcPr marL="9525" marR="9525" marT="9525" marB="0" anchor="b"/>
                </a:tc>
                <a:tc>
                  <a:txBody>
                    <a:bodyPr/>
                    <a:lstStyle/>
                    <a:p>
                      <a:pPr algn="l" rtl="0" fontAlgn="b"/>
                      <a:r>
                        <a:rPr lang="en-US" sz="1000" b="0" i="0" u="none" strike="noStrike" dirty="0">
                          <a:solidFill>
                            <a:schemeClr val="tx1"/>
                          </a:solidFill>
                          <a:effectLst/>
                          <a:latin typeface="+mn-lt"/>
                        </a:rPr>
                        <a:t>AP Power Management - Follow up</a:t>
                      </a:r>
                    </a:p>
                  </a:txBody>
                  <a:tcPr marL="9525" marR="9525" marT="9525" marB="0" anchor="b"/>
                </a:tc>
                <a:tc>
                  <a:txBody>
                    <a:bodyPr/>
                    <a:lstStyle/>
                    <a:p>
                      <a:pPr algn="ctr" rtl="0" fontAlgn="b"/>
                      <a:r>
                        <a:rPr lang="en-US" sz="1000" b="0" i="0" u="none" strike="noStrike" dirty="0" err="1">
                          <a:solidFill>
                            <a:schemeClr val="tx1"/>
                          </a:solidFill>
                          <a:effectLst/>
                          <a:latin typeface="+mn-lt"/>
                        </a:rPr>
                        <a:t>Yongsen</a:t>
                      </a:r>
                      <a:r>
                        <a:rPr lang="en-US" sz="1000" b="0" i="0" u="none" strike="noStrike" dirty="0">
                          <a:solidFill>
                            <a:schemeClr val="tx1"/>
                          </a:solidFill>
                          <a:effectLst/>
                          <a:latin typeface="+mn-lt"/>
                        </a:rPr>
                        <a:t> Ma</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Power Save</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chemeClr val="tx1"/>
                          </a:solidFill>
                          <a:effectLst/>
                          <a:latin typeface="+mn-lt"/>
                          <a:hlinkClick r:id="rId3"/>
                        </a:rPr>
                        <a:t>24/0100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Vendor Specific PHY </a:t>
                      </a:r>
                      <a:r>
                        <a:rPr lang="en-US" sz="1000" b="0" i="0" u="none" strike="noStrike" dirty="0" err="1">
                          <a:solidFill>
                            <a:schemeClr val="tx1"/>
                          </a:solidFill>
                          <a:effectLst/>
                          <a:latin typeface="+mn-lt"/>
                        </a:rPr>
                        <a:t>Signalling</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Brian Hart</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Preamble</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none" strike="noStrike" dirty="0">
                          <a:solidFill>
                            <a:schemeClr val="tx1"/>
                          </a:solidFill>
                          <a:effectLst/>
                          <a:latin typeface="+mn-lt"/>
                          <a:hlinkClick r:id="rId4"/>
                        </a:rPr>
                        <a:t>24/0101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MLD Roaming</a:t>
                      </a:r>
                    </a:p>
                  </a:txBody>
                  <a:tcPr marL="9525" marR="9525" marT="9525" marB="0" anchor="b"/>
                </a:tc>
                <a:tc>
                  <a:txBody>
                    <a:bodyPr/>
                    <a:lstStyle/>
                    <a:p>
                      <a:pPr algn="ctr" rtl="0" fontAlgn="b"/>
                      <a:r>
                        <a:rPr lang="en-US" sz="1000" b="0" i="0" u="none" strike="noStrike" dirty="0">
                          <a:solidFill>
                            <a:schemeClr val="tx1"/>
                          </a:solidFill>
                          <a:effectLst/>
                          <a:latin typeface="+mn-lt"/>
                        </a:rPr>
                        <a:t>Gabor </a:t>
                      </a:r>
                      <a:r>
                        <a:rPr lang="en-US" sz="1000" b="0" i="0" u="none" strike="noStrike" dirty="0" err="1">
                          <a:solidFill>
                            <a:schemeClr val="tx1"/>
                          </a:solidFill>
                          <a:effectLst/>
                          <a:latin typeface="+mn-lt"/>
                        </a:rPr>
                        <a:t>Bajko</a:t>
                      </a:r>
                      <a:endParaRPr lang="en-US" sz="1000" b="0" i="0" u="none" strike="noStrike" dirty="0">
                        <a:solidFill>
                          <a:schemeClr val="tx1"/>
                        </a:solidFill>
                        <a:effectLst/>
                        <a:latin typeface="+mn-lt"/>
                      </a:endParaRP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none" strike="noStrike" dirty="0">
                          <a:solidFill>
                            <a:srgbClr val="FF0000"/>
                          </a:solidFill>
                          <a:effectLst/>
                          <a:latin typeface="+mn-lt"/>
                          <a:hlinkClick r:id="rId5"/>
                        </a:rPr>
                        <a:t>24/0102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Multi-AP Coordinated Puncturing</a:t>
                      </a:r>
                    </a:p>
                  </a:txBody>
                  <a:tcPr marL="9525" marR="9525" marT="9525" marB="0" anchor="b"/>
                </a:tc>
                <a:tc>
                  <a:txBody>
                    <a:bodyPr/>
                    <a:lstStyle/>
                    <a:p>
                      <a:pPr algn="ctr" rtl="0" fontAlgn="b"/>
                      <a:r>
                        <a:rPr lang="en-US" sz="1000" b="0" i="0" u="none" strike="noStrike" dirty="0">
                          <a:solidFill>
                            <a:schemeClr val="tx1"/>
                          </a:solidFill>
                          <a:effectLst/>
                          <a:latin typeface="+mn-lt"/>
                        </a:rPr>
                        <a:t>Shawn Kim</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MAP-CMA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none" strike="noStrike" dirty="0">
                          <a:solidFill>
                            <a:srgbClr val="FF0000"/>
                          </a:solidFill>
                          <a:effectLst/>
                          <a:latin typeface="+mn-lt"/>
                          <a:hlinkClick r:id="rId6"/>
                        </a:rPr>
                        <a:t>24/0103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level preemption for Low latency application in 802.11bn</a:t>
                      </a:r>
                    </a:p>
                  </a:txBody>
                  <a:tcPr marL="9525" marR="9525" marT="9525" marB="0" anchor="b"/>
                </a:tc>
                <a:tc>
                  <a:txBody>
                    <a:bodyPr/>
                    <a:lstStyle/>
                    <a:p>
                      <a:pPr algn="ctr" rtl="0" fontAlgn="b"/>
                      <a:r>
                        <a:rPr lang="en-US" sz="1000" b="0" i="0" u="none" strike="noStrike" dirty="0">
                          <a:solidFill>
                            <a:schemeClr val="tx1"/>
                          </a:solidFill>
                          <a:effectLst/>
                          <a:latin typeface="+mn-lt"/>
                        </a:rPr>
                        <a:t>Juan Fang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893520416"/>
                  </a:ext>
                </a:extLst>
              </a:tr>
              <a:tr h="278505">
                <a:tc>
                  <a:txBody>
                    <a:bodyPr/>
                    <a:lstStyle/>
                    <a:p>
                      <a:pPr algn="ctr" rtl="0" fontAlgn="b"/>
                      <a:r>
                        <a:rPr lang="en-US" sz="1000" b="0" i="0" u="none" strike="noStrike" dirty="0">
                          <a:solidFill>
                            <a:schemeClr val="tx1"/>
                          </a:solidFill>
                          <a:effectLst/>
                          <a:latin typeface="+mn-lt"/>
                          <a:hlinkClick r:id="rId7"/>
                        </a:rPr>
                        <a:t>24/106</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Consideration</a:t>
                      </a:r>
                    </a:p>
                  </a:txBody>
                  <a:tcPr marL="9525" marR="9525" marT="9525" marB="0" anchor="b"/>
                </a:tc>
                <a:tc>
                  <a:txBody>
                    <a:bodyPr/>
                    <a:lstStyle/>
                    <a:p>
                      <a:pPr algn="ctr" rtl="0" fontAlgn="b"/>
                      <a:r>
                        <a:rPr lang="en-US" sz="1000" b="0" i="0" u="none" strike="noStrike" dirty="0">
                          <a:solidFill>
                            <a:schemeClr val="tx1"/>
                          </a:solidFill>
                          <a:effectLst/>
                          <a:latin typeface="+mn-lt"/>
                        </a:rPr>
                        <a:t>Hitoshi MORIOKA</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225296442"/>
                  </a:ext>
                </a:extLst>
              </a:tr>
              <a:tr h="278505">
                <a:tc>
                  <a:txBody>
                    <a:bodyPr/>
                    <a:lstStyle/>
                    <a:p>
                      <a:pPr algn="ctr" rtl="0" fontAlgn="b"/>
                      <a:r>
                        <a:rPr lang="en-US" sz="1000" b="0" i="0" u="none" strike="noStrike" dirty="0">
                          <a:solidFill>
                            <a:srgbClr val="FF0000"/>
                          </a:solidFill>
                          <a:effectLst/>
                          <a:latin typeface="+mn-lt"/>
                          <a:hlinkClick r:id="rId8"/>
                        </a:rPr>
                        <a:t>24/0107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Layer Interference Mitigation for Improved Reliability</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Reliability</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r>
                        <a:rPr lang="en-US" sz="1000" b="0" i="0" u="none" strike="noStrike" dirty="0">
                          <a:solidFill>
                            <a:srgbClr val="FF0000"/>
                          </a:solidFill>
                          <a:effectLst/>
                          <a:latin typeface="+mn-lt"/>
                          <a:hlinkClick r:id="rId9"/>
                        </a:rPr>
                        <a:t>24/0108</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Triggered Beamforming in TGbn - Follow Up</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Beamforming</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684352251"/>
                  </a:ext>
                </a:extLst>
              </a:tr>
              <a:tr h="278505">
                <a:tc>
                  <a:txBody>
                    <a:bodyPr/>
                    <a:lstStyle/>
                    <a:p>
                      <a:pPr algn="ctr" rtl="0" fontAlgn="b"/>
                      <a:r>
                        <a:rPr lang="en-US" sz="1000" b="0" i="0" u="none" strike="noStrike" dirty="0">
                          <a:solidFill>
                            <a:srgbClr val="FF0000"/>
                          </a:solidFill>
                          <a:effectLst/>
                          <a:latin typeface="+mn-lt"/>
                          <a:hlinkClick r:id="rId10"/>
                        </a:rPr>
                        <a:t>24/0110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Regarding MPDU Identification Issue in Cross Link Error Recovery</a:t>
                      </a:r>
                    </a:p>
                  </a:txBody>
                  <a:tcPr marL="9525" marR="9525" marT="9525" marB="0" anchor="b"/>
                </a:tc>
                <a:tc>
                  <a:txBody>
                    <a:bodyPr/>
                    <a:lstStyle/>
                    <a:p>
                      <a:pPr algn="ctr" rtl="0" fontAlgn="b"/>
                      <a:r>
                        <a:rPr lang="en-US" sz="1000" b="0" i="0" u="none" strike="noStrike" dirty="0">
                          <a:solidFill>
                            <a:schemeClr val="tx1"/>
                          </a:solidFill>
                          <a:effectLst/>
                          <a:latin typeface="+mn-lt"/>
                        </a:rPr>
                        <a:t>Juseong Moon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Acknowledgment</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42025671"/>
                  </a:ext>
                </a:extLst>
              </a:tr>
            </a:tbl>
          </a:graphicData>
        </a:graphic>
      </p:graphicFrame>
    </p:spTree>
    <p:extLst>
      <p:ext uri="{BB962C8B-B14F-4D97-AF65-F5344CB8AC3E}">
        <p14:creationId xmlns:p14="http://schemas.microsoft.com/office/powerpoint/2010/main" val="1823115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126516"/>
              </p:ext>
            </p:extLst>
          </p:nvPr>
        </p:nvGraphicFramePr>
        <p:xfrm>
          <a:off x="851217" y="1587465"/>
          <a:ext cx="7736268" cy="31893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24/0113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Unequal Modulation in MIMO </a:t>
                      </a:r>
                      <a:r>
                        <a:rPr lang="en-US" sz="1000" b="0" i="0" u="none" strike="noStrike" dirty="0" err="1">
                          <a:solidFill>
                            <a:schemeClr val="tx1"/>
                          </a:solidFill>
                          <a:effectLst/>
                          <a:latin typeface="+mn-lt"/>
                        </a:rPr>
                        <a:t>TxBF</a:t>
                      </a:r>
                      <a:r>
                        <a:rPr lang="en-US" sz="1000" b="0" i="0" u="none" strike="noStrike" dirty="0">
                          <a:solidFill>
                            <a:schemeClr val="tx1"/>
                          </a:solidFill>
                          <a:effectLst/>
                          <a:latin typeface="+mn-lt"/>
                        </a:rPr>
                        <a:t> in 11bn</a:t>
                      </a:r>
                    </a:p>
                  </a:txBody>
                  <a:tcPr marL="9525" marR="9525" marT="9525" marB="0" anchor="b"/>
                </a:tc>
                <a:tc>
                  <a:txBody>
                    <a:bodyPr/>
                    <a:lstStyle/>
                    <a:p>
                      <a:pPr algn="ctr" rtl="0" fontAlgn="b"/>
                      <a:r>
                        <a:rPr lang="en-US" sz="1000" b="0" i="0" u="none" strike="noStrike" dirty="0">
                          <a:solidFill>
                            <a:schemeClr val="tx1"/>
                          </a:solidFill>
                          <a:effectLst/>
                          <a:latin typeface="+mn-lt"/>
                        </a:rPr>
                        <a:t>Alice Chen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256329496"/>
                  </a:ext>
                </a:extLst>
              </a:tr>
              <a:tr h="278505">
                <a:tc>
                  <a:txBody>
                    <a:bodyPr/>
                    <a:lstStyle/>
                    <a:p>
                      <a:pPr algn="ctr" rtl="0" fontAlgn="b"/>
                      <a:r>
                        <a:rPr lang="en-US" sz="1000" b="0" i="0" u="none" strike="noStrike" dirty="0">
                          <a:solidFill>
                            <a:srgbClr val="FF0000"/>
                          </a:solidFill>
                          <a:effectLst/>
                          <a:latin typeface="+mn-lt"/>
                          <a:hlinkClick r:id="rId3"/>
                        </a:rPr>
                        <a:t>24/0114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Thoughts on Power Control for CSR</a:t>
                      </a:r>
                    </a:p>
                  </a:txBody>
                  <a:tcPr marL="9525" marR="9525" marT="9525" marB="0" anchor="b"/>
                </a:tc>
                <a:tc>
                  <a:txBody>
                    <a:bodyPr/>
                    <a:lstStyle/>
                    <a:p>
                      <a:pPr algn="ctr" rtl="0" fontAlgn="b"/>
                      <a:r>
                        <a:rPr lang="en-US" sz="1000" b="0" i="0" u="none" strike="noStrike" dirty="0">
                          <a:solidFill>
                            <a:schemeClr val="tx1"/>
                          </a:solidFill>
                          <a:effectLst/>
                          <a:latin typeface="+mn-lt"/>
                        </a:rPr>
                        <a:t>Wook Bong Lee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750027652"/>
                  </a:ext>
                </a:extLst>
              </a:tr>
              <a:tr h="278505">
                <a:tc>
                  <a:txBody>
                    <a:bodyPr/>
                    <a:lstStyle/>
                    <a:p>
                      <a:pPr algn="ctr" rtl="0" fontAlgn="b"/>
                      <a:r>
                        <a:rPr lang="en-US" sz="1000" b="0" i="0" u="none" strike="noStrike" dirty="0">
                          <a:solidFill>
                            <a:srgbClr val="FF0000"/>
                          </a:solidFill>
                          <a:effectLst/>
                          <a:latin typeface="+mn-lt"/>
                          <a:hlinkClick r:id="rId4"/>
                        </a:rPr>
                        <a:t>24/0117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Improved Tx Beamforming with UEQM</a:t>
                      </a:r>
                    </a:p>
                  </a:txBody>
                  <a:tcPr marL="9525" marR="9525" marT="9525" marB="0" anchor="b"/>
                </a:tc>
                <a:tc>
                  <a:txBody>
                    <a:bodyPr/>
                    <a:lstStyle/>
                    <a:p>
                      <a:pPr algn="ctr" rtl="0" fontAlgn="b"/>
                      <a:r>
                        <a:rPr lang="en-US" sz="1000" b="0" i="0" u="none" strike="noStrike" dirty="0">
                          <a:solidFill>
                            <a:schemeClr val="tx1"/>
                          </a:solidFill>
                          <a:effectLst/>
                          <a:latin typeface="+mn-lt"/>
                        </a:rPr>
                        <a:t>Ron Porat</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611165792"/>
                  </a:ext>
                </a:extLst>
              </a:tr>
              <a:tr h="27850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hlinkClick r:id="rId5"/>
                        </a:rPr>
                        <a:t>24/0119</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Enhanced HCCA for Controlled UHR Scenarios</a:t>
                      </a:r>
                    </a:p>
                  </a:txBody>
                  <a:tcPr marL="9525" marR="9525" marT="9525" marB="0" anchor="b"/>
                </a:tc>
                <a:tc>
                  <a:txBody>
                    <a:bodyPr/>
                    <a:lstStyle/>
                    <a:p>
                      <a:pPr algn="ctr" rtl="0" fontAlgn="b"/>
                      <a:r>
                        <a:rPr lang="en-US" sz="1000" b="0" i="0" u="none" strike="noStrike" dirty="0">
                          <a:solidFill>
                            <a:schemeClr val="tx1"/>
                          </a:solidFill>
                          <a:effectLst/>
                          <a:latin typeface="+mn-lt"/>
                        </a:rPr>
                        <a:t>Salvatore </a:t>
                      </a:r>
                      <a:r>
                        <a:rPr lang="en-US" sz="1000" b="0" i="0" u="none" strike="noStrike" dirty="0" err="1">
                          <a:solidFill>
                            <a:schemeClr val="tx1"/>
                          </a:solidFill>
                          <a:effectLst/>
                          <a:latin typeface="+mn-lt"/>
                        </a:rPr>
                        <a:t>Talarico</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448127981"/>
                  </a:ext>
                </a:extLst>
              </a:tr>
              <a:tr h="278505">
                <a:tc>
                  <a:txBody>
                    <a:bodyPr/>
                    <a:lstStyle/>
                    <a:p>
                      <a:pPr algn="ctr" rtl="0" fontAlgn="b"/>
                      <a:r>
                        <a:rPr lang="en-US" sz="1000" b="0" i="0" u="none" strike="noStrike" dirty="0">
                          <a:solidFill>
                            <a:srgbClr val="FF0000"/>
                          </a:solidFill>
                          <a:effectLst/>
                          <a:latin typeface="+mn-lt"/>
                          <a:hlinkClick r:id="rId6"/>
                        </a:rPr>
                        <a:t>24/0150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for Relay communication in 11bn</a:t>
                      </a:r>
                    </a:p>
                  </a:txBody>
                  <a:tcPr marL="9525" marR="9525" marT="9525" marB="0" anchor="b"/>
                </a:tc>
                <a:tc>
                  <a:txBody>
                    <a:bodyPr/>
                    <a:lstStyle/>
                    <a:p>
                      <a:pPr algn="ctr" rtl="0" fontAlgn="b"/>
                      <a:r>
                        <a:rPr lang="en-US" sz="1000" b="0" i="0" u="none" strike="noStrike" dirty="0">
                          <a:solidFill>
                            <a:schemeClr val="tx1"/>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72853775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446600898"/>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79529554"/>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88605471"/>
                  </a:ext>
                </a:extLst>
              </a:tr>
            </a:tbl>
          </a:graphicData>
        </a:graphic>
      </p:graphicFrame>
    </p:spTree>
    <p:extLst>
      <p:ext uri="{BB962C8B-B14F-4D97-AF65-F5344CB8AC3E}">
        <p14:creationId xmlns:p14="http://schemas.microsoft.com/office/powerpoint/2010/main" val="3746500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1201160"/>
              </p:ext>
            </p:extLst>
          </p:nvPr>
        </p:nvGraphicFramePr>
        <p:xfrm>
          <a:off x="851217" y="1587465"/>
          <a:ext cx="7736268" cy="33200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2"/>
                        </a:rPr>
                        <a:t>23/1871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M-AP Coordinated Transmission framework</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chemeClr val="tx1"/>
                          </a:solidFill>
                          <a:effectLst/>
                          <a:latin typeface="+mn-lt"/>
                          <a:ea typeface="MS Gothic" panose="020B0609070205080204" pitchFamily="49" charset="-128"/>
                        </a:rPr>
                        <a:t>MAP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723770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3"/>
                        </a:rPr>
                        <a:t>23/1888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MAC Header Protection - follow-up</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Header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4"/>
                        </a:rPr>
                        <a:t>23/1908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Seamless Roaming Procedure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Yelin Yoon</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Roaming</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hlinkClick r:id="rId5"/>
                        </a:rPr>
                        <a:t>23/1914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Enhanced Security Considerations in UHR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chemeClr val="tx1"/>
                          </a:solidFill>
                          <a:effectLst/>
                          <a:latin typeface="+mn-lt"/>
                          <a:ea typeface="MS Gothic" panose="020B0609070205080204" pitchFamily="49" charset="-128"/>
                        </a:rPr>
                        <a:t>SunHee</a:t>
                      </a:r>
                      <a:r>
                        <a:rPr lang="en-GB" sz="1000" kern="1200" dirty="0">
                          <a:solidFill>
                            <a:schemeClr val="tx1"/>
                          </a:solidFill>
                          <a:effectLst/>
                          <a:latin typeface="+mn-lt"/>
                          <a:ea typeface="MS Gothic" panose="020B0609070205080204" pitchFamily="49" charset="-128"/>
                        </a:rPr>
                        <a:t> Baek</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Control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6"/>
                        </a:rPr>
                        <a:t>23/1917</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Coordinated Spatial Reuse</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4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C-SR</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152660429"/>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7"/>
                        </a:rPr>
                        <a:t>23/1953</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Resource Allocation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Srinivas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8"/>
                        </a:rPr>
                        <a:t>23/1954</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A-PPDU</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9"/>
                        </a:rPr>
                        <a:t>23/1836</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MAP security consideration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Jay Yang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MAP-Security</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10"/>
                        </a:rPr>
                        <a:t>23/1837</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MAP group set-up operation discussion</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Jay Yang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mn-lt"/>
                          <a:ea typeface="MS Gothic" panose="020B0609070205080204" pitchFamily="49" charset="-128"/>
                        </a:rPr>
                        <a:t>Pending 1 SP</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MAP-Grouping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37386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11"/>
                        </a:rPr>
                        <a:t>23/2029</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Overview of Enterprise Policy and Goals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Brian Hart</a:t>
                      </a:r>
                      <a:endParaRPr lang="en-US" sz="100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Use and Req.</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bl>
          </a:graphicData>
        </a:graphic>
      </p:graphicFrame>
    </p:spTree>
    <p:extLst>
      <p:ext uri="{BB962C8B-B14F-4D97-AF65-F5344CB8AC3E}">
        <p14:creationId xmlns:p14="http://schemas.microsoft.com/office/powerpoint/2010/main" val="2732103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15295059"/>
              </p:ext>
            </p:extLst>
          </p:nvPr>
        </p:nvGraphicFramePr>
        <p:xfrm>
          <a:off x="851217" y="1587465"/>
          <a:ext cx="7736268" cy="176364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304707">
                <a:tc>
                  <a:txBody>
                    <a:bodyPr/>
                    <a:lstStyle/>
                    <a:p>
                      <a:pPr algn="ctr" rtl="0" fontAlgn="b"/>
                      <a:r>
                        <a:rPr lang="en-US" sz="1000" b="0" i="0" u="none" strike="noStrike" dirty="0">
                          <a:solidFill>
                            <a:schemeClr val="tx1"/>
                          </a:solidFill>
                          <a:effectLst/>
                          <a:latin typeface="+mn-lt"/>
                          <a:hlinkClick r:id="rId2"/>
                        </a:rPr>
                        <a:t>23/2005</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Non-primary channel access (NPCA)</a:t>
                      </a:r>
                    </a:p>
                  </a:txBody>
                  <a:tcPr marL="9525" marR="9525" marT="9525" marB="0" anchor="b"/>
                </a:tc>
                <a:tc>
                  <a:txBody>
                    <a:bodyPr/>
                    <a:lstStyle/>
                    <a:p>
                      <a:pPr algn="ctr" rtl="0" fontAlgn="b"/>
                      <a:r>
                        <a:rPr lang="en-US" sz="1000" b="0" i="0" u="none" strike="noStrike" dirty="0">
                          <a:solidFill>
                            <a:schemeClr val="tx1"/>
                          </a:solidFill>
                          <a:effectLst/>
                          <a:latin typeface="+mn-lt"/>
                        </a:rPr>
                        <a:t>Minyoung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NPCA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algn="ctr" rtl="0" fontAlgn="b"/>
                      <a:r>
                        <a:rPr lang="en-US" sz="1000" b="0" i="0" u="sng" strike="noStrike" dirty="0">
                          <a:solidFill>
                            <a:schemeClr val="tx1"/>
                          </a:solidFill>
                          <a:effectLst/>
                          <a:latin typeface="+mn-lt"/>
                          <a:hlinkClick r:id="rId3"/>
                        </a:rPr>
                        <a:t>23/1868</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Coordinated-Spatial-Reuse-Design</a:t>
                      </a:r>
                    </a:p>
                  </a:txBody>
                  <a:tcPr marL="9525" marR="9525" marT="9525" marB="0" anchor="b"/>
                </a:tc>
                <a:tc>
                  <a:txBody>
                    <a:bodyPr/>
                    <a:lstStyle/>
                    <a:p>
                      <a:pPr algn="ctr" rtl="0" fontAlgn="b"/>
                      <a:r>
                        <a:rPr lang="en-US" sz="1000" b="0" i="0" u="none" strike="noStrike" dirty="0">
                          <a:solidFill>
                            <a:schemeClr val="tx1"/>
                          </a:solidFill>
                          <a:effectLst/>
                          <a:latin typeface="+mn-lt"/>
                        </a:rPr>
                        <a:t>Jason Yuchen Guo </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C-SR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chemeClr val="tx1"/>
                          </a:solidFill>
                          <a:effectLst/>
                          <a:latin typeface="+mn-lt"/>
                          <a:hlinkClick r:id="rId4"/>
                        </a:rPr>
                        <a:t>23/1980</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 AP-assisted Medium Synchronization Recovery - Follow Up</a:t>
                      </a:r>
                    </a:p>
                  </a:txBody>
                  <a:tcPr marL="9525" marR="9525" marT="9525" marB="0" anchor="b"/>
                </a:tc>
                <a:tc>
                  <a:txBody>
                    <a:bodyPr/>
                    <a:lstStyle/>
                    <a:p>
                      <a:pPr algn="ctr" rtl="0" fontAlgn="b"/>
                      <a:r>
                        <a:rPr lang="en-US" sz="1000" b="0" i="0" u="none" strike="noStrike" dirty="0">
                          <a:solidFill>
                            <a:schemeClr val="tx1"/>
                          </a:solidFill>
                          <a:effectLst/>
                          <a:latin typeface="+mn-lt"/>
                        </a:rPr>
                        <a:t>Jiayi Zhang</a:t>
                      </a:r>
                    </a:p>
                  </a:txBody>
                  <a:tcPr marL="9525" marR="9525" marT="9525" marB="0" anchor="b"/>
                </a:tc>
                <a:tc>
                  <a:txBody>
                    <a:bodyPr/>
                    <a:lstStyle/>
                    <a:p>
                      <a:pPr algn="ctr" rtl="0" fontAlgn="ctr"/>
                      <a:r>
                        <a:rPr lang="en-US" sz="1000" b="0" i="0" u="none" strike="noStrike" dirty="0">
                          <a:solidFill>
                            <a:schemeClr val="tx1"/>
                          </a:solidFill>
                          <a:effectLst/>
                          <a:latin typeface="+mn-lt"/>
                        </a:rPr>
                        <a:t>Pending 1 SP</a:t>
                      </a: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sng" strike="noStrike" dirty="0">
                          <a:solidFill>
                            <a:schemeClr val="tx1"/>
                          </a:solidFill>
                          <a:effectLst/>
                          <a:latin typeface="+mn-lt"/>
                          <a:hlinkClick r:id="rId5"/>
                        </a:rPr>
                        <a:t>23/1981</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Multi-Link based Multi-AP Coordination for Low-Latency Traffic - Follow 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Jiayi Zhang</a:t>
                      </a:r>
                    </a:p>
                  </a:txBody>
                  <a:tcPr marL="9525" marR="9525" marT="9525" marB="0" anchor="b"/>
                </a:tc>
                <a:tc>
                  <a:txBody>
                    <a:bodyPr/>
                    <a:lstStyle/>
                    <a:p>
                      <a:pPr algn="ctr" rtl="0" fontAlgn="ctr"/>
                      <a:r>
                        <a:rPr lang="en-US" sz="1000" b="0" i="0" u="none" strike="noStrike" dirty="0">
                          <a:solidFill>
                            <a:schemeClr val="tx1"/>
                          </a:solidFill>
                          <a:effectLst/>
                          <a:latin typeface="+mn-lt"/>
                        </a:rPr>
                        <a:t>Pending 1 SP</a:t>
                      </a: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846108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November 2023 meeting</a:t>
            </a:r>
          </a:p>
          <a:p>
            <a:pPr lvl="0">
              <a:lnSpc>
                <a:spcPct val="80000"/>
              </a:lnSpc>
              <a:buFont typeface="Arial" panose="020B0604020202020204" pitchFamily="34" charset="0"/>
              <a:buChar char="•"/>
            </a:pPr>
            <a:r>
              <a:rPr lang="en-US" altLang="en-US" sz="1800" dirty="0"/>
              <a:t>Approve TG minutes from November 2023</a:t>
            </a:r>
          </a:p>
          <a:p>
            <a:pPr>
              <a:lnSpc>
                <a:spcPct val="80000"/>
              </a:lnSpc>
              <a:buFont typeface="Arial" panose="020B0604020202020204" pitchFamily="34" charset="0"/>
              <a:buChar char="•"/>
            </a:pPr>
            <a:r>
              <a:rPr lang="en-US" altLang="en-US" sz="1800" dirty="0"/>
              <a:t>Final Call for ad-hoc chairs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November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7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dirty="0"/>
              <a:t>96 pending submissions as of EOY 2023</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https://mentor.ieee.org/802.11/dcn/23/11-23-2075-</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-00bn-tgbn-november-2023-meeting-minutes.docx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Nov-Dec: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https://mentor.ieee.org/802.11/dcn/23/11-23-2204-</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-00bn-tgbn-november-december-2023-teleconference-minutes.docx</a:t>
            </a:r>
            <a:endParaRPr lang="en-US" sz="1800" dirty="0">
              <a:solidFill>
                <a:schemeClr val="tx1"/>
              </a:solidFill>
            </a:endParaRPr>
          </a:p>
          <a:p>
            <a:pPr marL="457200" lvl="1" indent="0"/>
            <a:endParaRPr lang="en-US" sz="1800" dirty="0"/>
          </a:p>
          <a:p>
            <a:r>
              <a:rPr lang="en-US" sz="1800" dirty="0"/>
              <a:t>Move: Yusuke </a:t>
            </a:r>
            <a:r>
              <a:rPr lang="en-US" sz="1800" dirty="0" err="1"/>
              <a:t>Asai</a:t>
            </a:r>
            <a:r>
              <a:rPr lang="en-US" sz="1800" dirty="0"/>
              <a:t>			Second: </a:t>
            </a:r>
            <a:r>
              <a:rPr lang="en-US" sz="1800" dirty="0" err="1"/>
              <a:t>Yanchun</a:t>
            </a:r>
            <a:r>
              <a:rPr lang="en-US" sz="1800" dirty="0"/>
              <a:t> Li</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a:xfrm>
            <a:off x="685800" y="685800"/>
            <a:ext cx="7770813" cy="1065213"/>
          </a:xfrm>
        </p:spPr>
        <p:txBody>
          <a:bodyPr/>
          <a:lstStyle/>
          <a:p>
            <a:r>
              <a:rPr lang="en-US" dirty="0"/>
              <a:t>Final Call for TGbn ad-hoc chairs</a:t>
            </a:r>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Final Call for TGbn ad-hoc chairs nominations</a:t>
            </a:r>
          </a:p>
          <a:p>
            <a:pPr marL="800100" lvl="1" indent="-342900">
              <a:buFont typeface="Arial" panose="020B0604020202020204" pitchFamily="34" charset="0"/>
              <a:buChar char="•"/>
            </a:pPr>
            <a:r>
              <a:rPr lang="en-US" b="1" dirty="0"/>
              <a:t>PHY ad-hoc chairs candidates</a:t>
            </a:r>
          </a:p>
          <a:p>
            <a:pPr marL="1200150" lvl="2" indent="-342900">
              <a:buFont typeface="Arial" panose="020B0604020202020204" pitchFamily="34" charset="0"/>
              <a:buChar char="•"/>
            </a:pPr>
            <a:r>
              <a:rPr lang="en-US" dirty="0"/>
              <a:t>Dongguk Lim, Sigurd Schelstraete, Tianyu Wu</a:t>
            </a:r>
          </a:p>
          <a:p>
            <a:pPr marL="800100" lvl="1" indent="-342900">
              <a:buFont typeface="Arial" panose="020B0604020202020204" pitchFamily="34" charset="0"/>
              <a:buChar char="•"/>
            </a:pPr>
            <a:r>
              <a:rPr lang="en-US" b="1" dirty="0"/>
              <a:t>MAC ad-hoc chairs candidates</a:t>
            </a:r>
          </a:p>
          <a:p>
            <a:pPr marL="1200150" lvl="2" indent="-342900">
              <a:buFont typeface="Arial" panose="020B0604020202020204" pitchFamily="34" charset="0"/>
              <a:buChar char="•"/>
            </a:pPr>
            <a:r>
              <a:rPr lang="en-US" dirty="0"/>
              <a:t>Xiaofei Wang, Srinivas Kandala, Jeongki Kim</a:t>
            </a:r>
          </a:p>
          <a:p>
            <a:pPr marL="400050">
              <a:buFont typeface="Arial" panose="020B0604020202020204" pitchFamily="34" charset="0"/>
              <a:buChar char="•"/>
            </a:pPr>
            <a:endParaRPr lang="en-US" dirty="0"/>
          </a:p>
          <a:p>
            <a:pPr marL="400050">
              <a:buFont typeface="Arial" panose="020B0604020202020204" pitchFamily="34" charset="0"/>
              <a:buChar char="•"/>
            </a:pPr>
            <a:r>
              <a:rPr lang="en-US" dirty="0"/>
              <a:t>Nomination window is closed.</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 Coordinated Medium Access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23/1887</a:t>
            </a:r>
            <a:r>
              <a:rPr lang="en-US" sz="1400" b="0" dirty="0">
                <a:solidFill>
                  <a:srgbClr val="00B050"/>
                </a:solidFill>
              </a:rPr>
              <a:t> Coordinated Medium Access for Multi-AP Deployments 	Giovanni </a:t>
            </a:r>
            <a:r>
              <a:rPr lang="en-US" sz="1400" b="0" dirty="0" err="1">
                <a:solidFill>
                  <a:srgbClr val="00B050"/>
                </a:solidFill>
              </a:rPr>
              <a:t>Chisci</a:t>
            </a:r>
            <a:endParaRPr lang="en-US" sz="1400" b="0" dirty="0">
              <a:solidFill>
                <a:srgbClr val="00B050"/>
              </a:solidFill>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23/1973</a:t>
            </a:r>
            <a:r>
              <a:rPr lang="en-US" sz="1400" b="0" dirty="0">
                <a:solidFill>
                  <a:srgbClr val="00B050"/>
                </a:solidFill>
              </a:rPr>
              <a:t> Discussion on UHR enhanced channel access 			</a:t>
            </a:r>
            <a:r>
              <a:rPr lang="en-US" sz="1400" b="0" dirty="0" err="1">
                <a:solidFill>
                  <a:srgbClr val="00B050"/>
                </a:solidFill>
              </a:rPr>
              <a:t>Yanchun</a:t>
            </a:r>
            <a:r>
              <a:rPr lang="en-US" sz="1400" b="0" dirty="0">
                <a:solidFill>
                  <a:srgbClr val="00B050"/>
                </a:solidFill>
              </a:rPr>
              <a:t> Li</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23/2186</a:t>
            </a:r>
            <a:r>
              <a:rPr lang="en-US" sz="1400" b="0" dirty="0">
                <a:solidFill>
                  <a:srgbClr val="00B050"/>
                </a:solidFill>
              </a:rPr>
              <a:t>  MAP coordination for DFS channel 				Jay Yang</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a:t>
            </a:r>
            <a:endParaRPr lang="en-US" sz="1400" dirty="0">
              <a:solidFill>
                <a:srgbClr val="00B050"/>
              </a:solidFill>
            </a:endParaRPr>
          </a:p>
          <a:p>
            <a:pPr>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23/1912</a:t>
            </a:r>
            <a:r>
              <a:rPr lang="en-US" sz="1400" dirty="0">
                <a:solidFill>
                  <a:schemeClr val="bg1">
                    <a:lumMod val="65000"/>
                  </a:schemeClr>
                </a:solidFill>
              </a:rPr>
              <a:t> </a:t>
            </a:r>
            <a:r>
              <a:rPr lang="en-US" sz="1400" b="0" i="0" u="none" strike="noStrike" dirty="0">
                <a:solidFill>
                  <a:schemeClr val="bg1">
                    <a:lumMod val="65000"/>
                  </a:schemeClr>
                </a:solidFill>
                <a:effectLst/>
              </a:rPr>
              <a:t>Coordinated TDMA Procedure</a:t>
            </a:r>
            <a:r>
              <a:rPr lang="en-US" sz="1400" dirty="0">
                <a:solidFill>
                  <a:schemeClr val="bg1">
                    <a:lumMod val="65000"/>
                  </a:schemeClr>
                </a:solidFill>
              </a:rPr>
              <a:t> 					</a:t>
            </a:r>
            <a:r>
              <a:rPr lang="en-US" sz="1400" b="0" i="0" u="none" strike="noStrike" dirty="0" err="1">
                <a:solidFill>
                  <a:schemeClr val="bg1">
                    <a:lumMod val="65000"/>
                  </a:schemeClr>
                </a:solidFill>
                <a:effectLst/>
              </a:rPr>
              <a:t>GeonHwan</a:t>
            </a:r>
            <a:r>
              <a:rPr lang="en-US" sz="1400" b="0" i="0" u="none" strike="noStrike" dirty="0">
                <a:solidFill>
                  <a:schemeClr val="bg1">
                    <a:lumMod val="65000"/>
                  </a:schemeClr>
                </a:solidFill>
                <a:effectLst/>
              </a:rPr>
              <a:t> Kim</a:t>
            </a:r>
          </a:p>
          <a:p>
            <a:pPr>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23/2212</a:t>
            </a:r>
            <a:r>
              <a:rPr lang="en-US" sz="1400" b="0" i="0" u="none" strike="noStrike" kern="1200" dirty="0">
                <a:solidFill>
                  <a:schemeClr val="bg1">
                    <a:lumMod val="65000"/>
                  </a:schemeClr>
                </a:solidFill>
                <a:effectLst/>
                <a:ea typeface="Times New Roman" panose="02020603050405020304" pitchFamily="18" charset="0"/>
              </a:rPr>
              <a:t> R-TWT-protection-in-11bn 						</a:t>
            </a:r>
            <a:r>
              <a:rPr lang="en-US" sz="1400" b="0" i="0" u="none" strike="noStrike" kern="1200" dirty="0" err="1">
                <a:solidFill>
                  <a:schemeClr val="bg1">
                    <a:lumMod val="65000"/>
                  </a:schemeClr>
                </a:solidFill>
                <a:effectLst/>
                <a:ea typeface="Times New Roman" panose="02020603050405020304" pitchFamily="18" charset="0"/>
              </a:rPr>
              <a:t>Xiangxin</a:t>
            </a:r>
            <a:r>
              <a:rPr lang="en-US" sz="1400" b="0" i="0" u="none" strike="noStrike" kern="1200" dirty="0">
                <a:solidFill>
                  <a:schemeClr val="bg1">
                    <a:lumMod val="65000"/>
                  </a:schemeClr>
                </a:solidFill>
                <a:effectLst/>
                <a:ea typeface="Times New Roman" panose="02020603050405020304" pitchFamily="18" charset="0"/>
              </a:rPr>
              <a:t> Gu</a:t>
            </a:r>
            <a:endParaRPr lang="en-US" sz="1400" b="0" i="0" u="none" strike="noStrike" dirty="0">
              <a:solidFill>
                <a:schemeClr val="bg1">
                  <a:lumMod val="65000"/>
                </a:schemeClr>
              </a:solidFill>
              <a:effectLst/>
            </a:endParaRP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23/1836</a:t>
            </a:r>
            <a:r>
              <a:rPr lang="en-GB" sz="1400" b="0" i="0" u="none" strike="sngStrike" kern="1200" dirty="0">
                <a:solidFill>
                  <a:srgbClr val="FF0000"/>
                </a:solidFill>
                <a:effectLst/>
                <a:ea typeface="MS Gothic" panose="020B0609070205080204" pitchFamily="49" charset="-128"/>
              </a:rPr>
              <a:t> MAP security consideration 						Jay Yang 	[1SP MAP 7’]</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23/1837</a:t>
            </a:r>
            <a:r>
              <a:rPr lang="en-GB" sz="1400" b="0" i="0" u="none" strike="sngStrike" kern="1200" dirty="0">
                <a:solidFill>
                  <a:srgbClr val="FF0000"/>
                </a:solidFill>
                <a:effectLst/>
                <a:ea typeface="MS Gothic" panose="020B0609070205080204" pitchFamily="49" charset="-128"/>
              </a:rPr>
              <a:t> MAP group set-up operation discussion 				Jay Yang 	[1SP MAP 7’]</a:t>
            </a: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23/1980</a:t>
            </a:r>
            <a:r>
              <a:rPr lang="en-US" sz="1400" b="0" i="0" u="none" strike="sngStrike" kern="1200" dirty="0">
                <a:solidFill>
                  <a:srgbClr val="FF0000"/>
                </a:solidFill>
                <a:effectLst/>
                <a:ea typeface="MS Gothic" panose="020B0609070205080204" pitchFamily="49" charset="-128"/>
              </a:rPr>
              <a:t> Coordinated AP-assisted Med. Synch. Rec.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kern="1200" dirty="0">
              <a:solidFill>
                <a:srgbClr val="FF0000"/>
              </a:solidFill>
              <a:effectLst/>
              <a:ea typeface="MS Gothic" panose="020B0609070205080204" pitchFamily="49" charset="-128"/>
            </a:endParaRP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23/1981</a:t>
            </a:r>
            <a:r>
              <a:rPr lang="en-US" sz="1400" b="0" i="0" u="none" strike="sngStrike" kern="1200" dirty="0">
                <a:solidFill>
                  <a:srgbClr val="FF0000"/>
                </a:solidFill>
                <a:effectLst/>
                <a:ea typeface="MS Gothic" panose="020B0609070205080204" pitchFamily="49" charset="-128"/>
              </a:rPr>
              <a:t> ML based Multi-AP Coord. for Low-Lat. Traffic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dirty="0">
              <a:solidFill>
                <a:srgbClr val="FF0000"/>
              </a:solidFill>
              <a:effectLst/>
            </a:endParaRPr>
          </a:p>
          <a:p>
            <a:pPr>
              <a:buFont typeface="Arial" panose="020B0604020202020204" pitchFamily="34" charset="0"/>
              <a:buChar char="•"/>
            </a:pPr>
            <a:endParaRPr lang="en-US" sz="1400" b="0" i="0" u="none" strike="noStrike" dirty="0">
              <a:effectLst/>
            </a:endParaRPr>
          </a:p>
          <a:p>
            <a:pPr>
              <a:buFont typeface="Arial" panose="020B0604020202020204" pitchFamily="34" charset="0"/>
              <a:buChar char="•"/>
            </a:pPr>
            <a:endParaRPr lang="en-US" sz="1400" b="0" dirty="0"/>
          </a:p>
          <a:p>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Ad-hoc </a:t>
            </a:r>
            <a:r>
              <a:rPr lang="en-US" altLang="en-US" sz="1600"/>
              <a:t>chairs elections</a:t>
            </a:r>
            <a:endParaRPr lang="en-US" altLang="en-US"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Ad-Hoc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r>
              <a:rPr lang="en-US" dirty="0"/>
              <a:t>Dongguk Lim, Sigurd </a:t>
            </a:r>
            <a:r>
              <a:rPr lang="en-US" dirty="0" err="1"/>
              <a:t>Schelstraete</a:t>
            </a:r>
            <a:r>
              <a:rPr lang="en-US" dirty="0"/>
              <a:t>, </a:t>
            </a:r>
            <a:r>
              <a:rPr lang="en-US" dirty="0" err="1"/>
              <a:t>Tianyu</a:t>
            </a:r>
            <a:r>
              <a:rPr lang="en-US" dirty="0"/>
              <a:t> Wu</a:t>
            </a:r>
          </a:p>
          <a:p>
            <a:pPr>
              <a:buFont typeface="Arial" panose="020B0604020202020204" pitchFamily="34" charset="0"/>
              <a:buChar char="•"/>
            </a:pPr>
            <a:r>
              <a:rPr lang="en-US" dirty="0"/>
              <a:t>MAC ad-hoc chairs candidates</a:t>
            </a:r>
          </a:p>
          <a:p>
            <a:pPr marL="800100" lvl="1"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457200" lvl="1" indent="0"/>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7820852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a:xfrm>
            <a:off x="685800" y="685800"/>
            <a:ext cx="7770813" cy="1065213"/>
          </a:xfrm>
        </p:spPr>
        <p:txBody>
          <a:bodyPr/>
          <a:lstStyle/>
          <a:p>
            <a:r>
              <a:rPr lang="en-US" dirty="0"/>
              <a:t>Ad-Hoc Chairs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Move to confirm</a:t>
            </a:r>
          </a:p>
          <a:p>
            <a:pPr marL="800100" lvl="1" indent="-342900">
              <a:buFont typeface="Arial" panose="020B0604020202020204" pitchFamily="34" charset="0"/>
              <a:buChar char="•"/>
            </a:pPr>
            <a:r>
              <a:rPr lang="en-US" sz="1800" dirty="0"/>
              <a:t>PHY ad-hoc chairs:</a:t>
            </a:r>
          </a:p>
          <a:p>
            <a:pPr marL="1200150" lvl="2" indent="-342900">
              <a:buFont typeface="Arial" panose="020B0604020202020204" pitchFamily="34" charset="0"/>
              <a:buChar char="•"/>
            </a:pPr>
            <a:r>
              <a:rPr lang="en-US" sz="1800" dirty="0"/>
              <a:t>Dongguk Lim, Sigurd </a:t>
            </a:r>
            <a:r>
              <a:rPr lang="en-US" sz="1800" dirty="0" err="1"/>
              <a:t>Schelstraete</a:t>
            </a:r>
            <a:r>
              <a:rPr lang="en-US" sz="1800" dirty="0"/>
              <a:t>, </a:t>
            </a:r>
            <a:r>
              <a:rPr lang="en-US" sz="1800" dirty="0" err="1"/>
              <a:t>Tianyu</a:t>
            </a:r>
            <a:r>
              <a:rPr lang="en-US" sz="1800" dirty="0"/>
              <a:t> Wu</a:t>
            </a:r>
            <a:endParaRPr lang="en-US" sz="1600" dirty="0"/>
          </a:p>
          <a:p>
            <a:pPr marL="800100" lvl="1" indent="-342900">
              <a:buFont typeface="Arial" panose="020B0604020202020204" pitchFamily="34" charset="0"/>
              <a:buChar char="•"/>
            </a:pPr>
            <a:r>
              <a:rPr lang="en-US" sz="1800" dirty="0"/>
              <a:t>MAC ad-hoc chairs:</a:t>
            </a:r>
          </a:p>
          <a:p>
            <a:pPr marL="1200150" lvl="2"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857250" lvl="2" indent="0"/>
            <a:endParaRPr lang="en-US" dirty="0"/>
          </a:p>
          <a:p>
            <a:pPr marL="0" indent="0"/>
            <a:r>
              <a:rPr lang="en-US" sz="2000" dirty="0"/>
              <a:t>Move: 			Second:</a:t>
            </a:r>
          </a:p>
          <a:p>
            <a:pPr marL="0" indent="0"/>
            <a:r>
              <a:rPr lang="en-US" sz="2000" dirty="0"/>
              <a:t>Discussion:</a:t>
            </a:r>
          </a:p>
          <a:p>
            <a:pPr marL="0" indent="0"/>
            <a:r>
              <a:rPr lang="en-US" sz="2000" dirty="0"/>
              <a:t>Result:</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318055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(C-TDMA &amp; NC AP MLD)</a:t>
            </a:r>
          </a:p>
        </p:txBody>
      </p:sp>
      <p:sp>
        <p:nvSpPr>
          <p:cNvPr id="11" name="Content Placeholder 10">
            <a:extLst>
              <a:ext uri="{FF2B5EF4-FFF2-40B4-BE49-F238E27FC236}">
                <a16:creationId xmlns:a16="http://schemas.microsoft.com/office/drawing/2014/main" id="{802B8475-AE74-75A8-8302-13C07F9648AE}"/>
              </a:ext>
            </a:extLst>
          </p:cNvPr>
          <p:cNvSpPr>
            <a:spLocks noGrp="1"/>
          </p:cNvSpPr>
          <p:nvPr>
            <p:ph idx="1"/>
          </p:nvPr>
        </p:nvSpPr>
        <p:spPr/>
        <p:txBody>
          <a:bodyPr/>
          <a:lstStyle/>
          <a:p>
            <a:pPr>
              <a:buFont typeface="Arial" panose="020B0604020202020204" pitchFamily="34" charset="0"/>
              <a:buChar char="•"/>
            </a:pPr>
            <a:r>
              <a:rPr lang="en-US" sz="1400" b="0" i="0" u="sng" strike="noStrike" dirty="0">
                <a:solidFill>
                  <a:srgbClr val="0563C1"/>
                </a:solidFill>
                <a:effectLst/>
                <a:hlinkClick r:id="rId2"/>
              </a:rPr>
              <a:t>23/1895</a:t>
            </a:r>
            <a:r>
              <a:rPr lang="en-US" sz="1400" dirty="0"/>
              <a:t> </a:t>
            </a:r>
            <a:r>
              <a:rPr lang="en-US" sz="1400" b="0" i="0" u="none" strike="noStrike" dirty="0">
                <a:solidFill>
                  <a:srgbClr val="000000"/>
                </a:solidFill>
                <a:effectLst/>
              </a:rPr>
              <a:t>C-TDMA frame sequence</a:t>
            </a:r>
            <a:r>
              <a:rPr lang="en-US" sz="1400" dirty="0"/>
              <a:t> 						</a:t>
            </a:r>
            <a:r>
              <a:rPr lang="en-US" sz="1400" b="0" i="0" u="none" strike="noStrike" dirty="0">
                <a:solidFill>
                  <a:srgbClr val="000000"/>
                </a:solidFill>
                <a:effectLst/>
              </a:rPr>
              <a:t>Abhishek Patil [Q&amp;A]</a:t>
            </a:r>
            <a:endParaRPr lang="en-US" sz="1400" dirty="0"/>
          </a:p>
          <a:p>
            <a:pPr>
              <a:buFont typeface="Arial" panose="020B0604020202020204" pitchFamily="34" charset="0"/>
              <a:buChar char="•"/>
            </a:pPr>
            <a:r>
              <a:rPr lang="en-US" sz="1400" b="0" i="0" u="sng" strike="noStrike" dirty="0">
                <a:solidFill>
                  <a:srgbClr val="0563C1"/>
                </a:solidFill>
                <a:effectLst/>
                <a:hlinkClick r:id="rId3"/>
              </a:rPr>
              <a:t>23/1912</a:t>
            </a:r>
            <a:r>
              <a:rPr lang="en-US" sz="1400" dirty="0"/>
              <a:t> </a:t>
            </a:r>
            <a:r>
              <a:rPr lang="en-US" sz="1400" b="0" i="0" u="none" strike="noStrike" dirty="0">
                <a:solidFill>
                  <a:srgbClr val="000000"/>
                </a:solidFill>
                <a:effectLst/>
              </a:rPr>
              <a:t>Coordinated TDMA Procedure</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endParaRPr lang="en-US" sz="1400" dirty="0"/>
          </a:p>
          <a:p>
            <a:pPr>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4"/>
              </a:rPr>
              <a:t>23/2212</a:t>
            </a:r>
            <a:r>
              <a:rPr lang="en-US" sz="1400" b="0" i="0" u="none" strike="noStrike" kern="1200" dirty="0">
                <a:solidFill>
                  <a:srgbClr val="000000"/>
                </a:solidFill>
                <a:effectLst/>
                <a:ea typeface="Times New Roman" panose="02020603050405020304" pitchFamily="18" charset="0"/>
              </a:rPr>
              <a:t> R-TWT-protection-in-11bn 						</a:t>
            </a:r>
            <a:r>
              <a:rPr lang="en-US" sz="1400" b="0" i="0" u="none" strike="noStrike" kern="1200" dirty="0" err="1">
                <a:solidFill>
                  <a:srgbClr val="000000"/>
                </a:solidFill>
                <a:effectLst/>
                <a:ea typeface="Times New Roman" panose="02020603050405020304" pitchFamily="18" charset="0"/>
              </a:rPr>
              <a:t>Xiangxin</a:t>
            </a:r>
            <a:r>
              <a:rPr lang="en-US" sz="1400" b="0" i="0" u="none" strike="noStrike" kern="1200" dirty="0">
                <a:solidFill>
                  <a:srgbClr val="000000"/>
                </a:solidFill>
                <a:effectLst/>
                <a:ea typeface="Times New Roman" panose="02020603050405020304" pitchFamily="18" charset="0"/>
              </a:rPr>
              <a:t> Gu</a:t>
            </a:r>
            <a:endParaRPr lang="en-US" sz="1400" b="0" i="0" u="none" strike="noStrike" dirty="0">
              <a:effectLst/>
            </a:endParaRPr>
          </a:p>
          <a:p>
            <a:pPr>
              <a:buFont typeface="Arial" panose="020B0604020202020204" pitchFamily="34" charset="0"/>
              <a:buChar char="•"/>
            </a:pPr>
            <a:r>
              <a:rPr lang="en-US" sz="1400" b="0" i="0" u="sng" strike="noStrike" dirty="0">
                <a:solidFill>
                  <a:srgbClr val="0563C1"/>
                </a:solidFill>
                <a:effectLst/>
                <a:hlinkClick r:id="rId5"/>
              </a:rPr>
              <a:t>23/1898</a:t>
            </a:r>
            <a:r>
              <a:rPr lang="en-US" sz="1400" dirty="0"/>
              <a:t> </a:t>
            </a:r>
            <a:r>
              <a:rPr lang="en-US" sz="1400" b="0" i="0" u="none" strike="noStrike" dirty="0">
                <a:solidFill>
                  <a:srgbClr val="000000"/>
                </a:solidFill>
                <a:effectLst/>
              </a:rPr>
              <a:t>Signaling-details-for-non-</a:t>
            </a:r>
            <a:r>
              <a:rPr lang="en-US" sz="1400" b="0" i="0" u="none" strike="noStrike" dirty="0" err="1">
                <a:solidFill>
                  <a:srgbClr val="000000"/>
                </a:solidFill>
                <a:effectLst/>
              </a:rPr>
              <a:t>colocated</a:t>
            </a:r>
            <a:r>
              <a:rPr lang="en-US" sz="1400" b="0" i="0" u="none" strike="noStrike" dirty="0">
                <a:solidFill>
                  <a:srgbClr val="000000"/>
                </a:solidFill>
                <a:effectLst/>
              </a:rPr>
              <a:t>-ap-</a:t>
            </a:r>
            <a:r>
              <a:rPr lang="en-US" sz="1400" b="0" i="0" u="none" strike="noStrike" dirty="0" err="1">
                <a:solidFill>
                  <a:srgbClr val="000000"/>
                </a:solidFill>
                <a:effectLst/>
              </a:rPr>
              <a:t>mld</a:t>
            </a:r>
            <a:r>
              <a:rPr lang="en-US" sz="1400" dirty="0"/>
              <a:t> 			</a:t>
            </a:r>
            <a:r>
              <a:rPr lang="en-US" sz="1400" b="0" i="0" u="none" strike="noStrike" dirty="0">
                <a:solidFill>
                  <a:srgbClr val="000000"/>
                </a:solidFill>
                <a:effectLst/>
              </a:rPr>
              <a:t>Guogang Huang</a:t>
            </a:r>
            <a:endParaRPr lang="en-US" sz="1400" dirty="0"/>
          </a:p>
          <a:p>
            <a:pPr>
              <a:buFont typeface="Arial" panose="020B0604020202020204" pitchFamily="34" charset="0"/>
              <a:buChar char="•"/>
            </a:pPr>
            <a:r>
              <a:rPr lang="en-US" sz="1400" b="0" i="0" u="sng" strike="noStrike" dirty="0">
                <a:solidFill>
                  <a:srgbClr val="0563C1"/>
                </a:solidFill>
                <a:effectLst/>
                <a:hlinkClick r:id="rId6"/>
              </a:rPr>
              <a:t>23/1930</a:t>
            </a:r>
            <a:r>
              <a:rPr lang="en-US" sz="1400" dirty="0"/>
              <a:t> </a:t>
            </a:r>
            <a:r>
              <a:rPr lang="en-US" sz="1400" b="0" i="0" u="none" strike="noStrike" dirty="0">
                <a:solidFill>
                  <a:srgbClr val="000000"/>
                </a:solidFill>
                <a:effectLst/>
              </a:rPr>
              <a:t>A non-collocated AP MLD framework further discussion</a:t>
            </a:r>
            <a:r>
              <a:rPr lang="en-US" sz="1400" dirty="0"/>
              <a:t> 	</a:t>
            </a:r>
            <a:r>
              <a:rPr lang="en-US" sz="1400" b="0" i="0" u="none" strike="noStrike" dirty="0">
                <a:solidFill>
                  <a:srgbClr val="000000"/>
                </a:solidFill>
                <a:effectLst/>
              </a:rPr>
              <a:t>Jay Yang</a:t>
            </a:r>
          </a:p>
          <a:p>
            <a:pPr>
              <a:buFont typeface="Arial" panose="020B0604020202020204" pitchFamily="34" charset="0"/>
              <a:buChar char="•"/>
            </a:pPr>
            <a:r>
              <a:rPr lang="en-GB" sz="1400" b="0" i="0" u="none" strike="noStrike" kern="1200" dirty="0">
                <a:solidFill>
                  <a:srgbClr val="000000"/>
                </a:solidFill>
                <a:effectLst/>
                <a:ea typeface="MS Gothic" panose="020B0609070205080204" pitchFamily="49" charset="-128"/>
                <a:hlinkClick r:id="rId7"/>
              </a:rPr>
              <a:t>23/2029</a:t>
            </a:r>
            <a:r>
              <a:rPr lang="en-GB" sz="1400" b="0" i="0" u="none" strike="noStrike" kern="1200" dirty="0">
                <a:solidFill>
                  <a:srgbClr val="000000"/>
                </a:solidFill>
                <a:effectLst/>
                <a:ea typeface="MS Gothic" panose="020B0609070205080204" pitchFamily="49" charset="-128"/>
              </a:rPr>
              <a:t> Overview of Enterprise Policy and Goals 				Brian Hart	[1SP U&amp;R 7’]</a:t>
            </a:r>
            <a:endParaRPr lang="en-US" sz="1400" b="0" i="0" u="none" strike="noStrike" dirty="0">
              <a:effectLst/>
            </a:endParaRPr>
          </a:p>
          <a:p>
            <a:pPr marL="0" marR="0" indent="0" algn="ctr" rtl="0" eaLnBrk="1" fontAlgn="auto" latinLnBrk="0" hangingPunct="1">
              <a:spcBef>
                <a:spcPts val="0"/>
              </a:spcBef>
              <a:spcAft>
                <a:spcPts val="0"/>
              </a:spcAft>
            </a:pPr>
            <a:endParaRPr lang="en-US" sz="1800" b="0" i="0" u="none" strike="noStrike" dirty="0">
              <a:effectLst/>
              <a:latin typeface="Arial" panose="020B0604020202020204" pitchFamily="34" charset="0"/>
            </a:endParaRP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1)</a:t>
            </a:r>
          </a:p>
          <a:p>
            <a:pPr lvl="1">
              <a:buFont typeface="Arial" panose="020B0604020202020204" pitchFamily="34" charset="0"/>
              <a:buChar char="•"/>
            </a:pPr>
            <a:r>
              <a:rPr lang="en-US" sz="1400" b="0" i="0" u="sng" strike="noStrike" dirty="0">
                <a:solidFill>
                  <a:srgbClr val="0563C1"/>
                </a:solidFill>
                <a:effectLst/>
                <a:hlinkClick r:id="rId2"/>
              </a:rPr>
              <a:t>23/1919</a:t>
            </a:r>
            <a:r>
              <a:rPr lang="en-US" sz="1400" dirty="0"/>
              <a:t> </a:t>
            </a:r>
            <a:r>
              <a:rPr lang="en-US" sz="1400" b="0" i="0" u="none" strike="noStrike" dirty="0" err="1">
                <a:solidFill>
                  <a:srgbClr val="000000"/>
                </a:solidFill>
                <a:effectLst/>
              </a:rPr>
              <a:t>dRU</a:t>
            </a:r>
            <a:r>
              <a:rPr lang="en-US" sz="1400" b="0" i="0" u="none" strike="noStrike" dirty="0">
                <a:solidFill>
                  <a:srgbClr val="000000"/>
                </a:solidFill>
                <a:effectLst/>
              </a:rPr>
              <a:t> Proposal</a:t>
            </a:r>
            <a:r>
              <a:rPr lang="en-US" sz="1400" dirty="0"/>
              <a:t> 								</a:t>
            </a:r>
            <a:r>
              <a:rPr lang="en-US" sz="1400" b="0" i="0" u="none" strike="noStrike" dirty="0">
                <a:solidFill>
                  <a:srgbClr val="000000"/>
                </a:solidFill>
                <a:effectLst/>
              </a:rPr>
              <a:t>Eunsung Park</a:t>
            </a:r>
            <a:endParaRPr lang="en-US" sz="1400" dirty="0"/>
          </a:p>
          <a:p>
            <a:pPr lvl="1">
              <a:buFont typeface="Arial" panose="020B0604020202020204" pitchFamily="34" charset="0"/>
              <a:buChar char="•"/>
            </a:pPr>
            <a:r>
              <a:rPr lang="en-US" sz="1400" b="0" i="0" u="sng" strike="noStrike" dirty="0">
                <a:solidFill>
                  <a:srgbClr val="0563C1"/>
                </a:solidFill>
                <a:effectLst/>
                <a:hlinkClick r:id="rId3"/>
              </a:rPr>
              <a:t>23/1988</a:t>
            </a:r>
            <a:r>
              <a:rPr lang="en-US" sz="1400" dirty="0"/>
              <a:t> </a:t>
            </a:r>
            <a:r>
              <a:rPr lang="en-US" sz="1400" b="0" i="0" u="none" strike="noStrike" dirty="0">
                <a:solidFill>
                  <a:srgbClr val="000000"/>
                </a:solidFill>
                <a:effectLst/>
              </a:rPr>
              <a:t>High Level Thoughts on DRU Design</a:t>
            </a:r>
            <a:r>
              <a:rPr lang="en-US" sz="1400" dirty="0"/>
              <a:t> 				</a:t>
            </a:r>
            <a:r>
              <a:rPr lang="en-US" sz="1400" b="0" i="0" u="none" strike="noStrike" dirty="0">
                <a:solidFill>
                  <a:srgbClr val="000000"/>
                </a:solidFill>
                <a:effectLst/>
              </a:rPr>
              <a:t>Lin Yang</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23/2020</a:t>
            </a:r>
            <a:r>
              <a:rPr lang="en-US" sz="1400" dirty="0"/>
              <a:t> </a:t>
            </a:r>
            <a:r>
              <a:rPr lang="en-US" sz="1400" b="0" i="0" u="none" strike="noStrike" dirty="0">
                <a:solidFill>
                  <a:srgbClr val="000000"/>
                </a:solidFill>
                <a:effectLst/>
              </a:rPr>
              <a:t>High Level Perspective on Distributed Tone RU for 11bn</a:t>
            </a:r>
            <a:r>
              <a:rPr lang="en-US" sz="1400" dirty="0"/>
              <a:t> 	</a:t>
            </a:r>
            <a:r>
              <a:rPr lang="en-US" sz="1400" b="0" i="0" u="none" strike="noStrike" dirty="0" err="1">
                <a:solidFill>
                  <a:srgbClr val="000000"/>
                </a:solidFill>
                <a:effectLst/>
              </a:rPr>
              <a:t>Shengquan</a:t>
            </a:r>
            <a:r>
              <a:rPr lang="en-US" sz="1400" b="0" i="0" u="none" strike="noStrike" dirty="0">
                <a:solidFill>
                  <a:srgbClr val="000000"/>
                </a:solidFill>
                <a:effectLst/>
              </a:rPr>
              <a:t> Hu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23/2021</a:t>
            </a:r>
            <a:r>
              <a:rPr lang="en-US" sz="1400" dirty="0"/>
              <a:t> </a:t>
            </a:r>
            <a:r>
              <a:rPr lang="en-US" sz="1400" b="0" i="0" u="none" strike="noStrike" dirty="0">
                <a:solidFill>
                  <a:srgbClr val="000000"/>
                </a:solidFill>
                <a:effectLst/>
              </a:rPr>
              <a:t>Principle and Methodology for </a:t>
            </a:r>
            <a:r>
              <a:rPr lang="en-US" sz="1400" b="0" i="0" u="none" strike="noStrike" dirty="0" err="1">
                <a:solidFill>
                  <a:srgbClr val="000000"/>
                </a:solidFill>
                <a:effectLst/>
              </a:rPr>
              <a:t>dRU</a:t>
            </a:r>
            <a:r>
              <a:rPr lang="en-US" sz="1400" b="0" i="0" u="none" strike="noStrike" dirty="0">
                <a:solidFill>
                  <a:srgbClr val="000000"/>
                </a:solidFill>
                <a:effectLst/>
              </a:rPr>
              <a:t> Tone Plan Design</a:t>
            </a:r>
            <a:r>
              <a:rPr lang="en-US" sz="1400" dirty="0"/>
              <a:t> 		</a:t>
            </a:r>
            <a:r>
              <a:rPr lang="en-US" sz="1400" b="0" i="0" u="none" strike="noStrike" dirty="0" err="1">
                <a:solidFill>
                  <a:srgbClr val="000000"/>
                </a:solidFill>
                <a:effectLst/>
              </a:rPr>
              <a:t>Shengquan</a:t>
            </a:r>
            <a:r>
              <a:rPr lang="en-US" sz="1400" b="0" i="0" u="none" strike="noStrike" dirty="0">
                <a:solidFill>
                  <a:srgbClr val="000000"/>
                </a:solidFill>
                <a:effectLst/>
              </a:rPr>
              <a:t> Hu</a:t>
            </a:r>
            <a:endParaRPr lang="en-US"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 &amp; QoS</a:t>
            </a:r>
          </a:p>
          <a:p>
            <a:pPr lvl="1">
              <a:buFont typeface="Arial" panose="020B0604020202020204" pitchFamily="34" charset="0"/>
              <a:buChar char="•"/>
            </a:pPr>
            <a:r>
              <a:rPr lang="en-US" sz="1400" b="0" i="0" u="sng" strike="noStrike" dirty="0">
                <a:solidFill>
                  <a:srgbClr val="0563C1"/>
                </a:solidFill>
                <a:effectLst/>
                <a:hlinkClick r:id="rId2"/>
              </a:rPr>
              <a:t>23/1834</a:t>
            </a:r>
            <a:r>
              <a:rPr lang="en-US" sz="1400" dirty="0"/>
              <a:t> </a:t>
            </a:r>
            <a:r>
              <a:rPr lang="en-US" sz="1400" b="0" i="0" u="none" strike="noStrike" dirty="0">
                <a:solidFill>
                  <a:srgbClr val="000000"/>
                </a:solidFill>
                <a:effectLst/>
              </a:rPr>
              <a:t>High Criticality Use Cases and Requirements</a:t>
            </a:r>
            <a:r>
              <a:rPr lang="en-US" sz="1400" dirty="0"/>
              <a:t> 		</a:t>
            </a:r>
            <a:r>
              <a:rPr lang="en-US" sz="1400" b="0" i="0" u="none" strike="noStrike" dirty="0">
                <a:solidFill>
                  <a:srgbClr val="000000"/>
                </a:solidFill>
                <a:effectLst/>
              </a:rPr>
              <a:t>Iñaki Val Beitia</a:t>
            </a:r>
            <a:endParaRPr lang="en-US" sz="1400" dirty="0"/>
          </a:p>
          <a:p>
            <a:pPr lvl="1">
              <a:buFont typeface="Arial" panose="020B0604020202020204" pitchFamily="34" charset="0"/>
              <a:buChar char="•"/>
            </a:pPr>
            <a:r>
              <a:rPr lang="en-US" sz="1400" b="0" i="0" u="sng" strike="noStrike" dirty="0">
                <a:solidFill>
                  <a:srgbClr val="0563C1"/>
                </a:solidFill>
                <a:effectLst/>
                <a:hlinkClick r:id="rId3"/>
              </a:rPr>
              <a:t>23/1873</a:t>
            </a:r>
            <a:r>
              <a:rPr lang="en-US" sz="1400" dirty="0"/>
              <a:t> </a:t>
            </a:r>
            <a:r>
              <a:rPr lang="en-US" sz="1400" b="0" i="0" u="none" strike="noStrike" dirty="0">
                <a:solidFill>
                  <a:srgbClr val="000000"/>
                </a:solidFill>
                <a:effectLst/>
              </a:rPr>
              <a:t>Post-FCS MAC Padding</a:t>
            </a:r>
            <a:r>
              <a:rPr lang="en-US" sz="1400" dirty="0"/>
              <a:t> 					</a:t>
            </a:r>
            <a:r>
              <a:rPr lang="en-US" sz="1400" b="0" i="0" u="none" strike="noStrike" dirty="0">
                <a:solidFill>
                  <a:srgbClr val="000000"/>
                </a:solidFill>
                <a:effectLst/>
              </a:rPr>
              <a:t>Sindhu Verma</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23/1958</a:t>
            </a:r>
            <a:r>
              <a:rPr lang="en-US" sz="1400" dirty="0"/>
              <a:t> </a:t>
            </a:r>
            <a:r>
              <a:rPr lang="en-US" sz="1400" b="0" i="0" u="none" strike="noStrike" dirty="0">
                <a:solidFill>
                  <a:srgbClr val="000000"/>
                </a:solidFill>
                <a:effectLst/>
              </a:rPr>
              <a:t>QoS Proxy for XR Use Cases</a:t>
            </a:r>
            <a:r>
              <a:rPr lang="en-US" sz="1400" dirty="0"/>
              <a:t> 					</a:t>
            </a:r>
            <a:r>
              <a:rPr lang="en-US" sz="1400" b="0" i="0" u="none" strike="noStrike" dirty="0">
                <a:solidFill>
                  <a:srgbClr val="000000"/>
                </a:solidFill>
                <a:effectLst/>
              </a:rPr>
              <a:t>Guoqing Li</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23/1885</a:t>
            </a:r>
            <a:r>
              <a:rPr lang="en-US" sz="1400" dirty="0"/>
              <a:t> </a:t>
            </a:r>
            <a:r>
              <a:rPr lang="en-US" sz="1400" b="0" i="0" u="none" strike="noStrike" dirty="0">
                <a:solidFill>
                  <a:srgbClr val="000000"/>
                </a:solidFill>
                <a:effectLst/>
              </a:rPr>
              <a:t>End-to-end QoS with SCS</a:t>
            </a:r>
            <a:r>
              <a:rPr lang="en-US" sz="1400" dirty="0"/>
              <a:t> 					</a:t>
            </a:r>
            <a:r>
              <a:rPr lang="en-US" sz="1400" b="0" i="0" u="none" strike="noStrike" dirty="0">
                <a:solidFill>
                  <a:srgbClr val="000000"/>
                </a:solidFill>
                <a:effectLst/>
              </a:rPr>
              <a:t>Duncan Ho</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2)</a:t>
            </a:r>
          </a:p>
          <a:p>
            <a:pPr lvl="1">
              <a:buFont typeface="Arial" panose="020B0604020202020204" pitchFamily="34" charset="0"/>
              <a:buChar char="•"/>
            </a:pPr>
            <a:r>
              <a:rPr lang="en-US" sz="1400" b="0" i="0" u="sng" strike="noStrike" dirty="0">
                <a:solidFill>
                  <a:srgbClr val="0563C1"/>
                </a:solidFill>
                <a:effectLst/>
                <a:hlinkClick r:id="rId2"/>
              </a:rPr>
              <a:t>23/2031</a:t>
            </a:r>
            <a:r>
              <a:rPr lang="en-US" sz="1400" dirty="0"/>
              <a:t> </a:t>
            </a:r>
            <a:r>
              <a:rPr lang="en-US" sz="1400" b="0" i="0" u="none" strike="noStrike" dirty="0">
                <a:solidFill>
                  <a:srgbClr val="000000"/>
                </a:solidFill>
                <a:effectLst/>
              </a:rPr>
              <a:t>Data Tones Grouping in Tone-Distributed RUs</a:t>
            </a:r>
            <a:r>
              <a:rPr lang="en-US" sz="1400" dirty="0"/>
              <a:t> </a:t>
            </a:r>
            <a:r>
              <a:rPr lang="en-US" sz="1400" b="0" i="0" u="none" strike="noStrike" dirty="0">
                <a:solidFill>
                  <a:srgbClr val="000000"/>
                </a:solidFill>
                <a:effectLst/>
              </a:rPr>
              <a:t> 		Mahmoud Kamel</a:t>
            </a:r>
            <a:endParaRPr lang="en-US" sz="1400" dirty="0"/>
          </a:p>
          <a:p>
            <a:pPr lvl="1">
              <a:buFont typeface="Arial" panose="020B0604020202020204" pitchFamily="34" charset="0"/>
              <a:buChar char="•"/>
            </a:pPr>
            <a:r>
              <a:rPr lang="en-US" sz="1400" b="0" i="0" u="sng" strike="noStrike" dirty="0">
                <a:solidFill>
                  <a:srgbClr val="0563C1"/>
                </a:solidFill>
                <a:effectLst/>
                <a:hlinkClick r:id="rId3"/>
              </a:rPr>
              <a:t>23/2200</a:t>
            </a:r>
            <a:r>
              <a:rPr lang="en-US" sz="1400" dirty="0"/>
              <a:t> </a:t>
            </a:r>
            <a:r>
              <a:rPr lang="en-US" sz="1400" b="0" i="0" u="none" strike="noStrike" dirty="0">
                <a:solidFill>
                  <a:srgbClr val="000000"/>
                </a:solidFill>
                <a:effectLst/>
              </a:rPr>
              <a:t>Distribution bandwidth of DRU</a:t>
            </a:r>
            <a:r>
              <a:rPr lang="en-US" sz="1400" dirty="0"/>
              <a:t> 				</a:t>
            </a:r>
            <a:r>
              <a:rPr lang="en-US" sz="1400" b="0" i="0" u="none" strike="noStrike" dirty="0">
                <a:solidFill>
                  <a:srgbClr val="000000"/>
                </a:solidFill>
                <a:effectLst/>
              </a:rPr>
              <a:t>Ross Jian Yu</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24/0014</a:t>
            </a:r>
            <a:r>
              <a:rPr lang="en-US" sz="1400" dirty="0"/>
              <a:t> </a:t>
            </a:r>
            <a:r>
              <a:rPr lang="en-US" sz="1400" b="0" i="0" u="none" strike="noStrike" dirty="0">
                <a:solidFill>
                  <a:srgbClr val="000000"/>
                </a:solidFill>
                <a:effectLst/>
              </a:rPr>
              <a:t>Further Thoughts on </a:t>
            </a:r>
            <a:r>
              <a:rPr lang="en-US" sz="1400" b="0" i="0" u="none" strike="noStrike" dirty="0" err="1">
                <a:solidFill>
                  <a:srgbClr val="000000"/>
                </a:solidFill>
                <a:effectLst/>
              </a:rPr>
              <a:t>dRU</a:t>
            </a:r>
            <a:r>
              <a:rPr lang="en-US" sz="1400" dirty="0"/>
              <a:t> 					</a:t>
            </a:r>
            <a:r>
              <a:rPr lang="en-US" sz="1400" b="0" i="0" u="none" strike="noStrike" dirty="0">
                <a:solidFill>
                  <a:srgbClr val="000000"/>
                </a:solidFill>
                <a:effectLst/>
              </a:rPr>
              <a:t>Eunsung Park</a:t>
            </a:r>
          </a:p>
          <a:p>
            <a:pPr lvl="1">
              <a:buFont typeface="Arial" panose="020B0604020202020204" pitchFamily="34" charset="0"/>
              <a:buChar char="•"/>
            </a:pPr>
            <a:r>
              <a:rPr lang="en-US" sz="1400" dirty="0"/>
              <a: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9572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b="0" i="0" u="sng" strike="noStrike" dirty="0">
                <a:solidFill>
                  <a:srgbClr val="0563C1"/>
                </a:solidFill>
                <a:effectLst/>
                <a:hlinkClick r:id="rId2"/>
              </a:rPr>
              <a:t>23/1875</a:t>
            </a:r>
            <a:r>
              <a:rPr lang="en-US" sz="1400" dirty="0"/>
              <a:t> </a:t>
            </a:r>
            <a:r>
              <a:rPr lang="en-US" sz="1400" b="0" i="0" u="none" strike="noStrike" dirty="0">
                <a:solidFill>
                  <a:srgbClr val="000000"/>
                </a:solidFill>
                <a:effectLst/>
              </a:rPr>
              <a:t>Power save proposal for non-AP/mobile-AP</a:t>
            </a:r>
            <a:r>
              <a:rPr lang="en-US" sz="1400" dirty="0"/>
              <a:t> 			</a:t>
            </a:r>
            <a:r>
              <a:rPr lang="en-US" sz="1400" b="0" i="0" u="none" strike="noStrike" dirty="0">
                <a:solidFill>
                  <a:srgbClr val="000000"/>
                </a:solidFill>
                <a:effectLst/>
              </a:rPr>
              <a:t>Shubhodeep Adhikari</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23/1922</a:t>
            </a:r>
            <a:r>
              <a:rPr lang="en-US" sz="1400" dirty="0"/>
              <a:t> </a:t>
            </a:r>
            <a:r>
              <a:rPr lang="en-US" sz="1400" b="0" i="0" u="none" strike="noStrike" dirty="0">
                <a:solidFill>
                  <a:srgbClr val="000000"/>
                </a:solidFill>
                <a:effectLst/>
              </a:rPr>
              <a:t>Multi-Link-SM-Power-Save-Mode</a:t>
            </a:r>
            <a:r>
              <a:rPr lang="en-US" sz="1400" dirty="0"/>
              <a:t> 					</a:t>
            </a:r>
            <a:r>
              <a:rPr lang="en-US" sz="1400" b="0" i="0" u="none" strike="noStrike" dirty="0">
                <a:solidFill>
                  <a:srgbClr val="000000"/>
                </a:solidFill>
                <a:effectLst/>
              </a:rPr>
              <a:t>Jason Yuchen Guo</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23/1936</a:t>
            </a:r>
            <a:r>
              <a:rPr lang="en-US" sz="1400" dirty="0"/>
              <a:t> </a:t>
            </a:r>
            <a:r>
              <a:rPr lang="en-US" sz="1400" b="0" i="0" u="none" strike="noStrike" dirty="0">
                <a:solidFill>
                  <a:srgbClr val="000000"/>
                </a:solidFill>
                <a:effectLst/>
              </a:rPr>
              <a:t>AP MLD power save follow up</a:t>
            </a:r>
            <a:r>
              <a:rPr lang="en-US" sz="1400" dirty="0"/>
              <a:t> 					</a:t>
            </a:r>
            <a:r>
              <a:rPr lang="en-US" sz="1400" b="0" i="0" u="none" strike="noStrike" dirty="0">
                <a:solidFill>
                  <a:srgbClr val="000000"/>
                </a:solidFill>
                <a:effectLst/>
              </a:rPr>
              <a:t>Liwen Chu</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23/1965</a:t>
            </a:r>
            <a:r>
              <a:rPr lang="en-US" sz="1400" dirty="0"/>
              <a:t> </a:t>
            </a:r>
            <a:r>
              <a:rPr lang="en-US" sz="1400" b="0" i="0" u="none" strike="noStrike" dirty="0">
                <a:solidFill>
                  <a:srgbClr val="000000"/>
                </a:solidFill>
                <a:effectLst/>
              </a:rPr>
              <a:t>Dynamic power </a:t>
            </a:r>
            <a:r>
              <a:rPr lang="en-US" sz="1400" b="0" i="0" u="none" strike="noStrike" dirty="0" err="1">
                <a:solidFill>
                  <a:srgbClr val="000000"/>
                </a:solidFill>
                <a:effectLst/>
              </a:rPr>
              <a:t>save_follow</a:t>
            </a:r>
            <a:r>
              <a:rPr lang="en-US" sz="1400" b="0" i="0" u="none" strike="noStrike" dirty="0">
                <a:solidFill>
                  <a:srgbClr val="000000"/>
                </a:solidFill>
                <a:effectLst/>
              </a:rPr>
              <a:t> up</a:t>
            </a:r>
            <a:r>
              <a:rPr lang="en-US" sz="1400" dirty="0"/>
              <a:t> 					</a:t>
            </a:r>
            <a:r>
              <a:rPr lang="en-US" sz="1400" b="0" i="0" u="none" strike="noStrike" dirty="0">
                <a:solidFill>
                  <a:srgbClr val="000000"/>
                </a:solidFill>
                <a:effectLst/>
              </a:rPr>
              <a:t>George Cherian</a:t>
            </a:r>
          </a:p>
          <a:p>
            <a:pPr lvl="1">
              <a:buFont typeface="Arial" panose="020B0604020202020204" pitchFamily="34" charset="0"/>
              <a:buChar char="•"/>
            </a:pPr>
            <a:r>
              <a:rPr lang="en-US" sz="1400" b="0" i="0" u="sng" strike="noStrike" dirty="0">
                <a:solidFill>
                  <a:srgbClr val="0563C1"/>
                </a:solidFill>
                <a:effectLst/>
                <a:hlinkClick r:id="rId6"/>
              </a:rPr>
              <a:t>23/2003</a:t>
            </a:r>
            <a:r>
              <a:rPr lang="en-US" sz="1400" dirty="0"/>
              <a:t> </a:t>
            </a:r>
            <a:r>
              <a:rPr lang="en-US" sz="1400" b="0" i="0" u="none" strike="noStrike" dirty="0">
                <a:solidFill>
                  <a:srgbClr val="000000"/>
                </a:solidFill>
                <a:effectLst/>
              </a:rPr>
              <a:t>Client power save</a:t>
            </a:r>
            <a:r>
              <a:rPr lang="en-US" sz="1400" dirty="0"/>
              <a:t> 							</a:t>
            </a:r>
            <a:r>
              <a:rPr lang="en-US" sz="1400" b="0" i="0" u="none" strike="noStrike" dirty="0">
                <a:solidFill>
                  <a:srgbClr val="000000"/>
                </a:solidFill>
                <a:effectLst/>
              </a:rPr>
              <a:t>Laurent</a:t>
            </a:r>
            <a:r>
              <a:rPr lang="en-US" sz="1400" dirty="0"/>
              <a:t> Cariou </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MIMO &amp; Preamble</a:t>
            </a:r>
          </a:p>
          <a:p>
            <a:pPr lvl="1">
              <a:buFont typeface="Arial" panose="020B0604020202020204" pitchFamily="34" charset="0"/>
              <a:buChar char="•"/>
            </a:pPr>
            <a:r>
              <a:rPr lang="en-US" sz="1400" b="0" i="0" u="sng" strike="noStrike" dirty="0">
                <a:solidFill>
                  <a:srgbClr val="0563C1"/>
                </a:solidFill>
                <a:effectLst/>
                <a:hlinkClick r:id="rId2"/>
              </a:rPr>
              <a:t>23/1927</a:t>
            </a:r>
            <a:r>
              <a:rPr lang="en-US" sz="1400" dirty="0"/>
              <a:t> </a:t>
            </a:r>
            <a:r>
              <a:rPr lang="en-US" sz="1400" b="0" i="0" u="none" strike="noStrike" dirty="0">
                <a:solidFill>
                  <a:srgbClr val="000000"/>
                </a:solidFill>
                <a:effectLst/>
              </a:rPr>
              <a:t>Update of the Spatial Modulation</a:t>
            </a:r>
            <a:r>
              <a:rPr lang="en-US" sz="1400" dirty="0"/>
              <a:t> 					</a:t>
            </a:r>
            <a:r>
              <a:rPr lang="en-US" sz="1400" b="0" i="0" u="none" strike="noStrike" dirty="0">
                <a:solidFill>
                  <a:srgbClr val="000000"/>
                </a:solidFill>
                <a:effectLst/>
              </a:rPr>
              <a:t>Junghoon Suh</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23/1944</a:t>
            </a:r>
            <a:r>
              <a:rPr lang="en-US" sz="1400" dirty="0"/>
              <a:t> </a:t>
            </a:r>
            <a:r>
              <a:rPr lang="en-US" sz="1400" b="0" i="0" u="none" strike="noStrike" dirty="0">
                <a:solidFill>
                  <a:srgbClr val="000000"/>
                </a:solidFill>
                <a:effectLst/>
              </a:rPr>
              <a:t>Impact of Tx EVM on MIMO Detection</a:t>
            </a:r>
            <a:r>
              <a:rPr lang="en-US" sz="1400" dirty="0"/>
              <a:t> 				</a:t>
            </a:r>
            <a:r>
              <a:rPr lang="en-US" sz="1400" b="0" i="0" u="none" strike="noStrike" dirty="0" err="1">
                <a:solidFill>
                  <a:srgbClr val="000000"/>
                </a:solidFill>
                <a:effectLst/>
              </a:rPr>
              <a:t>Shimi</a:t>
            </a:r>
            <a:r>
              <a:rPr lang="en-US" sz="1400" b="0" i="0" u="none" strike="noStrike" dirty="0">
                <a:solidFill>
                  <a:srgbClr val="000000"/>
                </a:solidFill>
                <a:effectLst/>
              </a:rPr>
              <a:t> </a:t>
            </a:r>
            <a:r>
              <a:rPr lang="en-US" sz="1400" b="0" i="0" u="none" strike="noStrike" dirty="0" err="1">
                <a:solidFill>
                  <a:srgbClr val="000000"/>
                </a:solidFill>
                <a:effectLst/>
              </a:rPr>
              <a:t>Shilo</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23/2115</a:t>
            </a:r>
            <a:r>
              <a:rPr lang="en-US" sz="1400" dirty="0"/>
              <a:t> </a:t>
            </a:r>
            <a:r>
              <a:rPr lang="en-US" sz="1400" b="0" i="0" u="none" strike="noStrike" dirty="0">
                <a:solidFill>
                  <a:srgbClr val="000000"/>
                </a:solidFill>
                <a:effectLst/>
              </a:rPr>
              <a:t>An Approach to Enhance the Reliability for Wi-Fi Networks</a:t>
            </a:r>
            <a:r>
              <a:rPr lang="en-US" sz="1400" dirty="0"/>
              <a:t> 	</a:t>
            </a:r>
            <a:r>
              <a:rPr lang="en-US" sz="1400" b="0" i="0" u="none" strike="noStrike" dirty="0">
                <a:solidFill>
                  <a:srgbClr val="000000"/>
                </a:solidFill>
                <a:effectLst/>
              </a:rPr>
              <a:t>Haji M. Furqan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24/0100</a:t>
            </a:r>
            <a:r>
              <a:rPr lang="en-US" sz="1400" dirty="0"/>
              <a:t> </a:t>
            </a:r>
            <a:r>
              <a:rPr lang="en-US" sz="1400" b="0" i="0" u="none" strike="noStrike" dirty="0">
                <a:solidFill>
                  <a:srgbClr val="000000"/>
                </a:solidFill>
                <a:effectLst/>
              </a:rPr>
              <a:t>Vendor Specific PHY Signaling</a:t>
            </a:r>
            <a:r>
              <a:rPr lang="en-US" sz="1400" dirty="0"/>
              <a:t> 					</a:t>
            </a:r>
            <a:r>
              <a:rPr lang="en-US" sz="1400" b="0" i="0" u="none" strike="noStrike" dirty="0">
                <a:solidFill>
                  <a:srgbClr val="000000"/>
                </a:solidFill>
                <a:effectLst/>
              </a:rPr>
              <a:t>Brian Hart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 &amp; SP</a:t>
            </a:r>
          </a:p>
          <a:p>
            <a:pPr lvl="1">
              <a:buFont typeface="Arial" panose="020B0604020202020204" pitchFamily="34" charset="0"/>
              <a:buChar char="•"/>
            </a:pPr>
            <a:r>
              <a:rPr lang="en-US" sz="1400" b="0" i="0" u="sng" strike="noStrike" dirty="0">
                <a:solidFill>
                  <a:srgbClr val="0563C1"/>
                </a:solidFill>
                <a:effectLst/>
                <a:hlinkClick r:id="rId2"/>
              </a:rPr>
              <a:t>23/2040</a:t>
            </a:r>
            <a:r>
              <a:rPr lang="en-US" sz="1400" dirty="0"/>
              <a:t> </a:t>
            </a:r>
            <a:r>
              <a:rPr lang="en-US" sz="1400" b="0" i="0" u="none" strike="noStrike" dirty="0">
                <a:solidFill>
                  <a:srgbClr val="000000"/>
                </a:solidFill>
                <a:effectLst/>
              </a:rPr>
              <a:t>Enabling AP power </a:t>
            </a:r>
            <a:r>
              <a:rPr lang="en-US" sz="1400" b="0" i="0" u="none" strike="noStrike" dirty="0" err="1">
                <a:solidFill>
                  <a:srgbClr val="000000"/>
                </a:solidFill>
                <a:effectLst/>
              </a:rPr>
              <a:t>save_follow</a:t>
            </a:r>
            <a:r>
              <a:rPr lang="en-US" sz="1400" b="0" i="0" u="none" strike="noStrike" dirty="0">
                <a:solidFill>
                  <a:srgbClr val="000000"/>
                </a:solidFill>
                <a:effectLst/>
              </a:rPr>
              <a:t> up</a:t>
            </a:r>
            <a:r>
              <a:rPr lang="en-US" sz="1400" dirty="0"/>
              <a:t> 			</a:t>
            </a:r>
            <a:r>
              <a:rPr lang="en-US" sz="1400" b="0" i="0" u="none" strike="noStrike" dirty="0">
                <a:solidFill>
                  <a:srgbClr val="000000"/>
                </a:solidFill>
                <a:effectLst/>
              </a:rPr>
              <a:t>George Cherian</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23/2055</a:t>
            </a:r>
            <a:r>
              <a:rPr lang="en-US" sz="1400" dirty="0"/>
              <a:t> </a:t>
            </a:r>
            <a:r>
              <a:rPr lang="en-US" sz="1400" b="0" i="0" u="none" strike="noStrike" dirty="0">
                <a:solidFill>
                  <a:srgbClr val="000000"/>
                </a:solidFill>
                <a:effectLst/>
              </a:rPr>
              <a:t>ICF-RCF transmission rules</a:t>
            </a:r>
            <a:r>
              <a:rPr lang="en-US" sz="1400" dirty="0"/>
              <a:t> 				</a:t>
            </a:r>
            <a:r>
              <a:rPr lang="en-US" sz="1400" b="0" i="0" u="none" strike="noStrike" dirty="0">
                <a:solidFill>
                  <a:srgbClr val="000000"/>
                </a:solidFill>
                <a:effectLst/>
              </a:rPr>
              <a:t>Dmitry Akhmetov</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23/1871</a:t>
            </a:r>
            <a:r>
              <a:rPr lang="en-US" sz="1400" i="0" u="none" strike="noStrike" kern="1200" dirty="0">
                <a:solidFill>
                  <a:srgbClr val="000000"/>
                </a:solidFill>
                <a:effectLst/>
                <a:ea typeface="Times New Roman" panose="02020603050405020304" pitchFamily="18" charset="0"/>
              </a:rPr>
              <a:t> M-AP Coordinated Transmission framework 	Arik Klein</a:t>
            </a:r>
            <a:r>
              <a:rPr lang="en-GB" sz="1400" i="0" u="none" strike="noStrike" kern="1200" dirty="0">
                <a:solidFill>
                  <a:srgbClr val="000000"/>
                </a:solidFill>
                <a:effectLst/>
                <a:ea typeface="MS Gothic" panose="020B0609070205080204" pitchFamily="49" charset="-128"/>
              </a:rPr>
              <a:t> 	     </a:t>
            </a:r>
            <a:r>
              <a:rPr lang="en-GB" sz="1400" b="0" i="0" u="none" strike="noStrike" kern="1200" dirty="0">
                <a:solidFill>
                  <a:srgbClr val="000000"/>
                </a:solidFill>
                <a:effectLst/>
                <a:ea typeface="MS Gothic" panose="020B0609070205080204" pitchFamily="49" charset="-128"/>
              </a:rPr>
              <a:t>[2SP MAP 10’]</a:t>
            </a:r>
            <a:endParaRPr lang="en-US" sz="1400" b="0" i="0" u="none" strike="noStrike" dirty="0">
              <a:effectLst/>
            </a:endParaRPr>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5"/>
              </a:rPr>
              <a:t>23/1888</a:t>
            </a:r>
            <a:r>
              <a:rPr lang="en-GB" sz="1400" i="0" u="none" strike="noStrike" kern="1200" dirty="0">
                <a:solidFill>
                  <a:srgbClr val="000000"/>
                </a:solidFill>
                <a:effectLst/>
                <a:ea typeface="MS Gothic" panose="020B0609070205080204" pitchFamily="49" charset="-128"/>
              </a:rPr>
              <a:t> MAC Header Protection - follow-up 			Abhishek Patil  </a:t>
            </a:r>
            <a:r>
              <a:rPr lang="en-GB" sz="1400" b="0" i="0" u="none" strike="noStrike" kern="1200" dirty="0">
                <a:solidFill>
                  <a:srgbClr val="000000"/>
                </a:solidFill>
                <a:effectLst/>
                <a:ea typeface="MS Gothic" panose="020B0609070205080204" pitchFamily="49" charset="-128"/>
              </a:rPr>
              <a:t>[1SP Sec. 7’]</a:t>
            </a:r>
            <a:endParaRPr lang="en-GB" sz="140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400" kern="1200" dirty="0">
                <a:ea typeface="MS Gothic" panose="020B0609070205080204" pitchFamily="49" charset="-128"/>
                <a:hlinkClick r:id="rId6"/>
              </a:rPr>
              <a:t>23/1908</a:t>
            </a:r>
            <a:r>
              <a:rPr lang="en-GB" sz="1400" kern="1200" dirty="0">
                <a:ea typeface="MS Gothic" panose="020B0609070205080204" pitchFamily="49" charset="-128"/>
              </a:rPr>
              <a:t> Seamless Roaming Procedure 				</a:t>
            </a:r>
            <a:r>
              <a:rPr lang="en-GB" sz="1400" kern="1200" dirty="0" err="1">
                <a:ea typeface="MS Gothic" panose="020B0609070205080204" pitchFamily="49" charset="-128"/>
              </a:rPr>
              <a:t>Yelin</a:t>
            </a:r>
            <a:r>
              <a:rPr lang="en-GB" sz="1400" kern="1200" dirty="0">
                <a:ea typeface="MS Gothic" panose="020B0609070205080204" pitchFamily="49" charset="-128"/>
              </a:rPr>
              <a:t> Yoon  	      [1SP Ro. 7’]</a:t>
            </a:r>
            <a:endParaRPr lang="en-GB" sz="1400" dirty="0"/>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7"/>
              </a:rPr>
              <a:t>23/1914</a:t>
            </a:r>
            <a:r>
              <a:rPr lang="en-GB" sz="1400" i="0" u="none" strike="noStrike" kern="1200" dirty="0">
                <a:solidFill>
                  <a:srgbClr val="000000"/>
                </a:solidFill>
                <a:effectLst/>
                <a:ea typeface="MS Gothic" panose="020B0609070205080204" pitchFamily="49" charset="-128"/>
              </a:rPr>
              <a:t> Enhanced Security Considerations in UHR 		</a:t>
            </a:r>
            <a:r>
              <a:rPr lang="en-GB" sz="1400" i="0" u="none" strike="noStrike" kern="1200" dirty="0" err="1">
                <a:solidFill>
                  <a:srgbClr val="000000"/>
                </a:solidFill>
                <a:effectLst/>
                <a:ea typeface="MS Gothic" panose="020B0609070205080204" pitchFamily="49" charset="-128"/>
              </a:rPr>
              <a:t>SunHee</a:t>
            </a:r>
            <a:r>
              <a:rPr lang="en-GB" sz="1400" i="0" u="none" strike="noStrike" kern="1200" dirty="0">
                <a:solidFill>
                  <a:srgbClr val="000000"/>
                </a:solidFill>
                <a:effectLst/>
                <a:ea typeface="MS Gothic" panose="020B0609070205080204" pitchFamily="49" charset="-128"/>
              </a:rPr>
              <a:t> Baek    [1SP</a:t>
            </a:r>
            <a:r>
              <a:rPr lang="en-GB" sz="1400" kern="1200" dirty="0">
                <a:ea typeface="MS Gothic" panose="020B0609070205080204" pitchFamily="49" charset="-128"/>
              </a:rPr>
              <a:t> Ro.</a:t>
            </a:r>
            <a:r>
              <a:rPr lang="en-GB" sz="1400" i="0" u="none" strike="noStrike" kern="1200" dirty="0">
                <a:solidFill>
                  <a:srgbClr val="000000"/>
                </a:solidFill>
                <a:effectLst/>
                <a:ea typeface="MS Gothic" panose="020B0609070205080204" pitchFamily="49" charset="-128"/>
              </a:rPr>
              <a:t> 7’]</a:t>
            </a:r>
            <a:endParaRPr lang="en-US" sz="1400" b="1" dirty="0"/>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8"/>
              </a:rPr>
              <a:t>23/2005</a:t>
            </a:r>
            <a:r>
              <a:rPr lang="en-US" sz="1400" i="0" u="none" strike="noStrike" kern="1200" dirty="0">
                <a:solidFill>
                  <a:srgbClr val="000000"/>
                </a:solidFill>
                <a:effectLst/>
                <a:ea typeface="MS Gothic" panose="020B0609070205080204" pitchFamily="49" charset="-128"/>
              </a:rPr>
              <a:t> Non-primary channel access (NPCA) 		Minyoung Park [</a:t>
            </a:r>
            <a:r>
              <a:rPr lang="en-GB" sz="1400" i="0" u="none" strike="noStrike" kern="1200" dirty="0">
                <a:solidFill>
                  <a:srgbClr val="000000"/>
                </a:solidFill>
                <a:effectLst/>
                <a:ea typeface="MS Gothic" panose="020B0609070205080204" pitchFamily="49" charset="-128"/>
              </a:rPr>
              <a:t>1SP, NP. 7’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Coordinated Beamforming</a:t>
            </a:r>
          </a:p>
          <a:p>
            <a:pPr lvl="1">
              <a:buFont typeface="Arial" panose="020B0604020202020204" pitchFamily="34" charset="0"/>
              <a:buChar char="•"/>
            </a:pPr>
            <a:r>
              <a:rPr lang="en-US" sz="1400" b="0" i="0" u="sng" strike="noStrike" dirty="0">
                <a:solidFill>
                  <a:srgbClr val="0563C1"/>
                </a:solidFill>
                <a:effectLst/>
                <a:hlinkClick r:id="rId2"/>
              </a:rPr>
              <a:t>23/1998</a:t>
            </a:r>
            <a:r>
              <a:rPr lang="en-US" sz="1400" dirty="0"/>
              <a:t> </a:t>
            </a:r>
            <a:r>
              <a:rPr lang="en-US" sz="1400" b="0" i="0" u="none" strike="noStrike" dirty="0">
                <a:solidFill>
                  <a:srgbClr val="000000"/>
                </a:solidFill>
                <a:effectLst/>
              </a:rPr>
              <a:t>Zero MUI Coordinated BF</a:t>
            </a:r>
            <a:r>
              <a:rPr lang="en-US" sz="1400" dirty="0"/>
              <a:t> 						</a:t>
            </a:r>
            <a:r>
              <a:rPr lang="en-US" sz="1400" b="0" i="0" u="none" strike="noStrike" dirty="0">
                <a:solidFill>
                  <a:srgbClr val="000000"/>
                </a:solidFill>
                <a:effectLst/>
              </a:rPr>
              <a:t>Shimi Shilo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24/0010</a:t>
            </a:r>
            <a:r>
              <a:rPr lang="en-US" sz="1400" dirty="0"/>
              <a:t> </a:t>
            </a:r>
            <a:r>
              <a:rPr lang="en-US" sz="1400" b="0" i="0" u="none" strike="noStrike" dirty="0">
                <a:solidFill>
                  <a:srgbClr val="000000"/>
                </a:solidFill>
                <a:effectLst/>
              </a:rPr>
              <a:t>Coordinated Beamforming for 802.11bn</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24/0011</a:t>
            </a:r>
            <a:r>
              <a:rPr lang="en-US" sz="1400" dirty="0"/>
              <a:t> </a:t>
            </a:r>
            <a:r>
              <a:rPr lang="en-US" sz="1400" b="0" i="0" u="none" strike="noStrike" dirty="0">
                <a:solidFill>
                  <a:srgbClr val="000000"/>
                </a:solidFill>
                <a:effectLst/>
              </a:rPr>
              <a:t>Coordinated Spatial Nulling (C-SN) Concept</a:t>
            </a:r>
            <a:r>
              <a:rPr lang="en-US" sz="1400" dirty="0"/>
              <a:t> 			</a:t>
            </a:r>
            <a:r>
              <a:rPr lang="en-US" sz="1400" b="0" i="0" u="none" strike="noStrike" dirty="0">
                <a:solidFill>
                  <a:srgbClr val="000000"/>
                </a:solidFill>
                <a:effectLst/>
              </a:rPr>
              <a:t>Rainer Strobel</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24/0012</a:t>
            </a:r>
            <a:r>
              <a:rPr lang="en-US" sz="1400" dirty="0"/>
              <a:t> </a:t>
            </a:r>
            <a:r>
              <a:rPr lang="en-US" sz="1400" b="0" i="0" u="none" strike="noStrike" dirty="0">
                <a:solidFill>
                  <a:srgbClr val="000000"/>
                </a:solidFill>
                <a:effectLst/>
              </a:rPr>
              <a:t>Coordinated Spatial Nulling (C-SN) Simulations</a:t>
            </a:r>
            <a:r>
              <a:rPr lang="en-US" sz="1400" dirty="0"/>
              <a:t> 			</a:t>
            </a:r>
            <a:r>
              <a:rPr lang="en-US" sz="1400" b="0" i="0" u="none" strike="noStrike" dirty="0">
                <a:solidFill>
                  <a:srgbClr val="000000"/>
                </a:solidFill>
                <a:effectLst/>
              </a:rPr>
              <a:t>Rainer Strobel</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102252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US" sz="1400" b="0" i="0" u="sng" strike="noStrike" dirty="0">
                <a:solidFill>
                  <a:srgbClr val="0563C1"/>
                </a:solidFill>
                <a:effectLst/>
                <a:hlinkClick r:id="rId2"/>
              </a:rPr>
              <a:t>23/1884</a:t>
            </a:r>
            <a:r>
              <a:rPr lang="en-US" sz="1400" dirty="0"/>
              <a:t> </a:t>
            </a:r>
            <a:r>
              <a:rPr lang="en-US" sz="1400" b="0" i="0" u="none" strike="noStrike" dirty="0">
                <a:solidFill>
                  <a:srgbClr val="000000"/>
                </a:solidFill>
                <a:effectLst/>
              </a:rPr>
              <a:t>Seamless Roaming</a:t>
            </a:r>
            <a:r>
              <a:rPr lang="en-US" sz="1400" dirty="0"/>
              <a:t> 							</a:t>
            </a:r>
            <a:r>
              <a:rPr lang="en-US" sz="1400" b="0" i="0" u="none" strike="noStrike" dirty="0">
                <a:solidFill>
                  <a:srgbClr val="000000"/>
                </a:solidFill>
                <a:effectLst/>
              </a:rPr>
              <a:t>Duncan Ho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23/1897</a:t>
            </a:r>
            <a:r>
              <a:rPr lang="en-US" sz="1400" dirty="0"/>
              <a:t> </a:t>
            </a:r>
            <a:r>
              <a:rPr lang="en-US" sz="1400" b="0" i="0" u="none" strike="noStrike" dirty="0">
                <a:solidFill>
                  <a:srgbClr val="000000"/>
                </a:solidFill>
                <a:effectLst/>
              </a:rPr>
              <a:t>Thoughts-on-improving-roaming-under-existing-architecture</a:t>
            </a:r>
            <a:r>
              <a:rPr lang="en-US" sz="1400" dirty="0"/>
              <a:t> </a:t>
            </a:r>
            <a:r>
              <a:rPr lang="en-US" sz="1400" b="0" i="0" u="none" strike="noStrike" dirty="0">
                <a:solidFill>
                  <a:srgbClr val="000000"/>
                </a:solidFill>
                <a:effectLst/>
              </a:rPr>
              <a:t>Guogang Huang</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23/1908</a:t>
            </a:r>
            <a:r>
              <a:rPr lang="en-US" sz="1400" dirty="0"/>
              <a:t> </a:t>
            </a:r>
            <a:r>
              <a:rPr lang="en-US" sz="1400" b="0" i="0" u="none" strike="noStrike" dirty="0">
                <a:solidFill>
                  <a:srgbClr val="000000"/>
                </a:solidFill>
                <a:effectLst/>
              </a:rPr>
              <a:t>Seamless Roaming for 11bn</a:t>
            </a:r>
            <a:r>
              <a:rPr lang="en-US" sz="1400" dirty="0"/>
              <a:t> 						</a:t>
            </a:r>
            <a:r>
              <a:rPr lang="en-US" sz="1400" b="0" i="0" u="none" strike="noStrike" dirty="0" err="1">
                <a:solidFill>
                  <a:srgbClr val="000000"/>
                </a:solidFill>
                <a:effectLst/>
              </a:rPr>
              <a:t>Yelin</a:t>
            </a:r>
            <a:r>
              <a:rPr lang="en-US" sz="1400" b="0" i="0" u="none" strike="noStrike" dirty="0">
                <a:solidFill>
                  <a:srgbClr val="000000"/>
                </a:solidFill>
                <a:effectLst/>
              </a:rPr>
              <a:t> Yoon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23/1937</a:t>
            </a:r>
            <a:r>
              <a:rPr lang="en-US" sz="1400" dirty="0"/>
              <a:t> </a:t>
            </a:r>
            <a:r>
              <a:rPr lang="en-US" sz="1400" b="0" i="0" u="none" strike="noStrike" dirty="0">
                <a:solidFill>
                  <a:srgbClr val="000000"/>
                </a:solidFill>
                <a:effectLst/>
              </a:rPr>
              <a:t>Smooth roaming follow up 1</a:t>
            </a:r>
            <a:r>
              <a:rPr lang="en-US" sz="1400" dirty="0"/>
              <a:t> 						</a:t>
            </a:r>
            <a:r>
              <a:rPr lang="en-US" sz="1400" b="0" i="0" u="none" strike="noStrike" dirty="0">
                <a:solidFill>
                  <a:srgbClr val="000000"/>
                </a:solidFill>
                <a:effectLst/>
              </a:rPr>
              <a:t>Liwen Chu</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23/1971</a:t>
            </a:r>
            <a:r>
              <a:rPr lang="en-US" sz="1400" dirty="0"/>
              <a:t> </a:t>
            </a:r>
            <a:r>
              <a:rPr lang="en-US" sz="1400" b="0" i="0" u="none" strike="noStrike" dirty="0">
                <a:solidFill>
                  <a:srgbClr val="000000"/>
                </a:solidFill>
                <a:effectLst/>
              </a:rPr>
              <a:t>Further thoughts on seamless roaming</a:t>
            </a:r>
            <a:r>
              <a:rPr lang="en-US" sz="1400" dirty="0"/>
              <a:t> 				</a:t>
            </a:r>
            <a:r>
              <a:rPr lang="en-US" sz="1400" b="0" i="0" u="none" strike="noStrike" dirty="0">
                <a:solidFill>
                  <a:srgbClr val="000000"/>
                </a:solidFill>
                <a:effectLst/>
              </a:rPr>
              <a:t>Ryuichi Hirata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895674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Unequal Modulation &amp; Reliability</a:t>
            </a:r>
          </a:p>
          <a:p>
            <a:pPr lvl="1">
              <a:buFont typeface="Arial" panose="020B0604020202020204" pitchFamily="34" charset="0"/>
              <a:buChar char="•"/>
            </a:pPr>
            <a:r>
              <a:rPr lang="en-US" sz="1400" b="0" i="0" u="sng" strike="noStrike" dirty="0">
                <a:solidFill>
                  <a:srgbClr val="0563C1"/>
                </a:solidFill>
                <a:effectLst/>
                <a:hlinkClick r:id="rId2"/>
              </a:rPr>
              <a:t>24/0016</a:t>
            </a:r>
            <a:r>
              <a:rPr lang="en-US" sz="1400" dirty="0"/>
              <a:t> </a:t>
            </a:r>
            <a:r>
              <a:rPr lang="en-US" sz="1400" b="0" i="0" u="none" strike="noStrike" dirty="0">
                <a:solidFill>
                  <a:srgbClr val="000000"/>
                </a:solidFill>
                <a:effectLst/>
              </a:rPr>
              <a:t>UHR MIMO </a:t>
            </a:r>
            <a:r>
              <a:rPr lang="en-US" sz="1400" b="0" i="0" u="none" strike="noStrike" dirty="0" err="1">
                <a:solidFill>
                  <a:srgbClr val="000000"/>
                </a:solidFill>
                <a:effectLst/>
              </a:rPr>
              <a:t>RvR</a:t>
            </a:r>
            <a:r>
              <a:rPr lang="en-US" sz="1400" b="0" i="0" u="none" strike="noStrike" dirty="0">
                <a:solidFill>
                  <a:srgbClr val="000000"/>
                </a:solidFill>
                <a:effectLst/>
              </a:rPr>
              <a:t> enhancement with unequal modulation</a:t>
            </a:r>
            <a:r>
              <a:rPr lang="en-US" sz="1400" dirty="0"/>
              <a:t> 		</a:t>
            </a:r>
            <a:r>
              <a:rPr lang="en-US" sz="1400" b="0" i="0" u="none" strike="noStrike" dirty="0">
                <a:solidFill>
                  <a:srgbClr val="000000"/>
                </a:solidFill>
                <a:effectLst/>
              </a:rPr>
              <a:t>Rui Cao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24/0113</a:t>
            </a:r>
            <a:r>
              <a:rPr lang="en-US" sz="1400" dirty="0"/>
              <a:t> </a:t>
            </a:r>
            <a:r>
              <a:rPr lang="en-US" sz="1400" b="0" i="0" u="none" strike="noStrike" dirty="0">
                <a:solidFill>
                  <a:srgbClr val="000000"/>
                </a:solidFill>
                <a:effectLst/>
              </a:rPr>
              <a:t>Unequal Modulation in MIMO </a:t>
            </a:r>
            <a:r>
              <a:rPr lang="en-US" sz="1400" b="0" i="0" u="none" strike="noStrike" dirty="0" err="1">
                <a:solidFill>
                  <a:srgbClr val="000000"/>
                </a:solidFill>
                <a:effectLst/>
              </a:rPr>
              <a:t>TxBF</a:t>
            </a:r>
            <a:r>
              <a:rPr lang="en-US" sz="1400" b="0" i="0" u="none" strike="noStrike" dirty="0">
                <a:solidFill>
                  <a:srgbClr val="000000"/>
                </a:solidFill>
                <a:effectLst/>
              </a:rPr>
              <a:t> in 11bn</a:t>
            </a:r>
            <a:r>
              <a:rPr lang="en-US" sz="1400" dirty="0"/>
              <a:t> 				</a:t>
            </a:r>
            <a:r>
              <a:rPr lang="en-US" sz="1400" b="0" i="0" u="none" strike="noStrike" dirty="0">
                <a:solidFill>
                  <a:srgbClr val="000000"/>
                </a:solidFill>
                <a:effectLst/>
              </a:rPr>
              <a:t>Alice Chen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24/0117</a:t>
            </a:r>
            <a:r>
              <a:rPr lang="en-US" sz="1400" dirty="0"/>
              <a:t> </a:t>
            </a:r>
            <a:r>
              <a:rPr lang="en-US" sz="1400" b="0" i="0" u="none" strike="noStrike" dirty="0">
                <a:solidFill>
                  <a:srgbClr val="000000"/>
                </a:solidFill>
                <a:effectLst/>
              </a:rPr>
              <a:t>Improved Tx Beamforming with UEQM</a:t>
            </a:r>
            <a:r>
              <a:rPr lang="en-US" sz="1400" dirty="0"/>
              <a:t> 					</a:t>
            </a:r>
            <a:r>
              <a:rPr lang="en-US" sz="1400" b="0" i="0" u="none" strike="noStrike" dirty="0">
                <a:solidFill>
                  <a:srgbClr val="000000"/>
                </a:solidFill>
                <a:effectLst/>
              </a:rPr>
              <a:t>Ron Porat</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24/0107</a:t>
            </a:r>
            <a:r>
              <a:rPr lang="en-US" sz="1400" dirty="0"/>
              <a:t> </a:t>
            </a:r>
            <a:r>
              <a:rPr lang="en-US" sz="1400" b="0" i="0" u="none" strike="noStrike" dirty="0">
                <a:solidFill>
                  <a:srgbClr val="000000"/>
                </a:solidFill>
                <a:effectLst/>
              </a:rPr>
              <a:t>PHY Layer Interference Mitigation for Improved Reliability 		Shimi Shilo</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565016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US" sz="1400" b="0" i="0" u="sng" strike="noStrike" dirty="0">
                <a:solidFill>
                  <a:srgbClr val="0563C1"/>
                </a:solidFill>
                <a:effectLst/>
                <a:hlinkClick r:id="rId2"/>
              </a:rPr>
              <a:t>23/1976</a:t>
            </a:r>
            <a:r>
              <a:rPr lang="en-US" sz="1400" dirty="0"/>
              <a:t> </a:t>
            </a:r>
            <a:r>
              <a:rPr lang="en-US" sz="1400" b="0" i="0" u="none" strike="noStrike" dirty="0">
                <a:solidFill>
                  <a:srgbClr val="000000"/>
                </a:solidFill>
                <a:effectLst/>
              </a:rPr>
              <a:t>UHR-Seamless-Roaming-for-Multi-link-Device</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23/1996</a:t>
            </a:r>
            <a:r>
              <a:rPr lang="en-US" sz="1400" dirty="0"/>
              <a:t> </a:t>
            </a:r>
            <a:r>
              <a:rPr lang="en-US" sz="1400" b="0" i="0" u="none" strike="noStrike" dirty="0">
                <a:solidFill>
                  <a:srgbClr val="000000"/>
                </a:solidFill>
                <a:effectLst/>
              </a:rPr>
              <a:t>Improve roaming between MLDs</a:t>
            </a:r>
            <a:r>
              <a:rPr lang="en-US" sz="1400" dirty="0"/>
              <a:t> 					</a:t>
            </a:r>
            <a:r>
              <a:rPr lang="en-US" sz="1400" b="0" i="0" u="none" strike="noStrike" dirty="0">
                <a:solidFill>
                  <a:srgbClr val="000000"/>
                </a:solidFill>
                <a:effectLst/>
              </a:rPr>
              <a:t>Po-Kai Huang</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23/2147</a:t>
            </a:r>
            <a:r>
              <a:rPr lang="en-US" sz="1400" dirty="0"/>
              <a:t> </a:t>
            </a:r>
            <a:r>
              <a:rPr lang="en-US" sz="1400" b="0" i="0" u="none" strike="noStrike" dirty="0">
                <a:solidFill>
                  <a:srgbClr val="000000"/>
                </a:solidFill>
                <a:effectLst/>
              </a:rPr>
              <a:t>Improved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23/2150</a:t>
            </a:r>
            <a:r>
              <a:rPr lang="en-US" sz="1400" dirty="0"/>
              <a:t> </a:t>
            </a:r>
            <a:r>
              <a:rPr lang="en-US" sz="1400" b="0" i="0" u="none" strike="noStrike" dirty="0">
                <a:solidFill>
                  <a:srgbClr val="000000"/>
                </a:solidFill>
                <a:effectLst/>
              </a:rPr>
              <a:t>Low STA Cost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23/2157</a:t>
            </a:r>
            <a:r>
              <a:rPr lang="en-US" sz="1400" dirty="0"/>
              <a:t> </a:t>
            </a:r>
            <a:r>
              <a:rPr lang="en-US" sz="1400" b="0" i="0" u="none" strike="noStrike" dirty="0">
                <a:solidFill>
                  <a:srgbClr val="000000"/>
                </a:solidFill>
                <a:effectLst/>
              </a:rPr>
              <a:t>Seamless roaming within a mobility domain</a:t>
            </a:r>
            <a:r>
              <a:rPr lang="en-US" sz="1400" dirty="0"/>
              <a:t> 			</a:t>
            </a:r>
            <a:r>
              <a:rPr lang="en-US" sz="1400" b="0" i="0" u="none" strike="noStrike" dirty="0">
                <a:solidFill>
                  <a:srgbClr val="000000"/>
                </a:solidFill>
                <a:effectLst/>
              </a:rPr>
              <a:t>Binita Gupta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515922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(C-RTWT)</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23/1916</a:t>
            </a:r>
            <a:r>
              <a:rPr lang="en-US" sz="1600" b="0" dirty="0"/>
              <a:t> R-TWT Coordination in Multi-BSS 					</a:t>
            </a:r>
            <a:r>
              <a:rPr lang="en-US" sz="1600" b="0" dirty="0" err="1"/>
              <a:t>SunHee</a:t>
            </a:r>
            <a:r>
              <a:rPr lang="en-US" sz="1600" b="0" dirty="0"/>
              <a:t> Baek 	</a:t>
            </a:r>
            <a:endParaRPr lang="en-GB" sz="1600" b="0" dirty="0"/>
          </a:p>
          <a:p>
            <a:pPr>
              <a:buFont typeface="Arial" panose="020B0604020202020204" pitchFamily="34" charset="0"/>
              <a:buChar char="•"/>
            </a:pPr>
            <a:r>
              <a:rPr lang="en-US" sz="1600" b="0" dirty="0">
                <a:hlinkClick r:id="rId3"/>
              </a:rPr>
              <a:t>23/1929</a:t>
            </a:r>
            <a:r>
              <a:rPr lang="en-US" sz="1600" b="0" dirty="0"/>
              <a:t> Further considerations on coordinated TWT 			Rubayet Shafin 	</a:t>
            </a:r>
            <a:endParaRPr lang="en-GB" sz="1600" b="0" dirty="0"/>
          </a:p>
          <a:p>
            <a:pPr>
              <a:buFont typeface="Arial" panose="020B0604020202020204" pitchFamily="34" charset="0"/>
              <a:buChar char="•"/>
            </a:pPr>
            <a:r>
              <a:rPr lang="en-US" sz="1600" b="0" dirty="0">
                <a:hlinkClick r:id="rId4"/>
              </a:rPr>
              <a:t>23/1952</a:t>
            </a:r>
            <a:r>
              <a:rPr lang="en-US" sz="1600" b="0" dirty="0"/>
              <a:t> Coordinated R-TWT for Multi-AP scenarios - Follow up 	Liuming Lu 	</a:t>
            </a:r>
            <a:endParaRPr lang="en-GB" sz="1600" b="0" dirty="0"/>
          </a:p>
          <a:p>
            <a:pPr>
              <a:buFont typeface="Arial" panose="020B0604020202020204" pitchFamily="34" charset="0"/>
              <a:buChar char="•"/>
            </a:pPr>
            <a:r>
              <a:rPr lang="en-US" sz="1600" b="0" dirty="0">
                <a:hlinkClick r:id="rId5"/>
              </a:rPr>
              <a:t>23/1962</a:t>
            </a:r>
            <a:r>
              <a:rPr lang="en-US" sz="1600" b="0" dirty="0"/>
              <a:t> Gain analysis for coordinated AP transmissions 		Abhishek Patil </a:t>
            </a:r>
          </a:p>
          <a:p>
            <a:pPr>
              <a:buFont typeface="Arial" panose="020B0604020202020204" pitchFamily="34" charset="0"/>
              <a:buChar char="•"/>
            </a:pPr>
            <a:r>
              <a:rPr lang="en-US" sz="1600" b="0" dirty="0">
                <a:hlinkClick r:id="rId6"/>
              </a:rPr>
              <a:t>23/2022</a:t>
            </a:r>
            <a:r>
              <a:rPr lang="en-US" sz="1600" b="0" dirty="0"/>
              <a:t> R-TWT for multi-AP follow up 					Laurent  Cariou</a:t>
            </a:r>
            <a:endParaRPr lang="en-GB" sz="16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hlinkClick r:id="rId2"/>
              </a:rPr>
              <a:t>23/1917</a:t>
            </a:r>
            <a:r>
              <a:rPr lang="en-US" sz="1400" b="0" dirty="0"/>
              <a:t> Coordinated Spatial Reuse 				Jinyoung Chun	[C-SR 4SP, 10’]</a:t>
            </a:r>
          </a:p>
          <a:p>
            <a:pPr>
              <a:buFont typeface="Arial" panose="020B0604020202020204" pitchFamily="34" charset="0"/>
              <a:buChar char="•"/>
            </a:pPr>
            <a:r>
              <a:rPr lang="en-US" sz="1400" b="0" dirty="0">
                <a:hlinkClick r:id="rId3"/>
              </a:rPr>
              <a:t>23/1868</a:t>
            </a:r>
            <a:r>
              <a:rPr lang="en-US" sz="1400" b="0" dirty="0"/>
              <a:t> Coordinated-Spatial-Reuse-Design 			Jason Y. Guo 	[C-SR 1SP, 7’]</a:t>
            </a:r>
          </a:p>
          <a:p>
            <a:pPr>
              <a:buFont typeface="Arial" panose="020B0604020202020204" pitchFamily="34" charset="0"/>
              <a:buChar char="•"/>
            </a:pPr>
            <a:r>
              <a:rPr lang="en-US" sz="1400" b="0" i="0" u="sng" strike="noStrike" dirty="0">
                <a:solidFill>
                  <a:srgbClr val="0563C1"/>
                </a:solidFill>
                <a:effectLst/>
                <a:hlinkClick r:id="rId4"/>
              </a:rPr>
              <a:t>24/0050</a:t>
            </a:r>
            <a:r>
              <a:rPr lang="en-US" sz="1400" dirty="0"/>
              <a:t> </a:t>
            </a:r>
            <a:r>
              <a:rPr lang="en-US" sz="1400" b="0" i="0" u="none" strike="noStrike" dirty="0">
                <a:solidFill>
                  <a:srgbClr val="000000"/>
                </a:solidFill>
                <a:effectLst/>
              </a:rPr>
              <a:t> Coordinated Spatial Reuse Types</a:t>
            </a:r>
            <a:r>
              <a:rPr lang="en-US" sz="1400" dirty="0"/>
              <a:t> 			</a:t>
            </a:r>
            <a:r>
              <a:rPr lang="en-US" sz="1400" b="0" i="0" u="none" strike="noStrike">
                <a:solidFill>
                  <a:srgbClr val="000000"/>
                </a:solidFill>
                <a:effectLst/>
              </a:rPr>
              <a:t>Hassan Omar</a:t>
            </a:r>
            <a:endParaRPr lang="en-US" sz="1400" b="0"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Jan 29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01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08			(Thursday) 		– No Conf Call		Holiday</a:t>
            </a: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12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15			(Thursday) 		– No Conf Call		Holiday</a:t>
            </a:r>
            <a:endParaRPr lang="en-US" sz="1400" b="1" dirty="0">
              <a:solidFill>
                <a:srgbClr val="FF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19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22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29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07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chemeClr val="tx1"/>
                </a:solidFill>
              </a:rPr>
              <a:t>Yusuke Asai (</a:t>
            </a:r>
            <a:r>
              <a:rPr lang="fi-FI" sz="1200" dirty="0">
                <a:solidFill>
                  <a:schemeClr val="tx1"/>
                </a:solidFill>
                <a:hlinkClick r:id="rId4"/>
              </a:rPr>
              <a:t>yusuke.asai@ntt.com</a:t>
            </a:r>
            <a:r>
              <a:rPr lang="en-GB" sz="1200" dirty="0">
                <a:solidFill>
                  <a:schemeClr val="tx1"/>
                </a:solidFill>
              </a:rPr>
              <a:t>) </a:t>
            </a:r>
            <a:r>
              <a:rPr lang="en-GB" sz="1200" dirty="0"/>
              <a:t>&amp; Alfred Asterjadhi (</a:t>
            </a:r>
            <a:r>
              <a:rPr lang="en-GB" sz="1200" dirty="0">
                <a:hlinkClick r:id="rId5"/>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184445</TotalTime>
  <Words>6324</Words>
  <Application>Microsoft Office PowerPoint</Application>
  <PresentationFormat>On-screen Show (4:3)</PresentationFormat>
  <Paragraphs>1561</Paragraphs>
  <Slides>62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Arial Black</vt:lpstr>
      <vt:lpstr>Calibri</vt:lpstr>
      <vt:lpstr>Monotype Sorts</vt:lpstr>
      <vt:lpstr>Times New Roman</vt:lpstr>
      <vt:lpstr>Wingdings</vt:lpstr>
      <vt:lpstr>Office Theme</vt:lpstr>
      <vt:lpstr>Document</vt:lpstr>
      <vt:lpstr>TGbn January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(Pending SPs) - 1</vt:lpstr>
      <vt:lpstr>Submissions List (Pending SPs) - 2</vt:lpstr>
      <vt:lpstr>Monday Joint Agenda-PM1</vt:lpstr>
      <vt:lpstr>Summary from November 2023 meeting</vt:lpstr>
      <vt:lpstr>Approve TG Minutes</vt:lpstr>
      <vt:lpstr>Final Call for TGbn ad-hoc chairs</vt:lpstr>
      <vt:lpstr>Submissions – Coordinated Medium Access</vt:lpstr>
      <vt:lpstr>Monday Joint Agenda–PM2</vt:lpstr>
      <vt:lpstr>Candidates for Ad-Hoc Chairs</vt:lpstr>
      <vt:lpstr>Ad-Hoc Chairs Motion</vt:lpstr>
      <vt:lpstr>Submissions  (C-TDMA &amp; NC AP MLD)</vt:lpstr>
      <vt:lpstr>Tuesday PHY Agenda–AM1</vt:lpstr>
      <vt:lpstr>Tuesday MAC Agenda–AM1</vt:lpstr>
      <vt:lpstr>Tuesday PHY Agenda–PM1</vt:lpstr>
      <vt:lpstr>Tuesday MAC Agenda–PM1</vt:lpstr>
      <vt:lpstr>Wednesday PHY Agenda–AM1</vt:lpstr>
      <vt:lpstr>Wednesday MAC Agenda–AM1</vt:lpstr>
      <vt:lpstr>Wednesday PHY Agenda–AM2</vt:lpstr>
      <vt:lpstr>Wednesday MAC Agenda–AM2</vt:lpstr>
      <vt:lpstr>Thursday PHY Agenda–AM1</vt:lpstr>
      <vt:lpstr>Thursday MAC Agenda–AM1</vt:lpstr>
      <vt:lpstr>Thursday Joint Agenda-AM2</vt:lpstr>
      <vt:lpstr>Submissions (C-RTWT)</vt:lpstr>
      <vt:lpstr>Thursday Joint Agenda-PM2</vt:lpstr>
      <vt:lpstr>Submissions (C-SR)</vt:lpstr>
      <vt:lpstr>Motions</vt:lpstr>
      <vt:lpstr>Teleconference Plan</vt:lpstr>
      <vt:lpstr>Goals for March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2024-01-15T20:34:59Z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