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9" r:id="rId28"/>
    <p:sldId id="1291" r:id="rId29"/>
    <p:sldId id="1300" r:id="rId30"/>
    <p:sldId id="1299"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/2170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2202-06-0amp-draft-response-to-itu-t-sg20-ls-on-the-draft-technical-report-itu-t-ystr-ambient-io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2024-01-02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1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Jan 2024 </a:t>
            </a:r>
            <a:r>
              <a:rPr lang="en-US" sz="3200" dirty="0">
                <a:sym typeface="+mn-ea"/>
              </a:rPr>
              <a:t>IEEE 802 </a:t>
            </a:r>
            <a:r>
              <a:rPr lang="en-US" sz="3200" dirty="0" smtClean="0">
                <a:sym typeface="+mn-ea"/>
              </a:rPr>
              <a:t>inte</a:t>
            </a:r>
            <a:r>
              <a:rPr lang="en-US" altLang="zh-CN" sz="3200" dirty="0" smtClean="0">
                <a:sym typeface="+mn-ea"/>
              </a:rPr>
              <a:t>r</a:t>
            </a:r>
            <a:r>
              <a:rPr lang="en-US" sz="3200" dirty="0" smtClean="0">
                <a:sym typeface="+mn-ea"/>
              </a:rPr>
              <a:t>im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a:t>
            </a:r>
            <a:r>
              <a:rPr lang="en-US" sz="2400" dirty="0" smtClean="0">
                <a:sym typeface="+mn-ea"/>
              </a:rPr>
              <a:t>Jan 2024 IEEE </a:t>
            </a:r>
            <a:r>
              <a:rPr lang="en-US" sz="2400" dirty="0">
                <a:sym typeface="+mn-ea"/>
              </a:rPr>
              <a:t>802 </a:t>
            </a:r>
            <a:r>
              <a:rPr lang="en-US" sz="2400" dirty="0" smtClean="0">
                <a:sym typeface="+mn-ea"/>
              </a:rPr>
              <a:t>interim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smtClean="0">
                <a:sym typeface="+mn-ea"/>
                <a:hlinkClick r:id="rId2"/>
              </a:rPr>
              <a:t>h</a:t>
            </a:r>
            <a:r>
              <a:rPr lang="en-US" altLang="zh-CN" sz="2400" dirty="0">
                <a:hlinkClick r:id="rId2"/>
              </a:rPr>
              <a:t>2024 Jan IEEE 802 Wireless Interim Session (eventsair.com)</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solidFill>
                  <a:schemeClr val="tx1"/>
                </a:solidFill>
              </a:rPr>
              <a:t>AMP SG Meeting Plan during the 802 Jan Interim Session</a:t>
            </a:r>
            <a:endParaRPr lang="zh-CN" altLang="en-US" sz="3200" kern="0" dirty="0">
              <a:solidFill>
                <a:schemeClr val="tx1"/>
              </a:solidFill>
            </a:endParaRPr>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15</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Monday), </a:t>
            </a:r>
            <a:r>
              <a:rPr lang="en-US" altLang="zh-CN" sz="2400" dirty="0" smtClean="0">
                <a:solidFill>
                  <a:schemeClr val="tx1"/>
                </a:solidFill>
                <a:cs typeface="+mn-ea"/>
                <a:sym typeface="+mn-ea"/>
              </a:rPr>
              <a:t>10:30 </a:t>
            </a:r>
            <a:r>
              <a:rPr lang="en-US" altLang="zh-CN" sz="2400" dirty="0">
                <a:solidFill>
                  <a:schemeClr val="tx1"/>
                </a:solidFill>
                <a:cs typeface="+mn-ea"/>
                <a:sym typeface="+mn-ea"/>
              </a:rPr>
              <a:t>~ </a:t>
            </a:r>
            <a:r>
              <a:rPr lang="en-US" altLang="zh-CN" sz="2400" dirty="0" smtClean="0">
                <a:solidFill>
                  <a:schemeClr val="tx1"/>
                </a:solidFill>
                <a:cs typeface="+mn-ea"/>
                <a:sym typeface="+mn-ea"/>
              </a:rPr>
              <a:t>12:30,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Bellagio;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2345 642 0809</a:t>
            </a:r>
            <a:endParaRPr lang="en-US" altLang="zh-CN" sz="2000" dirty="0">
              <a:solidFill>
                <a:schemeClr val="tx1"/>
              </a:solidFill>
              <a:sym typeface="+mn-ea"/>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16</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000" dirty="0" smtClean="0">
                <a:solidFill>
                  <a:schemeClr val="tx1"/>
                </a:solidFill>
              </a:rPr>
              <a:t>Local: Bellagio; </a:t>
            </a:r>
            <a:r>
              <a:rPr lang="en-US" sz="2000" dirty="0" err="1">
                <a:solidFill>
                  <a:schemeClr val="tx1"/>
                </a:solidFill>
              </a:rPr>
              <a:t>Webex</a:t>
            </a:r>
            <a:r>
              <a:rPr lang="en-US" sz="2000" dirty="0">
                <a:solidFill>
                  <a:schemeClr val="tx1"/>
                </a:solidFill>
              </a:rPr>
              <a:t>: </a:t>
            </a:r>
            <a:r>
              <a:rPr lang="en-US" altLang="zh-CN" sz="2000" dirty="0">
                <a:solidFill>
                  <a:schemeClr val="tx1"/>
                </a:solidFill>
              </a:rPr>
              <a:t>2341 098 8094</a:t>
            </a:r>
            <a:endParaRPr lang="en-US" sz="2000" dirty="0">
              <a:solidFill>
                <a:schemeClr val="tx1"/>
              </a:solidFill>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18</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a:t>
            </a:r>
            <a:r>
              <a:rPr lang="en-US" altLang="zh-CN" sz="2000" dirty="0">
                <a:solidFill>
                  <a:schemeClr val="tx1"/>
                </a:solidFill>
                <a:sym typeface="+mn-ea"/>
              </a:rPr>
              <a:t>Bellagio</a:t>
            </a:r>
            <a:r>
              <a:rPr lang="en-US" altLang="zh-CN" sz="2000" dirty="0" smtClean="0">
                <a:solidFill>
                  <a:schemeClr val="tx1"/>
                </a:solidFill>
                <a:sym typeface="+mn-ea"/>
              </a:rPr>
              <a:t>;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2332 329 9270</a:t>
            </a:r>
            <a:endParaRPr lang="en-US" altLang="zh-CN" sz="200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chemeClr val="tx1"/>
                </a:solidFill>
                <a:latin typeface="Calibri" panose="020F0502020204030204" pitchFamily="34" charset="0"/>
                <a:cs typeface="Calibri" panose="020F0502020204030204" pitchFamily="34" charset="0"/>
              </a:rPr>
              <a:t>Amichai</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Sanderovich</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Wiliot</a:t>
            </a:r>
            <a:r>
              <a:rPr lang="en-US" altLang="en-US" sz="1600" kern="0" dirty="0" smtClean="0">
                <a:solidFill>
                  <a:schemeClr val="tx1"/>
                </a:solidFill>
                <a:latin typeface="Calibri" panose="020F0502020204030204" pitchFamily="34" charset="0"/>
                <a:cs typeface="Calibri" panose="020F0502020204030204" pitchFamily="34" charset="0"/>
              </a:rPr>
              <a:t>)</a:t>
            </a: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chemeClr val="tx1"/>
                </a:solidFill>
                <a:latin typeface="Calibri" panose="020F0502020204030204" pitchFamily="34" charset="0"/>
                <a:cs typeface="Calibri" panose="020F0502020204030204" pitchFamily="34" charset="0"/>
              </a:rPr>
              <a:t>Joerg</a:t>
            </a:r>
            <a:r>
              <a:rPr lang="en-US" altLang="en-US" sz="1600" kern="0" dirty="0" smtClean="0">
                <a:solidFill>
                  <a:schemeClr val="tx1"/>
                </a:solidFill>
                <a:latin typeface="Calibri" panose="020F0502020204030204" pitchFamily="34" charset="0"/>
                <a:cs typeface="Calibri" panose="020F0502020204030204" pitchFamily="34" charset="0"/>
              </a:rPr>
              <a:t> Robert (TU </a:t>
            </a:r>
            <a:r>
              <a:rPr lang="en-US" altLang="en-US" sz="1600" kern="0" dirty="0" err="1" smtClean="0">
                <a:solidFill>
                  <a:schemeClr val="tx1"/>
                </a:solidFill>
                <a:latin typeface="Calibri" panose="020F0502020204030204" pitchFamily="34" charset="0"/>
                <a:cs typeface="Calibri" panose="020F0502020204030204" pitchFamily="34" charset="0"/>
              </a:rPr>
              <a:t>Ilmenau</a:t>
            </a:r>
            <a:r>
              <a:rPr lang="en-US" altLang="en-US" sz="1600" kern="0" dirty="0" smtClean="0">
                <a:solidFill>
                  <a:schemeClr val="tx1"/>
                </a:solidFill>
                <a:latin typeface="Calibri" panose="020F0502020204030204" pitchFamily="34" charset="0"/>
                <a:cs typeface="Calibri" panose="020F0502020204030204" pitchFamily="34" charset="0"/>
              </a:rPr>
              <a:t> / </a:t>
            </a:r>
            <a:r>
              <a:rPr lang="en-US" altLang="en-US" sz="1600" kern="0" dirty="0" err="1" smtClean="0">
                <a:solidFill>
                  <a:schemeClr val="tx1"/>
                </a:solidFill>
                <a:latin typeface="Calibri" panose="020F0502020204030204" pitchFamily="34" charset="0"/>
                <a:cs typeface="Calibri" panose="020F0502020204030204" pitchFamily="34" charset="0"/>
              </a:rPr>
              <a:t>Fraunhofer</a:t>
            </a:r>
            <a:r>
              <a:rPr lang="en-US" altLang="en-US" sz="1600" kern="0" dirty="0" smtClean="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898" y="1905040"/>
            <a:ext cx="4864100" cy="356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GB" altLang="en-US" u="sng" dirty="0" smtClean="0">
                <a:solidFill>
                  <a:srgbClr val="00B050"/>
                </a:solidFill>
              </a:rPr>
              <a:t>Monday (AM2,  Bellagio)</a:t>
            </a:r>
          </a:p>
          <a:p>
            <a:pPr lvl="0" eaLnBrk="0" hangingPunct="0">
              <a:lnSpc>
                <a:spcPct val="120000"/>
              </a:lnSpc>
              <a:spcBef>
                <a:spcPts val="600"/>
              </a:spcBef>
              <a:defRPr/>
            </a:pPr>
            <a:r>
              <a:rPr lang="en-GB" altLang="en-US" dirty="0" smtClean="0">
                <a:solidFill>
                  <a:srgbClr val="00B050"/>
                </a:solidFill>
              </a:rPr>
              <a:t>Call </a:t>
            </a:r>
            <a:r>
              <a:rPr lang="en-US" altLang="en-GB" dirty="0">
                <a:solidFill>
                  <a:srgbClr val="00B050"/>
                </a:solidFill>
              </a:rPr>
              <a:t>meeting to order and remind the group to record </a:t>
            </a:r>
            <a:r>
              <a:rPr lang="en-US" altLang="en-GB" dirty="0" smtClean="0">
                <a:solidFill>
                  <a:srgbClr val="00B050"/>
                </a:solidFill>
              </a:rPr>
              <a:t>attendance </a:t>
            </a:r>
            <a:r>
              <a:rPr lang="en-US" altLang="en-GB" dirty="0">
                <a:solidFill>
                  <a:srgbClr val="00B050"/>
                </a:solidFill>
              </a:rPr>
              <a:t>on imat.ieee.org</a:t>
            </a:r>
            <a:endParaRPr lang="en-GB" altLang="en-US" dirty="0">
              <a:solidFill>
                <a:srgbClr val="00B050"/>
              </a:solidFill>
            </a:endParaRPr>
          </a:p>
          <a:p>
            <a:pPr lvl="0" eaLnBrk="0" hangingPunct="0">
              <a:lnSpc>
                <a:spcPct val="120000"/>
              </a:lnSpc>
              <a:spcBef>
                <a:spcPts val="600"/>
              </a:spcBef>
              <a:defRPr/>
            </a:pPr>
            <a:r>
              <a:rPr lang="en-GB" altLang="en-US" dirty="0">
                <a:solidFill>
                  <a:srgbClr val="00B050"/>
                </a:solidFill>
              </a:rPr>
              <a:t>IEEE-SA IPR policies </a:t>
            </a:r>
            <a:r>
              <a:rPr lang="en-US" altLang="en-GB" dirty="0">
                <a:solidFill>
                  <a:srgbClr val="00B050"/>
                </a:solidFill>
              </a:rPr>
              <a:t>and meeting rules</a:t>
            </a:r>
          </a:p>
          <a:p>
            <a:pPr lvl="0" eaLnBrk="0" hangingPunct="0">
              <a:lnSpc>
                <a:spcPct val="120000"/>
              </a:lnSpc>
              <a:spcBef>
                <a:spcPts val="600"/>
              </a:spcBef>
              <a:defRPr/>
            </a:pPr>
            <a:r>
              <a:rPr lang="en-US" altLang="en-GB" dirty="0" smtClean="0">
                <a:solidFill>
                  <a:srgbClr val="00B050"/>
                </a:solidFill>
              </a:rPr>
              <a:t>Approve meeting </a:t>
            </a:r>
            <a:r>
              <a:rPr lang="en-GB" altLang="en-US" dirty="0" smtClean="0">
                <a:solidFill>
                  <a:srgbClr val="00B050"/>
                </a:solidFill>
              </a:rPr>
              <a:t>agenda</a:t>
            </a:r>
          </a:p>
          <a:p>
            <a:pPr lvl="0" eaLnBrk="0" hangingPunct="0">
              <a:lnSpc>
                <a:spcPct val="120000"/>
              </a:lnSpc>
              <a:spcBef>
                <a:spcPts val="600"/>
              </a:spcBef>
              <a:defRPr/>
            </a:pPr>
            <a:r>
              <a:rPr lang="en-US" altLang="zh-CN" dirty="0" smtClean="0">
                <a:solidFill>
                  <a:srgbClr val="00B050"/>
                </a:solidFill>
              </a:rPr>
              <a:t>Approve past meeting minutes</a:t>
            </a:r>
          </a:p>
          <a:p>
            <a:pPr lvl="0" eaLnBrk="0" hangingPunct="0">
              <a:lnSpc>
                <a:spcPct val="120000"/>
              </a:lnSpc>
              <a:spcBef>
                <a:spcPts val="600"/>
              </a:spcBef>
              <a:defRPr/>
            </a:pPr>
            <a:r>
              <a:rPr lang="en-GB" altLang="en-US" dirty="0" smtClean="0">
                <a:solidFill>
                  <a:srgbClr val="00B050"/>
                </a:solidFill>
              </a:rPr>
              <a:t>AMP SG timeline and progress review</a:t>
            </a:r>
          </a:p>
          <a:p>
            <a:pPr lvl="0" eaLnBrk="0" hangingPunct="0">
              <a:lnSpc>
                <a:spcPct val="120000"/>
              </a:lnSpc>
              <a:spcBef>
                <a:spcPts val="600"/>
              </a:spcBef>
              <a:defRPr/>
            </a:pPr>
            <a:r>
              <a:rPr lang="en-GB" altLang="en-US" dirty="0">
                <a:solidFill>
                  <a:srgbClr val="00B050"/>
                </a:solidFill>
              </a:rPr>
              <a:t>ITU-T SG20 liaison </a:t>
            </a:r>
            <a:r>
              <a:rPr lang="en-GB" altLang="en-US" dirty="0" smtClean="0">
                <a:solidFill>
                  <a:srgbClr val="00B050"/>
                </a:solidFill>
              </a:rPr>
              <a:t>response discussion</a:t>
            </a:r>
            <a:endParaRPr lang="en-GB" altLang="en-US" dirty="0">
              <a:solidFill>
                <a:srgbClr val="00B050"/>
              </a:solidFill>
            </a:endParaRPr>
          </a:p>
          <a:p>
            <a:pPr eaLnBrk="0" hangingPunct="0">
              <a:lnSpc>
                <a:spcPct val="120000"/>
              </a:lnSpc>
              <a:spcBef>
                <a:spcPts val="600"/>
              </a:spcBef>
              <a:defRPr/>
            </a:pPr>
            <a:r>
              <a:rPr lang="en-US" altLang="en-GB" dirty="0" smtClean="0">
                <a:solidFill>
                  <a:srgbClr val="00B050"/>
                </a:solidFill>
              </a:rPr>
              <a:t>Contribution discussion</a:t>
            </a:r>
          </a:p>
          <a:p>
            <a:pPr eaLnBrk="0" hangingPunct="0">
              <a:lnSpc>
                <a:spcPct val="120000"/>
              </a:lnSpc>
              <a:spcBef>
                <a:spcPts val="600"/>
              </a:spcBef>
              <a:defRPr/>
            </a:pPr>
            <a:r>
              <a:rPr lang="en-US" altLang="en-GB" dirty="0" smtClean="0">
                <a:solidFill>
                  <a:srgbClr val="00B050"/>
                </a:solidFill>
              </a:rPr>
              <a:t>Any </a:t>
            </a:r>
            <a:r>
              <a:rPr lang="en-US" altLang="en-GB" dirty="0">
                <a:solidFill>
                  <a:srgbClr val="00B050"/>
                </a:solidFill>
              </a:rPr>
              <a:t>other business?</a:t>
            </a:r>
          </a:p>
          <a:p>
            <a:pPr lvl="0" eaLnBrk="0" hangingPunct="0">
              <a:lnSpc>
                <a:spcPct val="120000"/>
              </a:lnSpc>
              <a:spcBef>
                <a:spcPts val="600"/>
              </a:spcBef>
              <a:defRPr/>
            </a:pPr>
            <a:r>
              <a:rPr lang="en-GB" altLang="en-US" dirty="0">
                <a:solidFill>
                  <a:srgbClr val="00B050"/>
                </a:solidFill>
                <a:sym typeface="+mn-ea"/>
              </a:rPr>
              <a:t>Recess</a:t>
            </a:r>
            <a:endParaRPr lang="en-GB" altLang="en-US" dirty="0">
              <a:solidFill>
                <a:srgbClr val="00B050"/>
              </a:solidFill>
            </a:endParaRPr>
          </a:p>
        </p:txBody>
      </p:sp>
      <p:sp>
        <p:nvSpPr>
          <p:cNvPr id="7" name="Rectangle 3"/>
          <p:cNvSpPr txBox="1">
            <a:spLocks noChangeArrowheads="1"/>
          </p:cNvSpPr>
          <p:nvPr/>
        </p:nvSpPr>
        <p:spPr bwMode="auto">
          <a:xfrm>
            <a:off x="6280083" y="1726883"/>
            <a:ext cx="5014916" cy="238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solidFill>
                  <a:srgbClr val="00B050"/>
                </a:solidFill>
              </a:rPr>
              <a:t>Tuesday (AM2</a:t>
            </a:r>
            <a:r>
              <a:rPr lang="en-US" altLang="en-US" u="sng" dirty="0" smtClean="0">
                <a:solidFill>
                  <a:srgbClr val="00B050"/>
                </a:solidFill>
              </a:rPr>
              <a:t>, Bellagio</a:t>
            </a:r>
            <a:r>
              <a:rPr lang="en-GB" altLang="en-US" u="sng" dirty="0" smtClean="0">
                <a:solidFill>
                  <a:srgbClr val="00B050"/>
                </a:solidFill>
              </a:rPr>
              <a:t>)</a:t>
            </a:r>
          </a:p>
          <a:p>
            <a:pPr lvl="0" eaLnBrk="0" hangingPunct="0">
              <a:defRPr/>
            </a:pPr>
            <a:r>
              <a:rPr lang="en-GB" altLang="en-US" dirty="0" smtClean="0">
                <a:solidFill>
                  <a:srgbClr val="00B050"/>
                </a:solidFill>
              </a:rPr>
              <a:t>Call </a:t>
            </a:r>
            <a:r>
              <a:rPr lang="en-US" altLang="en-GB" dirty="0">
                <a:solidFill>
                  <a:srgbClr val="00B050"/>
                </a:solidFill>
              </a:rPr>
              <a:t>meeting to order and remind the group to record </a:t>
            </a:r>
            <a:r>
              <a:rPr lang="en-US" altLang="en-GB" dirty="0" smtClean="0">
                <a:solidFill>
                  <a:srgbClr val="00B050"/>
                </a:solidFill>
              </a:rPr>
              <a:t>attendance </a:t>
            </a:r>
            <a:r>
              <a:rPr lang="en-US" altLang="en-GB" dirty="0">
                <a:solidFill>
                  <a:srgbClr val="00B050"/>
                </a:solidFill>
              </a:rPr>
              <a:t>on imat.ieee.org</a:t>
            </a:r>
            <a:endParaRPr lang="en-GB" altLang="en-US" dirty="0">
              <a:solidFill>
                <a:srgbClr val="00B050"/>
              </a:solidFill>
            </a:endParaRPr>
          </a:p>
          <a:p>
            <a:pPr lvl="0" eaLnBrk="0" hangingPunct="0">
              <a:defRPr/>
            </a:pPr>
            <a:r>
              <a:rPr lang="en-GB" altLang="en-US" dirty="0">
                <a:solidFill>
                  <a:srgbClr val="00B050"/>
                </a:solidFill>
              </a:rPr>
              <a:t>IEEE-SA IPR policies </a:t>
            </a:r>
            <a:r>
              <a:rPr lang="en-US" altLang="en-GB" dirty="0">
                <a:solidFill>
                  <a:srgbClr val="00B050"/>
                </a:solidFill>
              </a:rPr>
              <a:t>and meeting rules</a:t>
            </a:r>
          </a:p>
          <a:p>
            <a:pPr lvl="0" eaLnBrk="0" hangingPunct="0">
              <a:defRPr/>
            </a:pPr>
            <a:r>
              <a:rPr lang="en-US" altLang="en-GB" dirty="0">
                <a:solidFill>
                  <a:srgbClr val="00B050"/>
                </a:solidFill>
              </a:rPr>
              <a:t>Approval of </a:t>
            </a:r>
            <a:r>
              <a:rPr lang="en-GB" altLang="en-US" dirty="0" smtClean="0">
                <a:solidFill>
                  <a:srgbClr val="00B050"/>
                </a:solidFill>
              </a:rPr>
              <a:t>agenda</a:t>
            </a:r>
          </a:p>
          <a:p>
            <a:pPr eaLnBrk="0" hangingPunct="0">
              <a:defRPr/>
            </a:pPr>
            <a:r>
              <a:rPr lang="en-US" altLang="en-GB" dirty="0">
                <a:solidFill>
                  <a:srgbClr val="00B050"/>
                </a:solidFill>
              </a:rPr>
              <a:t>Liaison Response </a:t>
            </a:r>
            <a:r>
              <a:rPr lang="en-US" altLang="en-GB" dirty="0" smtClean="0">
                <a:solidFill>
                  <a:srgbClr val="00B050"/>
                </a:solidFill>
              </a:rPr>
              <a:t>to ITU-T SG20 discussion</a:t>
            </a:r>
            <a:endParaRPr lang="en-US" altLang="en-GB" dirty="0">
              <a:solidFill>
                <a:srgbClr val="00B050"/>
              </a:solidFill>
            </a:endParaRPr>
          </a:p>
          <a:p>
            <a:pPr eaLnBrk="0" hangingPunct="0">
              <a:defRPr/>
            </a:pPr>
            <a:r>
              <a:rPr lang="en-US" altLang="en-GB" dirty="0" smtClean="0">
                <a:solidFill>
                  <a:srgbClr val="00B050"/>
                </a:solidFill>
              </a:rPr>
              <a:t>Contribution </a:t>
            </a:r>
            <a:r>
              <a:rPr lang="en-US" altLang="en-GB" dirty="0">
                <a:solidFill>
                  <a:srgbClr val="00B050"/>
                </a:solidFill>
              </a:rPr>
              <a:t>discussion</a:t>
            </a:r>
          </a:p>
          <a:p>
            <a:pPr eaLnBrk="0" hangingPunct="0">
              <a:defRPr/>
            </a:pPr>
            <a:r>
              <a:rPr lang="en-US" altLang="en-GB" dirty="0" smtClean="0">
                <a:solidFill>
                  <a:srgbClr val="00B050"/>
                </a:solidFill>
              </a:rPr>
              <a:t>Any </a:t>
            </a:r>
            <a:r>
              <a:rPr lang="en-US" altLang="en-GB" dirty="0">
                <a:solidFill>
                  <a:srgbClr val="00B050"/>
                </a:solidFill>
              </a:rPr>
              <a:t>other business</a:t>
            </a:r>
            <a:r>
              <a:rPr lang="en-US" altLang="en-GB" dirty="0" smtClean="0">
                <a:solidFill>
                  <a:srgbClr val="00B050"/>
                </a:solidFill>
              </a:rPr>
              <a:t>?</a:t>
            </a:r>
          </a:p>
          <a:p>
            <a:pPr lvl="0" eaLnBrk="0" hangingPunct="0">
              <a:defRPr/>
            </a:pPr>
            <a:r>
              <a:rPr lang="en-GB" altLang="en-US" dirty="0" smtClean="0">
                <a:solidFill>
                  <a:srgbClr val="00B050"/>
                </a:solidFill>
                <a:sym typeface="+mn-ea"/>
              </a:rPr>
              <a:t>Recess</a:t>
            </a:r>
            <a:endParaRPr lang="en-GB" altLang="en-US" dirty="0">
              <a:solidFill>
                <a:srgbClr val="00B050"/>
              </a:solidFill>
            </a:endParaRPr>
          </a:p>
        </p:txBody>
      </p:sp>
      <p:sp>
        <p:nvSpPr>
          <p:cNvPr id="8" name="Rectangle 3"/>
          <p:cNvSpPr txBox="1">
            <a:spLocks noChangeArrowheads="1"/>
          </p:cNvSpPr>
          <p:nvPr/>
        </p:nvSpPr>
        <p:spPr bwMode="auto">
          <a:xfrm>
            <a:off x="6261097" y="4038583"/>
            <a:ext cx="5014916" cy="24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Bellagio)</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Motion on Liaison Response to ITU-T SG20 </a:t>
            </a:r>
            <a:endParaRPr lang="en-US" altLang="en-GB" dirty="0" smtClean="0"/>
          </a:p>
          <a:p>
            <a:pPr eaLnBrk="0" hangingPunct="0">
              <a:defRPr/>
            </a:pPr>
            <a:r>
              <a:rPr lang="en-US" altLang="en-GB" dirty="0" smtClean="0"/>
              <a:t>Contribution </a:t>
            </a:r>
            <a:r>
              <a:rPr lang="en-US" altLang="en-GB" dirty="0"/>
              <a:t>discussion</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Response (11-23/2203) discussion</a:t>
            </a:r>
          </a:p>
          <a:p>
            <a:pPr eaLnBrk="0" hangingPunct="0">
              <a:defRPr/>
            </a:pPr>
            <a:r>
              <a:rPr lang="en-US" altLang="en-GB" dirty="0" smtClean="0"/>
              <a:t>Contribution discussion</a:t>
            </a:r>
          </a:p>
          <a:p>
            <a:pPr marL="742950" lvl="2" indent="-342900" eaLnBrk="0" hangingPunct="0">
              <a:defRPr/>
            </a:pPr>
            <a:r>
              <a:rPr lang="en-US" altLang="en-US" sz="1600" b="1" dirty="0" smtClean="0">
                <a:solidFill>
                  <a:srgbClr val="00B050"/>
                </a:solidFill>
              </a:rPr>
              <a:t>11-23/0436r1, </a:t>
            </a:r>
            <a:r>
              <a:rPr lang="en-US" altLang="zh-CN" sz="1600" b="1" dirty="0">
                <a:solidFill>
                  <a:srgbClr val="00B050"/>
                </a:solidFill>
              </a:rPr>
              <a:t>Updated Technical Report on support of AMP </a:t>
            </a:r>
            <a:r>
              <a:rPr lang="en-US" altLang="zh-CN" sz="1600" b="1" dirty="0" err="1">
                <a:solidFill>
                  <a:srgbClr val="00B050"/>
                </a:solidFill>
              </a:rPr>
              <a:t>IoT</a:t>
            </a:r>
            <a:r>
              <a:rPr lang="en-US" altLang="zh-CN" sz="1600" b="1" dirty="0">
                <a:solidFill>
                  <a:srgbClr val="00B050"/>
                </a:solidFill>
              </a:rPr>
              <a:t> devices in WLAN, </a:t>
            </a:r>
            <a:r>
              <a:rPr lang="en-US" altLang="zh-CN" sz="1600" b="1" dirty="0" err="1">
                <a:solidFill>
                  <a:srgbClr val="00B050"/>
                </a:solidFill>
              </a:rPr>
              <a:t>Yinan</a:t>
            </a:r>
            <a:r>
              <a:rPr lang="en-US" altLang="zh-CN" sz="1600" b="1" dirty="0">
                <a:solidFill>
                  <a:srgbClr val="00B050"/>
                </a:solidFill>
              </a:rPr>
              <a:t> Qi (OPPO)</a:t>
            </a:r>
          </a:p>
          <a:p>
            <a:pPr marL="742950" lvl="2" indent="-342900" eaLnBrk="0" hangingPunct="0">
              <a:defRPr/>
            </a:pPr>
            <a:r>
              <a:rPr lang="en-US" altLang="en-US" sz="1600" b="1" dirty="0">
                <a:solidFill>
                  <a:srgbClr val="00B050"/>
                </a:solidFill>
              </a:rPr>
              <a:t>11-24/0047, </a:t>
            </a:r>
            <a:r>
              <a:rPr lang="en-US" altLang="zh-CN" sz="1600" b="1" dirty="0">
                <a:solidFill>
                  <a:srgbClr val="00B050"/>
                </a:solidFill>
              </a:rPr>
              <a:t>AMP Station operation states, Solomon </a:t>
            </a:r>
            <a:r>
              <a:rPr lang="en-US" altLang="zh-CN" sz="1600" b="1" dirty="0" err="1">
                <a:solidFill>
                  <a:srgbClr val="00B050"/>
                </a:solidFill>
              </a:rPr>
              <a:t>Trainin</a:t>
            </a:r>
            <a:r>
              <a:rPr lang="en-US" altLang="zh-CN" sz="1600" b="1" dirty="0">
                <a:solidFill>
                  <a:srgbClr val="00B050"/>
                </a:solidFill>
              </a:rPr>
              <a:t> (</a:t>
            </a:r>
            <a:r>
              <a:rPr lang="en-US" altLang="zh-CN" sz="1600" b="1" dirty="0" err="1">
                <a:solidFill>
                  <a:srgbClr val="00B050"/>
                </a:solidFill>
              </a:rPr>
              <a:t>Wiliot</a:t>
            </a:r>
            <a:r>
              <a:rPr lang="en-US" altLang="zh-CN" sz="1600" b="1" dirty="0">
                <a:solidFill>
                  <a:srgbClr val="00B050"/>
                </a:solidFill>
              </a:rPr>
              <a:t>)</a:t>
            </a:r>
            <a:endParaRPr lang="en-US" altLang="en-US" sz="1600" b="1"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Nov plenary</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mentor.ieee.org/802.11/dcn/23/11-23-2158-00-0amp-802-11-amp-sg-meeting-minutes-for-november-2023-plenary.docx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Yinan</a:t>
            </a:r>
            <a:r>
              <a:rPr lang="en-GB" altLang="en-US" dirty="0" smtClean="0"/>
              <a:t> Qi</a:t>
            </a:r>
            <a:endParaRPr lang="en-GB" altLang="en-US" dirty="0"/>
          </a:p>
          <a:p>
            <a:pPr marL="0" lvl="0" indent="0" eaLnBrk="0" hangingPunct="0">
              <a:buNone/>
              <a:defRPr/>
            </a:pPr>
            <a:r>
              <a:rPr lang="en-GB" altLang="en-US" dirty="0" smtClean="0"/>
              <a:t>Result</a:t>
            </a:r>
            <a:r>
              <a:rPr lang="en-GB" altLang="en-US" dirty="0" smtClean="0"/>
              <a:t>: Approved with unanimous consensus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rgbClr val="00B050"/>
                  </a:solidFill>
                </a:rPr>
                <a:t>Nov 2023</a:t>
              </a:r>
              <a:endParaRPr lang="en-US" b="1" dirty="0">
                <a:solidFill>
                  <a:srgbClr val="00B050"/>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Liaison </a:t>
            </a:r>
            <a:r>
              <a:rPr lang="en-US" altLang="en-GB" dirty="0"/>
              <a:t>Response </a:t>
            </a:r>
            <a:r>
              <a:rPr lang="en-US" altLang="en-GB" dirty="0" smtClean="0"/>
              <a:t>to ITU-T SG20 discussion (11-23/2202)</a:t>
            </a:r>
            <a:endParaRPr lang="en-US" altLang="en-GB" dirty="0"/>
          </a:p>
          <a:p>
            <a:pPr eaLnBrk="0" hangingPunct="0">
              <a:defRPr/>
            </a:pPr>
            <a:r>
              <a:rPr lang="en-US" altLang="en-GB" dirty="0" smtClean="0"/>
              <a:t>Contribution </a:t>
            </a:r>
            <a:r>
              <a:rPr lang="en-US" altLang="en-GB" dirty="0" smtClean="0"/>
              <a:t>discussion</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11-24/0112, Uplink Modulations Comparison for AMP Devices, </a:t>
            </a:r>
            <a:r>
              <a:rPr lang="en-US" altLang="en-US" sz="1600" kern="0" dirty="0" err="1">
                <a:latin typeface="Calibri" panose="020F0502020204030204" pitchFamily="34" charset="0"/>
                <a:cs typeface="Calibri" panose="020F0502020204030204" pitchFamily="34" charset="0"/>
              </a:rPr>
              <a:t>Amichai</a:t>
            </a:r>
            <a:r>
              <a:rPr lang="en-US" altLang="en-US" sz="1600" kern="0" dirty="0">
                <a:latin typeface="Calibri" panose="020F0502020204030204" pitchFamily="34" charset="0"/>
                <a:cs typeface="Calibri" panose="020F0502020204030204" pitchFamily="34" charset="0"/>
              </a:rPr>
              <a:t> </a:t>
            </a:r>
            <a:r>
              <a:rPr lang="en-US" altLang="en-US" sz="1600" kern="0" dirty="0" err="1">
                <a:latin typeface="Calibri" panose="020F0502020204030204" pitchFamily="34" charset="0"/>
                <a:cs typeface="Calibri" panose="020F0502020204030204" pitchFamily="34" charset="0"/>
              </a:rPr>
              <a:t>Sanderovich</a:t>
            </a:r>
            <a:r>
              <a:rPr lang="en-US" altLang="en-US" sz="1600" kern="0" dirty="0">
                <a:latin typeface="Calibri" panose="020F0502020204030204" pitchFamily="34" charset="0"/>
                <a:cs typeface="Calibri" panose="020F0502020204030204" pitchFamily="34" charset="0"/>
              </a:rPr>
              <a:t> (</a:t>
            </a:r>
            <a:r>
              <a:rPr lang="en-US" altLang="en-US" sz="1600" kern="0" dirty="0" err="1" smtClean="0">
                <a:latin typeface="Calibri" panose="020F0502020204030204" pitchFamily="34" charset="0"/>
                <a:cs typeface="Calibri" panose="020F0502020204030204" pitchFamily="34" charset="0"/>
              </a:rPr>
              <a:t>Wiliot</a:t>
            </a:r>
            <a:r>
              <a:rPr lang="en-US" altLang="en-US" sz="1600" kern="0" dirty="0" smtClean="0">
                <a:latin typeface="Calibri" panose="020F0502020204030204" pitchFamily="34" charset="0"/>
                <a:cs typeface="Calibri" panose="020F0502020204030204" pitchFamily="34" charset="0"/>
              </a:rPr>
              <a:t>) </a:t>
            </a:r>
            <a:r>
              <a:rPr lang="en-US" altLang="en-US" sz="1600" kern="0" dirty="0">
                <a:latin typeface="Calibri" panose="020F0502020204030204" pitchFamily="34" charset="0"/>
                <a:cs typeface="Calibri" panose="020F0502020204030204" pitchFamily="34" charset="0"/>
              </a:rPr>
              <a:t>	</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Motion on Liaison </a:t>
            </a:r>
            <a:r>
              <a:rPr lang="en-US" altLang="en-GB" dirty="0"/>
              <a:t>Response to ITU-T SG20 </a:t>
            </a:r>
            <a:r>
              <a:rPr lang="en-US" altLang="en-GB" dirty="0" smtClean="0"/>
              <a:t>(</a:t>
            </a:r>
            <a:r>
              <a:rPr lang="en-US" altLang="en-GB" dirty="0"/>
              <a:t>11-23/2202)</a:t>
            </a:r>
          </a:p>
          <a:p>
            <a:pPr eaLnBrk="0" hangingPunct="0">
              <a:defRPr/>
            </a:pPr>
            <a:r>
              <a:rPr lang="en-US" altLang="en-GB" dirty="0" smtClean="0"/>
              <a:t>Contribution </a:t>
            </a:r>
            <a:r>
              <a:rPr lang="en-US" altLang="en-GB" dirty="0" smtClean="0"/>
              <a:t>discussion</a:t>
            </a:r>
          </a:p>
          <a:p>
            <a:pPr lvl="1" eaLnBrk="0" hangingPunct="0">
              <a:defRPr/>
            </a:pPr>
            <a:r>
              <a:rPr lang="en-US" altLang="en-US" sz="2100" dirty="0" smtClean="0"/>
              <a:t>11-24/0112</a:t>
            </a:r>
            <a:r>
              <a:rPr lang="en-US" altLang="en-US" sz="2100" dirty="0"/>
              <a:t>, Uplink Modulations Comparison for AMP Devices, </a:t>
            </a:r>
            <a:r>
              <a:rPr lang="en-US" altLang="en-US" sz="2100" dirty="0" err="1"/>
              <a:t>Amichai</a:t>
            </a:r>
            <a:r>
              <a:rPr lang="en-US" altLang="en-US" sz="2100" dirty="0"/>
              <a:t> </a:t>
            </a:r>
            <a:r>
              <a:rPr lang="en-US" altLang="en-US" sz="2100" dirty="0" err="1"/>
              <a:t>Sanderovich</a:t>
            </a:r>
            <a:r>
              <a:rPr lang="en-US" altLang="en-US" sz="2100" dirty="0"/>
              <a:t> (</a:t>
            </a:r>
            <a:r>
              <a:rPr lang="en-US" altLang="en-US" sz="2100" dirty="0" err="1"/>
              <a:t>Wiliot</a:t>
            </a:r>
            <a:r>
              <a:rPr lang="en-US" altLang="en-US" sz="2100" dirty="0" smtClean="0"/>
              <a:t>)</a:t>
            </a:r>
          </a:p>
          <a:p>
            <a:pPr lvl="1" eaLnBrk="0" hangingPunct="0">
              <a:defRPr/>
            </a:pPr>
            <a:r>
              <a:rPr lang="en-US" altLang="en-US" sz="2100" dirty="0"/>
              <a:t>11-24/0163, Update on Dual-Band Operation, </a:t>
            </a:r>
            <a:r>
              <a:rPr lang="en-US" altLang="en-US" sz="2100" dirty="0" err="1"/>
              <a:t>Joerg</a:t>
            </a:r>
            <a:r>
              <a:rPr lang="en-US" altLang="en-US" sz="2100" dirty="0"/>
              <a:t> Robert (TU </a:t>
            </a:r>
            <a:r>
              <a:rPr lang="en-US" altLang="en-US" sz="2100" dirty="0" err="1"/>
              <a:t>Ilmenau</a:t>
            </a:r>
            <a:r>
              <a:rPr lang="en-US" altLang="en-US" sz="2100" dirty="0"/>
              <a:t> / </a:t>
            </a:r>
            <a:r>
              <a:rPr lang="en-US" altLang="en-US" sz="2100" dirty="0" err="1"/>
              <a:t>Fraunhofer</a:t>
            </a:r>
            <a:r>
              <a:rPr lang="en-US" altLang="en-US" sz="2100" dirty="0"/>
              <a:t> IIS </a:t>
            </a:r>
            <a:endParaRPr lang="en-US" altLang="en-US" sz="2100" dirty="0"/>
          </a:p>
          <a:p>
            <a:pPr lvl="1" eaLnBrk="0" hangingPunct="0">
              <a:defRPr/>
            </a:pPr>
            <a:r>
              <a:rPr lang="en-US" altLang="en-GB" sz="2100" dirty="0" smtClean="0"/>
              <a:t>TBD</a:t>
            </a:r>
            <a:endParaRPr lang="en-US" altLang="en-GB" sz="2100" dirty="0"/>
          </a:p>
          <a:p>
            <a:pPr eaLnBrk="0" hangingPunct="0">
              <a:defRPr/>
            </a:pPr>
            <a:r>
              <a:rPr lang="en-US" altLang="en-GB" dirty="0" smtClean="0"/>
              <a:t>Teleconference </a:t>
            </a:r>
            <a:r>
              <a:rPr lang="en-US" altLang="en-GB" dirty="0" smtClean="0"/>
              <a:t>Plan</a:t>
            </a:r>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Liaison Response Motion</a:t>
            </a:r>
            <a:endParaRPr lang="zh-CN" altLang="en-US" sz="3200" dirty="0"/>
          </a:p>
        </p:txBody>
      </p:sp>
      <p:sp>
        <p:nvSpPr>
          <p:cNvPr id="3" name="内容占位符 2"/>
          <p:cNvSpPr>
            <a:spLocks noGrp="1"/>
          </p:cNvSpPr>
          <p:nvPr>
            <p:ph idx="1"/>
          </p:nvPr>
        </p:nvSpPr>
        <p:spPr/>
        <p:txBody>
          <a:bodyPr/>
          <a:lstStyle/>
          <a:p>
            <a:r>
              <a:rPr lang="en-US" altLang="zh-CN" sz="2400" dirty="0" smtClean="0"/>
              <a:t>Move to submit the document 11-23/2202r6 to 802.11 WG for approval as the IEEE 802.11 liaison response to ITU-T SG20 liaison on AMP tech report, allowing the WG chair editing privilege.</a:t>
            </a:r>
          </a:p>
          <a:p>
            <a:pPr lvl="1"/>
            <a:r>
              <a:rPr lang="en-US" altLang="zh-CN" sz="1800" dirty="0">
                <a:hlinkClick r:id="rId2"/>
              </a:rPr>
              <a:t>https://</a:t>
            </a:r>
            <a:r>
              <a:rPr lang="en-US" altLang="zh-CN" sz="1800" dirty="0" smtClean="0">
                <a:hlinkClick r:id="rId2"/>
              </a:rPr>
              <a:t>mentor.ieee.org/802.11/dcn/23/11-23-2202-06-0amp-draft-response-to-itu-t-sg20-ls-on-the-draft-technical-report-itu-t-ystr-ambient-iot.docx</a:t>
            </a:r>
            <a:endParaRPr lang="en-US" altLang="zh-CN" sz="1800" dirty="0" smtClean="0"/>
          </a:p>
          <a:p>
            <a:endParaRPr lang="en-US" altLang="zh-CN" sz="2400" dirty="0"/>
          </a:p>
          <a:p>
            <a:r>
              <a:rPr lang="en-US" altLang="zh-CN" sz="2400" dirty="0" smtClean="0"/>
              <a:t>Moved:</a:t>
            </a:r>
          </a:p>
          <a:p>
            <a:r>
              <a:rPr lang="en-US" altLang="zh-CN" sz="2400" dirty="0" smtClean="0"/>
              <a:t>Seconded:</a:t>
            </a:r>
          </a:p>
          <a:p>
            <a:endParaRPr lang="en-US" altLang="zh-CN" sz="2400" dirty="0"/>
          </a:p>
          <a:p>
            <a:r>
              <a:rPr lang="en-US" altLang="zh-CN" sz="2400" dirty="0" smtClean="0"/>
              <a:t>Result</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Jan 2024</a:t>
            </a:r>
            <a:endParaRPr lang="en-US" dirty="0"/>
          </a:p>
        </p:txBody>
      </p:sp>
    </p:spTree>
    <p:extLst>
      <p:ext uri="{BB962C8B-B14F-4D97-AF65-F5344CB8AC3E}">
        <p14:creationId xmlns:p14="http://schemas.microsoft.com/office/powerpoint/2010/main" val="54313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AMP SG Teleconference </a:t>
            </a:r>
            <a:r>
              <a:rPr lang="en-US" altLang="zh-CN" sz="3200" dirty="0" smtClean="0"/>
              <a:t>Plan</a:t>
            </a:r>
            <a:endParaRPr lang="zh-CN" altLang="en-US" sz="3200"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altLang="zh-CN" sz="2400" dirty="0"/>
              <a:t>Proposed AMP SG teleconference plan after </a:t>
            </a:r>
            <a:r>
              <a:rPr lang="en-US" altLang="zh-CN" sz="2400" dirty="0" smtClean="0"/>
              <a:t>Jan 2024 802 interim </a:t>
            </a:r>
            <a:r>
              <a:rPr lang="en-US" altLang="zh-CN" sz="2400" dirty="0"/>
              <a:t>session:</a:t>
            </a:r>
          </a:p>
          <a:p>
            <a:pPr marL="586105" lvl="1" indent="-285750">
              <a:lnSpc>
                <a:spcPct val="150000"/>
              </a:lnSpc>
              <a:spcBef>
                <a:spcPts val="600"/>
              </a:spcBef>
              <a:spcAft>
                <a:spcPts val="600"/>
              </a:spcAft>
              <a:buFont typeface="Arial" panose="020B0604020202020204" pitchFamily="34" charset="0"/>
              <a:buChar char="•"/>
            </a:pPr>
            <a:r>
              <a:rPr lang="en-US" altLang="zh-CN" sz="2400" dirty="0" smtClean="0"/>
              <a:t>Feb 6</a:t>
            </a:r>
            <a:r>
              <a:rPr lang="en-US" altLang="zh-CN" sz="2400" baseline="30000" dirty="0" smtClean="0"/>
              <a:t>th</a:t>
            </a:r>
            <a:r>
              <a:rPr lang="en-US" altLang="zh-CN" sz="2400" dirty="0" smtClean="0"/>
              <a:t>, 09:00am</a:t>
            </a:r>
            <a:r>
              <a:rPr lang="en-US" altLang="zh-CN" sz="2400" dirty="0"/>
              <a:t>, ET; 2 hours, </a:t>
            </a:r>
            <a:r>
              <a:rPr lang="en-US" altLang="zh-CN" sz="2400" dirty="0" err="1"/>
              <a:t>webex</a:t>
            </a:r>
            <a:endParaRPr lang="en-US" altLang="zh-CN" sz="2400" dirty="0"/>
          </a:p>
          <a:p>
            <a:pPr marL="586105" lvl="1" indent="-285750">
              <a:lnSpc>
                <a:spcPct val="150000"/>
              </a:lnSpc>
              <a:spcBef>
                <a:spcPts val="600"/>
              </a:spcBef>
              <a:spcAft>
                <a:spcPts val="600"/>
              </a:spcAft>
              <a:buFont typeface="Arial" panose="020B0604020202020204" pitchFamily="34" charset="0"/>
              <a:buChar char="•"/>
            </a:pPr>
            <a:r>
              <a:rPr lang="en-US" altLang="zh-CN" sz="2400" dirty="0" smtClean="0"/>
              <a:t>Feb 27</a:t>
            </a:r>
            <a:r>
              <a:rPr lang="en-US" altLang="zh-CN" sz="2400" baseline="30000" dirty="0" smtClean="0"/>
              <a:t>th</a:t>
            </a:r>
            <a:r>
              <a:rPr lang="en-US" altLang="zh-CN" sz="2400" dirty="0" smtClean="0"/>
              <a:t>, 09:00am</a:t>
            </a:r>
            <a:r>
              <a:rPr lang="en-US" altLang="zh-CN" sz="2400" dirty="0"/>
              <a:t>, ET; 2 hours, </a:t>
            </a:r>
            <a:r>
              <a:rPr lang="en-US" altLang="zh-CN" sz="2400" dirty="0" err="1"/>
              <a:t>webex</a:t>
            </a:r>
            <a:endParaRPr lang="en-US" altLang="zh-CN" sz="24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Jan 2024</a:t>
            </a:r>
            <a:endParaRPr lang="en-US" dirty="0"/>
          </a:p>
        </p:txBody>
      </p:sp>
    </p:spTree>
    <p:extLst>
      <p:ext uri="{BB962C8B-B14F-4D97-AF65-F5344CB8AC3E}">
        <p14:creationId xmlns:p14="http://schemas.microsoft.com/office/powerpoint/2010/main" val="250810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8194</TotalTime>
  <Words>3069</Words>
  <Application>Microsoft Office PowerPoint</Application>
  <PresentationFormat>宽屏</PresentationFormat>
  <Paragraphs>443</Paragraphs>
  <Slides>30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Liaison Response Motion</vt:lpstr>
      <vt:lpstr>AMP SG Teleconference Plan</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135</cp:revision>
  <cp:lastPrinted>2014-11-04T15:04:00Z</cp:lastPrinted>
  <dcterms:created xsi:type="dcterms:W3CDTF">2007-04-17T18:10:00Z</dcterms:created>
  <dcterms:modified xsi:type="dcterms:W3CDTF">2024-01-18T17:42:57Z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