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handoutMasterIdLst>
    <p:handoutMasterId r:id="rId31"/>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7" r:id="rId14"/>
    <p:sldId id="1278" r:id="rId15"/>
    <p:sldId id="1279" r:id="rId16"/>
    <p:sldId id="1280" r:id="rId17"/>
    <p:sldId id="1281" r:id="rId18"/>
    <p:sldId id="1282" r:id="rId19"/>
    <p:sldId id="1298" r:id="rId20"/>
    <p:sldId id="1296" r:id="rId21"/>
    <p:sldId id="1283" r:id="rId22"/>
    <p:sldId id="1284" r:id="rId23"/>
    <p:sldId id="1295" r:id="rId24"/>
    <p:sldId id="1297" r:id="rId25"/>
    <p:sldId id="1286" r:id="rId26"/>
    <p:sldId id="1287" r:id="rId27"/>
    <p:sldId id="1289" r:id="rId28"/>
    <p:sldId id="1291" r:id="rId2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78" d="100"/>
          <a:sy n="78" d="100"/>
        </p:scale>
        <p:origin x="264"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/2170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registration"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Jan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 2024</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2024-01-02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303"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SG Teleconference/E-meeting</a:t>
            </a:r>
            <a:endParaRPr lang="en-US" altLang="zh-CN" sz="3200" kern="0" dirty="0"/>
          </a:p>
        </p:txBody>
      </p:sp>
      <p:sp>
        <p:nvSpPr>
          <p:cNvPr id="6" name="文本占位符 2"/>
          <p:cNvSpPr txBox="1"/>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sz="2000" kern="0" dirty="0" smtClean="0"/>
              <a:t>Host:</a:t>
            </a:r>
          </a:p>
          <a:p>
            <a:pPr lvl="1">
              <a:lnSpc>
                <a:spcPct val="120000"/>
              </a:lnSpc>
              <a:spcBef>
                <a:spcPts val="0"/>
              </a:spcBef>
            </a:pPr>
            <a:r>
              <a:rPr lang="en-US" sz="1800" kern="0" dirty="0" smtClean="0"/>
              <a:t>Disable Video for participants</a:t>
            </a:r>
          </a:p>
          <a:p>
            <a:pPr lvl="1">
              <a:lnSpc>
                <a:spcPct val="120000"/>
              </a:lnSpc>
              <a:spcBef>
                <a:spcPts val="0"/>
              </a:spcBef>
            </a:pPr>
            <a:r>
              <a:rPr lang="en-US" sz="1800" kern="0" dirty="0" smtClean="0"/>
              <a:t>Set up participants to mute on entry</a:t>
            </a:r>
          </a:p>
          <a:p>
            <a:pPr lvl="1">
              <a:lnSpc>
                <a:spcPct val="120000"/>
              </a:lnSpc>
              <a:spcBef>
                <a:spcPts val="0"/>
              </a:spcBef>
            </a:pPr>
            <a:r>
              <a:rPr lang="en-US" sz="1800" strike="sngStrike" kern="0" dirty="0" smtClean="0"/>
              <a:t>Set up Audio Options: </a:t>
            </a:r>
          </a:p>
          <a:p>
            <a:pPr lvl="1">
              <a:lnSpc>
                <a:spcPct val="120000"/>
              </a:lnSpc>
              <a:spcBef>
                <a:spcPts val="0"/>
              </a:spcBef>
            </a:pPr>
            <a:r>
              <a:rPr lang="en-US" sz="1800" strike="sngStrike" kern="0" dirty="0" smtClean="0"/>
              <a:t>	Microphone -&gt; USB,  Speaker -&gt; USB,  Smart Audio -&gt; Music</a:t>
            </a:r>
          </a:p>
          <a:p>
            <a:pPr lvl="1">
              <a:lnSpc>
                <a:spcPct val="120000"/>
              </a:lnSpc>
              <a:spcBef>
                <a:spcPts val="0"/>
              </a:spcBef>
            </a:pPr>
            <a:r>
              <a:rPr lang="en-US" sz="1800" kern="0" dirty="0" smtClean="0"/>
              <a:t>Use a designated person to monitor speaking requests (manage the queue).</a:t>
            </a:r>
            <a:endParaRPr lang="en-US" altLang="zh-CN" kern="0" dirty="0" smtClean="0">
              <a:solidFill>
                <a:schemeClr val="tx1"/>
              </a:solidFill>
            </a:endParaRP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Jan 2024 </a:t>
            </a:r>
            <a:r>
              <a:rPr lang="en-US" sz="3200" dirty="0">
                <a:sym typeface="+mn-ea"/>
              </a:rPr>
              <a:t>IEEE 802 </a:t>
            </a:r>
            <a:r>
              <a:rPr lang="en-US" sz="3200" dirty="0" smtClean="0">
                <a:sym typeface="+mn-ea"/>
              </a:rPr>
              <a:t>inte</a:t>
            </a:r>
            <a:r>
              <a:rPr lang="en-US" altLang="zh-CN" sz="3200" dirty="0" smtClean="0">
                <a:sym typeface="+mn-ea"/>
              </a:rPr>
              <a:t>r</a:t>
            </a:r>
            <a:r>
              <a:rPr lang="en-US" sz="3200" dirty="0" smtClean="0">
                <a:sym typeface="+mn-ea"/>
              </a:rPr>
              <a:t>im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a:t>
            </a:r>
            <a:r>
              <a:rPr lang="en-US" sz="2400" dirty="0" smtClean="0">
                <a:sym typeface="+mn-ea"/>
              </a:rPr>
              <a:t>Jan 2024 IEEE </a:t>
            </a:r>
            <a:r>
              <a:rPr lang="en-US" sz="2400" dirty="0">
                <a:sym typeface="+mn-ea"/>
              </a:rPr>
              <a:t>802 </a:t>
            </a:r>
            <a:r>
              <a:rPr lang="en-US" sz="2400" dirty="0" smtClean="0">
                <a:sym typeface="+mn-ea"/>
              </a:rPr>
              <a:t>interim </a:t>
            </a:r>
            <a:r>
              <a:rPr lang="en-US" sz="2400" dirty="0">
                <a:sym typeface="+mn-ea"/>
              </a:rPr>
              <a:t>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smtClean="0">
                <a:sym typeface="+mn-ea"/>
                <a:hlinkClick r:id="rId2"/>
              </a:rPr>
              <a:t>h</a:t>
            </a:r>
            <a:r>
              <a:rPr lang="en-US" altLang="zh-CN" sz="2400" dirty="0">
                <a:hlinkClick r:id="rId2"/>
              </a:rPr>
              <a:t>2024 Jan IEEE 802 Wireless Interim Session (eventsair.com)</a:t>
            </a:r>
            <a:r>
              <a:rPr lang="en-US" sz="2400" dirty="0">
                <a:sym typeface="+mn-ea"/>
              </a:rPr>
              <a:t>	</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696988" y="687431"/>
            <a:ext cx="10896450"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zh-CN" sz="3200" kern="0" dirty="0" smtClean="0">
                <a:solidFill>
                  <a:schemeClr val="tx1"/>
                </a:solidFill>
              </a:rPr>
              <a:t>AMP SG Meeting Plan during the 802 Jan Interim Session</a:t>
            </a:r>
            <a:endParaRPr lang="zh-CN" altLang="en-US" sz="3200" kern="0" dirty="0">
              <a:solidFill>
                <a:schemeClr val="tx1"/>
              </a:solidFill>
            </a:endParaRPr>
          </a:p>
        </p:txBody>
      </p:sp>
      <p:sp>
        <p:nvSpPr>
          <p:cNvPr id="6"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400" dirty="0" smtClean="0">
                <a:solidFill>
                  <a:schemeClr val="tx1"/>
                </a:solidFill>
                <a:cs typeface="+mn-ea"/>
                <a:sym typeface="+mn-ea"/>
              </a:rPr>
              <a:t>Jan 15</a:t>
            </a:r>
            <a:r>
              <a:rPr lang="en-US" altLang="zh-CN" sz="2400" baseline="30000" dirty="0" smtClean="0">
                <a:solidFill>
                  <a:schemeClr val="tx1"/>
                </a:solidFill>
                <a:cs typeface="+mn-ea"/>
                <a:sym typeface="+mn-ea"/>
              </a:rPr>
              <a:t>th</a:t>
            </a:r>
            <a:r>
              <a:rPr lang="en-US" altLang="zh-CN" sz="2400" dirty="0" smtClean="0">
                <a:solidFill>
                  <a:schemeClr val="tx1"/>
                </a:solidFill>
                <a:cs typeface="+mn-ea"/>
                <a:sym typeface="+mn-ea"/>
              </a:rPr>
              <a:t> (</a:t>
            </a:r>
            <a:r>
              <a:rPr lang="en-US" altLang="zh-CN" sz="2400" dirty="0">
                <a:solidFill>
                  <a:schemeClr val="tx1"/>
                </a:solidFill>
                <a:cs typeface="+mn-ea"/>
                <a:sym typeface="+mn-ea"/>
              </a:rPr>
              <a:t>Monday), </a:t>
            </a:r>
            <a:r>
              <a:rPr lang="en-US" altLang="zh-CN" sz="2400" dirty="0" smtClean="0">
                <a:solidFill>
                  <a:schemeClr val="tx1"/>
                </a:solidFill>
                <a:cs typeface="+mn-ea"/>
                <a:sym typeface="+mn-ea"/>
              </a:rPr>
              <a:t>10:30 </a:t>
            </a:r>
            <a:r>
              <a:rPr lang="en-US" altLang="zh-CN" sz="2400" dirty="0">
                <a:solidFill>
                  <a:schemeClr val="tx1"/>
                </a:solidFill>
                <a:cs typeface="+mn-ea"/>
                <a:sym typeface="+mn-ea"/>
              </a:rPr>
              <a:t>~ </a:t>
            </a:r>
            <a:r>
              <a:rPr lang="en-US" altLang="zh-CN" sz="2400" dirty="0" smtClean="0">
                <a:solidFill>
                  <a:schemeClr val="tx1"/>
                </a:solidFill>
                <a:cs typeface="+mn-ea"/>
                <a:sym typeface="+mn-ea"/>
              </a:rPr>
              <a:t>12:30, mixed mode</a:t>
            </a:r>
          </a:p>
          <a:p>
            <a:pPr marL="796925" lvl="1" indent="-335280">
              <a:lnSpc>
                <a:spcPct val="120000"/>
              </a:lnSpc>
              <a:spcAft>
                <a:spcPts val="600"/>
              </a:spcAft>
              <a:buFont typeface="Arial" panose="020B0604020202020204" pitchFamily="34" charset="0"/>
              <a:buChar char="•"/>
            </a:pPr>
            <a:r>
              <a:rPr lang="en-US" altLang="zh-CN" sz="2000" dirty="0" smtClean="0">
                <a:solidFill>
                  <a:schemeClr val="tx1"/>
                </a:solidFill>
                <a:sym typeface="+mn-ea"/>
              </a:rPr>
              <a:t>Local: Bellagio; </a:t>
            </a:r>
            <a:r>
              <a:rPr lang="en-US" altLang="zh-CN" sz="2000" dirty="0" err="1">
                <a:solidFill>
                  <a:schemeClr val="tx1"/>
                </a:solidFill>
                <a:sym typeface="+mn-ea"/>
              </a:rPr>
              <a:t>Webex</a:t>
            </a:r>
            <a:r>
              <a:rPr lang="en-US" altLang="zh-CN" sz="2000" dirty="0">
                <a:solidFill>
                  <a:schemeClr val="tx1"/>
                </a:solidFill>
                <a:sym typeface="+mn-ea"/>
              </a:rPr>
              <a:t>: </a:t>
            </a:r>
            <a:r>
              <a:rPr lang="en-US" altLang="zh-CN" sz="2000" dirty="0">
                <a:solidFill>
                  <a:schemeClr val="tx1"/>
                </a:solidFill>
              </a:rPr>
              <a:t>2345 642 0809</a:t>
            </a:r>
            <a:endParaRPr lang="en-US" altLang="zh-CN" sz="2000" dirty="0">
              <a:solidFill>
                <a:schemeClr val="tx1"/>
              </a:solidFill>
              <a:sym typeface="+mn-ea"/>
            </a:endParaRPr>
          </a:p>
          <a:p>
            <a:pPr>
              <a:lnSpc>
                <a:spcPct val="120000"/>
              </a:lnSpc>
              <a:spcAft>
                <a:spcPts val="600"/>
              </a:spcAft>
              <a:buFont typeface="Arial" panose="020B0604020202020204" pitchFamily="34" charset="0"/>
              <a:buChar char="•"/>
            </a:pPr>
            <a:r>
              <a:rPr lang="en-US" altLang="zh-CN" sz="2400" dirty="0" smtClean="0">
                <a:solidFill>
                  <a:schemeClr val="tx1"/>
                </a:solidFill>
                <a:cs typeface="+mn-ea"/>
                <a:sym typeface="+mn-ea"/>
              </a:rPr>
              <a:t>Jan 16</a:t>
            </a:r>
            <a:r>
              <a:rPr lang="en-US" altLang="zh-CN" sz="2400" baseline="30000" dirty="0" smtClean="0">
                <a:solidFill>
                  <a:schemeClr val="tx1"/>
                </a:solidFill>
                <a:cs typeface="+mn-ea"/>
                <a:sym typeface="+mn-ea"/>
              </a:rPr>
              <a:t>th</a:t>
            </a:r>
            <a:r>
              <a:rPr lang="en-US" altLang="zh-CN" sz="2400" dirty="0" smtClean="0">
                <a:solidFill>
                  <a:schemeClr val="tx1"/>
                </a:solidFill>
                <a:cs typeface="+mn-ea"/>
                <a:sym typeface="+mn-ea"/>
              </a:rPr>
              <a:t> (Tuesday), 10:30 ~ 12:30, mixed mode</a:t>
            </a:r>
          </a:p>
          <a:p>
            <a:pPr marL="796925" lvl="1" indent="-335280">
              <a:lnSpc>
                <a:spcPct val="120000"/>
              </a:lnSpc>
              <a:spcAft>
                <a:spcPts val="600"/>
              </a:spcAft>
              <a:buFont typeface="Arial" panose="020B0604020202020204" pitchFamily="34" charset="0"/>
              <a:buChar char="•"/>
            </a:pPr>
            <a:r>
              <a:rPr lang="en-US" sz="2000" dirty="0" smtClean="0">
                <a:solidFill>
                  <a:schemeClr val="tx1"/>
                </a:solidFill>
              </a:rPr>
              <a:t>Local: Bellagio; </a:t>
            </a:r>
            <a:r>
              <a:rPr lang="en-US" sz="2000" dirty="0" err="1">
                <a:solidFill>
                  <a:schemeClr val="tx1"/>
                </a:solidFill>
              </a:rPr>
              <a:t>Webex</a:t>
            </a:r>
            <a:r>
              <a:rPr lang="en-US" sz="2000" dirty="0">
                <a:solidFill>
                  <a:schemeClr val="tx1"/>
                </a:solidFill>
              </a:rPr>
              <a:t>: </a:t>
            </a:r>
            <a:r>
              <a:rPr lang="en-US" altLang="zh-CN" sz="2000" dirty="0">
                <a:solidFill>
                  <a:schemeClr val="tx1"/>
                </a:solidFill>
              </a:rPr>
              <a:t>2341 098 8094</a:t>
            </a:r>
            <a:endParaRPr lang="en-US" sz="2000" dirty="0">
              <a:solidFill>
                <a:schemeClr val="tx1"/>
              </a:solidFill>
            </a:endParaRPr>
          </a:p>
          <a:p>
            <a:pPr>
              <a:lnSpc>
                <a:spcPct val="120000"/>
              </a:lnSpc>
              <a:spcAft>
                <a:spcPts val="600"/>
              </a:spcAft>
              <a:buFont typeface="Arial" panose="020B0604020202020204" pitchFamily="34" charset="0"/>
              <a:buChar char="•"/>
            </a:pPr>
            <a:r>
              <a:rPr lang="en-US" altLang="zh-CN" sz="2400" dirty="0" smtClean="0">
                <a:solidFill>
                  <a:schemeClr val="tx1"/>
                </a:solidFill>
                <a:cs typeface="+mn-ea"/>
                <a:sym typeface="+mn-ea"/>
              </a:rPr>
              <a:t>Jan 18</a:t>
            </a:r>
            <a:r>
              <a:rPr lang="en-US" altLang="zh-CN" sz="2400" baseline="30000" dirty="0" smtClean="0">
                <a:solidFill>
                  <a:schemeClr val="tx1"/>
                </a:solidFill>
                <a:cs typeface="+mn-ea"/>
                <a:sym typeface="+mn-ea"/>
              </a:rPr>
              <a:t>th</a:t>
            </a:r>
            <a:r>
              <a:rPr lang="en-US" altLang="zh-CN" sz="2400" dirty="0" smtClean="0">
                <a:solidFill>
                  <a:schemeClr val="tx1"/>
                </a:solidFill>
                <a:cs typeface="+mn-ea"/>
                <a:sym typeface="+mn-ea"/>
              </a:rPr>
              <a:t> (Thursday), 13:30 ~ 15:30, mixed mode</a:t>
            </a:r>
          </a:p>
          <a:p>
            <a:pPr marL="796925" lvl="1" indent="-335280">
              <a:lnSpc>
                <a:spcPct val="120000"/>
              </a:lnSpc>
              <a:spcAft>
                <a:spcPts val="600"/>
              </a:spcAft>
              <a:buFont typeface="Arial" panose="020B0604020202020204" pitchFamily="34" charset="0"/>
              <a:buChar char="•"/>
            </a:pPr>
            <a:r>
              <a:rPr lang="en-US" altLang="zh-CN" sz="2000" dirty="0" smtClean="0">
                <a:solidFill>
                  <a:schemeClr val="tx1"/>
                </a:solidFill>
                <a:sym typeface="+mn-ea"/>
              </a:rPr>
              <a:t>Local: </a:t>
            </a:r>
            <a:r>
              <a:rPr lang="en-US" altLang="zh-CN" sz="2000" dirty="0">
                <a:solidFill>
                  <a:schemeClr val="tx1"/>
                </a:solidFill>
                <a:sym typeface="+mn-ea"/>
              </a:rPr>
              <a:t>Bellagio</a:t>
            </a:r>
            <a:r>
              <a:rPr lang="en-US" altLang="zh-CN" sz="2000" dirty="0" smtClean="0">
                <a:solidFill>
                  <a:schemeClr val="tx1"/>
                </a:solidFill>
                <a:sym typeface="+mn-ea"/>
              </a:rPr>
              <a:t>; </a:t>
            </a:r>
            <a:r>
              <a:rPr lang="en-US" altLang="zh-CN" sz="2000" dirty="0" err="1">
                <a:solidFill>
                  <a:schemeClr val="tx1"/>
                </a:solidFill>
                <a:sym typeface="+mn-ea"/>
              </a:rPr>
              <a:t>Webex</a:t>
            </a:r>
            <a:r>
              <a:rPr lang="en-US" altLang="zh-CN" sz="2000" dirty="0">
                <a:solidFill>
                  <a:schemeClr val="tx1"/>
                </a:solidFill>
                <a:sym typeface="+mn-ea"/>
              </a:rPr>
              <a:t>: </a:t>
            </a:r>
            <a:r>
              <a:rPr lang="en-US" altLang="zh-CN" sz="2000" dirty="0">
                <a:solidFill>
                  <a:schemeClr val="tx1"/>
                </a:solidFill>
              </a:rPr>
              <a:t>2332 329 9270</a:t>
            </a:r>
            <a:endParaRPr lang="en-US" altLang="zh-CN" sz="2000" dirty="0">
              <a:solidFill>
                <a:schemeClr val="tx1"/>
              </a:solidFill>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11-23/1627, AMP Communication Channel Usage Estimation Part 2: AC_BK, Sebastian Max (Ericsson)</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11-23/1724, Ambient </a:t>
            </a:r>
            <a:r>
              <a:rPr lang="en-US" altLang="en-US" sz="1800" kern="0" dirty="0" err="1">
                <a:solidFill>
                  <a:srgbClr val="00B050"/>
                </a:solidFill>
                <a:latin typeface="Calibri" panose="020F0502020204030204" pitchFamily="34" charset="0"/>
                <a:cs typeface="Calibri" panose="020F0502020204030204" pitchFamily="34" charset="0"/>
              </a:rPr>
              <a:t>IoT</a:t>
            </a:r>
            <a:r>
              <a:rPr lang="en-US" altLang="en-US" sz="1800" kern="0" dirty="0">
                <a:solidFill>
                  <a:srgbClr val="00B050"/>
                </a:solidFill>
                <a:latin typeface="Calibri" panose="020F0502020204030204" pitchFamily="34" charset="0"/>
                <a:cs typeface="Calibri" panose="020F0502020204030204" pitchFamily="34" charset="0"/>
              </a:rPr>
              <a:t> Positioning, </a:t>
            </a:r>
            <a:r>
              <a:rPr lang="en-US" altLang="en-US" sz="1800" kern="0" dirty="0" err="1">
                <a:solidFill>
                  <a:srgbClr val="00B050"/>
                </a:solidFill>
                <a:latin typeface="Calibri" panose="020F0502020204030204" pitchFamily="34" charset="0"/>
                <a:cs typeface="Calibri" panose="020F0502020204030204" pitchFamily="34" charset="0"/>
              </a:rPr>
              <a:t>Weijie</a:t>
            </a:r>
            <a:r>
              <a:rPr lang="en-US" altLang="en-US" sz="1800" kern="0" dirty="0">
                <a:solidFill>
                  <a:srgbClr val="00B050"/>
                </a:solidFill>
                <a:latin typeface="Calibri" panose="020F0502020204030204" pitchFamily="34" charset="0"/>
                <a:cs typeface="Calibri" panose="020F0502020204030204" pitchFamily="34" charset="0"/>
              </a:rPr>
              <a:t> Xu (OPPO</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11-23/1994, Simulation on coexistence of AMP traffic and existing traffic, </a:t>
            </a:r>
            <a:r>
              <a:rPr lang="en-US" altLang="en-US" sz="1600" kern="0" dirty="0" err="1" smtClean="0">
                <a:solidFill>
                  <a:srgbClr val="00B050"/>
                </a:solidFill>
                <a:latin typeface="Calibri" panose="020F0502020204030204" pitchFamily="34" charset="0"/>
                <a:cs typeface="Calibri" panose="020F0502020204030204" pitchFamily="34" charset="0"/>
              </a:rPr>
              <a:t>Weijie</a:t>
            </a:r>
            <a:r>
              <a:rPr lang="en-US" altLang="en-US" sz="16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11-23/2000, AMP Communication Channel Usage Estimation Part 3, Sebastian Max (Ericsson)</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11-23/2013, Discussions on AMP Link Budgets, Wei Lin (Huawei)</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11-23/2038, Close-rang AMP Backscattering in 2.4 GHz, </a:t>
            </a:r>
            <a:r>
              <a:rPr lang="en-US" altLang="en-US" sz="1600" kern="0" dirty="0" err="1" smtClean="0">
                <a:solidFill>
                  <a:srgbClr val="00B050"/>
                </a:solidFill>
                <a:latin typeface="Calibri" panose="020F0502020204030204" pitchFamily="34" charset="0"/>
                <a:cs typeface="Calibri" panose="020F0502020204030204" pitchFamily="34" charset="0"/>
              </a:rPr>
              <a:t>Rui</a:t>
            </a:r>
            <a:r>
              <a:rPr lang="en-US" altLang="en-US" sz="1600" kern="0" dirty="0" smtClean="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11-23/2042, Further Discussion on AMP PAR, </a:t>
            </a:r>
            <a:r>
              <a:rPr lang="en-US" altLang="en-US" sz="1600" kern="0" dirty="0" err="1" smtClean="0">
                <a:solidFill>
                  <a:srgbClr val="00B050"/>
                </a:solidFill>
                <a:latin typeface="Calibri" panose="020F0502020204030204" pitchFamily="34" charset="0"/>
                <a:cs typeface="Calibri" panose="020F0502020204030204" pitchFamily="34" charset="0"/>
              </a:rPr>
              <a:t>Yinan</a:t>
            </a:r>
            <a:r>
              <a:rPr lang="en-US" altLang="en-US" sz="16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11-23/2107, Simulation on coexistence of AMP traffic and existing traffic Part 2, </a:t>
            </a:r>
            <a:r>
              <a:rPr lang="en-US" altLang="en-US" sz="1600" strike="sngStrike" kern="0" dirty="0" err="1" smtClean="0">
                <a:solidFill>
                  <a:schemeClr val="tx1"/>
                </a:solidFill>
                <a:latin typeface="Calibri" panose="020F0502020204030204" pitchFamily="34" charset="0"/>
                <a:cs typeface="Calibri" panose="020F0502020204030204" pitchFamily="34" charset="0"/>
              </a:rPr>
              <a:t>Weijie</a:t>
            </a:r>
            <a:r>
              <a:rPr lang="en-US" altLang="en-US" sz="1600" strike="sngStrike" kern="0" dirty="0" smtClean="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11-23/2203, </a:t>
            </a:r>
            <a:r>
              <a:rPr lang="en-US" altLang="zh-CN" sz="1600" kern="0" dirty="0">
                <a:solidFill>
                  <a:srgbClr val="00B050"/>
                </a:solidFill>
                <a:latin typeface="Calibri" panose="020F0502020204030204" pitchFamily="34" charset="0"/>
                <a:cs typeface="Calibri" panose="020F0502020204030204" pitchFamily="34" charset="0"/>
              </a:rPr>
              <a:t>Draft Response to ITU-T SG20 LS on the draft Technical Report ITU-T </a:t>
            </a:r>
            <a:r>
              <a:rPr lang="en-US" altLang="zh-CN" sz="1600" kern="0" dirty="0" err="1">
                <a:solidFill>
                  <a:srgbClr val="00B050"/>
                </a:solidFill>
                <a:latin typeface="Calibri" panose="020F0502020204030204" pitchFamily="34" charset="0"/>
                <a:cs typeface="Calibri" panose="020F0502020204030204" pitchFamily="34" charset="0"/>
              </a:rPr>
              <a:t>YSTR.Ambient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11-23/0436, </a:t>
            </a:r>
            <a:r>
              <a:rPr lang="en-US" altLang="zh-CN" sz="1600" kern="0" dirty="0">
                <a:solidFill>
                  <a:srgbClr val="00B050"/>
                </a:solidFill>
                <a:latin typeface="Calibri" panose="020F0502020204030204" pitchFamily="34" charset="0"/>
                <a:cs typeface="Calibri" panose="020F0502020204030204" pitchFamily="34" charset="0"/>
              </a:rPr>
              <a:t>Updated Technical Report on support of AMP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devices in WLAN,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11-24/0047, </a:t>
            </a:r>
            <a:r>
              <a:rPr lang="en-US" altLang="zh-CN" sz="1600" kern="0" dirty="0">
                <a:solidFill>
                  <a:srgbClr val="00B050"/>
                </a:solidFill>
                <a:latin typeface="Calibri" panose="020F0502020204030204" pitchFamily="34" charset="0"/>
                <a:cs typeface="Calibri" panose="020F0502020204030204" pitchFamily="34" charset="0"/>
              </a:rPr>
              <a:t>AMP Station operation states, Solomon </a:t>
            </a:r>
            <a:r>
              <a:rPr lang="en-US" altLang="zh-CN" sz="1600" kern="0" dirty="0" err="1">
                <a:solidFill>
                  <a:srgbClr val="00B050"/>
                </a:solidFill>
                <a:latin typeface="Calibri" panose="020F0502020204030204" pitchFamily="34" charset="0"/>
                <a:cs typeface="Calibri" panose="020F0502020204030204" pitchFamily="34" charset="0"/>
              </a:rPr>
              <a:t>Trainin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a:solidFill>
                  <a:srgbClr val="00B050"/>
                </a:solidFill>
                <a:latin typeface="Calibri" panose="020F0502020204030204" pitchFamily="34" charset="0"/>
                <a:cs typeface="Calibri" panose="020F0502020204030204" pitchFamily="34" charset="0"/>
              </a:rPr>
              <a:t>)</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11-24/0056, How 11ba Handled SNR, Steve </a:t>
            </a:r>
            <a:r>
              <a:rPr lang="en-US" altLang="en-US" sz="1600" kern="0" dirty="0" err="1">
                <a:solidFill>
                  <a:schemeClr val="tx1"/>
                </a:solidFill>
                <a:latin typeface="Calibri" panose="020F0502020204030204" pitchFamily="34" charset="0"/>
                <a:cs typeface="Calibri" panose="020F0502020204030204" pitchFamily="34" charset="0"/>
              </a:rPr>
              <a:t>Shellhammer</a:t>
            </a:r>
            <a:r>
              <a:rPr lang="en-US" altLang="en-US" sz="1600" kern="0" dirty="0">
                <a:solidFill>
                  <a:schemeClr val="tx1"/>
                </a:solidFill>
                <a:latin typeface="Calibri" panose="020F0502020204030204" pitchFamily="34" charset="0"/>
                <a:cs typeface="Calibri" panose="020F0502020204030204" pitchFamily="34" charset="0"/>
              </a:rPr>
              <a:t> (Qualcomm)</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11-24/0075, Follow Up on AMP Link Budgets, Wei Lin (Huawei)	</a:t>
            </a:r>
            <a:endParaRPr lang="en-US" altLang="en-US"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11-24/0112, Uplink Modulations Comparison for AMP Devices, </a:t>
            </a:r>
            <a:r>
              <a:rPr lang="en-US" altLang="en-US" sz="1600" kern="0" dirty="0" err="1" smtClean="0">
                <a:solidFill>
                  <a:schemeClr val="tx1"/>
                </a:solidFill>
                <a:latin typeface="Calibri" panose="020F0502020204030204" pitchFamily="34" charset="0"/>
                <a:cs typeface="Calibri" panose="020F0502020204030204" pitchFamily="34" charset="0"/>
              </a:rPr>
              <a:t>Amichai</a:t>
            </a:r>
            <a:r>
              <a:rPr lang="en-US" altLang="en-US" sz="1600" kern="0" dirty="0" smtClean="0">
                <a:solidFill>
                  <a:schemeClr val="tx1"/>
                </a:solidFill>
                <a:latin typeface="Calibri" panose="020F0502020204030204" pitchFamily="34" charset="0"/>
                <a:cs typeface="Calibri" panose="020F0502020204030204" pitchFamily="34" charset="0"/>
              </a:rPr>
              <a:t> </a:t>
            </a:r>
            <a:r>
              <a:rPr lang="en-US" altLang="en-US" sz="1600" kern="0" dirty="0" err="1" smtClean="0">
                <a:solidFill>
                  <a:schemeClr val="tx1"/>
                </a:solidFill>
                <a:latin typeface="Calibri" panose="020F0502020204030204" pitchFamily="34" charset="0"/>
                <a:cs typeface="Calibri" panose="020F0502020204030204" pitchFamily="34" charset="0"/>
              </a:rPr>
              <a:t>Sanderovich</a:t>
            </a:r>
            <a:r>
              <a:rPr lang="en-US" altLang="en-US" sz="1600" kern="0" dirty="0" smtClean="0">
                <a:solidFill>
                  <a:schemeClr val="tx1"/>
                </a:solidFill>
                <a:latin typeface="Calibri" panose="020F0502020204030204" pitchFamily="34" charset="0"/>
                <a:cs typeface="Calibri" panose="020F0502020204030204" pitchFamily="34" charset="0"/>
              </a:rPr>
              <a:t> (</a:t>
            </a:r>
            <a:r>
              <a:rPr lang="en-US" altLang="en-US" sz="1600" kern="0" dirty="0" err="1" smtClean="0">
                <a:solidFill>
                  <a:schemeClr val="tx1"/>
                </a:solidFill>
                <a:latin typeface="Calibri" panose="020F0502020204030204" pitchFamily="34" charset="0"/>
                <a:cs typeface="Calibri" panose="020F0502020204030204" pitchFamily="34" charset="0"/>
              </a:rPr>
              <a:t>Wiliot</a:t>
            </a:r>
            <a:r>
              <a:rPr lang="en-US" altLang="en-US" sz="1600" kern="0" dirty="0" smtClean="0">
                <a:solidFill>
                  <a:schemeClr val="tx1"/>
                </a:solidFill>
                <a:latin typeface="Calibri" panose="020F0502020204030204" pitchFamily="34" charset="0"/>
                <a:cs typeface="Calibri" panose="020F0502020204030204" pitchFamily="34" charset="0"/>
              </a:rPr>
              <a:t>)</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TBC </a:t>
            </a:r>
            <a:r>
              <a:rPr lang="en-US" altLang="en-US" sz="1600" kern="0" dirty="0">
                <a:solidFill>
                  <a:schemeClr val="tx1"/>
                </a:solidFill>
                <a:latin typeface="Calibri" panose="020F0502020204030204" pitchFamily="34" charset="0"/>
                <a:cs typeface="Calibri" panose="020F0502020204030204" pitchFamily="34" charset="0"/>
              </a:rPr>
              <a:t>(call for submissions)</a:t>
            </a:r>
          </a:p>
          <a:p>
            <a:pPr marL="800100" lvl="1" indent="-342900" algn="just">
              <a:buFontTx/>
              <a:buChar char="•"/>
              <a:defRPr/>
            </a:pP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36898" y="1905040"/>
            <a:ext cx="4864100" cy="3568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20000"/>
              </a:lnSpc>
              <a:spcBef>
                <a:spcPts val="600"/>
              </a:spcBef>
              <a:buNone/>
              <a:defRPr/>
            </a:pPr>
            <a:r>
              <a:rPr lang="en-GB" altLang="en-US" u="sng" dirty="0" smtClean="0"/>
              <a:t>Monday (AM2,  Bellagio)</a:t>
            </a:r>
          </a:p>
          <a:p>
            <a:pPr lvl="0" eaLnBrk="0" hangingPunct="0">
              <a:lnSpc>
                <a:spcPct val="120000"/>
              </a:lnSpc>
              <a:spcBef>
                <a:spcPts val="600"/>
              </a:spcBef>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lnSpc>
                <a:spcPct val="120000"/>
              </a:lnSpc>
              <a:spcBef>
                <a:spcPts val="600"/>
              </a:spcBef>
              <a:defRPr/>
            </a:pPr>
            <a:r>
              <a:rPr lang="en-GB" altLang="en-US" dirty="0"/>
              <a:t>IEEE-SA IPR policies </a:t>
            </a:r>
            <a:r>
              <a:rPr lang="en-US" altLang="en-GB" dirty="0"/>
              <a:t>and meeting rules</a:t>
            </a:r>
          </a:p>
          <a:p>
            <a:pPr lvl="0" eaLnBrk="0" hangingPunct="0">
              <a:lnSpc>
                <a:spcPct val="120000"/>
              </a:lnSpc>
              <a:spcBef>
                <a:spcPts val="600"/>
              </a:spcBef>
              <a:defRPr/>
            </a:pPr>
            <a:r>
              <a:rPr lang="en-US" altLang="en-GB" dirty="0" smtClean="0"/>
              <a:t>Approve meeting </a:t>
            </a:r>
            <a:r>
              <a:rPr lang="en-GB" altLang="en-US" dirty="0" smtClean="0"/>
              <a:t>agenda</a:t>
            </a:r>
          </a:p>
          <a:p>
            <a:pPr lvl="0" eaLnBrk="0" hangingPunct="0">
              <a:lnSpc>
                <a:spcPct val="120000"/>
              </a:lnSpc>
              <a:spcBef>
                <a:spcPts val="600"/>
              </a:spcBef>
              <a:defRPr/>
            </a:pPr>
            <a:r>
              <a:rPr lang="en-US" altLang="zh-CN" dirty="0" smtClean="0"/>
              <a:t>Approve past meeting minutes</a:t>
            </a:r>
          </a:p>
          <a:p>
            <a:pPr lvl="0" eaLnBrk="0" hangingPunct="0">
              <a:lnSpc>
                <a:spcPct val="120000"/>
              </a:lnSpc>
              <a:spcBef>
                <a:spcPts val="600"/>
              </a:spcBef>
              <a:defRPr/>
            </a:pPr>
            <a:r>
              <a:rPr lang="en-GB" altLang="en-US" dirty="0" smtClean="0"/>
              <a:t>AMP SG timeline and progress review</a:t>
            </a:r>
          </a:p>
          <a:p>
            <a:pPr lvl="0" eaLnBrk="0" hangingPunct="0">
              <a:lnSpc>
                <a:spcPct val="120000"/>
              </a:lnSpc>
              <a:spcBef>
                <a:spcPts val="600"/>
              </a:spcBef>
              <a:defRPr/>
            </a:pPr>
            <a:r>
              <a:rPr lang="en-GB" altLang="en-US" dirty="0"/>
              <a:t>ITU-T SG20 liaison </a:t>
            </a:r>
            <a:r>
              <a:rPr lang="en-GB" altLang="en-US" dirty="0" smtClean="0"/>
              <a:t>response discussion</a:t>
            </a:r>
            <a:endParaRPr lang="en-GB" altLang="en-US" dirty="0"/>
          </a:p>
          <a:p>
            <a:pPr eaLnBrk="0" hangingPunct="0">
              <a:lnSpc>
                <a:spcPct val="120000"/>
              </a:lnSpc>
              <a:spcBef>
                <a:spcPts val="600"/>
              </a:spcBef>
              <a:defRPr/>
            </a:pPr>
            <a:r>
              <a:rPr lang="en-US" altLang="en-GB" dirty="0" smtClean="0"/>
              <a:t>Contribution discussion</a:t>
            </a:r>
          </a:p>
          <a:p>
            <a:pPr eaLnBrk="0" hangingPunct="0">
              <a:lnSpc>
                <a:spcPct val="120000"/>
              </a:lnSpc>
              <a:spcBef>
                <a:spcPts val="600"/>
              </a:spcBef>
              <a:defRPr/>
            </a:pPr>
            <a:r>
              <a:rPr lang="en-US" altLang="en-GB" dirty="0" smtClean="0"/>
              <a:t>Any </a:t>
            </a:r>
            <a:r>
              <a:rPr lang="en-US" altLang="en-GB" dirty="0"/>
              <a:t>other business?</a:t>
            </a:r>
          </a:p>
          <a:p>
            <a:pPr lvl="0" eaLnBrk="0" hangingPunct="0">
              <a:lnSpc>
                <a:spcPct val="120000"/>
              </a:lnSpc>
              <a:spcBef>
                <a:spcPts val="600"/>
              </a:spcBef>
              <a:defRPr/>
            </a:pPr>
            <a:r>
              <a:rPr lang="en-GB" altLang="en-US" dirty="0">
                <a:sym typeface="+mn-ea"/>
              </a:rPr>
              <a:t>Recess</a:t>
            </a:r>
            <a:endParaRPr lang="en-GB" altLang="en-US" dirty="0"/>
          </a:p>
        </p:txBody>
      </p:sp>
      <p:sp>
        <p:nvSpPr>
          <p:cNvPr id="7" name="Rectangle 3"/>
          <p:cNvSpPr txBox="1">
            <a:spLocks noChangeArrowheads="1"/>
          </p:cNvSpPr>
          <p:nvPr/>
        </p:nvSpPr>
        <p:spPr bwMode="auto">
          <a:xfrm>
            <a:off x="6280083" y="1726883"/>
            <a:ext cx="5014916" cy="2387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Tuesday (AM2</a:t>
            </a:r>
            <a:r>
              <a:rPr lang="en-US" altLang="en-US" u="sng" dirty="0" smtClean="0"/>
              <a:t>, Bellagio</a:t>
            </a:r>
            <a:r>
              <a:rPr lang="en-GB" altLang="en-US" u="sng" dirty="0" smtClean="0"/>
              <a:t>)</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t>Liaison Response </a:t>
            </a:r>
            <a:r>
              <a:rPr lang="en-US" altLang="en-GB" dirty="0" smtClean="0"/>
              <a:t>to ITU-T SG20 discussion</a:t>
            </a:r>
            <a:endParaRPr lang="en-US" altLang="en-GB" dirty="0"/>
          </a:p>
          <a:p>
            <a:pPr eaLnBrk="0" hangingPunct="0">
              <a:defRPr/>
            </a:pPr>
            <a:r>
              <a:rPr lang="en-US" altLang="en-GB" dirty="0" smtClean="0"/>
              <a:t>Contribution </a:t>
            </a:r>
            <a:r>
              <a:rPr lang="en-US" altLang="en-GB" dirty="0"/>
              <a:t>discussion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8" name="Rectangle 3"/>
          <p:cNvSpPr txBox="1">
            <a:spLocks noChangeArrowheads="1"/>
          </p:cNvSpPr>
          <p:nvPr/>
        </p:nvSpPr>
        <p:spPr bwMode="auto">
          <a:xfrm>
            <a:off x="6261097" y="4114782"/>
            <a:ext cx="5014916" cy="228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Thursday (PM1, Bellagio)</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a:t>
            </a:r>
            <a:r>
              <a:rPr lang="en-US" altLang="en-GB" dirty="0"/>
              <a:t>discussion</a:t>
            </a:r>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Adjourn</a:t>
            </a:r>
            <a:endParaRPr lang="en-GB" altLang="en-US" dirty="0"/>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Jan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review</a:t>
            </a:r>
          </a:p>
          <a:p>
            <a:pPr lvl="0" eaLnBrk="0" hangingPunct="0">
              <a:defRPr/>
            </a:pPr>
            <a:r>
              <a:rPr lang="en-GB" altLang="en-US" dirty="0" smtClean="0"/>
              <a:t>ITU-T SG20 Liaison Response (11-23/2203) discussion</a:t>
            </a:r>
          </a:p>
          <a:p>
            <a:pPr eaLnBrk="0" hangingPunct="0">
              <a:defRPr/>
            </a:pPr>
            <a:r>
              <a:rPr lang="en-US" altLang="en-GB" dirty="0" smtClean="0"/>
              <a:t>Contribution discussion</a:t>
            </a:r>
          </a:p>
          <a:p>
            <a:pPr marL="742950" lvl="2" indent="-342900" eaLnBrk="0" hangingPunct="0">
              <a:defRPr/>
            </a:pPr>
            <a:r>
              <a:rPr lang="en-US" altLang="en-US" sz="1600" b="1" dirty="0" smtClean="0">
                <a:solidFill>
                  <a:srgbClr val="00B050"/>
                </a:solidFill>
              </a:rPr>
              <a:t>11-23/0436r1, </a:t>
            </a:r>
            <a:r>
              <a:rPr lang="en-US" altLang="zh-CN" sz="1600" b="1" dirty="0">
                <a:solidFill>
                  <a:srgbClr val="00B050"/>
                </a:solidFill>
              </a:rPr>
              <a:t>Updated Technical Report on support of AMP </a:t>
            </a:r>
            <a:r>
              <a:rPr lang="en-US" altLang="zh-CN" sz="1600" b="1" dirty="0" err="1">
                <a:solidFill>
                  <a:srgbClr val="00B050"/>
                </a:solidFill>
              </a:rPr>
              <a:t>IoT</a:t>
            </a:r>
            <a:r>
              <a:rPr lang="en-US" altLang="zh-CN" sz="1600" b="1" dirty="0">
                <a:solidFill>
                  <a:srgbClr val="00B050"/>
                </a:solidFill>
              </a:rPr>
              <a:t> devices in WLAN, </a:t>
            </a:r>
            <a:r>
              <a:rPr lang="en-US" altLang="zh-CN" sz="1600" b="1" dirty="0" err="1">
                <a:solidFill>
                  <a:srgbClr val="00B050"/>
                </a:solidFill>
              </a:rPr>
              <a:t>Yinan</a:t>
            </a:r>
            <a:r>
              <a:rPr lang="en-US" altLang="zh-CN" sz="1600" b="1" dirty="0">
                <a:solidFill>
                  <a:srgbClr val="00B050"/>
                </a:solidFill>
              </a:rPr>
              <a:t> Qi (OPPO)</a:t>
            </a:r>
          </a:p>
          <a:p>
            <a:pPr marL="742950" lvl="2" indent="-342900" eaLnBrk="0" hangingPunct="0">
              <a:defRPr/>
            </a:pPr>
            <a:r>
              <a:rPr lang="en-US" altLang="en-US" sz="1600" b="1" dirty="0">
                <a:solidFill>
                  <a:srgbClr val="00B050"/>
                </a:solidFill>
              </a:rPr>
              <a:t>11-24/0047, </a:t>
            </a:r>
            <a:r>
              <a:rPr lang="en-US" altLang="zh-CN" sz="1600" b="1" dirty="0">
                <a:solidFill>
                  <a:srgbClr val="00B050"/>
                </a:solidFill>
              </a:rPr>
              <a:t>AMP Station operation states, Solomon </a:t>
            </a:r>
            <a:r>
              <a:rPr lang="en-US" altLang="zh-CN" sz="1600" b="1" dirty="0" err="1">
                <a:solidFill>
                  <a:srgbClr val="00B050"/>
                </a:solidFill>
              </a:rPr>
              <a:t>Trainin</a:t>
            </a:r>
            <a:r>
              <a:rPr lang="en-US" altLang="zh-CN" sz="1600" b="1" dirty="0">
                <a:solidFill>
                  <a:srgbClr val="00B050"/>
                </a:solidFill>
              </a:rPr>
              <a:t> (</a:t>
            </a:r>
            <a:r>
              <a:rPr lang="en-US" altLang="zh-CN" sz="1600" b="1" dirty="0" err="1">
                <a:solidFill>
                  <a:srgbClr val="00B050"/>
                </a:solidFill>
              </a:rPr>
              <a:t>Wiliot</a:t>
            </a:r>
            <a:r>
              <a:rPr lang="en-US" altLang="zh-CN" sz="1600" b="1" dirty="0">
                <a:solidFill>
                  <a:srgbClr val="00B050"/>
                </a:solidFill>
              </a:rPr>
              <a:t>)</a:t>
            </a:r>
            <a:endParaRPr lang="en-US" altLang="en-US" sz="1600" b="1" dirty="0">
              <a:solidFill>
                <a:srgbClr val="00B050"/>
              </a:solidFill>
            </a:endParaRP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Nov plenary</a:t>
            </a:r>
            <a:r>
              <a:rPr lang="en-US" altLang="zh-CN" dirty="0" smtClean="0"/>
              <a:t> </a:t>
            </a:r>
            <a:r>
              <a:rPr lang="en-GB" altLang="en-US" dirty="0" smtClean="0"/>
              <a:t>session as below:</a:t>
            </a:r>
          </a:p>
          <a:p>
            <a:pPr lvl="1" indent="-342900" eaLnBrk="0" hangingPunct="0">
              <a:buFontTx/>
              <a:buChar char="-"/>
              <a:defRPr/>
            </a:pPr>
            <a:r>
              <a:rPr lang="en-GB" altLang="en-US" dirty="0">
                <a:hlinkClick r:id="rId2"/>
              </a:rPr>
              <a:t>https://</a:t>
            </a:r>
            <a:r>
              <a:rPr lang="en-GB" altLang="en-US" dirty="0" smtClean="0">
                <a:hlinkClick r:id="rId2"/>
              </a:rPr>
              <a:t>mentor.ieee.org/802.11/dcn/23/11-23-2158-00-0amp-802-11-amp-sg-meeting-minutes-for-november-2023-plenary.docx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a:t>
            </a:r>
            <a:r>
              <a:rPr lang="en-GB" altLang="en-US" dirty="0" err="1" smtClean="0"/>
              <a:t>Yinan</a:t>
            </a:r>
            <a:r>
              <a:rPr lang="en-GB" altLang="en-US" dirty="0" smtClean="0"/>
              <a:t> Qi</a:t>
            </a:r>
            <a:endParaRPr lang="en-GB" altLang="en-US" dirty="0"/>
          </a:p>
          <a:p>
            <a:pPr marL="0" lvl="0" indent="0" eaLnBrk="0" hangingPunct="0">
              <a:buNone/>
              <a:defRPr/>
            </a:pPr>
            <a:r>
              <a:rPr lang="en-GB" altLang="en-US" dirty="0" smtClean="0"/>
              <a:t>Result</a:t>
            </a:r>
            <a:r>
              <a:rPr lang="en-GB" altLang="en-US" dirty="0" smtClean="0"/>
              <a:t>: Approved with unanimous consensus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p:nvPr/>
        </p:nvSpPr>
        <p:spPr>
          <a:xfrm>
            <a:off x="914400" y="1828843"/>
            <a:ext cx="10361613" cy="2703669"/>
          </a:xfrm>
          <a:prstGeom prst="rect">
            <a:avLst/>
          </a:prstGeom>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p>
          <a:p>
            <a:pPr marL="285750">
              <a:lnSpc>
                <a:spcPct val="120000"/>
              </a:lnSpc>
              <a:spcAft>
                <a:spcPts val="600"/>
              </a:spcAft>
              <a:buFontTx/>
              <a:buChar char="-"/>
            </a:pPr>
            <a:r>
              <a:rPr lang="en-US" altLang="zh-CN" sz="1800" kern="0" dirty="0">
                <a:sym typeface="+mn-ea"/>
              </a:rPr>
              <a:t>The </a:t>
            </a:r>
            <a:r>
              <a:rPr lang="en-US" altLang="zh-CN" sz="1800" kern="0" dirty="0" smtClean="0">
                <a:sym typeface="+mn-ea"/>
              </a:rPr>
              <a:t>AMP PAR/CSD was approved by WG to submit to EC for pre-view during Nov 2023 session.</a:t>
            </a:r>
            <a:endParaRPr lang="en-US" altLang="zh-CN" sz="1800" kern="0" dirty="0">
              <a:sym typeface="+mn-ea"/>
            </a:endParaRPr>
          </a:p>
        </p:txBody>
      </p:sp>
      <p:grpSp>
        <p:nvGrpSpPr>
          <p:cNvPr id="44" name="组合 43"/>
          <p:cNvGrpSpPr/>
          <p:nvPr/>
        </p:nvGrpSpPr>
        <p:grpSpPr>
          <a:xfrm>
            <a:off x="914536" y="4595286"/>
            <a:ext cx="10259981" cy="1576842"/>
            <a:chOff x="914536" y="4948483"/>
            <a:chExt cx="10259981" cy="1576842"/>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t>Sep 2023</a:t>
              </a:r>
              <a:endParaRPr lang="en-US" dirty="0"/>
            </a:p>
          </p:txBody>
        </p:sp>
        <p:sp>
          <p:nvSpPr>
            <p:cNvPr id="11" name="文本框 10"/>
            <p:cNvSpPr txBox="1"/>
            <p:nvPr/>
          </p:nvSpPr>
          <p:spPr>
            <a:xfrm>
              <a:off x="5596157" y="6043055"/>
              <a:ext cx="990574" cy="276999"/>
            </a:xfrm>
            <a:prstGeom prst="rect">
              <a:avLst/>
            </a:prstGeom>
            <a:noFill/>
          </p:spPr>
          <p:txBody>
            <a:bodyPr wrap="square" rtlCol="0">
              <a:spAutoFit/>
            </a:bodyPr>
            <a:lstStyle/>
            <a:p>
              <a:r>
                <a:rPr lang="en-US" b="1" dirty="0" smtClean="0">
                  <a:solidFill>
                    <a:srgbClr val="00B050"/>
                  </a:solidFill>
                </a:rPr>
                <a:t>Nov 2023</a:t>
              </a:r>
              <a:endParaRPr lang="en-US" b="1" dirty="0">
                <a:solidFill>
                  <a:srgbClr val="00B050"/>
                </a:solidFill>
              </a:endParaRPr>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solidFill>
                    <a:srgbClr val="00B050"/>
                  </a:solidFill>
                </a:rPr>
                <a:t>SG Kick-off</a:t>
              </a:r>
            </a:p>
            <a:p>
              <a:r>
                <a:rPr lang="en-US" dirty="0" smtClean="0">
                  <a:solidFill>
                    <a:srgbClr val="00B050"/>
                  </a:solidFill>
                </a:rPr>
                <a:t>PAR/CSD draft</a:t>
              </a:r>
              <a:endParaRPr lang="en-US" dirty="0">
                <a:solidFill>
                  <a:srgbClr val="00B050"/>
                </a:solidFill>
              </a:endParaRPr>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solidFill>
                    <a:srgbClr val="00B050"/>
                  </a:solidFill>
                </a:rPr>
                <a:t>PAR/CSD development</a:t>
              </a: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solidFill>
                    <a:srgbClr val="00B050"/>
                  </a:solidFill>
                </a:rPr>
                <a:t>PAR/CSD development</a:t>
              </a:r>
              <a:endParaRPr lang="en-US" dirty="0">
                <a:solidFill>
                  <a:srgbClr val="00B050"/>
                </a:solidFill>
              </a:endParaRPr>
            </a:p>
          </p:txBody>
        </p:sp>
        <p:sp>
          <p:nvSpPr>
            <p:cNvPr id="24" name="文本框 23"/>
            <p:cNvSpPr txBox="1"/>
            <p:nvPr/>
          </p:nvSpPr>
          <p:spPr>
            <a:xfrm>
              <a:off x="10164597" y="6043055"/>
              <a:ext cx="990574" cy="276999"/>
            </a:xfrm>
            <a:prstGeom prst="rect">
              <a:avLst/>
            </a:prstGeom>
            <a:noFill/>
          </p:spPr>
          <p:txBody>
            <a:bodyPr wrap="square" rtlCol="0">
              <a:spAutoFit/>
            </a:bodyPr>
            <a:lstStyle/>
            <a:p>
              <a:r>
                <a:rPr lang="en-US" dirty="0" smtClean="0"/>
                <a:t>May 2024</a:t>
              </a:r>
              <a:endParaRPr lang="en-US" dirty="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943" y="5502481"/>
              <a:ext cx="990574" cy="276999"/>
            </a:xfrm>
            <a:prstGeom prst="rect">
              <a:avLst/>
            </a:prstGeom>
            <a:noFill/>
          </p:spPr>
          <p:txBody>
            <a:bodyPr wrap="square" rtlCol="0">
              <a:spAutoFit/>
            </a:bodyPr>
            <a:lstStyle/>
            <a:p>
              <a:r>
                <a:rPr lang="en-US" dirty="0" smtClean="0"/>
                <a:t>TG kickoff</a:t>
              </a:r>
              <a:endParaRPr lang="en-US" dirty="0"/>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785" y="4948483"/>
              <a:ext cx="1143344" cy="830997"/>
            </a:xfrm>
            <a:prstGeom prst="rect">
              <a:avLst/>
            </a:prstGeom>
            <a:noFill/>
          </p:spPr>
          <p:txBody>
            <a:bodyPr wrap="square" rtlCol="0">
              <a:spAutoFit/>
            </a:bodyPr>
            <a:lstStyle/>
            <a:p>
              <a:r>
                <a:rPr lang="en-US" dirty="0" smtClean="0">
                  <a:solidFill>
                    <a:srgbClr val="FF0000"/>
                  </a:solidFill>
                </a:rPr>
                <a:t>Comments reply and potential update</a:t>
              </a:r>
              <a:endParaRPr lang="en-US" dirty="0">
                <a:solidFill>
                  <a:srgbClr val="FF0000"/>
                </a:solidFill>
              </a:endParaRPr>
            </a:p>
          </p:txBody>
        </p:sp>
        <p:sp>
          <p:nvSpPr>
            <p:cNvPr id="32" name="文本框 31"/>
            <p:cNvSpPr txBox="1"/>
            <p:nvPr/>
          </p:nvSpPr>
          <p:spPr>
            <a:xfrm>
              <a:off x="5212215" y="5322393"/>
              <a:ext cx="1888866" cy="461665"/>
            </a:xfrm>
            <a:prstGeom prst="rect">
              <a:avLst/>
            </a:prstGeom>
            <a:noFill/>
          </p:spPr>
          <p:txBody>
            <a:bodyPr wrap="square" rtlCol="0">
              <a:spAutoFit/>
            </a:bodyPr>
            <a:lstStyle/>
            <a:p>
              <a:r>
                <a:rPr lang="en-US" dirty="0" smtClean="0">
                  <a:solidFill>
                    <a:srgbClr val="00B050"/>
                  </a:solidFill>
                </a:rPr>
                <a:t>WG approve PAR/CSD submitted to EC for review </a:t>
              </a:r>
              <a:endParaRPr lang="en-US" dirty="0">
                <a:solidFill>
                  <a:srgbClr val="00B050"/>
                </a:solidFill>
              </a:endParaRPr>
            </a:p>
          </p:txBody>
        </p:sp>
        <p:sp>
          <p:nvSpPr>
            <p:cNvPr id="33" name="文本框 32"/>
            <p:cNvSpPr txBox="1"/>
            <p:nvPr/>
          </p:nvSpPr>
          <p:spPr>
            <a:xfrm>
              <a:off x="7980846" y="5133149"/>
              <a:ext cx="731610" cy="646331"/>
            </a:xfrm>
            <a:prstGeom prst="rect">
              <a:avLst/>
            </a:prstGeom>
            <a:noFill/>
          </p:spPr>
          <p:txBody>
            <a:bodyPr wrap="square" rtlCol="0">
              <a:spAutoFit/>
            </a:bodyPr>
            <a:lstStyle/>
            <a:p>
              <a:r>
                <a:rPr lang="en-US" dirty="0" smtClean="0">
                  <a:solidFill>
                    <a:srgbClr val="00B0F0"/>
                  </a:solidFill>
                </a:rPr>
                <a:t>EC Review in Feb</a:t>
              </a:r>
              <a:endParaRPr lang="en-US" dirty="0">
                <a:solidFill>
                  <a:srgbClr val="00B0F0"/>
                </a:solidFill>
              </a:endParaRP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39"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Jan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Liaison </a:t>
            </a:r>
            <a:r>
              <a:rPr lang="en-US" altLang="en-GB" dirty="0"/>
              <a:t>Response </a:t>
            </a:r>
            <a:r>
              <a:rPr lang="en-US" altLang="en-GB" dirty="0" smtClean="0"/>
              <a:t>to ITU-T SG20 discussion</a:t>
            </a:r>
            <a:endParaRPr lang="en-US" altLang="en-GB" dirty="0"/>
          </a:p>
          <a:p>
            <a:pPr eaLnBrk="0" hangingPunct="0">
              <a:defRPr/>
            </a:pPr>
            <a:r>
              <a:rPr lang="en-US" altLang="en-GB" dirty="0" smtClean="0"/>
              <a:t>Contribution </a:t>
            </a:r>
            <a:r>
              <a:rPr lang="en-US" altLang="en-GB" dirty="0" smtClean="0"/>
              <a:t>discussion</a:t>
            </a:r>
          </a:p>
          <a:p>
            <a:pPr marL="800100" lvl="1" indent="-342900" algn="just">
              <a:buFontTx/>
              <a:buChar char="•"/>
              <a:defRPr/>
            </a:pPr>
            <a:r>
              <a:rPr lang="en-US" altLang="en-US" sz="1600" kern="0" dirty="0">
                <a:latin typeface="Calibri" panose="020F0502020204030204" pitchFamily="34" charset="0"/>
                <a:cs typeface="Calibri" panose="020F0502020204030204" pitchFamily="34" charset="0"/>
              </a:rPr>
              <a:t>11-24/0056, How 11ba Handled SNR, Steve </a:t>
            </a:r>
            <a:r>
              <a:rPr lang="en-US" altLang="en-US" sz="1600" kern="0" dirty="0" err="1">
                <a:latin typeface="Calibri" panose="020F0502020204030204" pitchFamily="34" charset="0"/>
                <a:cs typeface="Calibri" panose="020F0502020204030204" pitchFamily="34" charset="0"/>
              </a:rPr>
              <a:t>Shellhammer</a:t>
            </a:r>
            <a:r>
              <a:rPr lang="en-US" altLang="en-US" sz="1600" kern="0" dirty="0">
                <a:latin typeface="Calibri" panose="020F0502020204030204" pitchFamily="34" charset="0"/>
                <a:cs typeface="Calibri" panose="020F0502020204030204" pitchFamily="34" charset="0"/>
              </a:rPr>
              <a:t> (Qualcomm)</a:t>
            </a:r>
          </a:p>
          <a:p>
            <a:pPr marL="800100" lvl="1" indent="-342900" algn="just">
              <a:buFontTx/>
              <a:buChar char="•"/>
              <a:defRPr/>
            </a:pPr>
            <a:r>
              <a:rPr lang="en-US" altLang="en-US" sz="1600" kern="0" dirty="0">
                <a:latin typeface="Calibri" panose="020F0502020204030204" pitchFamily="34" charset="0"/>
                <a:cs typeface="Calibri" panose="020F0502020204030204" pitchFamily="34" charset="0"/>
              </a:rPr>
              <a:t>11-24/0075, Follow Up on AMP Link Budgets, Wei Lin (Huawei</a:t>
            </a:r>
            <a:r>
              <a:rPr lang="en-US" altLang="en-US" sz="1600" kern="0" dirty="0" smtClean="0">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latin typeface="Calibri" panose="020F0502020204030204" pitchFamily="34" charset="0"/>
                <a:cs typeface="Calibri" panose="020F0502020204030204" pitchFamily="34" charset="0"/>
              </a:rPr>
              <a:t>11-24/0112, Uplink Modulations Comparison for AMP Devices, </a:t>
            </a:r>
            <a:r>
              <a:rPr lang="en-US" altLang="en-US" sz="1600" kern="0" dirty="0" err="1">
                <a:latin typeface="Calibri" panose="020F0502020204030204" pitchFamily="34" charset="0"/>
                <a:cs typeface="Calibri" panose="020F0502020204030204" pitchFamily="34" charset="0"/>
              </a:rPr>
              <a:t>Amichai</a:t>
            </a:r>
            <a:r>
              <a:rPr lang="en-US" altLang="en-US" sz="1600" kern="0" dirty="0">
                <a:latin typeface="Calibri" panose="020F0502020204030204" pitchFamily="34" charset="0"/>
                <a:cs typeface="Calibri" panose="020F0502020204030204" pitchFamily="34" charset="0"/>
              </a:rPr>
              <a:t> </a:t>
            </a:r>
            <a:r>
              <a:rPr lang="en-US" altLang="en-US" sz="1600" kern="0" dirty="0" err="1">
                <a:latin typeface="Calibri" panose="020F0502020204030204" pitchFamily="34" charset="0"/>
                <a:cs typeface="Calibri" panose="020F0502020204030204" pitchFamily="34" charset="0"/>
              </a:rPr>
              <a:t>Sanderovich</a:t>
            </a:r>
            <a:r>
              <a:rPr lang="en-US" altLang="en-US" sz="1600" kern="0" dirty="0">
                <a:latin typeface="Calibri" panose="020F0502020204030204" pitchFamily="34" charset="0"/>
                <a:cs typeface="Calibri" panose="020F0502020204030204" pitchFamily="34" charset="0"/>
              </a:rPr>
              <a:t> (</a:t>
            </a:r>
            <a:r>
              <a:rPr lang="en-US" altLang="en-US" sz="1600" kern="0" dirty="0" err="1" smtClean="0">
                <a:latin typeface="Calibri" panose="020F0502020204030204" pitchFamily="34" charset="0"/>
                <a:cs typeface="Calibri" panose="020F0502020204030204" pitchFamily="34" charset="0"/>
              </a:rPr>
              <a:t>Wiliot</a:t>
            </a:r>
            <a:r>
              <a:rPr lang="en-US" altLang="en-US" sz="1600" kern="0" dirty="0" smtClean="0">
                <a:latin typeface="Calibri" panose="020F0502020204030204" pitchFamily="34" charset="0"/>
                <a:cs typeface="Calibri" panose="020F0502020204030204" pitchFamily="34" charset="0"/>
              </a:rPr>
              <a:t>) </a:t>
            </a:r>
            <a:r>
              <a:rPr lang="en-US" altLang="en-US" sz="1600" kern="0" dirty="0">
                <a:latin typeface="Calibri" panose="020F0502020204030204" pitchFamily="34" charset="0"/>
                <a:cs typeface="Calibri" panose="020F0502020204030204" pitchFamily="34" charset="0"/>
              </a:rPr>
              <a:t>	</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Jan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18</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Contribution discussion</a:t>
            </a:r>
          </a:p>
          <a:p>
            <a:pPr lvl="1" eaLnBrk="0" hangingPunct="0">
              <a:defRPr/>
            </a:pPr>
            <a:r>
              <a:rPr lang="en-US" altLang="en-GB" dirty="0" smtClean="0"/>
              <a:t>TBD</a:t>
            </a:r>
            <a:endParaRPr lang="en-US" altLang="en-GB" dirty="0"/>
          </a:p>
          <a:p>
            <a:pPr eaLnBrk="0" hangingPunct="0">
              <a:defRPr/>
            </a:pPr>
            <a:r>
              <a:rPr lang="en-US" altLang="en-GB" dirty="0" smtClean="0"/>
              <a:t>Teleconference Plan</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5062</TotalTime>
  <Words>2916</Words>
  <Application>Microsoft Office PowerPoint</Application>
  <PresentationFormat>宽屏</PresentationFormat>
  <Paragraphs>418</Paragraphs>
  <Slides>28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28</vt:i4>
      </vt:variant>
    </vt:vector>
  </HeadingPairs>
  <TitlesOfParts>
    <vt:vector size="39"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Bo</cp:lastModifiedBy>
  <cp:revision>123</cp:revision>
  <cp:lastPrinted>2014-11-04T15:04:00Z</cp:lastPrinted>
  <dcterms:created xsi:type="dcterms:W3CDTF">2007-04-17T18:10:00Z</dcterms:created>
  <dcterms:modified xsi:type="dcterms:W3CDTF">2024-01-16T13:31:18Z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