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0"/>
  </p:notesMasterIdLst>
  <p:handoutMasterIdLst>
    <p:handoutMasterId r:id="rId31"/>
  </p:handoutMasterIdLst>
  <p:sldIdLst>
    <p:sldId id="1263" r:id="rId2"/>
    <p:sldId id="1266" r:id="rId3"/>
    <p:sldId id="1267" r:id="rId4"/>
    <p:sldId id="1268" r:id="rId5"/>
    <p:sldId id="1269" r:id="rId6"/>
    <p:sldId id="1270" r:id="rId7"/>
    <p:sldId id="1271" r:id="rId8"/>
    <p:sldId id="1272" r:id="rId9"/>
    <p:sldId id="1273" r:id="rId10"/>
    <p:sldId id="1274" r:id="rId11"/>
    <p:sldId id="1275" r:id="rId12"/>
    <p:sldId id="1276" r:id="rId13"/>
    <p:sldId id="1277" r:id="rId14"/>
    <p:sldId id="1278" r:id="rId15"/>
    <p:sldId id="1279" r:id="rId16"/>
    <p:sldId id="1280" r:id="rId17"/>
    <p:sldId id="1281" r:id="rId18"/>
    <p:sldId id="1282" r:id="rId19"/>
    <p:sldId id="1298" r:id="rId20"/>
    <p:sldId id="1296" r:id="rId21"/>
    <p:sldId id="1283" r:id="rId22"/>
    <p:sldId id="1284" r:id="rId23"/>
    <p:sldId id="1295" r:id="rId24"/>
    <p:sldId id="1297" r:id="rId25"/>
    <p:sldId id="1286" r:id="rId26"/>
    <p:sldId id="1287" r:id="rId27"/>
    <p:sldId id="1289" r:id="rId28"/>
    <p:sldId id="1291" r:id="rId29"/>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93" autoAdjust="0"/>
    <p:restoredTop sz="95405"/>
  </p:normalViewPr>
  <p:slideViewPr>
    <p:cSldViewPr showGuides="1">
      <p:cViewPr varScale="1">
        <p:scale>
          <a:sx n="78" d="100"/>
          <a:sy n="78" d="100"/>
        </p:scale>
        <p:origin x="264"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Jan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23</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/2170</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7.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ec/dcn/22/ec-22-0204-00-00EC-2022-nov-ieee-802-mixed-mode-plenary-meeting-av-training.pptx"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touchpoint.eventsair.com/2024-jan-ieee-802-wireless-interim-session/registration"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3/11-23-2158-00-0amp-802-11-amp-sg-meeting-minutes-for-november-2023-plenary.docx" TargetMode="Externa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7.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Jan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SG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Jan Interim 2024</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2024-01-02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294"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Guideline for Straw Polls during AMP SG Teleconference/E-meeting</a:t>
            </a:r>
            <a:endParaRPr lang="en-US" altLang="zh-CN" sz="3200" kern="0" dirty="0"/>
          </a:p>
        </p:txBody>
      </p:sp>
      <p:sp>
        <p:nvSpPr>
          <p:cNvPr id="6" name="文本占位符 2"/>
          <p:cNvSpPr txBox="1"/>
          <p:nvPr/>
        </p:nvSpPr>
        <p:spPr>
          <a:xfrm>
            <a:off x="914400" y="1822376"/>
            <a:ext cx="10361930" cy="4425950"/>
          </a:xfrm>
          <a:prstGeom prst="rect">
            <a:avLst/>
          </a:prstGeom>
        </p:spPr>
        <p:txBody>
          <a:bodyPr>
            <a:no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spcBef>
                <a:spcPts val="0"/>
              </a:spcBef>
            </a:pPr>
            <a:r>
              <a:rPr lang="en-US" altLang="zh-CN" sz="1200" kern="0" dirty="0" smtClean="0">
                <a:latin typeface="Arial" panose="020B0604020202020204" pitchFamily="34" charset="0"/>
                <a:cs typeface="Arial" panose="020B0604020202020204" pitchFamily="34" charset="0"/>
              </a:rPr>
              <a:t>Each member that intends to join the conference call (</a:t>
            </a:r>
            <a:r>
              <a:rPr lang="en-US" altLang="zh-CN" sz="1200" kern="0" dirty="0" err="1" smtClean="0">
                <a:latin typeface="Arial" panose="020B0604020202020204" pitchFamily="34" charset="0"/>
                <a:cs typeface="Arial" panose="020B0604020202020204" pitchFamily="34" charset="0"/>
              </a:rPr>
              <a:t>webex</a:t>
            </a:r>
            <a:r>
              <a:rPr lang="en-US" altLang="zh-CN" sz="1200" kern="0" dirty="0" smtClean="0">
                <a:latin typeface="Arial" panose="020B0604020202020204" pitchFamily="34" charset="0"/>
                <a:cs typeface="Arial" panose="020B0604020202020204" pitchFamily="34" charset="0"/>
              </a:rPr>
              <a:t>) and vote needs to:</a:t>
            </a:r>
          </a:p>
          <a:p>
            <a:pPr>
              <a:spcBef>
                <a:spcPts val="0"/>
              </a:spcBef>
            </a:pPr>
            <a:r>
              <a:rPr lang="en-US" altLang="zh-CN" sz="1200" b="0" kern="0" dirty="0" smtClean="0">
                <a:latin typeface="Arial" panose="020B0604020202020204" pitchFamily="34" charset="0"/>
                <a:cs typeface="Arial" panose="020B0604020202020204" pitchFamily="34" charset="0"/>
              </a:rPr>
              <a:t>1)    Ensure that their name and affiliation is listed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a:spcBef>
                <a:spcPts val="0"/>
              </a:spcBef>
            </a:pPr>
            <a:r>
              <a:rPr lang="en-US" altLang="zh-CN" sz="1200" b="0" kern="0" dirty="0" smtClean="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a:spcBef>
                <a:spcPts val="0"/>
              </a:spcBef>
            </a:pPr>
            <a:r>
              <a:rPr lang="en-US" altLang="zh-CN" sz="1200" b="0" kern="0" dirty="0" smtClean="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One or more Straw Polls can be run for each presentation (no motions allowed)</a:t>
            </a:r>
          </a:p>
          <a:p>
            <a:pPr>
              <a:spcBef>
                <a:spcPts val="0"/>
              </a:spcBef>
            </a:pPr>
            <a:r>
              <a:rPr lang="en-US" altLang="zh-CN" sz="1200" b="0" kern="0" dirty="0" smtClean="0">
                <a:latin typeface="Arial" panose="020B0604020202020204" pitchFamily="34" charset="0"/>
                <a:cs typeface="Arial" panose="020B0604020202020204" pitchFamily="34" charset="0"/>
              </a:rPr>
              <a:t>1)    Straw Poll will first be shown on the screen (after discussions as usual))</a:t>
            </a:r>
          </a:p>
          <a:p>
            <a:pPr>
              <a:spcBef>
                <a:spcPts val="0"/>
              </a:spcBef>
            </a:pPr>
            <a:r>
              <a:rPr lang="en-US" altLang="zh-CN" sz="1200" b="0" kern="0" dirty="0" smtClean="0">
                <a:latin typeface="Arial" panose="020B0604020202020204" pitchFamily="34" charset="0"/>
                <a:cs typeface="Arial" panose="020B0604020202020204" pitchFamily="34" charset="0"/>
              </a:rPr>
              <a:t>2)    Chair will then copy the straw poll and display it via the conference call’s polling system</a:t>
            </a:r>
          </a:p>
          <a:p>
            <a:pPr>
              <a:spcBef>
                <a:spcPts val="0"/>
              </a:spcBef>
            </a:pPr>
            <a:r>
              <a:rPr lang="en-US" altLang="zh-CN" sz="1200" b="0" kern="0" dirty="0" smtClean="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a:spcBef>
                <a:spcPts val="0"/>
              </a:spcBef>
            </a:pPr>
            <a:r>
              <a:rPr lang="en-US" altLang="zh-CN" sz="1200" b="0" kern="0" dirty="0" smtClean="0">
                <a:latin typeface="Arial" panose="020B0604020202020204" pitchFamily="34" charset="0"/>
                <a:cs typeface="Arial" panose="020B0604020202020204" pitchFamily="34" charset="0"/>
              </a:rPr>
              <a:t>3)    A Pop-Up window with the SP will appear for each member that is online</a:t>
            </a:r>
          </a:p>
          <a:p>
            <a:pPr>
              <a:spcBef>
                <a:spcPts val="0"/>
              </a:spcBef>
            </a:pPr>
            <a:r>
              <a:rPr lang="en-US" altLang="zh-CN" sz="1200" b="0" kern="0" dirty="0" smtClean="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a:spcBef>
                <a:spcPts val="0"/>
              </a:spcBef>
            </a:pPr>
            <a:r>
              <a:rPr lang="en-US" altLang="zh-CN" sz="1200" b="0" kern="0" dirty="0" smtClean="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a:spcBef>
                <a:spcPts val="0"/>
              </a:spcBef>
            </a:pPr>
            <a:r>
              <a:rPr lang="en-US" altLang="zh-CN" sz="1200" b="0" kern="0" dirty="0" smtClean="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a:spcBef>
                <a:spcPts val="0"/>
              </a:spcBef>
            </a:pPr>
            <a:r>
              <a:rPr lang="en-US" altLang="zh-CN" sz="1200" b="0" kern="0" dirty="0" smtClean="0">
                <a:latin typeface="Arial" panose="020B0604020202020204" pitchFamily="34" charset="0"/>
                <a:cs typeface="Arial" panose="020B0604020202020204" pitchFamily="34" charset="0"/>
              </a:rPr>
              <a:t>	- After a reasonable time (1 min or so) the chair will close the poll</a:t>
            </a:r>
          </a:p>
          <a:p>
            <a:pPr>
              <a:spcBef>
                <a:spcPts val="0"/>
              </a:spcBef>
            </a:pPr>
            <a:r>
              <a:rPr lang="en-US" altLang="zh-CN" sz="1200" b="0" kern="0" dirty="0" smtClean="0">
                <a:latin typeface="Arial" panose="020B0604020202020204" pitchFamily="34" charset="0"/>
                <a:cs typeface="Arial" panose="020B0604020202020204" pitchFamily="34" charset="0"/>
              </a:rPr>
              <a:t>4)    The Outcome of the SP is reported to the group and will be noted in the meeting minutes, as usual</a:t>
            </a:r>
          </a:p>
          <a:p>
            <a:pPr>
              <a:spcBef>
                <a:spcPts val="0"/>
              </a:spcBef>
            </a:pPr>
            <a:r>
              <a:rPr lang="en-US" altLang="zh-CN" sz="1200" b="0" kern="0" dirty="0" smtClean="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kern="0" dirty="0" smtClean="0">
              <a:latin typeface="Arial" panose="020B0604020202020204" pitchFamily="34" charset="0"/>
              <a:cs typeface="Arial" panose="020B0604020202020204" pitchFamily="34" charset="0"/>
            </a:endParaRPr>
          </a:p>
          <a:p>
            <a:pPr>
              <a:spcBef>
                <a:spcPts val="0"/>
              </a:spcBef>
            </a:pPr>
            <a:endParaRPr lang="en-US" altLang="zh-CN" sz="1200" kern="0" dirty="0" smtClean="0">
              <a:latin typeface="Arial" panose="020B0604020202020204" pitchFamily="34" charset="0"/>
              <a:cs typeface="Arial" panose="020B0604020202020204" pitchFamily="34" charset="0"/>
            </a:endParaRPr>
          </a:p>
          <a:p>
            <a:pPr>
              <a:spcBef>
                <a:spcPts val="0"/>
              </a:spcBef>
            </a:pPr>
            <a:r>
              <a:rPr lang="en-US" altLang="zh-CN" sz="1200" kern="0" dirty="0" smtClean="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a:spcBef>
                <a:spcPts val="0"/>
              </a:spcBef>
            </a:pPr>
            <a:r>
              <a:rPr lang="en-US" altLang="zh-CN" sz="1200" kern="0" dirty="0" smtClean="0">
                <a:latin typeface="Arial" panose="020B0604020202020204" pitchFamily="34" charset="0"/>
                <a:cs typeface="Arial" panose="020B0604020202020204" pitchFamily="34" charset="0"/>
              </a:rPr>
              <a:t>Note 2: This is the first time that such a system is being used for this purpose and as such the guideline is subject to change.</a:t>
            </a:r>
            <a:endParaRPr lang="en-US" altLang="zh-CN" sz="1200" kern="0" dirty="0">
              <a:latin typeface="Arial" panose="020B0604020202020204" pitchFamily="34" charset="0"/>
              <a:cs typeface="Arial" panose="020B060402020202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fontScale="850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p>
          <a:p>
            <a:pPr lvl="1">
              <a:lnSpc>
                <a:spcPct val="120000"/>
              </a:lnSpc>
              <a:spcBef>
                <a:spcPts val="0"/>
              </a:spcBef>
            </a:pPr>
            <a:r>
              <a:rPr lang="en-US" sz="1800" kern="0" dirty="0" smtClean="0"/>
              <a:t>Wait to be called on while standing/holding a microphone to make a comment</a:t>
            </a:r>
          </a:p>
          <a:p>
            <a:pPr lvl="1">
              <a:lnSpc>
                <a:spcPct val="120000"/>
              </a:lnSpc>
              <a:spcBef>
                <a:spcPts val="0"/>
              </a:spcBef>
            </a:pPr>
            <a:r>
              <a:rPr lang="en-US" sz="1800" kern="0" dirty="0" smtClean="0"/>
              <a:t>Repeat any questions that are inadvertently asked away from the microphone</a:t>
            </a:r>
          </a:p>
          <a:p>
            <a:pPr>
              <a:lnSpc>
                <a:spcPct val="120000"/>
              </a:lnSpc>
            </a:pPr>
            <a:r>
              <a:rPr lang="en-US" sz="2000" kern="0" dirty="0" smtClean="0"/>
              <a:t>Remote Attendees:</a:t>
            </a:r>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p>
          <a:p>
            <a:pPr lvl="1">
              <a:lnSpc>
                <a:spcPct val="120000"/>
              </a:lnSpc>
              <a:spcBef>
                <a:spcPts val="0"/>
              </a:spcBef>
            </a:pPr>
            <a:r>
              <a:rPr lang="en-US" sz="1800" kern="0" dirty="0" smtClean="0"/>
              <a:t>Wait to be called on to speak</a:t>
            </a:r>
          </a:p>
          <a:p>
            <a:pPr>
              <a:lnSpc>
                <a:spcPct val="120000"/>
              </a:lnSpc>
            </a:pPr>
            <a:r>
              <a:rPr lang="en-US" sz="2000" kern="0" dirty="0" smtClean="0"/>
              <a:t>Host:</a:t>
            </a:r>
          </a:p>
          <a:p>
            <a:pPr lvl="1">
              <a:lnSpc>
                <a:spcPct val="120000"/>
              </a:lnSpc>
              <a:spcBef>
                <a:spcPts val="0"/>
              </a:spcBef>
            </a:pPr>
            <a:r>
              <a:rPr lang="en-US" sz="1800" kern="0" dirty="0" smtClean="0"/>
              <a:t>Disable Video for participants</a:t>
            </a:r>
          </a:p>
          <a:p>
            <a:pPr lvl="1">
              <a:lnSpc>
                <a:spcPct val="120000"/>
              </a:lnSpc>
              <a:spcBef>
                <a:spcPts val="0"/>
              </a:spcBef>
            </a:pPr>
            <a:r>
              <a:rPr lang="en-US" sz="1800" kern="0" dirty="0" smtClean="0"/>
              <a:t>Set up participants to mute on entry</a:t>
            </a:r>
          </a:p>
          <a:p>
            <a:pPr lvl="1">
              <a:lnSpc>
                <a:spcPct val="120000"/>
              </a:lnSpc>
              <a:spcBef>
                <a:spcPts val="0"/>
              </a:spcBef>
            </a:pPr>
            <a:r>
              <a:rPr lang="en-US" sz="1800" strike="sngStrike" kern="0" dirty="0" smtClean="0"/>
              <a:t>Set up Audio Options: </a:t>
            </a:r>
          </a:p>
          <a:p>
            <a:pPr lvl="1">
              <a:lnSpc>
                <a:spcPct val="120000"/>
              </a:lnSpc>
              <a:spcBef>
                <a:spcPts val="0"/>
              </a:spcBef>
            </a:pPr>
            <a:r>
              <a:rPr lang="en-US" sz="1800" strike="sngStrike" kern="0" dirty="0" smtClean="0"/>
              <a:t>	Microphone -&gt; USB,  Speaker -&gt; USB,  Smart Audio -&gt; Music</a:t>
            </a:r>
          </a:p>
          <a:p>
            <a:pPr lvl="1">
              <a:lnSpc>
                <a:spcPct val="120000"/>
              </a:lnSpc>
              <a:spcBef>
                <a:spcPts val="0"/>
              </a:spcBef>
            </a:pPr>
            <a:r>
              <a:rPr lang="en-US" sz="1800" kern="0" dirty="0" smtClean="0"/>
              <a:t>Use a designated person to monitor speaking requests (manage the queue).</a:t>
            </a:r>
            <a:endParaRPr lang="en-US" altLang="zh-CN" kern="0" dirty="0" smtClean="0">
              <a:solidFill>
                <a:schemeClr val="tx1"/>
              </a:solidFill>
            </a:endParaRPr>
          </a:p>
          <a:p>
            <a:pPr>
              <a:lnSpc>
                <a:spcPct val="120000"/>
              </a:lnSpc>
            </a:pPr>
            <a:r>
              <a:rPr lang="en-US" altLang="zh-CN" sz="2100" kern="0" dirty="0" smtClean="0"/>
              <a:t>Reference:</a:t>
            </a:r>
          </a:p>
          <a:p>
            <a:pPr marL="99695" indent="0">
              <a:lnSpc>
                <a:spcPct val="120000"/>
              </a:lnSpc>
            </a:pPr>
            <a:r>
              <a:rPr lang="en-US" altLang="zh-CN" sz="1800" b="0" u="sng" kern="0" dirty="0" smtClean="0">
                <a:hlinkClick r:id="rId2"/>
              </a:rPr>
              <a:t>https://mentor.ieee.org/802-ec/dcn/22/ec-22-0204-00-00EC-2022-nov-ieee-802-mixed-mode-plenary-meeting-av-training.pptx</a:t>
            </a:r>
            <a:r>
              <a:rPr lang="en-US" altLang="zh-CN" sz="1800" b="0" u="sng" kern="0" dirty="0" smtClean="0"/>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a:t>
            </a:r>
            <a:r>
              <a:rPr lang="en-US" sz="3200" dirty="0" smtClean="0">
                <a:sym typeface="+mn-ea"/>
              </a:rPr>
              <a:t>Jan 2024 </a:t>
            </a:r>
            <a:r>
              <a:rPr lang="en-US" sz="3200" dirty="0">
                <a:sym typeface="+mn-ea"/>
              </a:rPr>
              <a:t>IEEE 802 </a:t>
            </a:r>
            <a:r>
              <a:rPr lang="en-US" sz="3200" dirty="0" smtClean="0">
                <a:sym typeface="+mn-ea"/>
              </a:rPr>
              <a:t>inte</a:t>
            </a:r>
            <a:r>
              <a:rPr lang="en-US" altLang="zh-CN" sz="3200" dirty="0" smtClean="0">
                <a:sym typeface="+mn-ea"/>
              </a:rPr>
              <a:t>r</a:t>
            </a:r>
            <a:r>
              <a:rPr lang="en-US" sz="3200" dirty="0" smtClean="0">
                <a:sym typeface="+mn-ea"/>
              </a:rPr>
              <a:t>im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a:t>
            </a:r>
            <a:r>
              <a:rPr lang="en-US" sz="2400" dirty="0" smtClean="0">
                <a:sym typeface="+mn-ea"/>
              </a:rPr>
              <a:t>Jan 2024 IEEE </a:t>
            </a:r>
            <a:r>
              <a:rPr lang="en-US" sz="2400" dirty="0">
                <a:sym typeface="+mn-ea"/>
              </a:rPr>
              <a:t>802 </a:t>
            </a:r>
            <a:r>
              <a:rPr lang="en-US" sz="2400" dirty="0" smtClean="0">
                <a:sym typeface="+mn-ea"/>
              </a:rPr>
              <a:t>interim </a:t>
            </a:r>
            <a:r>
              <a:rPr lang="en-US" sz="2400" dirty="0">
                <a:sym typeface="+mn-ea"/>
              </a:rPr>
              <a:t>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smtClean="0">
                <a:sym typeface="+mn-ea"/>
                <a:hlinkClick r:id="rId2"/>
              </a:rPr>
              <a:t>h</a:t>
            </a:r>
            <a:r>
              <a:rPr lang="en-US" altLang="zh-CN" sz="2400" dirty="0">
                <a:hlinkClick r:id="rId2"/>
              </a:rPr>
              <a:t>2024 Jan IEEE 802 Wireless Interim Session (eventsair.com)</a:t>
            </a:r>
            <a:r>
              <a:rPr lang="en-US" sz="2400" dirty="0">
                <a:sym typeface="+mn-ea"/>
              </a:rPr>
              <a:t>	</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696988" y="687431"/>
            <a:ext cx="10896450"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zh-CN" sz="3200" kern="0" dirty="0" smtClean="0">
                <a:solidFill>
                  <a:schemeClr val="tx1"/>
                </a:solidFill>
              </a:rPr>
              <a:t>AMP SG Meeting Plan during the 802 Jan Interim Session</a:t>
            </a:r>
            <a:endParaRPr lang="zh-CN" altLang="en-US" sz="3200" kern="0" dirty="0">
              <a:solidFill>
                <a:schemeClr val="tx1"/>
              </a:solidFill>
            </a:endParaRPr>
          </a:p>
        </p:txBody>
      </p:sp>
      <p:sp>
        <p:nvSpPr>
          <p:cNvPr id="6" name="内容占位符 2"/>
          <p:cNvSpPr>
            <a:spLocks noGrp="1"/>
          </p:cNvSpPr>
          <p:nvPr/>
        </p:nvSpPr>
        <p:spPr>
          <a:xfrm>
            <a:off x="1600318" y="2252296"/>
            <a:ext cx="9143759" cy="384363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15</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a:t>
            </a:r>
            <a:r>
              <a:rPr lang="en-US" altLang="zh-CN" sz="2400" dirty="0">
                <a:solidFill>
                  <a:schemeClr val="tx1"/>
                </a:solidFill>
                <a:cs typeface="+mn-ea"/>
                <a:sym typeface="+mn-ea"/>
              </a:rPr>
              <a:t>Monday), </a:t>
            </a:r>
            <a:r>
              <a:rPr lang="en-US" altLang="zh-CN" sz="2400" dirty="0" smtClean="0">
                <a:solidFill>
                  <a:schemeClr val="tx1"/>
                </a:solidFill>
                <a:cs typeface="+mn-ea"/>
                <a:sym typeface="+mn-ea"/>
              </a:rPr>
              <a:t>10:30 </a:t>
            </a:r>
            <a:r>
              <a:rPr lang="en-US" altLang="zh-CN" sz="2400" dirty="0">
                <a:solidFill>
                  <a:schemeClr val="tx1"/>
                </a:solidFill>
                <a:cs typeface="+mn-ea"/>
                <a:sym typeface="+mn-ea"/>
              </a:rPr>
              <a:t>~ </a:t>
            </a:r>
            <a:r>
              <a:rPr lang="en-US" altLang="zh-CN" sz="2400" dirty="0" smtClean="0">
                <a:solidFill>
                  <a:schemeClr val="tx1"/>
                </a:solidFill>
                <a:cs typeface="+mn-ea"/>
                <a:sym typeface="+mn-ea"/>
              </a:rPr>
              <a:t>12:30,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Bellagio;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2345 642 0809</a:t>
            </a:r>
            <a:endParaRPr lang="en-US" altLang="zh-CN" sz="2000" dirty="0">
              <a:solidFill>
                <a:schemeClr val="tx1"/>
              </a:solidFill>
              <a:sym typeface="+mn-ea"/>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16</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(Tuesday), 10:30 ~ 12:30, mixed mode</a:t>
            </a:r>
          </a:p>
          <a:p>
            <a:pPr marL="796925" lvl="1" indent="-335280">
              <a:lnSpc>
                <a:spcPct val="120000"/>
              </a:lnSpc>
              <a:spcAft>
                <a:spcPts val="600"/>
              </a:spcAft>
              <a:buFont typeface="Arial" panose="020B0604020202020204" pitchFamily="34" charset="0"/>
              <a:buChar char="•"/>
            </a:pPr>
            <a:r>
              <a:rPr lang="en-US" sz="2000" dirty="0" smtClean="0">
                <a:solidFill>
                  <a:schemeClr val="tx1"/>
                </a:solidFill>
              </a:rPr>
              <a:t>Local: Bellagio; </a:t>
            </a:r>
            <a:r>
              <a:rPr lang="en-US" sz="2000" dirty="0" err="1">
                <a:solidFill>
                  <a:schemeClr val="tx1"/>
                </a:solidFill>
              </a:rPr>
              <a:t>Webex</a:t>
            </a:r>
            <a:r>
              <a:rPr lang="en-US" sz="2000" dirty="0">
                <a:solidFill>
                  <a:schemeClr val="tx1"/>
                </a:solidFill>
              </a:rPr>
              <a:t>: </a:t>
            </a:r>
            <a:r>
              <a:rPr lang="en-US" altLang="zh-CN" sz="2000" dirty="0">
                <a:solidFill>
                  <a:schemeClr val="tx1"/>
                </a:solidFill>
              </a:rPr>
              <a:t>2341 098 8094</a:t>
            </a:r>
            <a:endParaRPr lang="en-US" sz="2000" dirty="0">
              <a:solidFill>
                <a:schemeClr val="tx1"/>
              </a:solidFill>
            </a:endParaRPr>
          </a:p>
          <a:p>
            <a:pPr>
              <a:lnSpc>
                <a:spcPct val="120000"/>
              </a:lnSpc>
              <a:spcAft>
                <a:spcPts val="600"/>
              </a:spcAft>
              <a:buFont typeface="Arial" panose="020B0604020202020204" pitchFamily="34" charset="0"/>
              <a:buChar char="•"/>
            </a:pPr>
            <a:r>
              <a:rPr lang="en-US" altLang="zh-CN" sz="2400" dirty="0" smtClean="0">
                <a:solidFill>
                  <a:schemeClr val="tx1"/>
                </a:solidFill>
                <a:cs typeface="+mn-ea"/>
                <a:sym typeface="+mn-ea"/>
              </a:rPr>
              <a:t>Jan 18</a:t>
            </a:r>
            <a:r>
              <a:rPr lang="en-US" altLang="zh-CN" sz="2400" baseline="30000" dirty="0" smtClean="0">
                <a:solidFill>
                  <a:schemeClr val="tx1"/>
                </a:solidFill>
                <a:cs typeface="+mn-ea"/>
                <a:sym typeface="+mn-ea"/>
              </a:rPr>
              <a:t>th</a:t>
            </a:r>
            <a:r>
              <a:rPr lang="en-US" altLang="zh-CN" sz="2400" dirty="0" smtClean="0">
                <a:solidFill>
                  <a:schemeClr val="tx1"/>
                </a:solidFill>
                <a:cs typeface="+mn-ea"/>
                <a:sym typeface="+mn-ea"/>
              </a:rPr>
              <a:t> (Thursday), 13:30 ~ 15:30, mixed mode</a:t>
            </a:r>
          </a:p>
          <a:p>
            <a:pPr marL="796925" lvl="1" indent="-335280">
              <a:lnSpc>
                <a:spcPct val="120000"/>
              </a:lnSpc>
              <a:spcAft>
                <a:spcPts val="600"/>
              </a:spcAft>
              <a:buFont typeface="Arial" panose="020B0604020202020204" pitchFamily="34" charset="0"/>
              <a:buChar char="•"/>
            </a:pPr>
            <a:r>
              <a:rPr lang="en-US" altLang="zh-CN" sz="2000" dirty="0" smtClean="0">
                <a:solidFill>
                  <a:schemeClr val="tx1"/>
                </a:solidFill>
                <a:sym typeface="+mn-ea"/>
              </a:rPr>
              <a:t>Local: </a:t>
            </a:r>
            <a:r>
              <a:rPr lang="en-US" altLang="zh-CN" sz="2000" dirty="0">
                <a:solidFill>
                  <a:schemeClr val="tx1"/>
                </a:solidFill>
                <a:sym typeface="+mn-ea"/>
              </a:rPr>
              <a:t>Bellagio</a:t>
            </a:r>
            <a:r>
              <a:rPr lang="en-US" altLang="zh-CN" sz="2000" dirty="0" smtClean="0">
                <a:solidFill>
                  <a:schemeClr val="tx1"/>
                </a:solidFill>
                <a:sym typeface="+mn-ea"/>
              </a:rPr>
              <a:t>; </a:t>
            </a:r>
            <a:r>
              <a:rPr lang="en-US" altLang="zh-CN" sz="2000" dirty="0" err="1">
                <a:solidFill>
                  <a:schemeClr val="tx1"/>
                </a:solidFill>
                <a:sym typeface="+mn-ea"/>
              </a:rPr>
              <a:t>Webex</a:t>
            </a:r>
            <a:r>
              <a:rPr lang="en-US" altLang="zh-CN" sz="2000" dirty="0">
                <a:solidFill>
                  <a:schemeClr val="tx1"/>
                </a:solidFill>
                <a:sym typeface="+mn-ea"/>
              </a:rPr>
              <a:t>: </a:t>
            </a:r>
            <a:r>
              <a:rPr lang="en-US" altLang="zh-CN" sz="2000" dirty="0">
                <a:solidFill>
                  <a:schemeClr val="tx1"/>
                </a:solidFill>
              </a:rPr>
              <a:t>2332 329 9270</a:t>
            </a:r>
            <a:endParaRPr lang="en-US" altLang="zh-CN" sz="2000" dirty="0">
              <a:solidFill>
                <a:schemeClr val="tx1"/>
              </a:solidFill>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7" name="文本占位符 2"/>
          <p:cNvSpPr txBox="1"/>
          <p:nvPr/>
        </p:nvSpPr>
        <p:spPr>
          <a:xfrm>
            <a:off x="943946" y="1676446"/>
            <a:ext cx="10210532" cy="4724276"/>
          </a:xfrm>
          <a:prstGeom prst="rect">
            <a:avLst/>
          </a:prstGeom>
          <a:noFill/>
        </p:spPr>
        <p:txBody>
          <a:bodyPr>
            <a:normAutofit fontScale="77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11-23/0744, WUR applicability for AMP downlink,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11-23/0806, par-scope-text, Dave </a:t>
            </a:r>
            <a:r>
              <a:rPr lang="en-US" altLang="en-US" sz="1800" kern="0" dirty="0" err="1" smtClean="0">
                <a:solidFill>
                  <a:srgbClr val="00B050"/>
                </a:solidFill>
                <a:latin typeface="Calibri" panose="020F0502020204030204" pitchFamily="34" charset="0"/>
                <a:cs typeface="Calibri" panose="020F0502020204030204" pitchFamily="34" charset="0"/>
              </a:rPr>
              <a:t>Halasz</a:t>
            </a:r>
            <a:r>
              <a:rPr lang="en-US" altLang="en-US" sz="1800" kern="0" dirty="0" smtClean="0">
                <a:solidFill>
                  <a:srgbClr val="00B050"/>
                </a:solidFill>
                <a:latin typeface="Calibri" panose="020F0502020204030204" pitchFamily="34" charset="0"/>
                <a:cs typeface="Calibri" panose="020F0502020204030204" pitchFamily="34" charset="0"/>
              </a:rPr>
              <a:t> (Morse Micro)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11-23/0827,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Medium Access,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11-23/0835, Use cases and Requirements,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11-23/0836, Discussion of Existing Technologies and Technical Challenges in AMP,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11-23/0837, Discussion on AMP PAR Scope,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11-23/0876, X-band Operation,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11-23/1005, Discussion on Requirements for AMP Use Cases,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11-23/1006, ieee-802-11-amp-sg-proposed-par,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11-23/1063, </a:t>
            </a:r>
            <a:r>
              <a:rPr lang="en-US" altLang="zh-CN" sz="1800" kern="0" dirty="0" smtClean="0">
                <a:solidFill>
                  <a:srgbClr val="00B050"/>
                </a:solidFill>
                <a:latin typeface="Calibri" panose="020F0502020204030204" pitchFamily="34" charset="0"/>
                <a:cs typeface="Calibri" panose="020F0502020204030204" pitchFamily="34" charset="0"/>
              </a:rPr>
              <a:t>Further Discussion on Requirements for AMP Use Cases,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11-23/1064, </a:t>
            </a:r>
            <a:r>
              <a:rPr lang="en-US" altLang="zh-CN" sz="1800" kern="0" dirty="0" smtClean="0">
                <a:solidFill>
                  <a:srgbClr val="00B050"/>
                </a:solidFill>
                <a:latin typeface="Calibri" panose="020F0502020204030204" pitchFamily="34" charset="0"/>
                <a:cs typeface="Calibri" panose="020F0502020204030204" pitchFamily="34" charset="0"/>
              </a:rPr>
              <a:t>Discussion on Frequency Band, Channel Bandwidth and Data Rate , </a:t>
            </a:r>
            <a:r>
              <a:rPr lang="en-US" altLang="zh-CN" sz="1800" kern="0" dirty="0" err="1" smtClean="0">
                <a:solidFill>
                  <a:srgbClr val="00B050"/>
                </a:solidFill>
                <a:latin typeface="Calibri" panose="020F0502020204030204" pitchFamily="34" charset="0"/>
                <a:cs typeface="Calibri" panose="020F0502020204030204" pitchFamily="34" charset="0"/>
              </a:rPr>
              <a:t>Yinan</a:t>
            </a:r>
            <a:r>
              <a:rPr lang="en-US" altLang="zh-CN"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11-23/1073, device density in logistics, </a:t>
            </a:r>
            <a:r>
              <a:rPr lang="en-US" altLang="en-US" sz="1800" kern="0" dirty="0" err="1" smtClean="0">
                <a:solidFill>
                  <a:srgbClr val="00B050"/>
                </a:solidFill>
                <a:latin typeface="Calibri" panose="020F0502020204030204" pitchFamily="34" charset="0"/>
                <a:cs typeface="Calibri" panose="020F0502020204030204" pitchFamily="34" charset="0"/>
              </a:rPr>
              <a:t>Joerg</a:t>
            </a:r>
            <a:r>
              <a:rPr lang="en-US" altLang="en-US" sz="1800" kern="0" dirty="0" smtClean="0">
                <a:solidFill>
                  <a:srgbClr val="00B050"/>
                </a:solidFill>
                <a:latin typeface="Calibri" panose="020F0502020204030204" pitchFamily="34" charset="0"/>
                <a:cs typeface="Calibri" panose="020F0502020204030204" pitchFamily="34" charset="0"/>
              </a:rPr>
              <a:t> Robert (</a:t>
            </a:r>
            <a:r>
              <a:rPr lang="en-US" altLang="zh-CN" sz="1800" kern="0" dirty="0" smtClean="0">
                <a:solidFill>
                  <a:srgbClr val="00B050"/>
                </a:solidFill>
                <a:latin typeface="Calibri" panose="020F0502020204030204" pitchFamily="34" charset="0"/>
                <a:cs typeface="Calibri" panose="020F0502020204030204" pitchFamily="34" charset="0"/>
              </a:rPr>
              <a:t>TU </a:t>
            </a:r>
            <a:r>
              <a:rPr lang="en-US" altLang="zh-CN" sz="1800" kern="0" dirty="0" err="1" smtClean="0">
                <a:solidFill>
                  <a:srgbClr val="00B050"/>
                </a:solidFill>
                <a:latin typeface="Calibri" panose="020F0502020204030204" pitchFamily="34" charset="0"/>
                <a:cs typeface="Calibri" panose="020F0502020204030204" pitchFamily="34" charset="0"/>
              </a:rPr>
              <a:t>Ilmenau</a:t>
            </a:r>
            <a:r>
              <a:rPr lang="en-US" altLang="zh-CN" sz="1800" kern="0" dirty="0" smtClean="0">
                <a:solidFill>
                  <a:srgbClr val="00B050"/>
                </a:solidFill>
                <a:latin typeface="Calibri" panose="020F0502020204030204" pitchFamily="34" charset="0"/>
                <a:cs typeface="Calibri" panose="020F0502020204030204" pitchFamily="34" charset="0"/>
              </a:rPr>
              <a:t> / </a:t>
            </a:r>
            <a:r>
              <a:rPr lang="en-US" altLang="zh-CN" sz="1800" kern="0" dirty="0" err="1" smtClean="0">
                <a:solidFill>
                  <a:srgbClr val="00B050"/>
                </a:solidFill>
                <a:latin typeface="Calibri" panose="020F0502020204030204" pitchFamily="34" charset="0"/>
                <a:cs typeface="Calibri" panose="020F0502020204030204" pitchFamily="34" charset="0"/>
              </a:rPr>
              <a:t>Fraunhofer</a:t>
            </a:r>
            <a:r>
              <a:rPr lang="en-US" altLang="zh-CN" sz="1800" kern="0" dirty="0" smtClean="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11-23/1074, Suggested PAR changes,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11-23/1135, AMP STA,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11-23/1140,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11-23/1168, AMP PAR Interoperability and Backward Compatibility,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11-23/1189, Discussion on AMP Security,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11-23/1190,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11-23/1192, Distributed Microphone Smart Home Application for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devices, </a:t>
            </a:r>
            <a:r>
              <a:rPr lang="en-US" altLang="en-US" sz="1800" kern="0" dirty="0" err="1" smtClean="0">
                <a:solidFill>
                  <a:srgbClr val="00B050"/>
                </a:solidFill>
                <a:latin typeface="Calibri" panose="020F0502020204030204" pitchFamily="34" charset="0"/>
                <a:cs typeface="Calibri" panose="020F0502020204030204" pitchFamily="34" charset="0"/>
              </a:rPr>
              <a:t>Vytas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Kezys</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Haila</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11-23/1195, Thoughts on AMP IOT and PAR, Bin Tian (Qualcomm)</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11-23/1212, </a:t>
            </a:r>
            <a:r>
              <a:rPr lang="en-US" altLang="en-US" sz="1800" kern="0" dirty="0" err="1" smtClean="0">
                <a:solidFill>
                  <a:srgbClr val="00B050"/>
                </a:solidFill>
                <a:latin typeface="Calibri" panose="020F0502020204030204" pitchFamily="34" charset="0"/>
                <a:cs typeface="Calibri" panose="020F0502020204030204" pitchFamily="34" charset="0"/>
              </a:rPr>
              <a:t>Ieee</a:t>
            </a:r>
            <a:r>
              <a:rPr lang="en-US" altLang="en-US" sz="1800" kern="0" dirty="0" smtClean="0">
                <a:solidFill>
                  <a:srgbClr val="00B050"/>
                </a:solidFill>
                <a:latin typeface="Calibri" panose="020F0502020204030204" pitchFamily="34" charset="0"/>
                <a:cs typeface="Calibri" panose="020F0502020204030204" pitchFamily="34" charset="0"/>
              </a:rPr>
              <a:t> 802.11 AMP SG Proposed CSD, Bo Sun (</a:t>
            </a:r>
            <a:r>
              <a:rPr lang="en-US" altLang="en-US" sz="1800" kern="0" dirty="0" err="1" smtClean="0">
                <a:solidFill>
                  <a:srgbClr val="00B050"/>
                </a:solidFill>
                <a:latin typeface="Calibri" panose="020F0502020204030204" pitchFamily="34" charset="0"/>
                <a:cs typeface="Calibri" panose="020F0502020204030204" pitchFamily="34" charset="0"/>
              </a:rPr>
              <a:t>Sanechips</a:t>
            </a:r>
            <a:r>
              <a:rPr lang="en-US" altLang="en-US" sz="1800" kern="0" dirty="0" smtClean="0">
                <a:solidFill>
                  <a:srgbClr val="00B050"/>
                </a:solidFill>
                <a:latin typeface="Calibri" panose="020F0502020204030204" pitchFamily="34" charset="0"/>
                <a:cs typeface="Calibri" panose="020F0502020204030204" pitchFamily="34" charset="0"/>
              </a:rPr>
              <a:t>)</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(Cont.)</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fontScale="92500"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11-23/1220, AMP Device Density,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11-23/1221, Clock generation for X-Band Operation, </a:t>
            </a:r>
            <a:r>
              <a:rPr lang="en-US" altLang="en-US" sz="1800" kern="0" dirty="0" err="1">
                <a:solidFill>
                  <a:srgbClr val="00B050"/>
                </a:solidFill>
                <a:latin typeface="Calibri" panose="020F0502020204030204" pitchFamily="34" charset="0"/>
                <a:cs typeface="Calibri" panose="020F0502020204030204" pitchFamily="34" charset="0"/>
              </a:rPr>
              <a:t>Joerg</a:t>
            </a:r>
            <a:r>
              <a:rPr lang="en-US" altLang="en-US"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zh-CN" sz="1800" kern="0" dirty="0">
                <a:solidFill>
                  <a:srgbClr val="00B050"/>
                </a:solidFill>
                <a:latin typeface="Calibri" panose="020F0502020204030204" pitchFamily="34" charset="0"/>
                <a:cs typeface="Calibri" panose="020F0502020204030204" pitchFamily="34" charset="0"/>
              </a:rPr>
              <a:t>11-23/1232, Power Consumption </a:t>
            </a:r>
            <a:r>
              <a:rPr lang="en-US" altLang="zh-CN" sz="1800" kern="0" dirty="0" err="1">
                <a:solidFill>
                  <a:srgbClr val="00B050"/>
                </a:solidFill>
                <a:latin typeface="Calibri" panose="020F0502020204030204" pitchFamily="34" charset="0"/>
                <a:cs typeface="Calibri" panose="020F0502020204030204" pitchFamily="34" charset="0"/>
              </a:rPr>
              <a:t>Calculaton</a:t>
            </a:r>
            <a:r>
              <a:rPr lang="en-US" altLang="zh-CN" sz="1800" kern="0" dirty="0">
                <a:solidFill>
                  <a:srgbClr val="00B050"/>
                </a:solidFill>
                <a:latin typeface="Calibri" panose="020F0502020204030204" pitchFamily="34" charset="0"/>
                <a:cs typeface="Calibri" panose="020F0502020204030204" pitchFamily="34" charset="0"/>
              </a:rPr>
              <a:t>, </a:t>
            </a:r>
            <a:r>
              <a:rPr lang="en-US" altLang="zh-CN" sz="1800" kern="0" dirty="0" err="1">
                <a:solidFill>
                  <a:srgbClr val="00B050"/>
                </a:solidFill>
                <a:latin typeface="Calibri" panose="020F0502020204030204" pitchFamily="34" charset="0"/>
                <a:cs typeface="Calibri" panose="020F0502020204030204" pitchFamily="34" charset="0"/>
              </a:rPr>
              <a:t>Joerg</a:t>
            </a:r>
            <a:r>
              <a:rPr lang="en-US" altLang="zh-CN" sz="1800" kern="0" dirty="0">
                <a:solidFill>
                  <a:srgbClr val="00B050"/>
                </a:solidFill>
                <a:latin typeface="Calibri" panose="020F0502020204030204" pitchFamily="34" charset="0"/>
                <a:cs typeface="Calibri" panose="020F0502020204030204" pitchFamily="34" charset="0"/>
              </a:rPr>
              <a:t> Robert (TU </a:t>
            </a:r>
            <a:r>
              <a:rPr lang="en-US" altLang="zh-CN" sz="1800" kern="0" dirty="0" err="1">
                <a:solidFill>
                  <a:srgbClr val="00B050"/>
                </a:solidFill>
                <a:latin typeface="Calibri" panose="020F0502020204030204" pitchFamily="34" charset="0"/>
                <a:cs typeface="Calibri" panose="020F0502020204030204" pitchFamily="34" charset="0"/>
              </a:rPr>
              <a:t>Ilmenau</a:t>
            </a:r>
            <a:r>
              <a:rPr lang="en-US" altLang="zh-CN" sz="1800" kern="0" dirty="0">
                <a:solidFill>
                  <a:srgbClr val="00B050"/>
                </a:solidFill>
                <a:latin typeface="Calibri" panose="020F0502020204030204" pitchFamily="34" charset="0"/>
                <a:cs typeface="Calibri" panose="020F0502020204030204" pitchFamily="34" charset="0"/>
              </a:rPr>
              <a:t> / </a:t>
            </a:r>
            <a:r>
              <a:rPr lang="en-US" altLang="zh-CN" sz="1800" kern="0" dirty="0" err="1">
                <a:solidFill>
                  <a:srgbClr val="00B050"/>
                </a:solidFill>
                <a:latin typeface="Calibri" panose="020F0502020204030204" pitchFamily="34" charset="0"/>
                <a:cs typeface="Calibri" panose="020F0502020204030204" pitchFamily="34" charset="0"/>
              </a:rPr>
              <a:t>Fraunhofer</a:t>
            </a:r>
            <a:r>
              <a:rPr lang="en-US" altLang="zh-CN" sz="1800" kern="0" dirty="0">
                <a:solidFill>
                  <a:srgbClr val="00B050"/>
                </a:solidFill>
                <a:latin typeface="Calibri" panose="020F0502020204030204" pitchFamily="34" charset="0"/>
                <a:cs typeface="Calibri" panose="020F0502020204030204" pitchFamily="34" charset="0"/>
              </a:rPr>
              <a:t> IIS)</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11-23/1271, AMP PAR Scope Modification Suggestions, Rakesh </a:t>
            </a:r>
            <a:r>
              <a:rPr lang="en-US" altLang="en-US" sz="1800" kern="0" dirty="0" err="1">
                <a:solidFill>
                  <a:srgbClr val="00B050"/>
                </a:solidFill>
                <a:latin typeface="Calibri" panose="020F0502020204030204" pitchFamily="34" charset="0"/>
                <a:cs typeface="Calibri" panose="020F0502020204030204" pitchFamily="34" charset="0"/>
              </a:rPr>
              <a:t>Taori</a:t>
            </a:r>
            <a:r>
              <a:rPr lang="en-US" altLang="en-US" sz="1800" kern="0" dirty="0">
                <a:solidFill>
                  <a:srgbClr val="00B050"/>
                </a:solidFill>
                <a:latin typeface="Calibri" panose="020F0502020204030204" pitchFamily="34" charset="0"/>
                <a:cs typeface="Calibri" panose="020F0502020204030204" pitchFamily="34" charset="0"/>
              </a:rPr>
              <a:t> (Infineon Technologies)</a:t>
            </a:r>
          </a:p>
          <a:p>
            <a:pPr marL="800100" lvl="1" indent="-342900" algn="just">
              <a:buFontTx/>
              <a:buChar char="•"/>
              <a:defRPr/>
            </a:pPr>
            <a:r>
              <a:rPr lang="en-US" altLang="en-US" sz="1800" kern="0" dirty="0">
                <a:solidFill>
                  <a:srgbClr val="00B050"/>
                </a:solidFill>
              </a:rPr>
              <a:t>11-23/1287, Revision Proposal for AMP CSD, </a:t>
            </a:r>
            <a:r>
              <a:rPr lang="en-US" altLang="en-US" sz="1800" kern="0" dirty="0" err="1">
                <a:solidFill>
                  <a:srgbClr val="00B050"/>
                </a:solidFill>
              </a:rPr>
              <a:t>Weijie</a:t>
            </a:r>
            <a:r>
              <a:rPr lang="en-US" altLang="en-US" sz="1800" kern="0" dirty="0">
                <a:solidFill>
                  <a:srgbClr val="00B050"/>
                </a:solidFill>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11-23/1354, AMP Device Channel Occupancy Analysis,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11-23/1355, Further Discussion on AMP PAR,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11-23/1356, Discussion on AMP Power link,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a:t>
            </a:r>
            <a:r>
              <a:rPr lang="en-US" altLang="zh-CN" sz="1800" kern="0" dirty="0" smtClean="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11-23/1379, </a:t>
            </a:r>
            <a:r>
              <a:rPr lang="en-US" altLang="zh-CN" sz="1800" kern="0" dirty="0" smtClean="0">
                <a:solidFill>
                  <a:srgbClr val="00B050"/>
                </a:solidFill>
                <a:latin typeface="Calibri" panose="020F0502020204030204" pitchFamily="34" charset="0"/>
                <a:cs typeface="Calibri" panose="020F0502020204030204" pitchFamily="34" charset="0"/>
              </a:rPr>
              <a:t>AMP Interference example</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11-23/1521, AMP Use Case in Smart Photovoltaics, </a:t>
            </a:r>
            <a:r>
              <a:rPr lang="en-US" altLang="en-US" sz="1800" kern="0" dirty="0" err="1" smtClean="0">
                <a:solidFill>
                  <a:srgbClr val="00B050"/>
                </a:solidFill>
                <a:latin typeface="Calibri" panose="020F0502020204030204" pitchFamily="34" charset="0"/>
                <a:cs typeface="Calibri" panose="020F0502020204030204" pitchFamily="34" charset="0"/>
              </a:rPr>
              <a:t>Shuqiao</a:t>
            </a:r>
            <a:r>
              <a:rPr lang="en-US" altLang="en-US" sz="1800" kern="0" dirty="0" smtClean="0">
                <a:solidFill>
                  <a:srgbClr val="00B050"/>
                </a:solidFill>
                <a:latin typeface="Calibri" panose="020F0502020204030204" pitchFamily="34" charset="0"/>
                <a:cs typeface="Calibri" panose="020F0502020204030204" pitchFamily="34" charset="0"/>
              </a:rPr>
              <a:t> Chen (Huawei)</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11-23/1528, AMP operation @ 2.4 GHz, </a:t>
            </a:r>
            <a:r>
              <a:rPr lang="en-US" altLang="en-US" sz="1800" kern="0" dirty="0" err="1" smtClean="0">
                <a:solidFill>
                  <a:srgbClr val="00B050"/>
                </a:solidFill>
                <a:latin typeface="Calibri" panose="020F0502020204030204" pitchFamily="34" charset="0"/>
                <a:cs typeface="Calibri" panose="020F0502020204030204" pitchFamily="34" charset="0"/>
              </a:rPr>
              <a:t>Weijie</a:t>
            </a:r>
            <a:r>
              <a:rPr lang="en-US" altLang="en-US" sz="18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11-23/1529, Summary of AMP SG, </a:t>
            </a:r>
            <a:r>
              <a:rPr lang="en-US" altLang="en-US" sz="1800" kern="0" dirty="0" err="1" smtClean="0">
                <a:solidFill>
                  <a:srgbClr val="00B050"/>
                </a:solidFill>
                <a:latin typeface="Calibri" panose="020F0502020204030204" pitchFamily="34" charset="0"/>
                <a:cs typeface="Calibri" panose="020F0502020204030204" pitchFamily="34" charset="0"/>
              </a:rPr>
              <a:t>Yinan</a:t>
            </a:r>
            <a:r>
              <a:rPr lang="en-US" altLang="en-US" sz="18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11-23/1534, Discussion on AMP </a:t>
            </a:r>
            <a:r>
              <a:rPr lang="en-US" altLang="en-US" sz="1800" kern="0" dirty="0" err="1" smtClean="0">
                <a:solidFill>
                  <a:srgbClr val="00B050"/>
                </a:solidFill>
                <a:latin typeface="Calibri" panose="020F0502020204030204" pitchFamily="34" charset="0"/>
                <a:cs typeface="Calibri" panose="020F0502020204030204" pitchFamily="34" charset="0"/>
              </a:rPr>
              <a:t>IoT</a:t>
            </a:r>
            <a:r>
              <a:rPr lang="en-US" altLang="en-US" sz="1800" kern="0" dirty="0" smtClean="0">
                <a:solidFill>
                  <a:srgbClr val="00B050"/>
                </a:solidFill>
                <a:latin typeface="Calibri" panose="020F0502020204030204" pitchFamily="34" charset="0"/>
                <a:cs typeface="Calibri" panose="020F0502020204030204" pitchFamily="34" charset="0"/>
              </a:rPr>
              <a:t> PAR, You-Wei Chen (</a:t>
            </a:r>
            <a:r>
              <a:rPr lang="en-US" altLang="en-US" sz="1800" kern="0" dirty="0" err="1" smtClean="0">
                <a:solidFill>
                  <a:srgbClr val="00B050"/>
                </a:solidFill>
                <a:latin typeface="Calibri" panose="020F0502020204030204" pitchFamily="34" charset="0"/>
                <a:cs typeface="Calibri" panose="020F0502020204030204" pitchFamily="34" charset="0"/>
              </a:rPr>
              <a:t>MediaTek</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11-23/1601, AMP Communication Channel Usage Estimation, Sebastian Max (Ericsson)</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11-23/1596, PHY considerations for AMP devices, </a:t>
            </a:r>
            <a:r>
              <a:rPr lang="en-US" altLang="en-US" sz="1800" kern="0" dirty="0" err="1" smtClean="0">
                <a:solidFill>
                  <a:srgbClr val="00B050"/>
                </a:solidFill>
                <a:latin typeface="Calibri" panose="020F0502020204030204" pitchFamily="34" charset="0"/>
                <a:cs typeface="Calibri" panose="020F0502020204030204" pitchFamily="34" charset="0"/>
              </a:rPr>
              <a:t>Amichai</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Sanderovich</a:t>
            </a:r>
            <a:r>
              <a:rPr lang="en-US" altLang="en-US" sz="1800" kern="0" dirty="0" smtClean="0">
                <a:solidFill>
                  <a:srgbClr val="00B050"/>
                </a:solidFill>
                <a:latin typeface="Calibri" panose="020F0502020204030204" pitchFamily="34" charset="0"/>
                <a:cs typeface="Calibri" panose="020F0502020204030204" pitchFamily="34" charset="0"/>
              </a:rPr>
              <a:t> (</a:t>
            </a:r>
            <a:r>
              <a:rPr lang="en-US" altLang="en-US" sz="1800" kern="0" dirty="0" err="1" smtClean="0">
                <a:solidFill>
                  <a:srgbClr val="00B050"/>
                </a:solidFill>
                <a:latin typeface="Calibri" panose="020F0502020204030204" pitchFamily="34" charset="0"/>
                <a:cs typeface="Calibri" panose="020F0502020204030204" pitchFamily="34" charset="0"/>
              </a:rPr>
              <a:t>Wiliot</a:t>
            </a:r>
            <a:r>
              <a:rPr lang="en-US" altLang="en-US" sz="1800" kern="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en-US" sz="1800" kern="0" dirty="0" smtClean="0">
                <a:solidFill>
                  <a:srgbClr val="00B050"/>
                </a:solidFill>
                <a:latin typeface="Calibri" panose="020F0502020204030204" pitchFamily="34" charset="0"/>
                <a:cs typeface="Calibri" panose="020F0502020204030204" pitchFamily="34" charset="0"/>
              </a:rPr>
              <a:t>11-23/1627, AMP Communication Channel Usage Estimation Part 2: AC_BK, Sebastian Max (Ericsson)</a:t>
            </a:r>
          </a:p>
          <a:p>
            <a:pPr marL="800100" lvl="1" indent="-342900" algn="just">
              <a:buFontTx/>
              <a:buChar char="•"/>
              <a:defRPr/>
            </a:pPr>
            <a:r>
              <a:rPr lang="en-US" altLang="en-US" sz="1800" kern="0" dirty="0">
                <a:solidFill>
                  <a:srgbClr val="00B050"/>
                </a:solidFill>
                <a:latin typeface="Calibri" panose="020F0502020204030204" pitchFamily="34" charset="0"/>
                <a:cs typeface="Calibri" panose="020F0502020204030204" pitchFamily="34" charset="0"/>
              </a:rPr>
              <a:t>11-23/1724, Ambient </a:t>
            </a:r>
            <a:r>
              <a:rPr lang="en-US" altLang="en-US" sz="1800" kern="0" dirty="0" err="1">
                <a:solidFill>
                  <a:srgbClr val="00B050"/>
                </a:solidFill>
                <a:latin typeface="Calibri" panose="020F0502020204030204" pitchFamily="34" charset="0"/>
                <a:cs typeface="Calibri" panose="020F0502020204030204" pitchFamily="34" charset="0"/>
              </a:rPr>
              <a:t>IoT</a:t>
            </a:r>
            <a:r>
              <a:rPr lang="en-US" altLang="en-US" sz="1800" kern="0" dirty="0">
                <a:solidFill>
                  <a:srgbClr val="00B050"/>
                </a:solidFill>
                <a:latin typeface="Calibri" panose="020F0502020204030204" pitchFamily="34" charset="0"/>
                <a:cs typeface="Calibri" panose="020F0502020204030204" pitchFamily="34" charset="0"/>
              </a:rPr>
              <a:t> Positioning, </a:t>
            </a:r>
            <a:r>
              <a:rPr lang="en-US" altLang="en-US" sz="1800" kern="0" dirty="0" err="1">
                <a:solidFill>
                  <a:srgbClr val="00B050"/>
                </a:solidFill>
                <a:latin typeface="Calibri" panose="020F0502020204030204" pitchFamily="34" charset="0"/>
                <a:cs typeface="Calibri" panose="020F0502020204030204" pitchFamily="34" charset="0"/>
              </a:rPr>
              <a:t>Weijie</a:t>
            </a:r>
            <a:r>
              <a:rPr lang="en-US" altLang="en-US" sz="1800" kern="0" dirty="0">
                <a:solidFill>
                  <a:srgbClr val="00B050"/>
                </a:solidFill>
                <a:latin typeface="Calibri" panose="020F0502020204030204" pitchFamily="34" charset="0"/>
                <a:cs typeface="Calibri" panose="020F0502020204030204" pitchFamily="34" charset="0"/>
              </a:rPr>
              <a:t> Xu (OPPO</a:t>
            </a:r>
            <a:r>
              <a:rPr lang="en-US" altLang="en-US" sz="1800" kern="0" dirty="0" smtClean="0">
                <a:solidFill>
                  <a:srgbClr val="00B050"/>
                </a:solidFill>
                <a:latin typeface="Calibri" panose="020F0502020204030204" pitchFamily="34" charset="0"/>
                <a:cs typeface="Calibri" panose="020F0502020204030204" pitchFamily="34" charset="0"/>
              </a:rPr>
              <a:t>)</a:t>
            </a:r>
            <a:endParaRPr lang="en-US" altLang="zh-CN" sz="1800" kern="0" dirty="0" smtClean="0">
              <a:solidFill>
                <a:srgbClr val="00B050"/>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(up to now)</a:t>
            </a:r>
            <a:endParaRPr lang="en-US" altLang="zh-CN" sz="3200" kern="0" dirty="0"/>
          </a:p>
        </p:txBody>
      </p:sp>
      <p:sp>
        <p:nvSpPr>
          <p:cNvPr id="8" name="文本占位符 2"/>
          <p:cNvSpPr txBox="1"/>
          <p:nvPr/>
        </p:nvSpPr>
        <p:spPr>
          <a:xfrm>
            <a:off x="943946" y="1830388"/>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11-23/1994, Simulation on coexistence of AMP traffic and existing traffic, </a:t>
            </a:r>
            <a:r>
              <a:rPr lang="en-US" altLang="en-US" sz="1600" kern="0" dirty="0" err="1" smtClean="0">
                <a:solidFill>
                  <a:srgbClr val="00B050"/>
                </a:solidFill>
                <a:latin typeface="Calibri" panose="020F0502020204030204" pitchFamily="34" charset="0"/>
                <a:cs typeface="Calibri" panose="020F0502020204030204" pitchFamily="34" charset="0"/>
              </a:rPr>
              <a:t>Weijie</a:t>
            </a:r>
            <a:r>
              <a:rPr lang="en-US" altLang="en-US" sz="1600" kern="0" dirty="0" smtClean="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11-23/2000, AMP Communication Channel Usage Estimation Part 3, Sebastian Max (Ericsson)</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11-23/2013, Discussions on AMP Link Budgets, Wei Lin (Huawei)</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11-23/2038, Close-rang AMP Backscattering in 2.4 GHz, </a:t>
            </a:r>
            <a:r>
              <a:rPr lang="en-US" altLang="en-US" sz="1600" kern="0" dirty="0" err="1" smtClean="0">
                <a:solidFill>
                  <a:srgbClr val="00B050"/>
                </a:solidFill>
                <a:latin typeface="Calibri" panose="020F0502020204030204" pitchFamily="34" charset="0"/>
                <a:cs typeface="Calibri" panose="020F0502020204030204" pitchFamily="34" charset="0"/>
              </a:rPr>
              <a:t>Rui</a:t>
            </a:r>
            <a:r>
              <a:rPr lang="en-US" altLang="en-US" sz="1600" kern="0" dirty="0" smtClean="0">
                <a:solidFill>
                  <a:srgbClr val="00B050"/>
                </a:solidFill>
                <a:latin typeface="Calibri" panose="020F0502020204030204" pitchFamily="34" charset="0"/>
                <a:cs typeface="Calibri" panose="020F0502020204030204" pitchFamily="34" charset="0"/>
              </a:rPr>
              <a:t> Cao (NXP)</a:t>
            </a:r>
          </a:p>
          <a:p>
            <a:pPr marL="800100" lvl="1" indent="-342900" algn="just">
              <a:buFontTx/>
              <a:buChar char="•"/>
              <a:defRPr/>
            </a:pPr>
            <a:r>
              <a:rPr lang="en-US" altLang="en-US" sz="1600" kern="0" dirty="0" smtClean="0">
                <a:solidFill>
                  <a:srgbClr val="00B050"/>
                </a:solidFill>
                <a:latin typeface="Calibri" panose="020F0502020204030204" pitchFamily="34" charset="0"/>
                <a:cs typeface="Calibri" panose="020F0502020204030204" pitchFamily="34" charset="0"/>
              </a:rPr>
              <a:t>11-23/2042, Further Discussion on AMP PAR, </a:t>
            </a:r>
            <a:r>
              <a:rPr lang="en-US" altLang="en-US" sz="1600" kern="0" dirty="0" err="1" smtClean="0">
                <a:solidFill>
                  <a:srgbClr val="00B050"/>
                </a:solidFill>
                <a:latin typeface="Calibri" panose="020F0502020204030204" pitchFamily="34" charset="0"/>
                <a:cs typeface="Calibri" panose="020F0502020204030204" pitchFamily="34" charset="0"/>
              </a:rPr>
              <a:t>Yinan</a:t>
            </a:r>
            <a:r>
              <a:rPr lang="en-US" altLang="en-US" sz="1600" kern="0" dirty="0" smtClean="0">
                <a:solidFill>
                  <a:srgbClr val="00B050"/>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strike="sngStrike" kern="0" dirty="0" smtClean="0">
                <a:solidFill>
                  <a:schemeClr val="tx1"/>
                </a:solidFill>
                <a:latin typeface="Calibri" panose="020F0502020204030204" pitchFamily="34" charset="0"/>
                <a:cs typeface="Calibri" panose="020F0502020204030204" pitchFamily="34" charset="0"/>
              </a:rPr>
              <a:t>11-23/2107, Simulation on coexistence of AMP traffic and existing traffic Part 2, </a:t>
            </a:r>
            <a:r>
              <a:rPr lang="en-US" altLang="en-US" sz="1600" strike="sngStrike" kern="0" dirty="0" err="1" smtClean="0">
                <a:solidFill>
                  <a:schemeClr val="tx1"/>
                </a:solidFill>
                <a:latin typeface="Calibri" panose="020F0502020204030204" pitchFamily="34" charset="0"/>
                <a:cs typeface="Calibri" panose="020F0502020204030204" pitchFamily="34" charset="0"/>
              </a:rPr>
              <a:t>Weijie</a:t>
            </a:r>
            <a:r>
              <a:rPr lang="en-US" altLang="en-US" sz="1600" strike="sngStrike" kern="0" dirty="0" smtClean="0">
                <a:solidFill>
                  <a:schemeClr val="tx1"/>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11-23/2203, </a:t>
            </a:r>
            <a:r>
              <a:rPr lang="en-US" altLang="zh-CN" sz="1600" kern="0" dirty="0">
                <a:solidFill>
                  <a:schemeClr val="tx1"/>
                </a:solidFill>
                <a:latin typeface="Calibri" panose="020F0502020204030204" pitchFamily="34" charset="0"/>
                <a:cs typeface="Calibri" panose="020F0502020204030204" pitchFamily="34" charset="0"/>
              </a:rPr>
              <a:t>Draft Response to ITU-T SG20 LS on the draft Technical Report ITU-T </a:t>
            </a:r>
            <a:r>
              <a:rPr lang="en-US" altLang="zh-CN" sz="1600" kern="0" dirty="0" err="1">
                <a:solidFill>
                  <a:schemeClr val="tx1"/>
                </a:solidFill>
                <a:latin typeface="Calibri" panose="020F0502020204030204" pitchFamily="34" charset="0"/>
                <a:cs typeface="Calibri" panose="020F0502020204030204" pitchFamily="34" charset="0"/>
              </a:rPr>
              <a:t>YSTR.Ambient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IoT</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11-23/2203, </a:t>
            </a:r>
            <a:r>
              <a:rPr lang="en-US" altLang="zh-CN" sz="1600" kern="0" dirty="0">
                <a:solidFill>
                  <a:schemeClr val="tx1"/>
                </a:solidFill>
                <a:latin typeface="Calibri" panose="020F0502020204030204" pitchFamily="34" charset="0"/>
                <a:cs typeface="Calibri" panose="020F0502020204030204" pitchFamily="34" charset="0"/>
              </a:rPr>
              <a:t>Updated Technical Report on support of AMP </a:t>
            </a:r>
            <a:r>
              <a:rPr lang="en-US" altLang="zh-CN" sz="1600" kern="0" dirty="0" err="1">
                <a:solidFill>
                  <a:schemeClr val="tx1"/>
                </a:solidFill>
                <a:latin typeface="Calibri" panose="020F0502020204030204" pitchFamily="34" charset="0"/>
                <a:cs typeface="Calibri" panose="020F0502020204030204" pitchFamily="34" charset="0"/>
              </a:rPr>
              <a:t>IoT</a:t>
            </a:r>
            <a:r>
              <a:rPr lang="en-US" altLang="zh-CN" sz="1600" kern="0" dirty="0">
                <a:solidFill>
                  <a:schemeClr val="tx1"/>
                </a:solidFill>
                <a:latin typeface="Calibri" panose="020F0502020204030204" pitchFamily="34" charset="0"/>
                <a:cs typeface="Calibri" panose="020F0502020204030204" pitchFamily="34" charset="0"/>
              </a:rPr>
              <a:t> devices in WLAN, </a:t>
            </a:r>
            <a:r>
              <a:rPr lang="en-US" altLang="zh-CN" sz="1600" kern="0" dirty="0" err="1">
                <a:solidFill>
                  <a:schemeClr val="tx1"/>
                </a:solidFill>
                <a:latin typeface="Calibri" panose="020F0502020204030204" pitchFamily="34" charset="0"/>
                <a:cs typeface="Calibri" panose="020F0502020204030204" pitchFamily="34" charset="0"/>
              </a:rPr>
              <a:t>Yinan</a:t>
            </a:r>
            <a:r>
              <a:rPr lang="en-US" altLang="zh-CN" sz="1600" kern="0" dirty="0">
                <a:solidFill>
                  <a:schemeClr val="tx1"/>
                </a:solidFill>
                <a:latin typeface="Calibri" panose="020F0502020204030204" pitchFamily="34" charset="0"/>
                <a:cs typeface="Calibri" panose="020F0502020204030204" pitchFamily="34" charset="0"/>
              </a:rPr>
              <a:t> Qi (OPPO)</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11-24/0047, </a:t>
            </a:r>
            <a:r>
              <a:rPr lang="en-US" altLang="zh-CN" sz="1600" kern="0" dirty="0">
                <a:solidFill>
                  <a:schemeClr val="tx1"/>
                </a:solidFill>
                <a:latin typeface="Calibri" panose="020F0502020204030204" pitchFamily="34" charset="0"/>
                <a:cs typeface="Calibri" panose="020F0502020204030204" pitchFamily="34" charset="0"/>
              </a:rPr>
              <a:t>AMP Station operation states, Solomon </a:t>
            </a:r>
            <a:r>
              <a:rPr lang="en-US" altLang="zh-CN" sz="1600" kern="0" dirty="0" err="1">
                <a:solidFill>
                  <a:schemeClr val="tx1"/>
                </a:solidFill>
                <a:latin typeface="Calibri" panose="020F0502020204030204" pitchFamily="34" charset="0"/>
                <a:cs typeface="Calibri" panose="020F0502020204030204" pitchFamily="34" charset="0"/>
              </a:rPr>
              <a:t>Trainin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Wiliot</a:t>
            </a:r>
            <a:r>
              <a:rPr lang="en-US" altLang="zh-CN" sz="1600" kern="0" dirty="0">
                <a:solidFill>
                  <a:schemeClr val="tx1"/>
                </a:solidFill>
                <a:latin typeface="Calibri" panose="020F0502020204030204" pitchFamily="34" charset="0"/>
                <a:cs typeface="Calibri" panose="020F0502020204030204" pitchFamily="34" charset="0"/>
              </a:rPr>
              <a: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11-24/0056, How 11ba Handled SNR, Steve </a:t>
            </a:r>
            <a:r>
              <a:rPr lang="en-US" altLang="en-US" sz="1600" kern="0" dirty="0" err="1">
                <a:solidFill>
                  <a:schemeClr val="tx1"/>
                </a:solidFill>
                <a:latin typeface="Calibri" panose="020F0502020204030204" pitchFamily="34" charset="0"/>
                <a:cs typeface="Calibri" panose="020F0502020204030204" pitchFamily="34" charset="0"/>
              </a:rPr>
              <a:t>Shellhammer</a:t>
            </a:r>
            <a:r>
              <a:rPr lang="en-US" altLang="en-US" sz="1600" kern="0" dirty="0">
                <a:solidFill>
                  <a:schemeClr val="tx1"/>
                </a:solidFill>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solidFill>
                  <a:schemeClr val="tx1"/>
                </a:solidFill>
                <a:latin typeface="Calibri" panose="020F0502020204030204" pitchFamily="34" charset="0"/>
                <a:cs typeface="Calibri" panose="020F0502020204030204" pitchFamily="34" charset="0"/>
              </a:rPr>
              <a:t>11-24/0075, Follow Up on AMP Link Budgets, Wei Lin (Huawei)	</a:t>
            </a:r>
            <a:endParaRPr lang="en-US" altLang="en-US"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11-24/0112, Uplink Modulations Comparison for AMP Devices, </a:t>
            </a:r>
            <a:r>
              <a:rPr lang="en-US" altLang="en-US" sz="1600" kern="0" dirty="0" err="1" smtClean="0">
                <a:solidFill>
                  <a:schemeClr val="tx1"/>
                </a:solidFill>
                <a:latin typeface="Calibri" panose="020F0502020204030204" pitchFamily="34" charset="0"/>
                <a:cs typeface="Calibri" panose="020F0502020204030204" pitchFamily="34" charset="0"/>
              </a:rPr>
              <a:t>Amichai</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Sanderovich</a:t>
            </a:r>
            <a:r>
              <a:rPr lang="en-US" altLang="en-US" sz="1600" kern="0" dirty="0" smtClean="0">
                <a:solidFill>
                  <a:schemeClr val="tx1"/>
                </a:solidFill>
                <a:latin typeface="Calibri" panose="020F0502020204030204" pitchFamily="34" charset="0"/>
                <a:cs typeface="Calibri" panose="020F0502020204030204" pitchFamily="34" charset="0"/>
              </a:rPr>
              <a:t> (</a:t>
            </a:r>
            <a:r>
              <a:rPr lang="en-US" altLang="en-US" sz="1600" kern="0" dirty="0" err="1" smtClean="0">
                <a:solidFill>
                  <a:schemeClr val="tx1"/>
                </a:solidFill>
                <a:latin typeface="Calibri" panose="020F0502020204030204" pitchFamily="34" charset="0"/>
                <a:cs typeface="Calibri" panose="020F0502020204030204" pitchFamily="34" charset="0"/>
              </a:rPr>
              <a:t>Wiliot</a:t>
            </a:r>
            <a:r>
              <a:rPr lang="en-US" altLang="en-US" sz="1600" kern="0" dirty="0" smtClean="0">
                <a:solidFill>
                  <a:schemeClr val="tx1"/>
                </a:solidFill>
                <a:latin typeface="Calibri" panose="020F0502020204030204" pitchFamily="34" charset="0"/>
                <a:cs typeface="Calibri" panose="020F0502020204030204" pitchFamily="34" charset="0"/>
              </a:rPr>
              <a:t>)</a:t>
            </a:r>
            <a:endParaRPr lang="en-US" altLang="en-US"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en-US" sz="1600" kern="0" dirty="0" smtClean="0">
                <a:solidFill>
                  <a:schemeClr val="tx1"/>
                </a:solidFill>
                <a:latin typeface="Calibri" panose="020F0502020204030204" pitchFamily="34" charset="0"/>
                <a:cs typeface="Calibri" panose="020F0502020204030204" pitchFamily="34" charset="0"/>
              </a:rPr>
              <a:t>TBC </a:t>
            </a:r>
            <a:r>
              <a:rPr lang="en-US" altLang="en-US" sz="1600" kern="0" dirty="0">
                <a:solidFill>
                  <a:schemeClr val="tx1"/>
                </a:solidFill>
                <a:latin typeface="Calibri" panose="020F0502020204030204" pitchFamily="34" charset="0"/>
                <a:cs typeface="Calibri" panose="020F0502020204030204" pitchFamily="34" charset="0"/>
              </a:rPr>
              <a:t>(call for submissions)</a:t>
            </a:r>
          </a:p>
          <a:p>
            <a:pPr marL="800100" lvl="1" indent="-342900" algn="just">
              <a:buFontTx/>
              <a:buChar char="•"/>
              <a:defRPr/>
            </a:pPr>
            <a:endParaRPr lang="en-US" altLang="en-US" sz="1600" kern="0" dirty="0" smtClean="0">
              <a:solidFill>
                <a:schemeClr val="tx1"/>
              </a:solidFill>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lnSpc>
                <a:spcPct val="120000"/>
              </a:lnSpc>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936898" y="1905040"/>
            <a:ext cx="4864100" cy="3568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20000"/>
              </a:lnSpc>
              <a:spcBef>
                <a:spcPts val="600"/>
              </a:spcBef>
              <a:buNone/>
              <a:defRPr/>
            </a:pPr>
            <a:r>
              <a:rPr lang="en-GB" altLang="en-US" u="sng" dirty="0" smtClean="0"/>
              <a:t>Monday (AM2,  Bellagio)</a:t>
            </a:r>
          </a:p>
          <a:p>
            <a:pPr lvl="0" eaLnBrk="0" hangingPunct="0">
              <a:lnSpc>
                <a:spcPct val="120000"/>
              </a:lnSpc>
              <a:spcBef>
                <a:spcPts val="600"/>
              </a:spcBef>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lnSpc>
                <a:spcPct val="120000"/>
              </a:lnSpc>
              <a:spcBef>
                <a:spcPts val="600"/>
              </a:spcBef>
              <a:defRPr/>
            </a:pPr>
            <a:r>
              <a:rPr lang="en-GB" altLang="en-US" dirty="0"/>
              <a:t>IEEE-SA IPR policies </a:t>
            </a:r>
            <a:r>
              <a:rPr lang="en-US" altLang="en-GB" dirty="0"/>
              <a:t>and meeting rules</a:t>
            </a:r>
          </a:p>
          <a:p>
            <a:pPr lvl="0" eaLnBrk="0" hangingPunct="0">
              <a:lnSpc>
                <a:spcPct val="120000"/>
              </a:lnSpc>
              <a:spcBef>
                <a:spcPts val="600"/>
              </a:spcBef>
              <a:defRPr/>
            </a:pPr>
            <a:r>
              <a:rPr lang="en-US" altLang="en-GB" dirty="0" smtClean="0"/>
              <a:t>Approve meeting </a:t>
            </a:r>
            <a:r>
              <a:rPr lang="en-GB" altLang="en-US" dirty="0" smtClean="0"/>
              <a:t>agenda</a:t>
            </a:r>
          </a:p>
          <a:p>
            <a:pPr lvl="0" eaLnBrk="0" hangingPunct="0">
              <a:lnSpc>
                <a:spcPct val="120000"/>
              </a:lnSpc>
              <a:spcBef>
                <a:spcPts val="600"/>
              </a:spcBef>
              <a:defRPr/>
            </a:pPr>
            <a:r>
              <a:rPr lang="en-US" altLang="zh-CN" dirty="0" smtClean="0"/>
              <a:t>Approve past meeting minutes</a:t>
            </a:r>
          </a:p>
          <a:p>
            <a:pPr lvl="0" eaLnBrk="0" hangingPunct="0">
              <a:lnSpc>
                <a:spcPct val="120000"/>
              </a:lnSpc>
              <a:spcBef>
                <a:spcPts val="600"/>
              </a:spcBef>
              <a:defRPr/>
            </a:pPr>
            <a:r>
              <a:rPr lang="en-GB" altLang="en-US" dirty="0" smtClean="0"/>
              <a:t>AMP SG timeline and progress review</a:t>
            </a:r>
          </a:p>
          <a:p>
            <a:pPr lvl="0" eaLnBrk="0" hangingPunct="0">
              <a:lnSpc>
                <a:spcPct val="120000"/>
              </a:lnSpc>
              <a:spcBef>
                <a:spcPts val="600"/>
              </a:spcBef>
              <a:defRPr/>
            </a:pPr>
            <a:r>
              <a:rPr lang="en-GB" altLang="en-US" dirty="0"/>
              <a:t>ITU-T SG20 liaison </a:t>
            </a:r>
            <a:r>
              <a:rPr lang="en-GB" altLang="en-US" dirty="0" smtClean="0"/>
              <a:t>response discussion</a:t>
            </a:r>
            <a:endParaRPr lang="en-GB" altLang="en-US" dirty="0"/>
          </a:p>
          <a:p>
            <a:pPr eaLnBrk="0" hangingPunct="0">
              <a:lnSpc>
                <a:spcPct val="120000"/>
              </a:lnSpc>
              <a:spcBef>
                <a:spcPts val="600"/>
              </a:spcBef>
              <a:defRPr/>
            </a:pPr>
            <a:r>
              <a:rPr lang="en-US" altLang="en-GB" dirty="0" smtClean="0"/>
              <a:t>Contribution discussion</a:t>
            </a:r>
          </a:p>
          <a:p>
            <a:pPr eaLnBrk="0" hangingPunct="0">
              <a:lnSpc>
                <a:spcPct val="120000"/>
              </a:lnSpc>
              <a:spcBef>
                <a:spcPts val="600"/>
              </a:spcBef>
              <a:defRPr/>
            </a:pPr>
            <a:r>
              <a:rPr lang="en-US" altLang="en-GB" dirty="0" smtClean="0"/>
              <a:t>Any </a:t>
            </a:r>
            <a:r>
              <a:rPr lang="en-US" altLang="en-GB" dirty="0"/>
              <a:t>other business?</a:t>
            </a:r>
          </a:p>
          <a:p>
            <a:pPr lvl="0" eaLnBrk="0" hangingPunct="0">
              <a:lnSpc>
                <a:spcPct val="120000"/>
              </a:lnSpc>
              <a:spcBef>
                <a:spcPts val="600"/>
              </a:spcBef>
              <a:defRPr/>
            </a:pPr>
            <a:r>
              <a:rPr lang="en-GB" altLang="en-US" dirty="0">
                <a:sym typeface="+mn-ea"/>
              </a:rPr>
              <a:t>Recess</a:t>
            </a:r>
            <a:endParaRPr lang="en-GB" altLang="en-US" dirty="0"/>
          </a:p>
        </p:txBody>
      </p:sp>
      <p:sp>
        <p:nvSpPr>
          <p:cNvPr id="7" name="Rectangle 3"/>
          <p:cNvSpPr txBox="1">
            <a:spLocks noChangeArrowheads="1"/>
          </p:cNvSpPr>
          <p:nvPr/>
        </p:nvSpPr>
        <p:spPr bwMode="auto">
          <a:xfrm>
            <a:off x="6280083" y="1726883"/>
            <a:ext cx="5014916" cy="2387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Tuesday (</a:t>
            </a:r>
            <a:r>
              <a:rPr lang="en-GB" altLang="en-US" u="sng" dirty="0" smtClean="0"/>
              <a:t>AM2</a:t>
            </a:r>
            <a:r>
              <a:rPr lang="en-US" altLang="en-US" u="sng" dirty="0" smtClean="0"/>
              <a:t>, Bellagio</a:t>
            </a:r>
            <a:r>
              <a:rPr lang="en-GB" altLang="en-US" u="sng" dirty="0" smtClean="0"/>
              <a:t>)</a:t>
            </a:r>
            <a:endParaRPr lang="en-GB" altLang="en-US" u="sng" dirty="0" smtClean="0"/>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a:t>
            </a:r>
            <a:r>
              <a:rPr lang="en-US" altLang="en-GB" dirty="0"/>
              <a:t>discussion</a:t>
            </a:r>
          </a:p>
          <a:p>
            <a:pPr eaLnBrk="0" hangingPunct="0">
              <a:defRPr/>
            </a:pPr>
            <a:r>
              <a:rPr lang="en-US" altLang="en-GB" dirty="0"/>
              <a:t>Potential Liaison Response update and motion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Recess</a:t>
            </a:r>
            <a:endParaRPr lang="en-GB" altLang="en-US" dirty="0"/>
          </a:p>
        </p:txBody>
      </p:sp>
      <p:sp>
        <p:nvSpPr>
          <p:cNvPr id="8" name="Rectangle 3"/>
          <p:cNvSpPr txBox="1">
            <a:spLocks noChangeArrowheads="1"/>
          </p:cNvSpPr>
          <p:nvPr/>
        </p:nvSpPr>
        <p:spPr bwMode="auto">
          <a:xfrm>
            <a:off x="6261097" y="4114782"/>
            <a:ext cx="5014916" cy="22851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u="sng" dirty="0" smtClean="0"/>
              <a:t>Thursday (</a:t>
            </a:r>
            <a:r>
              <a:rPr lang="en-GB" altLang="en-US" u="sng" dirty="0" smtClean="0"/>
              <a:t>PM1, Bellagio)</a:t>
            </a:r>
            <a:endParaRPr lang="en-GB" altLang="en-US" u="sng" dirty="0" smtClean="0"/>
          </a:p>
          <a:p>
            <a:pPr lvl="0" eaLnBrk="0" hangingPunct="0">
              <a:defRPr/>
            </a:pPr>
            <a:r>
              <a:rPr lang="en-GB" altLang="en-US" dirty="0" smtClean="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a:t>
            </a:r>
            <a:r>
              <a:rPr lang="en-US" altLang="en-GB" dirty="0"/>
              <a:t>discussion</a:t>
            </a:r>
          </a:p>
          <a:p>
            <a:pPr eaLnBrk="0" hangingPunct="0">
              <a:defRPr/>
            </a:pPr>
            <a:r>
              <a:rPr lang="en-US" altLang="en-GB" dirty="0" smtClean="0"/>
              <a:t>Teleconference Plan</a:t>
            </a:r>
          </a:p>
          <a:p>
            <a:pPr eaLnBrk="0" hangingPunct="0">
              <a:defRPr/>
            </a:pPr>
            <a:r>
              <a:rPr lang="en-US" altLang="en-GB" dirty="0" smtClean="0"/>
              <a:t>Any </a:t>
            </a:r>
            <a:r>
              <a:rPr lang="en-US" altLang="en-GB" dirty="0"/>
              <a:t>other business</a:t>
            </a:r>
            <a:r>
              <a:rPr lang="en-US" altLang="en-GB" dirty="0" smtClean="0"/>
              <a:t>?</a:t>
            </a:r>
          </a:p>
          <a:p>
            <a:pPr lvl="0" eaLnBrk="0" hangingPunct="0">
              <a:defRPr/>
            </a:pPr>
            <a:r>
              <a:rPr lang="en-GB" altLang="en-US" dirty="0" smtClean="0">
                <a:sym typeface="+mn-ea"/>
              </a:rPr>
              <a:t>Adjourn</a:t>
            </a:r>
            <a:endParaRPr lang="en-GB" altLang="en-US" dirty="0"/>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15</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4"/>
            <a:ext cx="10375582" cy="4480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Approve meeting </a:t>
            </a:r>
            <a:r>
              <a:rPr lang="en-GB" altLang="en-US" dirty="0" smtClean="0"/>
              <a:t>agenda</a:t>
            </a:r>
          </a:p>
          <a:p>
            <a:pPr lvl="0" eaLnBrk="0" hangingPunct="0">
              <a:defRPr/>
            </a:pPr>
            <a:r>
              <a:rPr lang="en-US" altLang="zh-CN" dirty="0" smtClean="0"/>
              <a:t>Approve past meeting minutes</a:t>
            </a:r>
          </a:p>
          <a:p>
            <a:pPr lvl="0" eaLnBrk="0" hangingPunct="0">
              <a:defRPr/>
            </a:pPr>
            <a:r>
              <a:rPr lang="en-GB" altLang="en-US" dirty="0" smtClean="0"/>
              <a:t>AMP SG timeline and progress review</a:t>
            </a:r>
          </a:p>
          <a:p>
            <a:pPr lvl="0" eaLnBrk="0" hangingPunct="0">
              <a:defRPr/>
            </a:pPr>
            <a:r>
              <a:rPr lang="en-GB" altLang="en-US" dirty="0" smtClean="0"/>
              <a:t>ITU-T SG20 Liaison Response (11-23/2203) discussion</a:t>
            </a:r>
          </a:p>
          <a:p>
            <a:pPr eaLnBrk="0" hangingPunct="0">
              <a:defRPr/>
            </a:pPr>
            <a:r>
              <a:rPr lang="en-US" altLang="en-GB" dirty="0" smtClean="0"/>
              <a:t>Contribution discussion</a:t>
            </a:r>
          </a:p>
          <a:p>
            <a:pPr marL="742950" lvl="2" indent="-342900" eaLnBrk="0" hangingPunct="0">
              <a:defRPr/>
            </a:pPr>
            <a:r>
              <a:rPr lang="en-US" altLang="en-US" sz="1600" b="1" dirty="0"/>
              <a:t>11-23/2203, </a:t>
            </a:r>
            <a:r>
              <a:rPr lang="en-US" altLang="zh-CN" sz="1600" b="1" dirty="0"/>
              <a:t>Updated Technical Report on support of AMP </a:t>
            </a:r>
            <a:r>
              <a:rPr lang="en-US" altLang="zh-CN" sz="1600" b="1" dirty="0" err="1"/>
              <a:t>IoT</a:t>
            </a:r>
            <a:r>
              <a:rPr lang="en-US" altLang="zh-CN" sz="1600" b="1" dirty="0"/>
              <a:t> devices in WLAN, </a:t>
            </a:r>
            <a:r>
              <a:rPr lang="en-US" altLang="zh-CN" sz="1600" b="1" dirty="0" err="1"/>
              <a:t>Yinan</a:t>
            </a:r>
            <a:r>
              <a:rPr lang="en-US" altLang="zh-CN" sz="1600" b="1" dirty="0"/>
              <a:t> Qi (OPPO)</a:t>
            </a:r>
          </a:p>
          <a:p>
            <a:pPr marL="742950" lvl="2" indent="-342900" eaLnBrk="0" hangingPunct="0">
              <a:defRPr/>
            </a:pPr>
            <a:r>
              <a:rPr lang="en-US" altLang="en-US" sz="1600" b="1" dirty="0"/>
              <a:t>11-24/0047, </a:t>
            </a:r>
            <a:r>
              <a:rPr lang="en-US" altLang="zh-CN" sz="1600" b="1" dirty="0"/>
              <a:t>AMP Station operation states, Solomon </a:t>
            </a:r>
            <a:r>
              <a:rPr lang="en-US" altLang="zh-CN" sz="1600" b="1" dirty="0" err="1"/>
              <a:t>Trainin</a:t>
            </a:r>
            <a:r>
              <a:rPr lang="en-US" altLang="zh-CN" sz="1600" b="1" dirty="0"/>
              <a:t> (</a:t>
            </a:r>
            <a:r>
              <a:rPr lang="en-US" altLang="zh-CN" sz="1600" b="1" dirty="0" err="1"/>
              <a:t>Wiliot</a:t>
            </a:r>
            <a:r>
              <a:rPr lang="en-US" altLang="zh-CN" sz="1600" b="1" dirty="0"/>
              <a:t>)</a:t>
            </a:r>
            <a:endParaRPr lang="en-US" altLang="en-US" sz="1600" b="1" dirty="0"/>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latin typeface="Times New Roman" panose="02020603050405020304" pitchFamily="18" charset="0"/>
              </a:rPr>
              <a:t>Approve AMP SG </a:t>
            </a:r>
            <a:r>
              <a:rPr lang="en-US" altLang="en-US" sz="3200" b="1" dirty="0" smtClean="0">
                <a:solidFill>
                  <a:schemeClr val="tx2"/>
                </a:solidFill>
              </a:rPr>
              <a:t>Meeting</a:t>
            </a:r>
            <a:r>
              <a:rPr lang="en-US" altLang="en-US" sz="3200" b="1" dirty="0" smtClean="0">
                <a:solidFill>
                  <a:schemeClr val="tx2"/>
                </a:solidFill>
                <a:latin typeface="Times New Roman" panose="02020603050405020304" pitchFamily="18" charset="0"/>
              </a:rPr>
              <a:t>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dirty="0" smtClean="0"/>
              <a:t>Approve the meeting minutes for AMP SG meetings during 802 Nov plenary</a:t>
            </a:r>
            <a:r>
              <a:rPr lang="en-US" altLang="zh-CN" dirty="0" smtClean="0"/>
              <a:t> </a:t>
            </a:r>
            <a:r>
              <a:rPr lang="en-GB" altLang="en-US" dirty="0" smtClean="0"/>
              <a:t>session as below:</a:t>
            </a:r>
          </a:p>
          <a:p>
            <a:pPr lvl="1" indent="-342900" eaLnBrk="0" hangingPunct="0">
              <a:buFontTx/>
              <a:buChar char="-"/>
              <a:defRPr/>
            </a:pPr>
            <a:r>
              <a:rPr lang="en-GB" altLang="en-US" dirty="0">
                <a:hlinkClick r:id="rId2"/>
              </a:rPr>
              <a:t>https://</a:t>
            </a:r>
            <a:r>
              <a:rPr lang="en-GB" altLang="en-US" dirty="0" smtClean="0">
                <a:hlinkClick r:id="rId2"/>
              </a:rPr>
              <a:t>mentor.ieee.org/802.11/dcn/23/11-23-2158-00-0amp-802-11-amp-sg-meeting-minutes-for-november-2023-plenary.docx</a:t>
            </a:r>
            <a:endParaRPr lang="en-GB" altLang="en-US" dirty="0" smtClean="0"/>
          </a:p>
          <a:p>
            <a:pPr marL="0" lvl="0" indent="0" eaLnBrk="0" hangingPunct="0">
              <a:buNone/>
              <a:defRPr/>
            </a:pPr>
            <a:endParaRPr lang="en-GB" altLang="en-US" dirty="0" smtClean="0"/>
          </a:p>
          <a:p>
            <a:pPr marL="0" lvl="0" indent="0" eaLnBrk="0" hangingPunct="0">
              <a:buNone/>
              <a:defRPr/>
            </a:pPr>
            <a:r>
              <a:rPr lang="en-GB" altLang="en-US" dirty="0" smtClean="0"/>
              <a:t>Moved: Harry </a:t>
            </a:r>
            <a:r>
              <a:rPr lang="en-GB" altLang="en-US" dirty="0" err="1" smtClean="0"/>
              <a:t>Hao</a:t>
            </a:r>
            <a:r>
              <a:rPr lang="en-GB" altLang="en-US" dirty="0" smtClean="0"/>
              <a:t> Wang</a:t>
            </a:r>
          </a:p>
          <a:p>
            <a:pPr marL="0" lvl="0" indent="0" eaLnBrk="0" hangingPunct="0">
              <a:buNone/>
              <a:defRPr/>
            </a:pPr>
            <a:r>
              <a:rPr lang="en-GB" altLang="en-US" dirty="0" smtClean="0"/>
              <a:t>Seconded: </a:t>
            </a:r>
            <a:endParaRPr lang="en-GB" altLang="en-US" dirty="0"/>
          </a:p>
          <a:p>
            <a:pPr marL="0" lvl="0" indent="0" eaLnBrk="0" hangingPunct="0">
              <a:buNone/>
              <a:defRPr/>
            </a:pPr>
            <a:r>
              <a:rPr lang="en-GB" altLang="en-US" dirty="0" smtClean="0"/>
              <a:t>Result:</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AMP TIG/SG Timeline Plan</a:t>
            </a:r>
            <a:endParaRPr lang="zh-CN" altLang="en-US" sz="2800" kern="0" dirty="0"/>
          </a:p>
        </p:txBody>
      </p:sp>
      <p:sp>
        <p:nvSpPr>
          <p:cNvPr id="6" name="内容占位符 2"/>
          <p:cNvSpPr txBox="1"/>
          <p:nvPr/>
        </p:nvSpPr>
        <p:spPr>
          <a:xfrm>
            <a:off x="914400" y="1828843"/>
            <a:ext cx="10361613" cy="2703669"/>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285750">
              <a:lnSpc>
                <a:spcPct val="120000"/>
              </a:lnSpc>
              <a:spcAft>
                <a:spcPts val="600"/>
              </a:spcAft>
              <a:buFontTx/>
              <a:buChar char="-"/>
              <a:defRPr/>
            </a:pPr>
            <a:r>
              <a:rPr lang="en-US" altLang="zh-CN" sz="1800" kern="0" dirty="0" smtClean="0">
                <a:sym typeface="+mn-ea"/>
              </a:rPr>
              <a:t>The AMP TIG was formed at the 2022 May session and kicked off during 2022 Jul session</a:t>
            </a:r>
          </a:p>
          <a:p>
            <a:pPr marL="285750">
              <a:lnSpc>
                <a:spcPct val="120000"/>
              </a:lnSpc>
              <a:spcAft>
                <a:spcPts val="600"/>
              </a:spcAft>
              <a:buFontTx/>
              <a:buChar char="-"/>
              <a:defRPr/>
            </a:pPr>
            <a:r>
              <a:rPr lang="en-US" altLang="zh-CN" sz="1800" kern="0" dirty="0" smtClean="0">
                <a:sym typeface="+mn-ea"/>
              </a:rPr>
              <a:t>The AMP TIG completed its work in 2023 Mar session and decided to move forward to SG.</a:t>
            </a:r>
          </a:p>
          <a:p>
            <a:pPr marL="285750">
              <a:lnSpc>
                <a:spcPct val="120000"/>
              </a:lnSpc>
              <a:spcAft>
                <a:spcPts val="600"/>
              </a:spcAft>
              <a:buFontTx/>
              <a:buChar char="-"/>
              <a:defRPr/>
            </a:pPr>
            <a:r>
              <a:rPr lang="en-US" altLang="zh-CN" sz="1800" kern="0" dirty="0" smtClean="0">
                <a:sym typeface="+mn-ea"/>
              </a:rPr>
              <a:t>The AMP SG was formed in Mar 2023 to develop AMP PAR/CSD.</a:t>
            </a:r>
          </a:p>
          <a:p>
            <a:pPr marL="586105" lvl="1">
              <a:lnSpc>
                <a:spcPct val="120000"/>
              </a:lnSpc>
              <a:spcAft>
                <a:spcPts val="600"/>
              </a:spcAft>
              <a:buFontTx/>
              <a:buChar char="-"/>
            </a:pPr>
            <a:r>
              <a:rPr lang="en-US" sz="1400" kern="0" dirty="0" smtClean="0"/>
              <a:t>The Study Group will investigate MAC and PHY capabilities to enable 802.11 WLAN support of ultra-low complexity and ultra-low power consumption (e.g. less than one </a:t>
            </a:r>
            <a:r>
              <a:rPr lang="en-US" sz="1400" kern="0" dirty="0" err="1" smtClean="0"/>
              <a:t>milliwatt</a:t>
            </a:r>
            <a:r>
              <a:rPr lang="en-US" sz="1400" kern="0" dirty="0" smtClean="0"/>
              <a:t>) devices powered by ambient power source</a:t>
            </a:r>
            <a:r>
              <a:rPr lang="en-US" sz="1400" kern="0" dirty="0" smtClean="0">
                <a:solidFill>
                  <a:schemeClr val="tx1"/>
                </a:solidFill>
              </a:rPr>
              <a:t>, and reuse existing 802.11 features as much as possible, with a target start of the task group in Jan 2024</a:t>
            </a:r>
          </a:p>
          <a:p>
            <a:pPr marL="285750">
              <a:lnSpc>
                <a:spcPct val="120000"/>
              </a:lnSpc>
              <a:spcAft>
                <a:spcPts val="600"/>
              </a:spcAft>
              <a:buFontTx/>
              <a:buChar char="-"/>
            </a:pPr>
            <a:r>
              <a:rPr lang="en-US" altLang="zh-CN" sz="1800" kern="0" dirty="0">
                <a:sym typeface="+mn-ea"/>
              </a:rPr>
              <a:t>The </a:t>
            </a:r>
            <a:r>
              <a:rPr lang="en-US" altLang="zh-CN" sz="1800" kern="0" dirty="0" smtClean="0">
                <a:sym typeface="+mn-ea"/>
              </a:rPr>
              <a:t>AMP PAR/CSD was approved by WG to submit to EC for pre-view during Nov 2023 session.</a:t>
            </a:r>
            <a:endParaRPr lang="en-US" altLang="zh-CN" sz="1800" kern="0" dirty="0">
              <a:sym typeface="+mn-ea"/>
            </a:endParaRPr>
          </a:p>
        </p:txBody>
      </p:sp>
      <p:grpSp>
        <p:nvGrpSpPr>
          <p:cNvPr id="44" name="组合 43"/>
          <p:cNvGrpSpPr/>
          <p:nvPr/>
        </p:nvGrpSpPr>
        <p:grpSpPr>
          <a:xfrm>
            <a:off x="914536" y="4595286"/>
            <a:ext cx="10259981" cy="1576842"/>
            <a:chOff x="914536" y="4948483"/>
            <a:chExt cx="10259981" cy="1576842"/>
          </a:xfrm>
        </p:grpSpPr>
        <p:cxnSp>
          <p:nvCxnSpPr>
            <p:cNvPr id="7" name="直接箭头连接符 6"/>
            <p:cNvCxnSpPr/>
            <p:nvPr/>
          </p:nvCxnSpPr>
          <p:spPr bwMode="auto">
            <a:xfrm>
              <a:off x="990734" y="5893885"/>
              <a:ext cx="10058136" cy="0"/>
            </a:xfrm>
            <a:prstGeom prst="straightConnector1">
              <a:avLst/>
            </a:prstGeom>
            <a:solidFill>
              <a:srgbClr val="00B8FF"/>
            </a:solidFill>
            <a:ln w="38100" cap="flat" cmpd="sng" algn="ctr">
              <a:solidFill>
                <a:schemeClr val="bg1">
                  <a:lumMod val="50000"/>
                </a:schemeClr>
              </a:solidFill>
              <a:prstDash val="solid"/>
              <a:round/>
              <a:headEnd type="none" w="med" len="med"/>
              <a:tailEnd type="triangle"/>
            </a:ln>
          </p:spPr>
        </p:cxnSp>
        <p:sp>
          <p:nvSpPr>
            <p:cNvPr id="8" name="文本框 7"/>
            <p:cNvSpPr txBox="1"/>
            <p:nvPr/>
          </p:nvSpPr>
          <p:spPr>
            <a:xfrm>
              <a:off x="1027715" y="6043056"/>
              <a:ext cx="990574" cy="276999"/>
            </a:xfrm>
            <a:prstGeom prst="rect">
              <a:avLst/>
            </a:prstGeom>
            <a:noFill/>
          </p:spPr>
          <p:txBody>
            <a:bodyPr wrap="square" rtlCol="0">
              <a:spAutoFit/>
            </a:bodyPr>
            <a:lstStyle/>
            <a:p>
              <a:r>
                <a:rPr lang="en-US" dirty="0" smtClean="0"/>
                <a:t>May 2023</a:t>
              </a:r>
              <a:endParaRPr lang="en-US" dirty="0"/>
            </a:p>
          </p:txBody>
        </p:sp>
        <p:sp>
          <p:nvSpPr>
            <p:cNvPr id="9" name="文本框 8"/>
            <p:cNvSpPr txBox="1"/>
            <p:nvPr/>
          </p:nvSpPr>
          <p:spPr>
            <a:xfrm>
              <a:off x="2550529" y="6043056"/>
              <a:ext cx="990574" cy="276999"/>
            </a:xfrm>
            <a:prstGeom prst="rect">
              <a:avLst/>
            </a:prstGeom>
            <a:noFill/>
          </p:spPr>
          <p:txBody>
            <a:bodyPr wrap="square" rtlCol="0">
              <a:spAutoFit/>
            </a:bodyPr>
            <a:lstStyle/>
            <a:p>
              <a:r>
                <a:rPr lang="en-US" dirty="0" smtClean="0"/>
                <a:t>Jul 2023</a:t>
              </a:r>
              <a:endParaRPr lang="en-US" dirty="0"/>
            </a:p>
          </p:txBody>
        </p:sp>
        <p:sp>
          <p:nvSpPr>
            <p:cNvPr id="10" name="文本框 9"/>
            <p:cNvSpPr txBox="1"/>
            <p:nvPr/>
          </p:nvSpPr>
          <p:spPr>
            <a:xfrm>
              <a:off x="4073343" y="6043056"/>
              <a:ext cx="990574" cy="276999"/>
            </a:xfrm>
            <a:prstGeom prst="rect">
              <a:avLst/>
            </a:prstGeom>
            <a:noFill/>
          </p:spPr>
          <p:txBody>
            <a:bodyPr wrap="square" rtlCol="0">
              <a:spAutoFit/>
            </a:bodyPr>
            <a:lstStyle/>
            <a:p>
              <a:r>
                <a:rPr lang="en-US" dirty="0" smtClean="0"/>
                <a:t>Sep 2023</a:t>
              </a:r>
              <a:endParaRPr lang="en-US" dirty="0"/>
            </a:p>
          </p:txBody>
        </p:sp>
        <p:sp>
          <p:nvSpPr>
            <p:cNvPr id="11" name="文本框 10"/>
            <p:cNvSpPr txBox="1"/>
            <p:nvPr/>
          </p:nvSpPr>
          <p:spPr>
            <a:xfrm>
              <a:off x="5596157" y="6043055"/>
              <a:ext cx="990574" cy="276999"/>
            </a:xfrm>
            <a:prstGeom prst="rect">
              <a:avLst/>
            </a:prstGeom>
            <a:noFill/>
          </p:spPr>
          <p:txBody>
            <a:bodyPr wrap="square" rtlCol="0">
              <a:spAutoFit/>
            </a:bodyPr>
            <a:lstStyle/>
            <a:p>
              <a:r>
                <a:rPr lang="en-US" b="1" dirty="0" smtClean="0">
                  <a:solidFill>
                    <a:srgbClr val="00B050"/>
                  </a:solidFill>
                </a:rPr>
                <a:t>Nov 2023</a:t>
              </a:r>
              <a:endParaRPr lang="en-US" b="1" dirty="0">
                <a:solidFill>
                  <a:srgbClr val="00B050"/>
                </a:solidFill>
              </a:endParaRPr>
            </a:p>
          </p:txBody>
        </p:sp>
        <p:sp>
          <p:nvSpPr>
            <p:cNvPr id="12" name="文本框 11"/>
            <p:cNvSpPr txBox="1"/>
            <p:nvPr/>
          </p:nvSpPr>
          <p:spPr>
            <a:xfrm>
              <a:off x="7118971" y="6047525"/>
              <a:ext cx="990574" cy="276999"/>
            </a:xfrm>
            <a:prstGeom prst="rect">
              <a:avLst/>
            </a:prstGeom>
            <a:noFill/>
          </p:spPr>
          <p:txBody>
            <a:bodyPr wrap="square" rtlCol="0">
              <a:spAutoFit/>
            </a:bodyPr>
            <a:lstStyle/>
            <a:p>
              <a:r>
                <a:rPr lang="en-US" dirty="0" smtClean="0"/>
                <a:t>Jan 2024</a:t>
              </a:r>
              <a:endParaRPr lang="en-US" dirty="0"/>
            </a:p>
          </p:txBody>
        </p:sp>
        <p:sp>
          <p:nvSpPr>
            <p:cNvPr id="13" name="椭圆 12"/>
            <p:cNvSpPr/>
            <p:nvPr/>
          </p:nvSpPr>
          <p:spPr bwMode="auto">
            <a:xfrm>
              <a:off x="141991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4" name="椭圆 13"/>
            <p:cNvSpPr/>
            <p:nvPr/>
          </p:nvSpPr>
          <p:spPr bwMode="auto">
            <a:xfrm>
              <a:off x="2941145"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5" name="椭圆 14"/>
            <p:cNvSpPr/>
            <p:nvPr/>
          </p:nvSpPr>
          <p:spPr bwMode="auto">
            <a:xfrm>
              <a:off x="4462379"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6" name="椭圆 15"/>
            <p:cNvSpPr/>
            <p:nvPr/>
          </p:nvSpPr>
          <p:spPr bwMode="auto">
            <a:xfrm>
              <a:off x="5983613"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7" name="椭圆 16"/>
            <p:cNvSpPr/>
            <p:nvPr/>
          </p:nvSpPr>
          <p:spPr bwMode="auto">
            <a:xfrm>
              <a:off x="750484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18" name="文本框 17"/>
            <p:cNvSpPr txBox="1"/>
            <p:nvPr/>
          </p:nvSpPr>
          <p:spPr>
            <a:xfrm>
              <a:off x="914536" y="5317815"/>
              <a:ext cx="1312346" cy="461665"/>
            </a:xfrm>
            <a:prstGeom prst="rect">
              <a:avLst/>
            </a:prstGeom>
            <a:noFill/>
          </p:spPr>
          <p:txBody>
            <a:bodyPr wrap="square" rtlCol="0">
              <a:spAutoFit/>
            </a:bodyPr>
            <a:lstStyle/>
            <a:p>
              <a:r>
                <a:rPr lang="en-US" dirty="0" smtClean="0">
                  <a:solidFill>
                    <a:srgbClr val="00B050"/>
                  </a:solidFill>
                </a:rPr>
                <a:t>SG Kick-off</a:t>
              </a:r>
            </a:p>
            <a:p>
              <a:r>
                <a:rPr lang="en-US" dirty="0" smtClean="0">
                  <a:solidFill>
                    <a:srgbClr val="00B050"/>
                  </a:solidFill>
                </a:rPr>
                <a:t>PAR/CSD draft</a:t>
              </a:r>
              <a:endParaRPr lang="en-US" dirty="0">
                <a:solidFill>
                  <a:srgbClr val="00B050"/>
                </a:solidFill>
              </a:endParaRPr>
            </a:p>
          </p:txBody>
        </p:sp>
        <p:sp>
          <p:nvSpPr>
            <p:cNvPr id="19" name="文本框 18"/>
            <p:cNvSpPr txBox="1"/>
            <p:nvPr/>
          </p:nvSpPr>
          <p:spPr>
            <a:xfrm>
              <a:off x="3940001" y="5317815"/>
              <a:ext cx="1089227" cy="461665"/>
            </a:xfrm>
            <a:prstGeom prst="rect">
              <a:avLst/>
            </a:prstGeom>
            <a:noFill/>
          </p:spPr>
          <p:txBody>
            <a:bodyPr wrap="square" rtlCol="0">
              <a:spAutoFit/>
            </a:bodyPr>
            <a:lstStyle/>
            <a:p>
              <a:r>
                <a:rPr lang="en-US" altLang="zh-CN" dirty="0">
                  <a:solidFill>
                    <a:srgbClr val="00B050"/>
                  </a:solidFill>
                </a:rPr>
                <a:t>PAR/CSD development</a:t>
              </a:r>
            </a:p>
          </p:txBody>
        </p:sp>
        <p:sp>
          <p:nvSpPr>
            <p:cNvPr id="22" name="文本框 21"/>
            <p:cNvSpPr txBox="1"/>
            <p:nvPr/>
          </p:nvSpPr>
          <p:spPr>
            <a:xfrm>
              <a:off x="2438496" y="5317815"/>
              <a:ext cx="990574" cy="461665"/>
            </a:xfrm>
            <a:prstGeom prst="rect">
              <a:avLst/>
            </a:prstGeom>
            <a:noFill/>
          </p:spPr>
          <p:txBody>
            <a:bodyPr wrap="square" rtlCol="0">
              <a:spAutoFit/>
            </a:bodyPr>
            <a:lstStyle/>
            <a:p>
              <a:r>
                <a:rPr lang="en-US" dirty="0" smtClean="0">
                  <a:solidFill>
                    <a:srgbClr val="00B050"/>
                  </a:solidFill>
                </a:rPr>
                <a:t>PAR/CSD development</a:t>
              </a:r>
              <a:endParaRPr lang="en-US" dirty="0">
                <a:solidFill>
                  <a:srgbClr val="00B050"/>
                </a:solidFill>
              </a:endParaRPr>
            </a:p>
          </p:txBody>
        </p:sp>
        <p:sp>
          <p:nvSpPr>
            <p:cNvPr id="24" name="文本框 23"/>
            <p:cNvSpPr txBox="1"/>
            <p:nvPr/>
          </p:nvSpPr>
          <p:spPr>
            <a:xfrm>
              <a:off x="10164597" y="6043055"/>
              <a:ext cx="990574" cy="276999"/>
            </a:xfrm>
            <a:prstGeom prst="rect">
              <a:avLst/>
            </a:prstGeom>
            <a:noFill/>
          </p:spPr>
          <p:txBody>
            <a:bodyPr wrap="square" rtlCol="0">
              <a:spAutoFit/>
            </a:bodyPr>
            <a:lstStyle/>
            <a:p>
              <a:r>
                <a:rPr lang="en-US" dirty="0" smtClean="0"/>
                <a:t>May 2024</a:t>
              </a:r>
              <a:endParaRPr lang="en-US" dirty="0"/>
            </a:p>
          </p:txBody>
        </p:sp>
        <p:sp>
          <p:nvSpPr>
            <p:cNvPr id="25" name="椭圆 24"/>
            <p:cNvSpPr/>
            <p:nvPr/>
          </p:nvSpPr>
          <p:spPr bwMode="auto">
            <a:xfrm>
              <a:off x="10547317"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26" name="文本框 25"/>
            <p:cNvSpPr txBox="1"/>
            <p:nvPr/>
          </p:nvSpPr>
          <p:spPr>
            <a:xfrm>
              <a:off x="10183943" y="5502481"/>
              <a:ext cx="990574" cy="276999"/>
            </a:xfrm>
            <a:prstGeom prst="rect">
              <a:avLst/>
            </a:prstGeom>
            <a:noFill/>
          </p:spPr>
          <p:txBody>
            <a:bodyPr wrap="square" rtlCol="0">
              <a:spAutoFit/>
            </a:bodyPr>
            <a:lstStyle/>
            <a:p>
              <a:r>
                <a:rPr lang="en-US" dirty="0" smtClean="0"/>
                <a:t>TG kickoff</a:t>
              </a:r>
              <a:endParaRPr lang="en-US" dirty="0"/>
            </a:p>
          </p:txBody>
        </p:sp>
        <p:sp>
          <p:nvSpPr>
            <p:cNvPr id="27" name="文本框 26"/>
            <p:cNvSpPr txBox="1"/>
            <p:nvPr/>
          </p:nvSpPr>
          <p:spPr>
            <a:xfrm>
              <a:off x="8641785" y="6043055"/>
              <a:ext cx="990574" cy="276999"/>
            </a:xfrm>
            <a:prstGeom prst="rect">
              <a:avLst/>
            </a:prstGeom>
            <a:noFill/>
          </p:spPr>
          <p:txBody>
            <a:bodyPr wrap="square" rtlCol="0">
              <a:spAutoFit/>
            </a:bodyPr>
            <a:lstStyle/>
            <a:p>
              <a:r>
                <a:rPr lang="en-US" dirty="0" smtClean="0"/>
                <a:t>Mar 2024</a:t>
              </a:r>
              <a:endParaRPr lang="en-US" dirty="0"/>
            </a:p>
          </p:txBody>
        </p:sp>
        <p:sp>
          <p:nvSpPr>
            <p:cNvPr id="28" name="椭圆 27"/>
            <p:cNvSpPr/>
            <p:nvPr/>
          </p:nvSpPr>
          <p:spPr bwMode="auto">
            <a:xfrm>
              <a:off x="9026081" y="5855786"/>
              <a:ext cx="76198" cy="76198"/>
            </a:xfrm>
            <a:prstGeom prst="ellipse">
              <a:avLst/>
            </a:prstGeom>
            <a:solidFill>
              <a:srgbClr val="00B8FF"/>
            </a:solidFill>
            <a:ln w="9525" cap="flat" cmpd="sng" algn="ctr">
              <a:solidFill>
                <a:schemeClr val="tx1"/>
              </a:solidFill>
              <a:prstDash val="solid"/>
              <a:round/>
              <a:headEnd type="none" w="med" len="med"/>
              <a:tailEnd type="none" w="med" len="med"/>
            </a:ln>
          </p:spPr>
          <p:txBody>
            <a:bodyPr vert="horz" wrap="square" lIns="91440" tIns="45720" rIns="91440" bIns="45720" numCol="1" rtlCol="0" anchor="t" anchorCtr="0" compatLnSpc="1"/>
            <a:lstStyle/>
            <a:p>
              <a: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pPr>
              <a:endParaRPr kumimoji="0" lang="en-US"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endParaRPr>
            </a:p>
          </p:txBody>
        </p:sp>
        <p:sp>
          <p:nvSpPr>
            <p:cNvPr id="30" name="文本框 29"/>
            <p:cNvSpPr txBox="1"/>
            <p:nvPr/>
          </p:nvSpPr>
          <p:spPr>
            <a:xfrm>
              <a:off x="8641785" y="4948483"/>
              <a:ext cx="1143344" cy="830997"/>
            </a:xfrm>
            <a:prstGeom prst="rect">
              <a:avLst/>
            </a:prstGeom>
            <a:noFill/>
          </p:spPr>
          <p:txBody>
            <a:bodyPr wrap="square" rtlCol="0">
              <a:spAutoFit/>
            </a:bodyPr>
            <a:lstStyle/>
            <a:p>
              <a:r>
                <a:rPr lang="en-US" dirty="0" smtClean="0">
                  <a:solidFill>
                    <a:srgbClr val="FF0000"/>
                  </a:solidFill>
                </a:rPr>
                <a:t>Comments reply and potential update</a:t>
              </a:r>
              <a:endParaRPr lang="en-US" dirty="0">
                <a:solidFill>
                  <a:srgbClr val="FF0000"/>
                </a:solidFill>
              </a:endParaRPr>
            </a:p>
          </p:txBody>
        </p:sp>
        <p:sp>
          <p:nvSpPr>
            <p:cNvPr id="32" name="文本框 31"/>
            <p:cNvSpPr txBox="1"/>
            <p:nvPr/>
          </p:nvSpPr>
          <p:spPr>
            <a:xfrm>
              <a:off x="5212215" y="5322393"/>
              <a:ext cx="1888866" cy="461665"/>
            </a:xfrm>
            <a:prstGeom prst="rect">
              <a:avLst/>
            </a:prstGeom>
            <a:noFill/>
          </p:spPr>
          <p:txBody>
            <a:bodyPr wrap="square" rtlCol="0">
              <a:spAutoFit/>
            </a:bodyPr>
            <a:lstStyle/>
            <a:p>
              <a:r>
                <a:rPr lang="en-US" dirty="0" smtClean="0">
                  <a:solidFill>
                    <a:srgbClr val="00B050"/>
                  </a:solidFill>
                </a:rPr>
                <a:t>WG approve PAR/CSD submitted to EC for review </a:t>
              </a:r>
              <a:endParaRPr lang="en-US" dirty="0">
                <a:solidFill>
                  <a:srgbClr val="00B050"/>
                </a:solidFill>
              </a:endParaRPr>
            </a:p>
          </p:txBody>
        </p:sp>
        <p:sp>
          <p:nvSpPr>
            <p:cNvPr id="33" name="文本框 32"/>
            <p:cNvSpPr txBox="1"/>
            <p:nvPr/>
          </p:nvSpPr>
          <p:spPr>
            <a:xfrm>
              <a:off x="7980846" y="5133149"/>
              <a:ext cx="731610" cy="646331"/>
            </a:xfrm>
            <a:prstGeom prst="rect">
              <a:avLst/>
            </a:prstGeom>
            <a:noFill/>
          </p:spPr>
          <p:txBody>
            <a:bodyPr wrap="square" rtlCol="0">
              <a:spAutoFit/>
            </a:bodyPr>
            <a:lstStyle/>
            <a:p>
              <a:r>
                <a:rPr lang="en-US" dirty="0" smtClean="0">
                  <a:solidFill>
                    <a:srgbClr val="00B0F0"/>
                  </a:solidFill>
                </a:rPr>
                <a:t>EC Review in Feb</a:t>
              </a:r>
              <a:endParaRPr lang="en-US" dirty="0">
                <a:solidFill>
                  <a:srgbClr val="00B0F0"/>
                </a:solidFill>
              </a:endParaRPr>
            </a:p>
          </p:txBody>
        </p:sp>
        <p:sp>
          <p:nvSpPr>
            <p:cNvPr id="34" name="文本框 33"/>
            <p:cNvSpPr txBox="1"/>
            <p:nvPr/>
          </p:nvSpPr>
          <p:spPr>
            <a:xfrm>
              <a:off x="5943604" y="6248326"/>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6" name="直接连接符 35"/>
            <p:cNvCxnSpPr/>
            <p:nvPr/>
          </p:nvCxnSpPr>
          <p:spPr bwMode="auto">
            <a:xfrm>
              <a:off x="6373436" y="5867336"/>
              <a:ext cx="0" cy="380990"/>
            </a:xfrm>
            <a:prstGeom prst="line">
              <a:avLst/>
            </a:prstGeom>
            <a:solidFill>
              <a:srgbClr val="00B8FF"/>
            </a:solidFill>
            <a:ln w="28575" cap="flat" cmpd="sng" algn="ctr">
              <a:solidFill>
                <a:schemeClr val="tx1"/>
              </a:solidFill>
              <a:prstDash val="solid"/>
              <a:round/>
              <a:headEnd type="none" w="med" len="med"/>
              <a:tailEnd type="none" w="med" len="med"/>
            </a:ln>
          </p:spPr>
        </p:cxnSp>
        <p:sp>
          <p:nvSpPr>
            <p:cNvPr id="37" name="文本框 36"/>
            <p:cNvSpPr txBox="1"/>
            <p:nvPr/>
          </p:nvSpPr>
          <p:spPr>
            <a:xfrm>
              <a:off x="8999915" y="6236512"/>
              <a:ext cx="1089227" cy="276999"/>
            </a:xfrm>
            <a:prstGeom prst="rect">
              <a:avLst/>
            </a:prstGeom>
            <a:noFill/>
          </p:spPr>
          <p:txBody>
            <a:bodyPr wrap="square" rtlCol="0">
              <a:spAutoFit/>
            </a:bodyPr>
            <a:lstStyle/>
            <a:p>
              <a:r>
                <a:rPr lang="en-US" altLang="zh-CN" dirty="0" smtClean="0"/>
                <a:t>EC meeting</a:t>
              </a:r>
              <a:endParaRPr lang="en-US" altLang="zh-CN" dirty="0"/>
            </a:p>
          </p:txBody>
        </p:sp>
        <p:cxnSp>
          <p:nvCxnSpPr>
            <p:cNvPr id="38" name="直接连接符 37"/>
            <p:cNvCxnSpPr/>
            <p:nvPr/>
          </p:nvCxnSpPr>
          <p:spPr bwMode="auto">
            <a:xfrm>
              <a:off x="9429747" y="5867336"/>
              <a:ext cx="0" cy="452718"/>
            </a:xfrm>
            <a:prstGeom prst="line">
              <a:avLst/>
            </a:prstGeom>
            <a:solidFill>
              <a:srgbClr val="00B8FF"/>
            </a:solidFill>
            <a:ln w="28575" cap="flat" cmpd="sng" algn="ctr">
              <a:solidFill>
                <a:schemeClr val="tx1"/>
              </a:solidFill>
              <a:prstDash val="solid"/>
              <a:round/>
              <a:headEnd type="none" w="med" len="med"/>
              <a:tailEnd type="none" w="med" len="med"/>
            </a:ln>
          </p:spPr>
        </p:cxnSp>
      </p:grpSp>
      <p:sp>
        <p:nvSpPr>
          <p:cNvPr id="39"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a:t>agenda</a:t>
            </a:r>
          </a:p>
          <a:p>
            <a:pPr eaLnBrk="0" hangingPunct="0">
              <a:defRPr/>
            </a:pPr>
            <a:r>
              <a:rPr lang="en-US" altLang="en-GB" dirty="0" smtClean="0"/>
              <a:t>Contribution discussion</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11-24/0056, How 11ba Handled SNR, Steve </a:t>
            </a:r>
            <a:r>
              <a:rPr lang="en-US" altLang="en-US" sz="1600" kern="0" dirty="0" err="1">
                <a:latin typeface="Calibri" panose="020F0502020204030204" pitchFamily="34" charset="0"/>
                <a:cs typeface="Calibri" panose="020F0502020204030204" pitchFamily="34" charset="0"/>
              </a:rPr>
              <a:t>Shellhammer</a:t>
            </a:r>
            <a:r>
              <a:rPr lang="en-US" altLang="en-US" sz="1600" kern="0" dirty="0">
                <a:latin typeface="Calibri" panose="020F0502020204030204" pitchFamily="34" charset="0"/>
                <a:cs typeface="Calibri" panose="020F0502020204030204" pitchFamily="34" charset="0"/>
              </a:rPr>
              <a:t> (Qualcomm)</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11-24/0075, Follow Up on AMP Link Budgets, Wei Lin (Huawei</a:t>
            </a:r>
            <a:r>
              <a:rPr lang="en-US" altLang="en-US" sz="1600" kern="0" dirty="0" smtClean="0">
                <a:latin typeface="Calibri" panose="020F0502020204030204" pitchFamily="34" charset="0"/>
                <a:cs typeface="Calibri" panose="020F0502020204030204" pitchFamily="34" charset="0"/>
              </a:rPr>
              <a:t>)</a:t>
            </a:r>
          </a:p>
          <a:p>
            <a:pPr marL="800100" lvl="1" indent="-342900" algn="just">
              <a:buFontTx/>
              <a:buChar char="•"/>
              <a:defRPr/>
            </a:pPr>
            <a:r>
              <a:rPr lang="en-US" altLang="en-US" sz="1600" kern="0" dirty="0">
                <a:latin typeface="Calibri" panose="020F0502020204030204" pitchFamily="34" charset="0"/>
                <a:cs typeface="Calibri" panose="020F0502020204030204" pitchFamily="34" charset="0"/>
              </a:rPr>
              <a:t>11-24/0112, Uplink Modulations Comparison for AMP Devices, </a:t>
            </a:r>
            <a:r>
              <a:rPr lang="en-US" altLang="en-US" sz="1600" kern="0" dirty="0" err="1">
                <a:latin typeface="Calibri" panose="020F0502020204030204" pitchFamily="34" charset="0"/>
                <a:cs typeface="Calibri" panose="020F0502020204030204" pitchFamily="34" charset="0"/>
              </a:rPr>
              <a:t>Amichai</a:t>
            </a:r>
            <a:r>
              <a:rPr lang="en-US" altLang="en-US" sz="1600" kern="0" dirty="0">
                <a:latin typeface="Calibri" panose="020F0502020204030204" pitchFamily="34" charset="0"/>
                <a:cs typeface="Calibri" panose="020F0502020204030204" pitchFamily="34" charset="0"/>
              </a:rPr>
              <a:t> </a:t>
            </a:r>
            <a:r>
              <a:rPr lang="en-US" altLang="en-US" sz="1600" kern="0" dirty="0" err="1">
                <a:latin typeface="Calibri" panose="020F0502020204030204" pitchFamily="34" charset="0"/>
                <a:cs typeface="Calibri" panose="020F0502020204030204" pitchFamily="34" charset="0"/>
              </a:rPr>
              <a:t>Sanderovich</a:t>
            </a:r>
            <a:r>
              <a:rPr lang="en-US" altLang="en-US" sz="1600" kern="0" dirty="0">
                <a:latin typeface="Calibri" panose="020F0502020204030204" pitchFamily="34" charset="0"/>
                <a:cs typeface="Calibri" panose="020F0502020204030204" pitchFamily="34" charset="0"/>
              </a:rPr>
              <a:t> (</a:t>
            </a:r>
            <a:r>
              <a:rPr lang="en-US" altLang="en-US" sz="1600" kern="0" dirty="0" err="1" smtClean="0">
                <a:latin typeface="Calibri" panose="020F0502020204030204" pitchFamily="34" charset="0"/>
                <a:cs typeface="Calibri" panose="020F0502020204030204" pitchFamily="34" charset="0"/>
              </a:rPr>
              <a:t>Wiliot</a:t>
            </a:r>
            <a:r>
              <a:rPr lang="en-US" altLang="en-US" sz="1600" kern="0" dirty="0" smtClean="0">
                <a:latin typeface="Calibri" panose="020F0502020204030204" pitchFamily="34" charset="0"/>
                <a:cs typeface="Calibri" panose="020F0502020204030204" pitchFamily="34" charset="0"/>
              </a:rPr>
              <a:t>) </a:t>
            </a:r>
            <a:r>
              <a:rPr lang="en-US" altLang="en-US" sz="1600" kern="0" dirty="0">
                <a:latin typeface="Calibri" panose="020F0502020204030204" pitchFamily="34" charset="0"/>
                <a:cs typeface="Calibri" panose="020F0502020204030204" pitchFamily="34" charset="0"/>
              </a:rPr>
              <a:t>	</a:t>
            </a:r>
          </a:p>
          <a:p>
            <a:pPr eaLnBrk="0" hangingPunct="0">
              <a:defRPr/>
            </a:pPr>
            <a:r>
              <a:rPr lang="en-US" altLang="en-GB" dirty="0"/>
              <a:t>Potential Liaison Response update and motion</a:t>
            </a:r>
          </a:p>
          <a:p>
            <a:pPr eaLnBrk="0" hangingPunct="0">
              <a:defRPr/>
            </a:pPr>
            <a:r>
              <a:rPr lang="en-US" altLang="en-GB" dirty="0" smtClean="0"/>
              <a:t>Any </a:t>
            </a:r>
            <a:r>
              <a:rPr lang="en-US" altLang="en-GB" dirty="0"/>
              <a:t>other business?</a:t>
            </a:r>
          </a:p>
          <a:p>
            <a:pPr lvl="0" eaLnBrk="0" hangingPunct="0">
              <a:defRPr/>
            </a:pPr>
            <a:r>
              <a:rPr lang="en-GB" altLang="en-US" dirty="0" smtClean="0">
                <a:sym typeface="+mn-ea"/>
              </a:rPr>
              <a:t>Recess</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AMP SG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Jan Interim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Jan 18</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a:t>
            </a:r>
            <a:r>
              <a:rPr lang="en-US" altLang="en-US" sz="2000" kern="0" dirty="0" err="1" smtClean="0">
                <a:latin typeface="Arial" panose="020B0604020202020204" pitchFamily="34" charset="0"/>
              </a:rPr>
              <a:t>Shellhammer</a:t>
            </a:r>
            <a:r>
              <a:rPr lang="en-US" altLang="en-US" sz="2000" kern="0" dirty="0" smtClean="0">
                <a:latin typeface="Arial" panose="020B0604020202020204" pitchFamily="34" charset="0"/>
              </a:rPr>
              <a:t> (Qualcomm)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err="1" smtClean="0">
                <a:latin typeface="Arial" panose="020B0604020202020204" pitchFamily="34" charset="0"/>
              </a:rPr>
              <a:t>Hao</a:t>
            </a:r>
            <a:r>
              <a:rPr lang="en-US" altLang="en-US" sz="2000" kern="0" dirty="0" smtClean="0">
                <a:latin typeface="Arial" panose="020B0604020202020204" pitchFamily="34" charset="0"/>
              </a:rPr>
              <a:t> Wang (</a:t>
            </a:r>
            <a:r>
              <a:rPr lang="en-US" altLang="en-US" sz="2000" kern="0" dirty="0" err="1" smtClean="0">
                <a:latin typeface="Arial" panose="020B0604020202020204" pitchFamily="34" charset="0"/>
              </a:rPr>
              <a:t>Tencent</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a:lnSpc>
                <a:spcPct val="90000"/>
              </a:lnSpc>
              <a:buNone/>
              <a:defRPr/>
            </a:pPr>
            <a:r>
              <a:rPr lang="en-US" altLang="en-US" sz="2000" kern="0" dirty="0">
                <a:latin typeface="Arial" panose="020B0604020202020204" pitchFamily="34" charset="0"/>
              </a:rPr>
              <a:t>	</a:t>
            </a: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a:t>Approval of </a:t>
            </a:r>
            <a:r>
              <a:rPr lang="en-GB" altLang="en-US" dirty="0" smtClean="0"/>
              <a:t>agenda</a:t>
            </a:r>
          </a:p>
          <a:p>
            <a:pPr eaLnBrk="0" hangingPunct="0">
              <a:defRPr/>
            </a:pPr>
            <a:r>
              <a:rPr lang="en-US" altLang="en-GB" dirty="0" smtClean="0"/>
              <a:t>Contribution </a:t>
            </a:r>
            <a:r>
              <a:rPr lang="en-US" altLang="en-GB" dirty="0" smtClean="0"/>
              <a:t>discussion</a:t>
            </a:r>
          </a:p>
          <a:p>
            <a:pPr lvl="1" eaLnBrk="0" hangingPunct="0">
              <a:defRPr/>
            </a:pPr>
            <a:r>
              <a:rPr lang="en-US" altLang="en-GB" dirty="0" smtClean="0"/>
              <a:t>TBD</a:t>
            </a:r>
            <a:endParaRPr lang="en-US" altLang="en-GB" dirty="0"/>
          </a:p>
          <a:p>
            <a:pPr eaLnBrk="0" hangingPunct="0">
              <a:defRPr/>
            </a:pPr>
            <a:r>
              <a:rPr lang="en-US" altLang="en-GB" dirty="0" smtClean="0"/>
              <a:t>Teleconference Plan</a:t>
            </a:r>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Jan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3225</TotalTime>
  <Words>2904</Words>
  <Application>Microsoft Office PowerPoint</Application>
  <PresentationFormat>宽屏</PresentationFormat>
  <Paragraphs>418</Paragraphs>
  <Slides>28</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28</vt:i4>
      </vt:variant>
    </vt:vector>
  </HeadingPairs>
  <TitlesOfParts>
    <vt:vector size="39"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119</cp:revision>
  <cp:lastPrinted>2014-11-04T15:04:00Z</cp:lastPrinted>
  <dcterms:created xsi:type="dcterms:W3CDTF">2007-04-17T18:10:00Z</dcterms:created>
  <dcterms:modified xsi:type="dcterms:W3CDTF">2024-01-15T06:44:27Z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