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handoutMasterIdLst>
    <p:handoutMasterId r:id="rId38"/>
  </p:handoutMasterIdLst>
  <p:sldIdLst>
    <p:sldId id="269" r:id="rId2"/>
    <p:sldId id="813" r:id="rId3"/>
    <p:sldId id="424" r:id="rId4"/>
    <p:sldId id="423" r:id="rId5"/>
    <p:sldId id="1288" r:id="rId6"/>
    <p:sldId id="757" r:id="rId7"/>
    <p:sldId id="754" r:id="rId8"/>
    <p:sldId id="755" r:id="rId9"/>
    <p:sldId id="458" r:id="rId10"/>
    <p:sldId id="489" r:id="rId11"/>
    <p:sldId id="814" r:id="rId12"/>
    <p:sldId id="815" r:id="rId13"/>
    <p:sldId id="749" r:id="rId14"/>
    <p:sldId id="767" r:id="rId15"/>
    <p:sldId id="768" r:id="rId16"/>
    <p:sldId id="746" r:id="rId17"/>
    <p:sldId id="1294" r:id="rId18"/>
    <p:sldId id="1331" r:id="rId19"/>
    <p:sldId id="1370" r:id="rId20"/>
    <p:sldId id="877" r:id="rId21"/>
    <p:sldId id="1367" r:id="rId22"/>
    <p:sldId id="897" r:id="rId23"/>
    <p:sldId id="1372" r:id="rId24"/>
    <p:sldId id="1377" r:id="rId25"/>
    <p:sldId id="1374" r:id="rId26"/>
    <p:sldId id="905" r:id="rId27"/>
    <p:sldId id="1375" r:id="rId28"/>
    <p:sldId id="1376" r:id="rId29"/>
    <p:sldId id="1378" r:id="rId30"/>
    <p:sldId id="1379" r:id="rId31"/>
    <p:sldId id="1380" r:id="rId32"/>
    <p:sldId id="1381" r:id="rId33"/>
    <p:sldId id="1382" r:id="rId34"/>
    <p:sldId id="842" r:id="rId35"/>
    <p:sldId id="1024" r:id="rId36"/>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6"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32" autoAdjust="0"/>
    <p:restoredTop sz="91622" autoAdjust="0"/>
  </p:normalViewPr>
  <p:slideViewPr>
    <p:cSldViewPr>
      <p:cViewPr varScale="1">
        <p:scale>
          <a:sx n="87" d="100"/>
          <a:sy n="87" d="100"/>
        </p:scale>
        <p:origin x="91" y="13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D3.0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153</c:v>
                </c:pt>
                <c:pt idx="1">
                  <c:v>15</c:v>
                </c:pt>
                <c:pt idx="2">
                  <c:v>140</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0</c:v>
                </c:pt>
                <c:pt idx="1">
                  <c:v>0</c:v>
                </c:pt>
                <c:pt idx="2">
                  <c:v>0</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872588320"/>
        <c:axId val="-872598656"/>
      </c:barChart>
      <c:catAx>
        <c:axId val="-87258832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872598656"/>
        <c:crosses val="autoZero"/>
        <c:auto val="1"/>
        <c:lblAlgn val="ctr"/>
        <c:lblOffset val="100"/>
        <c:noMultiLvlLbl val="0"/>
      </c:catAx>
      <c:valAx>
        <c:axId val="-87259865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872588320"/>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89903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180402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508491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00FF00"/>
                </a:highlight>
              </a:rPr>
              <a:t>Approved by unanimous consent</a:t>
            </a: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573503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30586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8811578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187650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6079645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8948539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00300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785770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3728675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5638435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802.11-23/</a:t>
            </a:r>
            <a:r>
              <a:rPr lang="en-US" altLang="zh-CN" sz="1800" b="1" dirty="0" smtClean="0"/>
              <a:t>2169</a:t>
            </a:r>
            <a:r>
              <a:rPr lang="en-US" altLang="en-US" sz="1800" b="1" dirty="0" smtClean="0"/>
              <a:t>r4</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January 2024</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3/11-23-2134-00-00bf-ieee-802-11bf-november-2023-plenary-meeting-minutes.doc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hyperlink" Target="https://mentor.ieee.org/802.11/dcn/24/11-24-0058-00-00bf-ieee-802-11bf-teleconference-minutes-january-2024.doc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touchpoint.eventsair.com/2024-jan-ieee-802-wireless-interim-session"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a:solidFill>
                  <a:srgbClr val="0000FF"/>
                </a:solidFill>
              </a:rPr>
              <a:t>January Interim </a:t>
            </a:r>
            <a:r>
              <a:rPr lang="en-US" altLang="en-US" sz="3600"/>
              <a:t>2024</a:t>
            </a:r>
            <a:endParaRPr lang="en-US" altLang="en-US" sz="3600" dirty="0"/>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2024-01-16</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xmlns="" val="20000"/>
                    </a:ext>
                  </a:extLst>
                </a:gridCol>
                <a:gridCol w="1203158">
                  <a:extLst>
                    <a:ext uri="{9D8B030D-6E8A-4147-A177-3AD203B41FA5}">
                      <a16:colId xmlns:a16="http://schemas.microsoft.com/office/drawing/2014/main" xmlns="" val="20001"/>
                    </a:ext>
                  </a:extLst>
                </a:gridCol>
                <a:gridCol w="2165684">
                  <a:extLst>
                    <a:ext uri="{9D8B030D-6E8A-4147-A177-3AD203B41FA5}">
                      <a16:colId xmlns:a16="http://schemas.microsoft.com/office/drawing/2014/main" xmlns="" val="20002"/>
                    </a:ext>
                  </a:extLst>
                </a:gridCol>
                <a:gridCol w="802105">
                  <a:extLst>
                    <a:ext uri="{9D8B030D-6E8A-4147-A177-3AD203B41FA5}">
                      <a16:colId xmlns:a16="http://schemas.microsoft.com/office/drawing/2014/main" xmlns="" val="20003"/>
                    </a:ext>
                  </a:extLst>
                </a:gridCol>
                <a:gridCol w="1925053">
                  <a:extLst>
                    <a:ext uri="{9D8B030D-6E8A-4147-A177-3AD203B41FA5}">
                      <a16:colId xmlns:a16="http://schemas.microsoft.com/office/drawing/2014/main" xmlns=""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Jan</a:t>
            </a:r>
            <a:r>
              <a:rPr lang="en-US" altLang="en-US" sz="3200" dirty="0">
                <a:solidFill>
                  <a:srgbClr val="0000FF"/>
                </a:solidFill>
                <a:cs typeface="Times New Roman" panose="02020603050405020304" pitchFamily="18" charset="0"/>
              </a:rPr>
              <a:t> 15 (</a:t>
            </a:r>
            <a:r>
              <a:rPr lang="en-US" altLang="zh-CN" sz="3200" dirty="0">
                <a:solidFill>
                  <a:srgbClr val="0000FF"/>
                </a:solidFill>
                <a:cs typeface="Times New Roman" panose="02020603050405020304" pitchFamily="18" charset="0"/>
              </a:rPr>
              <a:t>A</a:t>
            </a:r>
            <a:r>
              <a:rPr lang="en-US" altLang="en-US" sz="3200" dirty="0">
                <a:solidFill>
                  <a:srgbClr val="0000FF"/>
                </a:solidFill>
                <a:cs typeface="Times New Roman" panose="02020603050405020304" pitchFamily="18" charset="0"/>
              </a:rPr>
              <a:t>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721518801"/>
              </p:ext>
            </p:extLst>
          </p:nvPr>
        </p:nvGraphicFramePr>
        <p:xfrm>
          <a:off x="3429000" y="1600200"/>
          <a:ext cx="8305801" cy="2797392"/>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LB281 comments assignment</a:t>
                      </a:r>
                      <a:r>
                        <a:rPr lang="en-US" altLang="zh-CN" sz="1200" kern="1200" baseline="0" dirty="0" smtClean="0">
                          <a:solidFill>
                            <a:srgbClr val="00B050"/>
                          </a:solidFill>
                          <a:latin typeface="+mn-lt"/>
                          <a:ea typeface="+mn-ea"/>
                          <a:cs typeface="+mn-cs"/>
                        </a:rPr>
                        <a:t> discussion</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24/0082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Stephan Sand (German Aerospace Center (DLR))</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LB281 CR for OST CIDs (11.5.1 Sensing Procedure)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a16="http://schemas.microsoft.com/office/drawing/2014/main" xmlns="" val="1001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24/0109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Cheng Chen (Intel)</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Exchange CIDs for LB281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a:t>
                      </a:r>
                      <a:r>
                        <a:rPr lang="en-US" altLang="zh-CN" sz="1200" kern="1200" dirty="0" smtClean="0">
                          <a:solidFill>
                            <a:srgbClr val="0000FF"/>
                          </a:solidFill>
                          <a:latin typeface="+mn-lt"/>
                          <a:ea typeface="+mn-ea"/>
                          <a:cs typeface="+mn-cs"/>
                        </a:rPr>
                        <a:t>0 </a:t>
                      </a:r>
                      <a:r>
                        <a:rPr lang="en-US" altLang="zh-CN" sz="1200" kern="1200" dirty="0" err="1">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a16="http://schemas.microsoft.com/office/drawing/2014/main" xmlns="" val="100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24/0111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OST CIDs for LB281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a:t>
                      </a:r>
                      <a:r>
                        <a:rPr lang="en-US" altLang="zh-CN" sz="1200" kern="1200" dirty="0" err="1">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19"/>
                  </a:ext>
                </a:extLst>
              </a:tr>
              <a:tr h="89561">
                <a:tc>
                  <a:txBody>
                    <a:bodyPr/>
                    <a:lstStyle/>
                    <a:p>
                      <a:pPr algn="l">
                        <a:spcAft>
                          <a:spcPts val="0"/>
                        </a:spcAft>
                      </a:pPr>
                      <a:r>
                        <a:rPr lang="en-US" altLang="zh-CN" sz="1200" kern="1200" dirty="0" smtClean="0">
                          <a:solidFill>
                            <a:schemeClr val="tx1"/>
                          </a:solidFill>
                          <a:latin typeface="+mn-lt"/>
                          <a:ea typeface="+mn-ea"/>
                          <a:cs typeface="+mn-cs"/>
                        </a:rPr>
                        <a:t>24/0121</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US" altLang="zh-CN" sz="1200" kern="1200" dirty="0" smtClean="0">
                          <a:solidFill>
                            <a:schemeClr val="tx1"/>
                          </a:solidFill>
                          <a:latin typeface="+mn-lt"/>
                          <a:ea typeface="+mn-ea"/>
                          <a:cs typeface="+mn-cs"/>
                        </a:rPr>
                        <a:t>Ali Raissinia (Qualcomm Inc.)</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US" altLang="zh-CN" sz="1200" kern="1200" dirty="0" smtClean="0">
                          <a:solidFill>
                            <a:schemeClr val="tx1"/>
                          </a:solidFill>
                          <a:latin typeface="+mn-lt"/>
                          <a:ea typeface="+mn-ea"/>
                          <a:cs typeface="+mn-cs"/>
                        </a:rPr>
                        <a:t>LB281 Comment Resolutions for Exchange bucket CIDs</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smtClean="0">
                          <a:solidFill>
                            <a:schemeClr val="tx1"/>
                          </a:solidFill>
                          <a:latin typeface="+mn-lt"/>
                          <a:ea typeface="+mn-ea"/>
                          <a:cs typeface="+mn-cs"/>
                        </a:rPr>
                        <a:t>20 </a:t>
                      </a:r>
                      <a:r>
                        <a:rPr lang="en-GB"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xmlns="" val="10020"/>
                  </a:ext>
                </a:extLst>
              </a:tr>
              <a:tr h="0">
                <a:tc>
                  <a:txBody>
                    <a:bodyPr/>
                    <a:lstStyle/>
                    <a:p>
                      <a:pPr algn="l">
                        <a:spcAft>
                          <a:spcPts val="0"/>
                        </a:spcAft>
                      </a:pPr>
                      <a:r>
                        <a:rPr lang="en-US" altLang="zh-CN" sz="1200" kern="1200" dirty="0" smtClean="0">
                          <a:solidFill>
                            <a:schemeClr val="tx1"/>
                          </a:solidFill>
                          <a:latin typeface="+mn-lt"/>
                          <a:ea typeface="+mn-ea"/>
                          <a:cs typeface="+mn-cs"/>
                        </a:rPr>
                        <a:t>24/0104</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US" altLang="zh-CN" sz="1200" kern="1200" dirty="0" err="1" smtClean="0">
                          <a:solidFill>
                            <a:schemeClr val="tx1"/>
                          </a:solidFill>
                          <a:latin typeface="+mn-lt"/>
                          <a:ea typeface="+mn-ea"/>
                          <a:cs typeface="+mn-cs"/>
                        </a:rPr>
                        <a:t>Shuling</a:t>
                      </a:r>
                      <a:r>
                        <a:rPr lang="en-US" altLang="zh-CN" sz="1200" kern="1200" dirty="0" smtClean="0">
                          <a:solidFill>
                            <a:schemeClr val="tx1"/>
                          </a:solidFill>
                          <a:latin typeface="+mn-lt"/>
                          <a:ea typeface="+mn-ea"/>
                          <a:cs typeface="+mn-cs"/>
                        </a:rPr>
                        <a:t> (Julia) Feng (</a:t>
                      </a:r>
                      <a:r>
                        <a:rPr lang="en-US" altLang="zh-CN" sz="1200" kern="1200" dirty="0" err="1" smtClean="0">
                          <a:solidFill>
                            <a:schemeClr val="tx1"/>
                          </a:solidFill>
                          <a:latin typeface="+mn-lt"/>
                          <a:ea typeface="+mn-ea"/>
                          <a:cs typeface="+mn-cs"/>
                        </a:rPr>
                        <a:t>Mediatek</a:t>
                      </a:r>
                      <a:r>
                        <a:rPr lang="en-US" altLang="zh-CN" sz="1200" kern="1200" dirty="0" smtClean="0">
                          <a:solidFill>
                            <a:schemeClr val="tx1"/>
                          </a:solidFill>
                          <a:latin typeface="+mn-lt"/>
                          <a:ea typeface="+mn-ea"/>
                          <a:cs typeface="+mn-cs"/>
                        </a:rPr>
                        <a:t>)</a:t>
                      </a:r>
                      <a:endParaRPr lang="zh-CN" altLang="zh-CN" sz="1200" kern="1200" dirty="0" smtClean="0">
                        <a:solidFill>
                          <a:schemeClr val="tx1"/>
                        </a:solidFill>
                        <a:latin typeface="+mn-lt"/>
                        <a:ea typeface="+mn-ea"/>
                        <a:cs typeface="+mn-cs"/>
                      </a:endParaRPr>
                    </a:p>
                  </a:txBody>
                  <a:tcPr marL="36195" marR="36195" marT="17780" marB="17780" anchor="ctr"/>
                </a:tc>
                <a:tc>
                  <a:txBody>
                    <a:bodyPr/>
                    <a:lstStyle/>
                    <a:p>
                      <a:pPr algn="l">
                        <a:spcAft>
                          <a:spcPts val="0"/>
                        </a:spcAft>
                      </a:pPr>
                      <a:r>
                        <a:rPr lang="en-US" altLang="zh-CN" sz="1200" kern="1200" dirty="0" smtClean="0">
                          <a:solidFill>
                            <a:schemeClr val="tx1"/>
                          </a:solidFill>
                          <a:latin typeface="+mn-lt"/>
                          <a:ea typeface="+mn-ea"/>
                          <a:cs typeface="+mn-cs"/>
                        </a:rPr>
                        <a:t> LB281 CR for CID 4004, 4102, 4144, 4145, 4242, </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chemeClr val="tx1"/>
                          </a:solidFill>
                          <a:latin typeface="+mn-lt"/>
                          <a:ea typeface="+mn-ea"/>
                          <a:cs typeface="+mn-cs"/>
                        </a:rPr>
                        <a:t>30 </a:t>
                      </a:r>
                      <a:r>
                        <a:rPr lang="en-GB"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xmlns="" val="1002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20 </a:t>
                      </a:r>
                      <a:r>
                        <a:rPr lang="en-US" altLang="zh-CN" sz="1200" kern="1200" dirty="0" err="1">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2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2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25"/>
                  </a:ext>
                </a:extLst>
              </a:tr>
            </a:tbl>
          </a:graphicData>
        </a:graphic>
      </p:graphicFrame>
    </p:spTree>
    <p:extLst>
      <p:ext uri="{BB962C8B-B14F-4D97-AF65-F5344CB8AC3E}">
        <p14:creationId xmlns:p14="http://schemas.microsoft.com/office/powerpoint/2010/main" val="23274261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a:t>
            </a:r>
            <a:r>
              <a:rPr lang="en-US" altLang="en-US" sz="3200" dirty="0">
                <a:solidFill>
                  <a:srgbClr val="0000FF"/>
                </a:solidFill>
                <a:cs typeface="Times New Roman" panose="02020603050405020304" pitchFamily="18" charset="0"/>
              </a:rPr>
              <a:t> 16 (AM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3436065812"/>
              </p:ext>
            </p:extLst>
          </p:nvPr>
        </p:nvGraphicFramePr>
        <p:xfrm>
          <a:off x="3429000" y="1600200"/>
          <a:ext cx="8305801" cy="2797392"/>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LB281 comments assignment</a:t>
                      </a:r>
                      <a:r>
                        <a:rPr lang="en-US" altLang="zh-CN" sz="1200" kern="1200" baseline="0" dirty="0" smtClean="0">
                          <a:solidFill>
                            <a:srgbClr val="00B050"/>
                          </a:solidFill>
                          <a:latin typeface="+mn-lt"/>
                          <a:ea typeface="+mn-ea"/>
                          <a:cs typeface="+mn-cs"/>
                        </a:rPr>
                        <a:t> discussion</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24/0082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Stephan Sand (German Aerospace Center (DLR))</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LB281 CR for OST CIDs (11.5.1 Sensing Procedure)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a16="http://schemas.microsoft.com/office/drawing/2014/main" xmlns="" val="1001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24/0109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Exchange CIDs for LB281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a:t>
                      </a:r>
                      <a:r>
                        <a:rPr lang="en-US" altLang="zh-CN" sz="1200" kern="1200" dirty="0" smtClean="0">
                          <a:solidFill>
                            <a:srgbClr val="00B050"/>
                          </a:solidFill>
                          <a:latin typeface="+mn-lt"/>
                          <a:ea typeface="+mn-ea"/>
                          <a:cs typeface="+mn-cs"/>
                        </a:rPr>
                        <a:t>0 </a:t>
                      </a:r>
                      <a:r>
                        <a:rPr lang="en-US" altLang="zh-CN" sz="1200" kern="1200" dirty="0" err="1">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24/0111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OST CIDs for LB281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a:t>
                      </a:r>
                      <a:r>
                        <a:rPr lang="en-US" altLang="zh-CN" sz="1200" kern="1200" dirty="0" err="1">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19"/>
                  </a:ext>
                </a:extLst>
              </a:tr>
              <a:tr h="89561">
                <a:tc>
                  <a:txBody>
                    <a:bodyPr/>
                    <a:lstStyle/>
                    <a:p>
                      <a:pPr algn="l">
                        <a:spcAft>
                          <a:spcPts val="0"/>
                        </a:spcAft>
                      </a:pPr>
                      <a:r>
                        <a:rPr lang="en-US" altLang="zh-CN" sz="1200" kern="1200" dirty="0" smtClean="0">
                          <a:solidFill>
                            <a:srgbClr val="00B050"/>
                          </a:solidFill>
                          <a:latin typeface="+mn-lt"/>
                          <a:ea typeface="+mn-ea"/>
                          <a:cs typeface="+mn-cs"/>
                        </a:rPr>
                        <a:t>24/0121</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US" altLang="zh-CN" sz="1200" kern="1200" dirty="0" smtClean="0">
                          <a:solidFill>
                            <a:srgbClr val="00B050"/>
                          </a:solidFill>
                          <a:latin typeface="+mn-lt"/>
                          <a:ea typeface="+mn-ea"/>
                          <a:cs typeface="+mn-cs"/>
                        </a:rPr>
                        <a:t>Ali Raissinia (Qualcomm Inc.)</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US" altLang="zh-CN" sz="1200" kern="1200" dirty="0" smtClean="0">
                          <a:solidFill>
                            <a:srgbClr val="00B050"/>
                          </a:solidFill>
                          <a:latin typeface="+mn-lt"/>
                          <a:ea typeface="+mn-ea"/>
                          <a:cs typeface="+mn-cs"/>
                        </a:rPr>
                        <a:t>LB281 Comment Resolutions for Exchange bucket CIDs</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GB" sz="1200" kern="1200" dirty="0" smtClean="0">
                          <a:solidFill>
                            <a:srgbClr val="00B050"/>
                          </a:solidFill>
                          <a:latin typeface="+mn-lt"/>
                          <a:ea typeface="+mn-ea"/>
                          <a:cs typeface="+mn-cs"/>
                        </a:rPr>
                        <a:t>20 </a:t>
                      </a:r>
                      <a:r>
                        <a:rPr lang="en-GB"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xmlns="" val="10020"/>
                  </a:ext>
                </a:extLst>
              </a:tr>
              <a:tr h="0">
                <a:tc>
                  <a:txBody>
                    <a:bodyPr/>
                    <a:lstStyle/>
                    <a:p>
                      <a:pPr algn="l">
                        <a:spcAft>
                          <a:spcPts val="0"/>
                        </a:spcAft>
                      </a:pPr>
                      <a:r>
                        <a:rPr lang="en-US" altLang="zh-CN" sz="1200" kern="1200" dirty="0" smtClean="0">
                          <a:solidFill>
                            <a:srgbClr val="00B050"/>
                          </a:solidFill>
                          <a:latin typeface="+mn-lt"/>
                          <a:ea typeface="+mn-ea"/>
                          <a:cs typeface="+mn-cs"/>
                        </a:rPr>
                        <a:t>24/0104</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US" altLang="zh-CN" sz="1200" kern="1200" dirty="0" err="1" smtClean="0">
                          <a:solidFill>
                            <a:srgbClr val="00B050"/>
                          </a:solidFill>
                          <a:latin typeface="+mn-lt"/>
                          <a:ea typeface="+mn-ea"/>
                          <a:cs typeface="+mn-cs"/>
                        </a:rPr>
                        <a:t>Shuling</a:t>
                      </a:r>
                      <a:r>
                        <a:rPr lang="en-US" altLang="zh-CN" sz="1200" kern="1200" dirty="0" smtClean="0">
                          <a:solidFill>
                            <a:srgbClr val="00B050"/>
                          </a:solidFill>
                          <a:latin typeface="+mn-lt"/>
                          <a:ea typeface="+mn-ea"/>
                          <a:cs typeface="+mn-cs"/>
                        </a:rPr>
                        <a:t> (Julia) Feng (</a:t>
                      </a:r>
                      <a:r>
                        <a:rPr lang="en-US" altLang="zh-CN" sz="1200" kern="1200" dirty="0" err="1" smtClean="0">
                          <a:solidFill>
                            <a:srgbClr val="00B050"/>
                          </a:solidFill>
                          <a:latin typeface="+mn-lt"/>
                          <a:ea typeface="+mn-ea"/>
                          <a:cs typeface="+mn-cs"/>
                        </a:rPr>
                        <a:t>Mediatek</a:t>
                      </a:r>
                      <a:r>
                        <a:rPr lang="en-US" altLang="zh-CN" sz="1200" kern="1200" dirty="0" smtClean="0">
                          <a:solidFill>
                            <a:srgbClr val="00B050"/>
                          </a:solidFill>
                          <a:latin typeface="+mn-lt"/>
                          <a:ea typeface="+mn-ea"/>
                          <a:cs typeface="+mn-cs"/>
                        </a:rPr>
                        <a:t>)</a:t>
                      </a:r>
                      <a:endParaRPr lang="zh-CN" altLang="zh-CN" sz="1200" kern="1200" dirty="0" smtClean="0">
                        <a:solidFill>
                          <a:srgbClr val="00B050"/>
                        </a:solidFill>
                        <a:latin typeface="+mn-lt"/>
                        <a:ea typeface="+mn-ea"/>
                        <a:cs typeface="+mn-cs"/>
                      </a:endParaRPr>
                    </a:p>
                  </a:txBody>
                  <a:tcPr marL="36195" marR="36195" marT="17780" marB="17780" anchor="ctr"/>
                </a:tc>
                <a:tc>
                  <a:txBody>
                    <a:bodyPr/>
                    <a:lstStyle/>
                    <a:p>
                      <a:pPr algn="l">
                        <a:spcAft>
                          <a:spcPts val="0"/>
                        </a:spcAft>
                      </a:pPr>
                      <a:r>
                        <a:rPr lang="en-US" altLang="zh-CN" sz="1200" kern="1200" dirty="0" smtClean="0">
                          <a:solidFill>
                            <a:srgbClr val="00B050"/>
                          </a:solidFill>
                          <a:latin typeface="+mn-lt"/>
                          <a:ea typeface="+mn-ea"/>
                          <a:cs typeface="+mn-cs"/>
                        </a:rPr>
                        <a:t> LB281 CR for CID 4004, 4102, 4144, 4145, 4242, </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rgbClr val="00B050"/>
                          </a:solidFill>
                          <a:latin typeface="+mn-lt"/>
                          <a:ea typeface="+mn-ea"/>
                          <a:cs typeface="+mn-cs"/>
                        </a:rPr>
                        <a:t>30 </a:t>
                      </a:r>
                      <a:r>
                        <a:rPr lang="en-GB"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xmlns="" val="1002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20 </a:t>
                      </a:r>
                      <a:r>
                        <a:rPr lang="en-US" altLang="zh-CN" sz="1200" kern="1200" dirty="0" err="1">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2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2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25"/>
                  </a:ext>
                </a:extLst>
              </a:tr>
            </a:tbl>
          </a:graphicData>
        </a:graphic>
      </p:graphicFrame>
    </p:spTree>
    <p:extLst>
      <p:ext uri="{BB962C8B-B14F-4D97-AF65-F5344CB8AC3E}">
        <p14:creationId xmlns:p14="http://schemas.microsoft.com/office/powerpoint/2010/main" val="33582641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a:t>
            </a:r>
            <a:r>
              <a:rPr lang="en-US" altLang="en-US" sz="3200" dirty="0">
                <a:solidFill>
                  <a:srgbClr val="0000FF"/>
                </a:solidFill>
                <a:cs typeface="Times New Roman" panose="02020603050405020304" pitchFamily="18" charset="0"/>
              </a:rPr>
              <a:t> 18 (AM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zh-CN" sz="1400" dirty="0"/>
              <a:t>Motion </a:t>
            </a:r>
            <a:r>
              <a:rPr lang="en-US" altLang="zh-CN" sz="1400" dirty="0" smtClean="0"/>
              <a:t>(</a:t>
            </a:r>
            <a:r>
              <a:rPr lang="en-US" altLang="zh-CN" sz="1400" dirty="0" smtClean="0">
                <a:solidFill>
                  <a:srgbClr val="0000FF"/>
                </a:solidFill>
              </a:rPr>
              <a:t>493-XXX</a:t>
            </a:r>
            <a:r>
              <a:rPr lang="en-US" altLang="zh-CN" sz="1400" dirty="0"/>
              <a:t>)</a:t>
            </a:r>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1294431203"/>
              </p:ext>
            </p:extLst>
          </p:nvPr>
        </p:nvGraphicFramePr>
        <p:xfrm>
          <a:off x="3429000" y="1600200"/>
          <a:ext cx="8305801" cy="192314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LB281 comments assignment</a:t>
                      </a:r>
                      <a:r>
                        <a:rPr lang="en-US" altLang="zh-CN" sz="1200" kern="1200" baseline="0" dirty="0" smtClean="0">
                          <a:solidFill>
                            <a:srgbClr val="00B050"/>
                          </a:solidFill>
                          <a:latin typeface="+mn-lt"/>
                          <a:ea typeface="+mn-ea"/>
                          <a:cs typeface="+mn-cs"/>
                        </a:rPr>
                        <a:t> discussion</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24/0153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Stephan Sand (German Aerospace Center (DLR))</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LB281 CR for OST CIDs (11.5.1 Sensing Procedure)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a16="http://schemas.microsoft.com/office/drawing/2014/main" xmlns="" val="1001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24/0115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CIDs for LB281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20 </a:t>
                      </a:r>
                      <a:r>
                        <a:rPr lang="en-US" altLang="zh-CN" sz="1200" kern="1200" dirty="0" err="1">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2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24/0169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 Wei (NXP) </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LB281 CR for OST CIDs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24/0170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 Wei (NXP) </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LB281 CR for Exchange CIDs </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2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25"/>
                  </a:ext>
                </a:extLst>
              </a:tr>
            </a:tbl>
          </a:graphicData>
        </a:graphic>
      </p:graphicFrame>
    </p:spTree>
    <p:extLst>
      <p:ext uri="{BB962C8B-B14F-4D97-AF65-F5344CB8AC3E}">
        <p14:creationId xmlns:p14="http://schemas.microsoft.com/office/powerpoint/2010/main" val="31485091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November </a:t>
            </a:r>
            <a:r>
              <a:rPr lang="en-US" altLang="zh-CN" sz="2000" dirty="0"/>
              <a:t>2023 meeting to today:</a:t>
            </a:r>
          </a:p>
          <a:p>
            <a:pPr lvl="1" algn="just">
              <a:buFont typeface="Arial" panose="020B0604020202020204" pitchFamily="34" charset="0"/>
              <a:buChar char="•"/>
            </a:pPr>
            <a:r>
              <a:rPr lang="en-US" altLang="zh-CN" sz="1600" dirty="0"/>
              <a:t>November Plenary: </a:t>
            </a:r>
          </a:p>
          <a:p>
            <a:pPr marL="457200" lvl="1" indent="0" algn="just">
              <a:buNone/>
            </a:pPr>
            <a:r>
              <a:rPr lang="en-US" altLang="zh-CN" sz="1600" dirty="0"/>
              <a:t>	 </a:t>
            </a:r>
            <a:r>
              <a:rPr lang="en-US" altLang="zh-CN" sz="1600" dirty="0">
                <a:hlinkClick r:id="rId3"/>
              </a:rPr>
              <a:t>https://mentor.ieee.org/802.11/dcn/23/11-23-2134-00-00bf-ieee-802-11bf-november-2023-plenary-meeting-minutes.docx</a:t>
            </a:r>
            <a:endParaRPr lang="en-US" altLang="zh-CN" sz="1600" dirty="0"/>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lvl="1" algn="just">
              <a:buFont typeface="Arial" panose="020B0604020202020204" pitchFamily="34" charset="0"/>
              <a:buChar char="•"/>
            </a:pPr>
            <a:r>
              <a:rPr lang="en-US" altLang="zh-CN" sz="1600" dirty="0"/>
              <a:t>Teleconferences January: </a:t>
            </a:r>
          </a:p>
          <a:p>
            <a:pPr marL="457200" lvl="1" indent="0" algn="just">
              <a:buNone/>
            </a:pPr>
            <a:r>
              <a:rPr lang="en-US" altLang="zh-CN" sz="1600" dirty="0"/>
              <a:t>	</a:t>
            </a:r>
            <a:r>
              <a:rPr lang="en-US" altLang="zh-CN" sz="1600" dirty="0">
                <a:hlinkClick r:id="rId4"/>
              </a:rPr>
              <a:t>https://</a:t>
            </a:r>
            <a:r>
              <a:rPr lang="en-US" altLang="zh-CN" sz="1600" dirty="0" smtClean="0">
                <a:hlinkClick r:id="rId4"/>
              </a:rPr>
              <a:t>mentor.ieee.org/802.11/dcn/24/11-24-0058-00-00bf-ieee-802-11bf-teleconference-minutes-january-2024.docx</a:t>
            </a:r>
            <a:endParaRPr lang="en-US" altLang="zh-CN" sz="1600" dirty="0" smtClean="0"/>
          </a:p>
          <a:p>
            <a:pPr marL="457200" lvl="1" indent="0" algn="just">
              <a:buNone/>
            </a:pPr>
            <a:endParaRPr lang="en-US" altLang="zh-CN" sz="1600" dirty="0"/>
          </a:p>
          <a:p>
            <a:pPr marL="457200" lvl="1" indent="0" algn="just">
              <a:buNone/>
            </a:pPr>
            <a:endParaRPr lang="en-US" altLang="zh-CN" sz="1600" dirty="0"/>
          </a:p>
          <a:p>
            <a:pPr algn="just"/>
            <a:r>
              <a:rPr lang="en-US" altLang="zh-CN" sz="2000" dirty="0"/>
              <a:t>Move: Leif Wilhelmsson 	Second: Sang Kim</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a:extLst>
              <a:ext uri="{FF2B5EF4-FFF2-40B4-BE49-F238E27FC236}">
                <a16:creationId xmlns:a16="http://schemas.microsoft.com/office/drawing/2014/main" xmlns="" id="{1862AC4C-4F61-4C2B-A75C-8BCD9FF7D00F}"/>
              </a:ext>
            </a:extLst>
          </p:cNvPr>
          <p:cNvSpPr/>
          <p:nvPr/>
        </p:nvSpPr>
        <p:spPr bwMode="auto">
          <a:xfrm>
            <a:off x="5767445" y="2938633"/>
            <a:ext cx="3605155" cy="642767"/>
          </a:xfrm>
          <a:prstGeom prst="round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a:t>
            </a:r>
          </a:p>
        </p:txBody>
      </p:sp>
      <p:sp>
        <p:nvSpPr>
          <p:cNvPr id="8" name="Rectangle 3"/>
          <p:cNvSpPr txBox="1">
            <a:spLocks noChangeArrowheads="1"/>
          </p:cNvSpPr>
          <p:nvPr/>
        </p:nvSpPr>
        <p:spPr bwMode="auto">
          <a:xfrm>
            <a:off x="457201" y="1409700"/>
            <a:ext cx="7162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 2023</a:t>
            </a:r>
            <a:r>
              <a:rPr lang="en-US" altLang="zh-CN" sz="1400" i="1" kern="0" dirty="0">
                <a:solidFill>
                  <a:srgbClr val="00B050"/>
                </a:solidFill>
                <a:sym typeface="Wingdings" panose="05000000000000000000" pitchFamily="2" charset="2"/>
              </a:rPr>
              <a:t> </a:t>
            </a:r>
            <a:r>
              <a:rPr lang="en-US" altLang="zh-CN" sz="1400" kern="0" dirty="0">
                <a:solidFill>
                  <a:srgbClr val="00B050"/>
                </a:solidFill>
              </a:rPr>
              <a:t> July 2023</a:t>
            </a:r>
          </a:p>
          <a:p>
            <a:pPr marL="285750" lvl="1"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(D3.0)	</a:t>
            </a:r>
            <a:r>
              <a:rPr lang="en-US" altLang="zh-CN" sz="1400" kern="0" dirty="0">
                <a:solidFill>
                  <a:srgbClr val="FF0000"/>
                </a:solidFill>
              </a:rPr>
              <a:t>		</a:t>
            </a:r>
            <a:r>
              <a:rPr lang="en-US" altLang="zh-CN" sz="1400" i="1" strike="sngStrike" kern="0" dirty="0">
                <a:solidFill>
                  <a:schemeClr val="bg1">
                    <a:lumMod val="50000"/>
                  </a:schemeClr>
                </a:solidFill>
              </a:rPr>
              <a:t>May 2023</a:t>
            </a:r>
            <a:r>
              <a:rPr lang="en-US" altLang="zh-CN" sz="1400" i="1" strike="sngStrike" kern="0" dirty="0">
                <a:solidFill>
                  <a:schemeClr val="bg1">
                    <a:lumMod val="50000"/>
                  </a:schemeClr>
                </a:solidFill>
                <a:sym typeface="Wingdings" panose="05000000000000000000" pitchFamily="2" charset="2"/>
              </a:rPr>
              <a:t> </a:t>
            </a:r>
            <a:r>
              <a:rPr lang="en-US" altLang="zh-CN" sz="1400" kern="0" dirty="0">
                <a:solidFill>
                  <a:srgbClr val="FF0000"/>
                </a:solidFill>
              </a:rPr>
              <a:t> </a:t>
            </a:r>
            <a:r>
              <a:rPr lang="en-US" altLang="zh-CN" sz="1400" kern="0" dirty="0">
                <a:solidFill>
                  <a:srgbClr val="00B050"/>
                </a:solidFill>
              </a:rPr>
              <a:t>Nov 2023</a:t>
            </a: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Conditional EC Approval–SA Ballot	Mar 2024</a:t>
            </a:r>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a:t>
            </a:r>
            <a:r>
              <a:rPr lang="en-US" altLang="zh-CN" sz="1400" i="1" dirty="0">
                <a:solidFill>
                  <a:srgbClr val="00B0F0"/>
                </a:solidFill>
                <a:ea typeface="宋体" panose="02010600030101010101" pitchFamily="2" charset="-122"/>
              </a:rPr>
              <a:t>Apr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SA  Ballot pool formation      		Apr 2024</a:t>
            </a:r>
          </a:p>
          <a:p>
            <a:pPr marL="161925" lvl="1" indent="-233363" algn="just" defTabSz="685800" eaLnBrk="1" fontAlgn="auto" hangingPunct="1">
              <a:spcBef>
                <a:spcPts val="200"/>
              </a:spcBef>
              <a:spcAft>
                <a:spcPts val="600"/>
              </a:spcAft>
              <a:defRPr/>
            </a:pPr>
            <a:r>
              <a:rPr lang="en-US" altLang="zh-CN" sz="1400" kern="0" dirty="0"/>
              <a:t>Initial SA Ballot (D4.0)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May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1st SA Ballot Recirculation (D5.0)		Sep 2024</a:t>
            </a:r>
          </a:p>
          <a:p>
            <a:pPr marL="161925" lvl="1" indent="-233363" algn="just" defTabSz="685800" eaLnBrk="1" fontAlgn="auto" hangingPunct="1">
              <a:spcBef>
                <a:spcPts val="200"/>
              </a:spcBef>
              <a:spcAft>
                <a:spcPts val="600"/>
              </a:spcAft>
              <a:defRPr/>
            </a:pPr>
            <a:r>
              <a:rPr lang="en-US" altLang="zh-CN" sz="1400" kern="0" dirty="0"/>
              <a:t>2nd SA Ballot Recirculation (D6.0)	Jan  2025</a:t>
            </a:r>
          </a:p>
          <a:p>
            <a:pPr marL="161925" lvl="1" indent="-233363" algn="just" defTabSz="685800" eaLnBrk="1" fontAlgn="auto" hangingPunct="1">
              <a:spcBef>
                <a:spcPts val="200"/>
              </a:spcBef>
              <a:spcAft>
                <a:spcPts val="600"/>
              </a:spcAft>
              <a:defRPr/>
            </a:pPr>
            <a:r>
              <a:rPr lang="en-US" altLang="zh-CN" sz="1400" kern="0" dirty="0"/>
              <a:t>3rd SA Ballot Recirculation (D7.0)		Mar 2025</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Jun 2025</a:t>
            </a:r>
            <a:endParaRPr lang="en-US" altLang="zh-CN" sz="1400" kern="0" dirty="0"/>
          </a:p>
        </p:txBody>
      </p:sp>
      <p:sp>
        <p:nvSpPr>
          <p:cNvPr id="7" name="Content Placeholder 4">
            <a:extLst>
              <a:ext uri="{FF2B5EF4-FFF2-40B4-BE49-F238E27FC236}">
                <a16:creationId xmlns:a16="http://schemas.microsoft.com/office/drawing/2014/main" xmlns="" id="{B7680B5C-39D7-41CF-92D5-EF3D1C6C176E}"/>
              </a:ext>
            </a:extLst>
          </p:cNvPr>
          <p:cNvSpPr txBox="1">
            <a:spLocks/>
          </p:cNvSpPr>
          <p:nvPr/>
        </p:nvSpPr>
        <p:spPr>
          <a:xfrm>
            <a:off x="5767445" y="2938633"/>
            <a:ext cx="3528955" cy="642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00000"/>
              </a:lnSpc>
              <a:spcBef>
                <a:spcPts val="0"/>
              </a:spcBef>
              <a:spcAft>
                <a:spcPts val="0"/>
              </a:spcAft>
            </a:pPr>
            <a:r>
              <a:rPr lang="en-US" sz="1200" dirty="0">
                <a:solidFill>
                  <a:prstClr val="black"/>
                </a:solidFill>
                <a:latin typeface="Calibri" panose="020F0502020204030204"/>
              </a:rPr>
              <a:t>PAR modification approved by the WG	Nov 2023</a:t>
            </a:r>
            <a:endParaRPr lang="en-CA" sz="1200" dirty="0">
              <a:solidFill>
                <a:prstClr val="black"/>
              </a:solidFill>
              <a:latin typeface="Calibri" panose="020F0502020204030204"/>
            </a:endParaRPr>
          </a:p>
          <a:p>
            <a:pPr fontAlgn="auto">
              <a:lnSpc>
                <a:spcPct val="100000"/>
              </a:lnSpc>
              <a:spcBef>
                <a:spcPts val="0"/>
              </a:spcBef>
              <a:spcAft>
                <a:spcPts val="0"/>
              </a:spcAft>
            </a:pPr>
            <a:r>
              <a:rPr lang="en-US" sz="1200" dirty="0">
                <a:solidFill>
                  <a:prstClr val="black"/>
                </a:solidFill>
                <a:latin typeface="Calibri" panose="020F0502020204030204"/>
              </a:rPr>
              <a:t>802EC approval 		</a:t>
            </a:r>
            <a:r>
              <a:rPr lang="en-US" altLang="zh-CN" sz="1200" dirty="0">
                <a:solidFill>
                  <a:prstClr val="black"/>
                </a:solidFill>
                <a:latin typeface="Calibri" panose="020F0502020204030204"/>
                <a:ea typeface="等线" panose="02010600030101010101" pitchFamily="2" charset="-122"/>
              </a:rPr>
              <a:t>Mar 2024</a:t>
            </a:r>
            <a:endParaRPr lang="en-US" sz="1200" dirty="0">
              <a:solidFill>
                <a:prstClr val="black"/>
              </a:solidFill>
              <a:latin typeface="Calibri" panose="020F0502020204030204"/>
            </a:endParaRPr>
          </a:p>
          <a:p>
            <a:pPr fontAlgn="auto">
              <a:lnSpc>
                <a:spcPct val="100000"/>
              </a:lnSpc>
              <a:spcBef>
                <a:spcPts val="0"/>
              </a:spcBef>
              <a:spcAft>
                <a:spcPts val="0"/>
              </a:spcAft>
            </a:pPr>
            <a:r>
              <a:rPr lang="en-US" sz="1200" dirty="0" err="1">
                <a:solidFill>
                  <a:prstClr val="black"/>
                </a:solidFill>
                <a:latin typeface="Calibri" panose="020F0502020204030204"/>
              </a:rPr>
              <a:t>NesCom</a:t>
            </a:r>
            <a:r>
              <a:rPr lang="en-US" sz="1200" dirty="0">
                <a:solidFill>
                  <a:prstClr val="black"/>
                </a:solidFill>
                <a:latin typeface="Calibri" panose="020F0502020204030204"/>
              </a:rPr>
              <a:t>/SASB approval</a:t>
            </a:r>
            <a:r>
              <a:rPr lang="en-US" altLang="zh-CN" sz="1200" dirty="0">
                <a:solidFill>
                  <a:prstClr val="black"/>
                </a:solidFill>
                <a:latin typeface="Calibri" panose="020F0502020204030204"/>
                <a:ea typeface="等线" panose="02010600030101010101" pitchFamily="2" charset="-122"/>
              </a:rPr>
              <a:t>		Mar 2024</a:t>
            </a:r>
            <a:endParaRPr lang="en-US" sz="1200" dirty="0">
              <a:solidFill>
                <a:prstClr val="black"/>
              </a:solidFill>
              <a:latin typeface="Calibri" panose="020F0502020204030204"/>
            </a:endParaRPr>
          </a:p>
        </p:txBody>
      </p:sp>
      <p:sp>
        <p:nvSpPr>
          <p:cNvPr id="11" name="左大括号 10">
            <a:extLst>
              <a:ext uri="{FF2B5EF4-FFF2-40B4-BE49-F238E27FC236}">
                <a16:creationId xmlns:a16="http://schemas.microsoft.com/office/drawing/2014/main" xmlns="" id="{A10E825F-8B8D-4663-83AF-13B2DA7A6B3C}"/>
              </a:ext>
            </a:extLst>
          </p:cNvPr>
          <p:cNvSpPr/>
          <p:nvPr/>
        </p:nvSpPr>
        <p:spPr bwMode="auto">
          <a:xfrm>
            <a:off x="5603013" y="2938635"/>
            <a:ext cx="328864" cy="642766"/>
          </a:xfrm>
          <a:prstGeom prst="leftBrace">
            <a:avLst>
              <a:gd name="adj1" fmla="val 8333"/>
              <a:gd name="adj2" fmla="val 61563"/>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600" dirty="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9742827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January Interim 2024, </a:t>
            </a:r>
            <a:r>
              <a:rPr lang="en-US" altLang="zh-CN" b="1" dirty="0">
                <a:solidFill>
                  <a:srgbClr val="FF0000"/>
                </a:solidFill>
                <a:cs typeface="Times New Roman" panose="02020603050405020304" pitchFamily="18" charset="0"/>
              </a:rPr>
              <a:t>Confirmed: </a:t>
            </a:r>
          </a:p>
        </p:txBody>
      </p:sp>
      <p:graphicFrame>
        <p:nvGraphicFramePr>
          <p:cNvPr id="8" name="表格 7"/>
          <p:cNvGraphicFramePr>
            <a:graphicFrameLocks noGrp="1"/>
          </p:cNvGraphicFramePr>
          <p:nvPr>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a16="http://schemas.microsoft.com/office/drawing/2014/main" xmlns="" val="20000"/>
                    </a:ext>
                  </a:extLst>
                </a:gridCol>
                <a:gridCol w="907862">
                  <a:extLst>
                    <a:ext uri="{9D8B030D-6E8A-4147-A177-3AD203B41FA5}">
                      <a16:colId xmlns:a16="http://schemas.microsoft.com/office/drawing/2014/main" xmlns="" val="20001"/>
                    </a:ext>
                  </a:extLst>
                </a:gridCol>
                <a:gridCol w="1073338">
                  <a:extLst>
                    <a:ext uri="{9D8B030D-6E8A-4147-A177-3AD203B41FA5}">
                      <a16:colId xmlns:a16="http://schemas.microsoft.com/office/drawing/2014/main" xmlns="" val="20002"/>
                    </a:ext>
                  </a:extLst>
                </a:gridCol>
                <a:gridCol w="1295400">
                  <a:extLst>
                    <a:ext uri="{9D8B030D-6E8A-4147-A177-3AD203B41FA5}">
                      <a16:colId xmlns:a16="http://schemas.microsoft.com/office/drawing/2014/main" xmlns="" val="20003"/>
                    </a:ext>
                  </a:extLst>
                </a:gridCol>
                <a:gridCol w="984062">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gridCol w="997138">
                  <a:extLst>
                    <a:ext uri="{9D8B030D-6E8A-4147-A177-3AD203B41FA5}">
                      <a16:colId xmlns:a16="http://schemas.microsoft.com/office/drawing/2014/main" xmlns=""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Panama</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21:00-23:00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05:00-07:00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23:30-01:30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07:30-09:30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02:30-04:30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05:00-07:00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22:00-00:00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13:00-15:00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08:30-10:30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16:30-18:30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
        <p:nvSpPr>
          <p:cNvPr id="2" name="矩形 1">
            <a:extLst>
              <a:ext uri="{FF2B5EF4-FFF2-40B4-BE49-F238E27FC236}">
                <a16:creationId xmlns:a16="http://schemas.microsoft.com/office/drawing/2014/main" xmlns="" id="{58FF7B02-5BE2-44E0-B2CE-1F5FF2F26879}"/>
              </a:ext>
            </a:extLst>
          </p:cNvPr>
          <p:cNvSpPr/>
          <p:nvPr/>
        </p:nvSpPr>
        <p:spPr>
          <a:xfrm>
            <a:off x="8070090" y="47244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xmlns="" id="{B3E5154D-77E5-43B4-914D-22E74CC824AD}"/>
              </a:ext>
            </a:extLst>
          </p:cNvPr>
          <p:cNvSpPr/>
          <p:nvPr/>
        </p:nvSpPr>
        <p:spPr>
          <a:xfrm>
            <a:off x="8070090" y="5411904"/>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9" name="Table 6">
            <a:extLst>
              <a:ext uri="{FF2B5EF4-FFF2-40B4-BE49-F238E27FC236}">
                <a16:creationId xmlns:a16="http://schemas.microsoft.com/office/drawing/2014/main" xmlns="" id="{013B73C4-BB88-9383-2DC0-42D8D70F37FE}"/>
              </a:ext>
            </a:extLst>
          </p:cNvPr>
          <p:cNvGraphicFramePr>
            <a:graphicFrameLocks noGrp="1"/>
          </p:cNvGraphicFramePr>
          <p:nvPr>
            <p:extLst>
              <p:ext uri="{D42A27DB-BD31-4B8C-83A1-F6EECF244321}">
                <p14:modId xmlns:p14="http://schemas.microsoft.com/office/powerpoint/2010/main" val="2619323172"/>
              </p:ext>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strike="sngStrike" dirty="0" err="1">
                          <a:solidFill>
                            <a:schemeClr val="bg1">
                              <a:lumMod val="50000"/>
                            </a:schemeClr>
                          </a:solidFill>
                        </a:rPr>
                        <a:t>TGbf</a:t>
                      </a:r>
                      <a:endParaRPr lang="en-US" altLang="zh-CN" sz="1800" b="0" strike="sngStrike" dirty="0">
                        <a:solidFill>
                          <a:schemeClr val="bg1">
                            <a:lumMod val="50000"/>
                          </a:schemeClr>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rgbClr val="FF0000"/>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27613072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January Interim</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7005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Jan 	  25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Jan 	  30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Feb 	  1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5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6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Feb 	  19	(Monday)	9</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00 - 11:00 ET </a:t>
            </a:r>
            <a:r>
              <a:rPr lang="en-US" altLang="zh-CN" sz="1800" b="1" strike="sngStrike" dirty="0" smtClean="0">
                <a:solidFill>
                  <a:schemeClr val="bg1">
                    <a:lumMod val="50000"/>
                  </a:schemeClr>
                </a:solidFill>
                <a:cs typeface="Times New Roman" panose="02020603050405020304" pitchFamily="18" charset="0"/>
              </a:rPr>
              <a:t>--- Cancel?</a:t>
            </a:r>
            <a:endParaRPr lang="en-US" altLang="zh-CN" sz="1800" b="1" strike="sngStrike" dirty="0">
              <a:solidFill>
                <a:schemeClr val="bg1">
                  <a:lumMod val="50000"/>
                </a:schemeClr>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26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27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Feb 	  29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Mar 	  4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Mar 	  5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4" name="矩形 3">
            <a:extLst>
              <a:ext uri="{FF2B5EF4-FFF2-40B4-BE49-F238E27FC236}">
                <a16:creationId xmlns:a16="http://schemas.microsoft.com/office/drawing/2014/main" xmlns=""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7" name="矩形 6">
            <a:extLst>
              <a:ext uri="{FF2B5EF4-FFF2-40B4-BE49-F238E27FC236}">
                <a16:creationId xmlns:a16="http://schemas.microsoft.com/office/drawing/2014/main" xmlns="" id="{E18A0EAB-8DFF-41A3-A1D0-7C94A68A4C27}"/>
              </a:ext>
            </a:extLst>
          </p:cNvPr>
          <p:cNvSpPr/>
          <p:nvPr/>
        </p:nvSpPr>
        <p:spPr>
          <a:xfrm>
            <a:off x="7010400" y="4495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spTree>
    <p:extLst>
      <p:ext uri="{BB962C8B-B14F-4D97-AF65-F5344CB8AC3E}">
        <p14:creationId xmlns:p14="http://schemas.microsoft.com/office/powerpoint/2010/main" val="16451443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March Plenary 2024, </a:t>
            </a:r>
            <a:r>
              <a:rPr lang="en-US" altLang="zh-CN" b="1" dirty="0">
                <a:solidFill>
                  <a:srgbClr val="FF0000"/>
                </a:solidFill>
                <a:cs typeface="Times New Roman" panose="02020603050405020304" pitchFamily="18" charset="0"/>
              </a:rPr>
              <a:t>To be Confirmed: </a:t>
            </a:r>
          </a:p>
        </p:txBody>
      </p:sp>
      <p:graphicFrame>
        <p:nvGraphicFramePr>
          <p:cNvPr id="8" name="表格 7"/>
          <p:cNvGraphicFramePr>
            <a:graphicFrameLocks noGrp="1"/>
          </p:cNvGraphicFramePr>
          <p:nvPr>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a16="http://schemas.microsoft.com/office/drawing/2014/main" xmlns="" val="20000"/>
                    </a:ext>
                  </a:extLst>
                </a:gridCol>
                <a:gridCol w="907862">
                  <a:extLst>
                    <a:ext uri="{9D8B030D-6E8A-4147-A177-3AD203B41FA5}">
                      <a16:colId xmlns:a16="http://schemas.microsoft.com/office/drawing/2014/main" xmlns="" val="20001"/>
                    </a:ext>
                  </a:extLst>
                </a:gridCol>
                <a:gridCol w="1073338">
                  <a:extLst>
                    <a:ext uri="{9D8B030D-6E8A-4147-A177-3AD203B41FA5}">
                      <a16:colId xmlns:a16="http://schemas.microsoft.com/office/drawing/2014/main" xmlns="" val="20002"/>
                    </a:ext>
                  </a:extLst>
                </a:gridCol>
                <a:gridCol w="1295400">
                  <a:extLst>
                    <a:ext uri="{9D8B030D-6E8A-4147-A177-3AD203B41FA5}">
                      <a16:colId xmlns:a16="http://schemas.microsoft.com/office/drawing/2014/main" xmlns="" val="20003"/>
                    </a:ext>
                  </a:extLst>
                </a:gridCol>
                <a:gridCol w="984062">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gridCol w="997138">
                  <a:extLst>
                    <a:ext uri="{9D8B030D-6E8A-4147-A177-3AD203B41FA5}">
                      <a16:colId xmlns:a16="http://schemas.microsoft.com/office/drawing/2014/main" xmlns=""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Denver</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22:00-00:00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16:00-18:00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09:00-11:00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07:00-09:00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00:30-02:30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18:30-20:30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11:30-13:30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09:30-11:30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03:30-05:30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21:30-23:30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14:30-16:30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12:30-14:30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06:00-08:00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00:00-02:00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17:00-19:00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15:00-17:00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09:30-11:30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03:30-05:30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20:30-22:30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18:30-20:30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
        <p:nvSpPr>
          <p:cNvPr id="2" name="矩形 1">
            <a:extLst>
              <a:ext uri="{FF2B5EF4-FFF2-40B4-BE49-F238E27FC236}">
                <a16:creationId xmlns:a16="http://schemas.microsoft.com/office/drawing/2014/main" xmlns="" id="{58FF7B02-5BE2-44E0-B2CE-1F5FF2F26879}"/>
              </a:ext>
            </a:extLst>
          </p:cNvPr>
          <p:cNvSpPr/>
          <p:nvPr/>
        </p:nvSpPr>
        <p:spPr>
          <a:xfrm>
            <a:off x="8070090" y="5638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graphicFrame>
        <p:nvGraphicFramePr>
          <p:cNvPr id="9" name="Table 6">
            <a:extLst>
              <a:ext uri="{FF2B5EF4-FFF2-40B4-BE49-F238E27FC236}">
                <a16:creationId xmlns:a16="http://schemas.microsoft.com/office/drawing/2014/main" xmlns="" id="{013B73C4-BB88-9383-2DC0-42D8D70F37FE}"/>
              </a:ext>
            </a:extLst>
          </p:cNvPr>
          <p:cNvGraphicFramePr>
            <a:graphicFrameLocks noGrp="1"/>
          </p:cNvGraphicFramePr>
          <p:nvPr>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6598724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meeting</a:t>
            </a:r>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Host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Chair (Tony) will </a:t>
            </a:r>
            <a:r>
              <a:rPr lang="en-US" altLang="zh-CN" sz="1400" dirty="0">
                <a:solidFill>
                  <a:srgbClr val="0000FF"/>
                </a:solidFill>
                <a:latin typeface="Arial" panose="020B0604020202020204" pitchFamily="34" charset="0"/>
                <a:cs typeface="Arial" panose="020B0604020202020204" pitchFamily="34" charset="0"/>
              </a:rPr>
              <a:t>host</a:t>
            </a:r>
            <a:r>
              <a:rPr lang="en-US" altLang="zh-CN" sz="1400" dirty="0">
                <a:latin typeface="Arial" panose="020B0604020202020204" pitchFamily="34" charset="0"/>
                <a:cs typeface="Arial" panose="020B0604020202020204" pitchFamily="34" charset="0"/>
              </a:rPr>
              <a:t> the meeting </a:t>
            </a:r>
            <a:r>
              <a:rPr lang="en-US" altLang="zh-CN" sz="1400" dirty="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One Vice chair will handle the </a:t>
            </a:r>
            <a:r>
              <a:rPr lang="en-US" altLang="zh-CN" sz="1400" dirty="0">
                <a:solidFill>
                  <a:srgbClr val="0000FF"/>
                </a:solidFill>
                <a:latin typeface="Arial" panose="020B0604020202020204" pitchFamily="34" charset="0"/>
                <a:cs typeface="Arial" panose="020B0604020202020204" pitchFamily="34" charset="0"/>
              </a:rPr>
              <a:t>audio/video</a:t>
            </a:r>
            <a:r>
              <a:rPr lang="en-US" altLang="zh-CN" sz="1400" dirty="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order</a:t>
            </a:r>
            <a:r>
              <a:rPr lang="en-US" altLang="zh-CN" sz="1400" dirty="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things (e.g., audio, confirm the computer and connection to projector), before the first session, e.g., Sunday night.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Secretary (Leif) could focus on the </a:t>
            </a:r>
            <a:r>
              <a:rPr lang="en-US" altLang="zh-CN" sz="1400" dirty="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a:solidFill>
                  <a:srgbClr val="0000FF"/>
                </a:solidFill>
                <a:latin typeface="Arial" panose="020B0604020202020204" pitchFamily="34" charset="0"/>
                <a:cs typeface="Arial" panose="020B0604020202020204" pitchFamily="34" charset="0"/>
              </a:rPr>
              <a:t>CID</a:t>
            </a: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Participant</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Join</a:t>
            </a:r>
            <a:r>
              <a:rPr lang="en-US" altLang="zh-CN" sz="1400" dirty="0">
                <a:latin typeface="Arial" panose="020B0604020202020204" pitchFamily="34" charset="0"/>
                <a:cs typeface="Arial" panose="020B0604020202020204" pitchFamily="34" charset="0"/>
              </a:rPr>
              <a:t>: All the “</a:t>
            </a:r>
            <a:r>
              <a:rPr lang="en-US" altLang="zh-CN" sz="1400" dirty="0">
                <a:solidFill>
                  <a:srgbClr val="0000FF"/>
                </a:solidFill>
                <a:latin typeface="Arial" panose="020B0604020202020204" pitchFamily="34" charset="0"/>
                <a:cs typeface="Arial" panose="020B0604020202020204" pitchFamily="34" charset="0"/>
              </a:rPr>
              <a:t>in person</a:t>
            </a:r>
            <a:r>
              <a:rPr lang="en-US" altLang="zh-CN" sz="1400" dirty="0">
                <a:latin typeface="Arial" panose="020B0604020202020204" pitchFamily="34" charset="0"/>
                <a:cs typeface="Arial" panose="020B0604020202020204" pitchFamily="34" charset="0"/>
              </a:rPr>
              <a:t>” member shall select “</a:t>
            </a:r>
            <a:r>
              <a:rPr lang="en-US" altLang="zh-CN" sz="1400" dirty="0">
                <a:solidFill>
                  <a:srgbClr val="0000FF"/>
                </a:solidFill>
                <a:latin typeface="Arial" panose="020B0604020202020204" pitchFamily="34" charset="0"/>
                <a:cs typeface="Arial" panose="020B0604020202020204" pitchFamily="34" charset="0"/>
              </a:rPr>
              <a:t>no audio</a:t>
            </a:r>
            <a:r>
              <a:rPr lang="en-US" altLang="zh-CN" sz="1400" dirty="0">
                <a:latin typeface="Arial" panose="020B0604020202020204" pitchFamily="34" charset="0"/>
                <a:cs typeface="Arial" panose="020B0604020202020204" pitchFamily="34" charset="0"/>
              </a:rPr>
              <a:t>” option on joining </a:t>
            </a:r>
            <a:r>
              <a:rPr lang="en-US" altLang="zh-CN" sz="1400" dirty="0" err="1">
                <a:latin typeface="Arial" panose="020B0604020202020204" pitchFamily="34" charset="0"/>
                <a:cs typeface="Arial" panose="020B0604020202020204" pitchFamily="34" charset="0"/>
              </a:rPr>
              <a:t>Webex</a:t>
            </a:r>
            <a:r>
              <a:rPr lang="en-US" altLang="zh-CN" sz="1400" dirty="0">
                <a:latin typeface="Arial" panose="020B0604020202020204" pitchFamily="34" charset="0"/>
                <a:cs typeface="Arial" panose="020B0604020202020204" pitchFamily="34" charset="0"/>
              </a:rPr>
              <a:t>, in order to avoid audio problems (feedback)</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should be requested </a:t>
            </a:r>
            <a:r>
              <a:rPr lang="en-US" altLang="zh-CN" sz="1400" dirty="0">
                <a:solidFill>
                  <a:srgbClr val="0000FF"/>
                </a:solidFill>
                <a:latin typeface="Arial" panose="020B0604020202020204" pitchFamily="34" charset="0"/>
                <a:cs typeface="Arial" panose="020B0604020202020204" pitchFamily="34" charset="0"/>
              </a:rPr>
              <a:t>online</a:t>
            </a:r>
            <a:r>
              <a:rPr lang="en-US" altLang="zh-CN" sz="1400" dirty="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“In person” member should 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Vote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Votes</a:t>
            </a:r>
            <a:r>
              <a:rPr lang="en-US" altLang="zh-CN" sz="1400" dirty="0">
                <a:latin typeface="Arial" panose="020B0604020202020204" pitchFamily="34" charset="0"/>
                <a:cs typeface="Arial" panose="020B0604020202020204" pitchFamily="34" charset="0"/>
              </a:rPr>
              <a:t> (SP/Motion) will be conducted on </a:t>
            </a:r>
            <a:r>
              <a:rPr lang="en-US" altLang="zh-CN" sz="1400" dirty="0" err="1">
                <a:solidFill>
                  <a:srgbClr val="0000FF"/>
                </a:solidFill>
                <a:latin typeface="Arial" panose="020B0604020202020204" pitchFamily="34" charset="0"/>
                <a:cs typeface="Arial" panose="020B0604020202020204" pitchFamily="34" charset="0"/>
              </a:rPr>
              <a:t>Webex</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Present</a:t>
            </a:r>
            <a:r>
              <a:rPr lang="en-US" altLang="zh-CN" sz="1400" dirty="0">
                <a:latin typeface="Arial" panose="020B0604020202020204" pitchFamily="34" charset="0"/>
                <a:cs typeface="Arial" panose="020B0604020202020204" pitchFamily="34" charset="0"/>
              </a:rPr>
              <a:t>: Presenter shall go to the </a:t>
            </a:r>
            <a:r>
              <a:rPr lang="en-US" altLang="zh-CN" sz="1400" dirty="0">
                <a:solidFill>
                  <a:srgbClr val="0000FF"/>
                </a:solidFill>
                <a:latin typeface="Arial" panose="020B0604020202020204" pitchFamily="34" charset="0"/>
                <a:cs typeface="Arial" panose="020B0604020202020204" pitchFamily="34" charset="0"/>
              </a:rPr>
              <a:t>platform</a:t>
            </a:r>
            <a:r>
              <a:rPr lang="en-US" altLang="zh-CN" sz="1400" dirty="0">
                <a:latin typeface="Arial" panose="020B0604020202020204" pitchFamily="34" charset="0"/>
                <a:cs typeface="Arial" panose="020B0604020202020204" pitchFamily="34" charset="0"/>
              </a:rPr>
              <a:t>, 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platform</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1: Use 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2: Use the </a:t>
            </a:r>
            <a:r>
              <a:rPr lang="en-US" altLang="zh-CN" dirty="0">
                <a:solidFill>
                  <a:srgbClr val="0000FF"/>
                </a:solidFill>
                <a:latin typeface="Arial" panose="020B0604020202020204" pitchFamily="34" charset="0"/>
                <a:cs typeface="Arial" panose="020B0604020202020204" pitchFamily="34" charset="0"/>
              </a:rPr>
              <a:t>computer on the platform </a:t>
            </a:r>
            <a:r>
              <a:rPr lang="en-US" altLang="zh-CN" dirty="0">
                <a:latin typeface="Arial" panose="020B0604020202020204" pitchFamily="34" charset="0"/>
                <a:cs typeface="Arial" panose="020B0604020202020204" pitchFamily="34" charset="0"/>
              </a:rPr>
              <a:t>(Need to let Vice chairs know and download the slides before)</a:t>
            </a: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a:latin typeface="Arial" panose="020B0604020202020204" pitchFamily="34" charset="0"/>
                <a:cs typeface="Arial" panose="020B0604020202020204" pitchFamily="34" charset="0"/>
              </a:rPr>
              <a:t>Note: For more details, please refer to tutorial EC-22/118</a:t>
            </a:r>
          </a:p>
        </p:txBody>
      </p:sp>
    </p:spTree>
    <p:extLst>
      <p:ext uri="{BB962C8B-B14F-4D97-AF65-F5344CB8AC3E}">
        <p14:creationId xmlns:p14="http://schemas.microsoft.com/office/powerpoint/2010/main" val="38713827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D3.0 CR Status</a:t>
            </a:r>
            <a:endParaRPr lang="en-GB" dirty="0"/>
          </a:p>
        </p:txBody>
      </p:sp>
      <p:sp>
        <p:nvSpPr>
          <p:cNvPr id="9218" name="Rectangle 2"/>
          <p:cNvSpPr>
            <a:spLocks noGrp="1" noChangeArrowheads="1"/>
          </p:cNvSpPr>
          <p:nvPr>
            <p:ph idx="1"/>
          </p:nvPr>
        </p:nvSpPr>
        <p:spPr>
          <a:xfrm>
            <a:off x="457200" y="1524000"/>
            <a:ext cx="8229600" cy="1905000"/>
          </a:xfrm>
          <a:ln/>
        </p:spPr>
        <p:txBody>
          <a:bodyPr/>
          <a:lstStyle/>
          <a:p>
            <a:pPr algn="just">
              <a:spcBef>
                <a:spcPts val="0"/>
              </a:spcBef>
              <a:spcAft>
                <a:spcPts val="600"/>
              </a:spcAft>
              <a:buFont typeface="Arial" panose="020B0604020202020204" pitchFamily="34" charset="0"/>
              <a:buChar char="•"/>
            </a:pPr>
            <a:r>
              <a:rPr lang="en-US" sz="2000" dirty="0"/>
              <a:t>Comment resolution for D3.0 (802.11bf LB281 comments)</a:t>
            </a:r>
          </a:p>
          <a:p>
            <a:pPr lvl="1" algn="just">
              <a:spcBef>
                <a:spcPts val="0"/>
              </a:spcBef>
              <a:spcAft>
                <a:spcPts val="600"/>
              </a:spcAft>
              <a:buFont typeface="Arial" panose="020B0604020202020204" pitchFamily="34" charset="0"/>
              <a:buChar char="•"/>
            </a:pPr>
            <a:r>
              <a:rPr lang="en-US" altLang="zh-CN" sz="1600" dirty="0">
                <a:solidFill>
                  <a:srgbClr val="FF0000"/>
                </a:solidFill>
              </a:rPr>
              <a:t>00.00 </a:t>
            </a:r>
            <a:r>
              <a:rPr lang="en-US" altLang="zh-CN" sz="1600" dirty="0"/>
              <a:t>% of all LB281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a:solidFill>
                  <a:srgbClr val="FF0000"/>
                </a:solidFill>
              </a:rPr>
              <a:t>0 /308,</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6" name="Chart 6">
            <a:extLst>
              <a:ext uri="{FF2B5EF4-FFF2-40B4-BE49-F238E27FC236}">
                <a16:creationId xmlns:a16="http://schemas.microsoft.com/office/drawing/2014/main" xmlns="" id="{C0807CB6-20C1-45B5-8F67-26150D548148}"/>
              </a:ext>
            </a:extLst>
          </p:cNvPr>
          <p:cNvGraphicFramePr/>
          <p:nvPr>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表格 4"/>
          <p:cNvGraphicFramePr>
            <a:graphicFrameLocks noGrp="1"/>
          </p:cNvGraphicFramePr>
          <p:nvPr>
            <p:extLst/>
          </p:nvPr>
        </p:nvGraphicFramePr>
        <p:xfrm>
          <a:off x="457200" y="4185458"/>
          <a:ext cx="5791202" cy="2194560"/>
        </p:xfrm>
        <a:graphic>
          <a:graphicData uri="http://schemas.openxmlformats.org/drawingml/2006/table">
            <a:tbl>
              <a:tblPr firstRow="1" firstCol="1" bandRow="1"/>
              <a:tblGrid>
                <a:gridCol w="778534">
                  <a:extLst>
                    <a:ext uri="{9D8B030D-6E8A-4147-A177-3AD203B41FA5}">
                      <a16:colId xmlns:a16="http://schemas.microsoft.com/office/drawing/2014/main" xmlns="" val="20000"/>
                    </a:ext>
                  </a:extLst>
                </a:gridCol>
                <a:gridCol w="778534">
                  <a:extLst>
                    <a:ext uri="{9D8B030D-6E8A-4147-A177-3AD203B41FA5}">
                      <a16:colId xmlns:a16="http://schemas.microsoft.com/office/drawing/2014/main" xmlns="" val="20001"/>
                    </a:ext>
                  </a:extLst>
                </a:gridCol>
                <a:gridCol w="1324874">
                  <a:extLst>
                    <a:ext uri="{9D8B030D-6E8A-4147-A177-3AD203B41FA5}">
                      <a16:colId xmlns:a16="http://schemas.microsoft.com/office/drawing/2014/main" xmlns="" val="20002"/>
                    </a:ext>
                  </a:extLst>
                </a:gridCol>
                <a:gridCol w="778534">
                  <a:extLst>
                    <a:ext uri="{9D8B030D-6E8A-4147-A177-3AD203B41FA5}">
                      <a16:colId xmlns:a16="http://schemas.microsoft.com/office/drawing/2014/main" xmlns="" val="20003"/>
                    </a:ext>
                  </a:extLst>
                </a:gridCol>
                <a:gridCol w="682925">
                  <a:extLst>
                    <a:ext uri="{9D8B030D-6E8A-4147-A177-3AD203B41FA5}">
                      <a16:colId xmlns:a16="http://schemas.microsoft.com/office/drawing/2014/main" xmlns="" val="20004"/>
                    </a:ext>
                  </a:extLst>
                </a:gridCol>
                <a:gridCol w="682925">
                  <a:extLst>
                    <a:ext uri="{9D8B030D-6E8A-4147-A177-3AD203B41FA5}">
                      <a16:colId xmlns:a16="http://schemas.microsoft.com/office/drawing/2014/main" xmlns="" val="20005"/>
                    </a:ext>
                  </a:extLst>
                </a:gridCol>
                <a:gridCol w="764876">
                  <a:extLst>
                    <a:ext uri="{9D8B030D-6E8A-4147-A177-3AD203B41FA5}">
                      <a16:colId xmlns:a16="http://schemas.microsoft.com/office/drawing/2014/main" xmlns="" val="20006"/>
                    </a:ext>
                  </a:extLst>
                </a:gridCol>
              </a:tblGrid>
              <a:tr h="182880">
                <a:tc>
                  <a:txBody>
                    <a:bodyPr/>
                    <a:lstStyle/>
                    <a:p>
                      <a:endParaRPr lang="zh-CN" sz="1000" dirty="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Submitted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Ready for Motion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PoC</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Annexes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DMG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Alecs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Editorial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Exchange</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Misc</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Zinan</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OST</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Reporting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SBP</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1828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All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r h="1828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1" i="0" u="none" strike="noStrike">
                        <a:solidFill>
                          <a:srgbClr val="FF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1" i="0" u="none" strike="noStrike">
                        <a:solidFill>
                          <a:srgbClr val="FF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1" i="0" u="none" strike="noStrike" dirty="0">
                        <a:solidFill>
                          <a:srgbClr val="FF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bl>
          </a:graphicData>
        </a:graphic>
      </p:graphicFrame>
    </p:spTree>
    <p:extLst>
      <p:ext uri="{BB962C8B-B14F-4D97-AF65-F5344CB8AC3E}">
        <p14:creationId xmlns:p14="http://schemas.microsoft.com/office/powerpoint/2010/main" val="114559967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extLst/>
          </p:nvPr>
        </p:nvGraphicFramePr>
        <p:xfrm>
          <a:off x="2209800" y="762000"/>
          <a:ext cx="7772401" cy="5501640"/>
        </p:xfrm>
        <a:graphic>
          <a:graphicData uri="http://schemas.openxmlformats.org/drawingml/2006/table">
            <a:tbl>
              <a:tblPr firstRow="1" firstCol="1" bandRow="1"/>
              <a:tblGrid>
                <a:gridCol w="1157592">
                  <a:extLst>
                    <a:ext uri="{9D8B030D-6E8A-4147-A177-3AD203B41FA5}">
                      <a16:colId xmlns:a16="http://schemas.microsoft.com/office/drawing/2014/main" xmlns="" val="20000"/>
                    </a:ext>
                  </a:extLst>
                </a:gridCol>
                <a:gridCol w="826852">
                  <a:extLst>
                    <a:ext uri="{9D8B030D-6E8A-4147-A177-3AD203B41FA5}">
                      <a16:colId xmlns:a16="http://schemas.microsoft.com/office/drawing/2014/main" xmlns="" val="20001"/>
                    </a:ext>
                  </a:extLst>
                </a:gridCol>
                <a:gridCol w="1736386">
                  <a:extLst>
                    <a:ext uri="{9D8B030D-6E8A-4147-A177-3AD203B41FA5}">
                      <a16:colId xmlns:a16="http://schemas.microsoft.com/office/drawing/2014/main" xmlns="" val="20002"/>
                    </a:ext>
                  </a:extLst>
                </a:gridCol>
                <a:gridCol w="1074905">
                  <a:extLst>
                    <a:ext uri="{9D8B030D-6E8A-4147-A177-3AD203B41FA5}">
                      <a16:colId xmlns:a16="http://schemas.microsoft.com/office/drawing/2014/main" xmlns="" val="20003"/>
                    </a:ext>
                  </a:extLst>
                </a:gridCol>
                <a:gridCol w="1147865">
                  <a:extLst>
                    <a:ext uri="{9D8B030D-6E8A-4147-A177-3AD203B41FA5}">
                      <a16:colId xmlns:a16="http://schemas.microsoft.com/office/drawing/2014/main" xmlns="" val="20004"/>
                    </a:ext>
                  </a:extLst>
                </a:gridCol>
                <a:gridCol w="1828801">
                  <a:extLst>
                    <a:ext uri="{9D8B030D-6E8A-4147-A177-3AD203B41FA5}">
                      <a16:colId xmlns:a16="http://schemas.microsoft.com/office/drawing/2014/main" xmlns="" val="20005"/>
                    </a:ext>
                  </a:extLst>
                </a:gridCol>
              </a:tblGrid>
              <a:tr h="122551">
                <a:tc>
                  <a:txBody>
                    <a:bodyPr/>
                    <a:lstStyle/>
                    <a:p>
                      <a:endParaRPr lang="zh-CN" sz="1000" dirty="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Assigned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Ready for Motion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b="1" dirty="0">
                          <a:solidFill>
                            <a:srgbClr val="0000FF"/>
                          </a:solidFill>
                          <a:effectLst/>
                          <a:latin typeface="Calibri" panose="020F0502020204030204" pitchFamily="34" charset="0"/>
                          <a:ea typeface="宋体" panose="02010600030101010101" pitchFamily="2" charset="-122"/>
                        </a:rPr>
                        <a:t>Confirm to</a:t>
                      </a:r>
                      <a:r>
                        <a:rPr lang="en-US" altLang="zh-CN" sz="1050" b="1" baseline="0" dirty="0">
                          <a:solidFill>
                            <a:srgbClr val="0000FF"/>
                          </a:solidFill>
                          <a:effectLst/>
                          <a:latin typeface="Calibri" panose="020F0502020204030204" pitchFamily="34" charset="0"/>
                          <a:ea typeface="宋体" panose="02010600030101010101" pitchFamily="2" charset="-122"/>
                        </a:rPr>
                        <a:t> resolve all, b</a:t>
                      </a:r>
                      <a:r>
                        <a:rPr lang="en-US" sz="1050" b="1" dirty="0">
                          <a:solidFill>
                            <a:srgbClr val="0000FF"/>
                          </a:solidFill>
                          <a:effectLst/>
                          <a:latin typeface="Calibri" panose="020F0502020204030204" pitchFamily="34" charset="0"/>
                          <a:ea typeface="宋体" panose="02010600030101010101" pitchFamily="2" charset="-122"/>
                        </a:rPr>
                        <a:t>efore/at March</a:t>
                      </a:r>
                      <a:r>
                        <a:rPr lang="en-US" sz="1050" b="1" baseline="0" dirty="0">
                          <a:solidFill>
                            <a:srgbClr val="0000FF"/>
                          </a:solidFill>
                          <a:effectLst/>
                          <a:latin typeface="Calibri" panose="020F0502020204030204" pitchFamily="34" charset="0"/>
                          <a:ea typeface="宋体" panose="02010600030101010101" pitchFamily="2" charset="-122"/>
                        </a:rPr>
                        <a:t> P</a:t>
                      </a:r>
                      <a:r>
                        <a:rPr lang="en-US" sz="1050" b="1" dirty="0">
                          <a:solidFill>
                            <a:srgbClr val="0000FF"/>
                          </a:solidFill>
                          <a:effectLst/>
                          <a:latin typeface="Calibri" panose="020F0502020204030204" pitchFamily="34" charset="0"/>
                          <a:ea typeface="宋体" panose="02010600030101010101" pitchFamily="2" charset="-122"/>
                        </a:rPr>
                        <a:t>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22551">
                <a:tc>
                  <a:txBody>
                    <a:bodyPr/>
                    <a:lstStyle/>
                    <a:p>
                      <a:pPr>
                        <a:spcAft>
                          <a:spcPts val="0"/>
                        </a:spcAft>
                      </a:pPr>
                      <a:r>
                        <a:rPr lang="en-US" sz="1100" dirty="0" err="1">
                          <a:solidFill>
                            <a:srgbClr val="000000"/>
                          </a:solidFill>
                          <a:effectLst/>
                          <a:latin typeface="Calibri" panose="020F0502020204030204" pitchFamily="34" charset="0"/>
                          <a:ea typeface="宋体" panose="02010600030101010101" pitchFamily="2" charset="-122"/>
                        </a:rPr>
                        <a:t>Alecs</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1"/>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Ali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2"/>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Assaf</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Atsushi</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Benedikt</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Chaoming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6"/>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Cheng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7"/>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Chris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8"/>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Claudio (E)</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9"/>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Claudio (T)</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10"/>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Dibakar</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11"/>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Dongguk</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12"/>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Dong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13"/>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Mahmoud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14"/>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Mengshi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15"/>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Mike M.</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16"/>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Naren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17"/>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Ning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18"/>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Pei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19"/>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Rojan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20"/>
                  </a:ext>
                </a:extLst>
              </a:tr>
              <a:tr h="137160">
                <a:tc>
                  <a:txBody>
                    <a:bodyPr/>
                    <a:lstStyle/>
                    <a:p>
                      <a:pPr>
                        <a:spcAft>
                          <a:spcPts val="0"/>
                        </a:spcAft>
                      </a:pPr>
                      <a:r>
                        <a:rPr lang="en-US" sz="1100">
                          <a:effectLst/>
                          <a:latin typeface="Calibri" panose="020F0502020204030204" pitchFamily="34" charset="0"/>
                          <a:ea typeface="宋体" panose="02010600030101010101" pitchFamily="2" charset="-122"/>
                        </a:rPr>
                        <a:t>Rui Du</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21"/>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Rui Yang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22"/>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Shuling (Julia)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23"/>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Stephen 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24"/>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Xiandong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25"/>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Yan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ctr" defTabSz="914400" rtl="0" eaLnBrk="1" latinLnBrk="0" hangingPunct="1">
                        <a:spcAft>
                          <a:spcPts val="0"/>
                        </a:spcAft>
                      </a:pP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26"/>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Zhanjing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28"/>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Zhuqing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29"/>
                  </a:ext>
                </a:extLst>
              </a:tr>
              <a:tr h="1169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dirty="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30"/>
                  </a:ext>
                </a:extLst>
              </a:tr>
              <a:tr h="122551">
                <a:tc>
                  <a:txBody>
                    <a:bodyPr/>
                    <a:lstStyle/>
                    <a:p>
                      <a:pPr>
                        <a:spcAft>
                          <a:spcPts val="0"/>
                        </a:spcAft>
                      </a:pPr>
                      <a:r>
                        <a:rPr lang="en-US" sz="1100" b="1">
                          <a:effectLst/>
                          <a:latin typeface="Calibri" panose="020F0502020204030204" pitchFamily="34" charset="0"/>
                          <a:ea typeface="宋体" panose="02010600030101010101" pitchFamily="2" charset="-122"/>
                        </a:rPr>
                        <a:t>All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31"/>
                  </a:ext>
                </a:extLst>
              </a:tr>
              <a:tr h="122551">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32"/>
                  </a:ext>
                </a:extLst>
              </a:tr>
            </a:tbl>
          </a:graphicData>
        </a:graphic>
      </p:graphicFrame>
    </p:spTree>
    <p:extLst>
      <p:ext uri="{BB962C8B-B14F-4D97-AF65-F5344CB8AC3E}">
        <p14:creationId xmlns:p14="http://schemas.microsoft.com/office/powerpoint/2010/main" val="24894299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January Interim</a:t>
            </a:r>
            <a:endParaRPr lang="en-US" altLang="en-US" sz="4000" dirty="0">
              <a:solidFill>
                <a:srgbClr val="0000FF"/>
              </a:solidFill>
            </a:endParaRPr>
          </a:p>
          <a:p>
            <a:pPr algn="ctr">
              <a:buFontTx/>
              <a:buNone/>
            </a:pPr>
            <a:r>
              <a:rPr lang="en-US" altLang="zh-CN" sz="2800" dirty="0" smtClean="0">
                <a:solidFill>
                  <a:srgbClr val="00B0F0"/>
                </a:solidFill>
                <a:cs typeface="Times New Roman" panose="02020603050405020304" pitchFamily="18" charset="0"/>
              </a:rPr>
              <a:t>Jan 18    </a:t>
            </a:r>
            <a:r>
              <a:rPr lang="en-US" altLang="zh-CN" sz="2800" dirty="0">
                <a:solidFill>
                  <a:srgbClr val="00B0F0"/>
                </a:solidFill>
                <a:cs typeface="Times New Roman" panose="02020603050405020304" pitchFamily="18" charset="0"/>
              </a:rPr>
              <a:t>(Thursday </a:t>
            </a:r>
            <a:r>
              <a:rPr lang="en-US" altLang="zh-CN" sz="2800" dirty="0" smtClean="0">
                <a:solidFill>
                  <a:srgbClr val="00B0F0"/>
                </a:solidFill>
                <a:cs typeface="Times New Roman" panose="02020603050405020304" pitchFamily="18" charset="0"/>
              </a:rPr>
              <a:t>AM 2), 10:30-12:30 Panama time</a:t>
            </a:r>
            <a:endParaRPr lang="en-US" altLang="zh-CN" sz="2800" dirty="0">
              <a:solidFill>
                <a:srgbClr val="00B0F0"/>
              </a:solidFill>
              <a:cs typeface="Times New Roman" panose="02020603050405020304" pitchFamily="18" charset="0"/>
            </a:endParaRPr>
          </a:p>
          <a:p>
            <a:pPr lvl="1"/>
            <a:endParaRPr lang="en-US" altLang="en-US" sz="3600" dirty="0"/>
          </a:p>
          <a:p>
            <a:pPr lvl="1"/>
            <a:endParaRPr lang="en-US" altLang="en-US" sz="3600" dirty="0"/>
          </a:p>
        </p:txBody>
      </p:sp>
    </p:spTree>
    <p:extLst>
      <p:ext uri="{BB962C8B-B14F-4D97-AF65-F5344CB8AC3E}">
        <p14:creationId xmlns:p14="http://schemas.microsoft.com/office/powerpoint/2010/main" val="37285237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teleconference calls on </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graphicFrame>
        <p:nvGraphicFramePr>
          <p:cNvPr id="5" name="Table 6">
            <a:extLst>
              <a:ext uri="{FF2B5EF4-FFF2-40B4-BE49-F238E27FC236}">
                <a16:creationId xmlns:a16="http://schemas.microsoft.com/office/drawing/2014/main" xmlns="" id="{50702059-5215-415F-8BAE-6753F454A39D}"/>
              </a:ext>
            </a:extLst>
          </p:cNvPr>
          <p:cNvGraphicFramePr>
            <a:graphicFrameLocks noGrp="1"/>
          </p:cNvGraphicFramePr>
          <p:nvPr>
            <p:extLst>
              <p:ext uri="{D42A27DB-BD31-4B8C-83A1-F6EECF244321}">
                <p14:modId xmlns:p14="http://schemas.microsoft.com/office/powerpoint/2010/main" val="1755861916"/>
              </p:ext>
            </p:extLst>
          </p:nvPr>
        </p:nvGraphicFramePr>
        <p:xfrm>
          <a:off x="914400" y="29840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rgbClr val="FF0000"/>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493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4197, 4250, and </a:t>
            </a:r>
            <a:r>
              <a:rPr lang="en-US" altLang="zh-CN" sz="1600" dirty="0"/>
              <a:t>4299</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11-24/0111r2</a:t>
            </a:r>
            <a:endParaRPr lang="en-US" altLang="zh-CN" sz="160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11-24/0111r2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792315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494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4032 4033 4039 4084 4179 4287 4288 4301 4304 </a:t>
            </a:r>
          </a:p>
          <a:p>
            <a:pPr lvl="1" algn="just">
              <a:buFont typeface="Arial" panose="020B0604020202020204" pitchFamily="34" charset="0"/>
              <a:buChar char="–"/>
              <a:defRPr/>
            </a:pPr>
            <a:r>
              <a:rPr lang="en-US" altLang="zh-CN" sz="1600" dirty="0" smtClean="0"/>
              <a:t>as </a:t>
            </a:r>
            <a:r>
              <a:rPr lang="en-US" altLang="zh-CN" sz="1600" dirty="0"/>
              <a:t>specified in doc.: 11-24/0109r2</a:t>
            </a:r>
            <a:endParaRPr lang="en-US" altLang="zh-CN" sz="160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11-24/0109r2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7176749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495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US" altLang="zh-CN" sz="1600" dirty="0"/>
              <a:t>4082, 4178, 4181, and 4185</a:t>
            </a:r>
          </a:p>
          <a:p>
            <a:pPr lvl="1" algn="just">
              <a:buFont typeface="Arial" panose="020B0604020202020204" pitchFamily="34" charset="0"/>
              <a:buChar char="–"/>
              <a:defRPr/>
            </a:pPr>
            <a:r>
              <a:rPr lang="en-US" altLang="zh-CN" sz="1600" dirty="0"/>
              <a:t>as specified in doc</a:t>
            </a:r>
            <a:r>
              <a:rPr lang="en-US" altLang="zh-CN" sz="1600" dirty="0" smtClean="0"/>
              <a:t>.: 11-24/0121r1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a:t>
            </a:r>
            <a:r>
              <a:rPr lang="en-US" altLang="zh-CN" sz="1800" b="1" kern="0" dirty="0" smtClean="0"/>
              <a:t>Raissinia</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smtClean="0"/>
              <a:t>11-24/0121r1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9370419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496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US" altLang="zh-CN" sz="1600" dirty="0"/>
              <a:t>4004, 4102, 4144, 4145, 4242</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11-24/0104r1</a:t>
            </a:r>
            <a:endParaRPr lang="en-US" altLang="zh-CN" sz="160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Julia Feng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11-24/0104r1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9238996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37336208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altLang="zh-CN" dirty="0"/>
              <a:t>Registration for the </a:t>
            </a:r>
            <a:r>
              <a:rPr lang="en-US" altLang="zh-CN" dirty="0">
                <a:solidFill>
                  <a:srgbClr val="0000FF"/>
                </a:solidFill>
              </a:rPr>
              <a:t>January</a:t>
            </a:r>
            <a:r>
              <a:rPr lang="en-US" altLang="zh-CN" dirty="0"/>
              <a:t> IEEE 802 </a:t>
            </a:r>
            <a:r>
              <a:rPr lang="en-US" altLang="zh-CN" dirty="0">
                <a:solidFill>
                  <a:srgbClr val="0000FF"/>
                </a:solidFill>
              </a:rPr>
              <a:t>wireless interim </a:t>
            </a:r>
            <a:r>
              <a:rPr lang="en-US" altLang="zh-CN" dirty="0"/>
              <a:t>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altLang="zh-CN" dirty="0">
                <a:solidFill>
                  <a:srgbClr val="0000FF"/>
                </a:solidFill>
              </a:rPr>
              <a:t>January</a:t>
            </a:r>
            <a:r>
              <a:rPr lang="en-US" altLang="zh-CN" dirty="0"/>
              <a:t> IEEE 802 </a:t>
            </a:r>
            <a:r>
              <a:rPr lang="en-US" altLang="zh-CN" dirty="0">
                <a:solidFill>
                  <a:srgbClr val="0000FF"/>
                </a:solidFill>
              </a:rPr>
              <a:t>wireless interim </a:t>
            </a:r>
            <a:r>
              <a:rPr lang="en-US" altLang="zh-CN" dirty="0"/>
              <a:t>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altLang="zh-CN" dirty="0">
                <a:hlinkClick r:id="rId2"/>
              </a:rPr>
              <a:t>https://touchpoint.eventsair.com/2024-jan-ieee-802-wireless-interim-session</a:t>
            </a:r>
            <a:r>
              <a:rPr lang="en-US" altLang="zh-CN"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29776371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144522</TotalTime>
  <Words>3100</Words>
  <Application>Microsoft Office PowerPoint</Application>
  <PresentationFormat>宽屏</PresentationFormat>
  <Paragraphs>694</Paragraphs>
  <Slides>35</Slides>
  <Notes>34</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35</vt:i4>
      </vt:variant>
    </vt:vector>
  </HeadingPairs>
  <TitlesOfParts>
    <vt:vector size="47" baseType="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January Interim 2024</vt:lpstr>
      <vt:lpstr>IEEE 802.11 Task Group bf WLAN Sensing </vt:lpstr>
      <vt:lpstr>PowerPoint 演示文稿</vt:lpstr>
      <vt:lpstr>PowerPoint 演示文稿</vt:lpstr>
      <vt:lpstr>Registration for the January IEEE 802 wireless interim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vt:lpstr>
      <vt:lpstr>PowerPoint 演示文稿</vt:lpstr>
      <vt:lpstr>PowerPoint 演示文稿</vt:lpstr>
      <vt:lpstr>PowerPoint 演示文稿</vt:lpstr>
      <vt:lpstr>PowerPoint 演示文稿</vt:lpstr>
      <vt:lpstr>PowerPoint 演示文稿</vt:lpstr>
      <vt:lpstr>D3.0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419</cp:revision>
  <cp:lastPrinted>2014-11-04T15:04:57Z</cp:lastPrinted>
  <dcterms:created xsi:type="dcterms:W3CDTF">2007-04-17T18:10:23Z</dcterms:created>
  <dcterms:modified xsi:type="dcterms:W3CDTF">2024-01-18T14:51:24Z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(3)8f/Kd7froCqSY43jJ5eQFKH39QFxzBReDdC2hT78mtL1QfDCfmK3ocC+PXh5+M7b6ANDJ97G
5QZppsfs/68MX9GwlCGQcw8nvnqo0TykBpGwhorVukCIbQGzoO+JaIroGOcOEIEVBXupvxWJ
vGOgV+l0K/vQl8sAm9IF9xwvc7MtZs/yPmN/EWTITsD6dtMrSzFvOlwOkTjBZQy1+C5zU/np
uLxyRwAGZAqM41xWDG</vt:lpwstr>
  </property>
  <property fmtid="{D5CDD505-2E9C-101B-9397-08002B2CF9AE}" pid="27" name="_2015_ms_pID_7253431">
    <vt:lpwstr>AknzFj/zkEbwF0NlmpuS5rNhiH4spmWeeeaufxgFsMJ3XYSFAXIFRM
n+1i1oAM0YhvpMQoQ4azMJMT8WMycBesi5wU156LG2vzCWmE/i8rut0BHbGKROaUOeE4Lz2k
JzCs+ZhW1tRrmLdULeGf4ZOGFM9Fzc6qDgsAzFRqWkFkfqkRiAUEl1WY8kE5ng7Ix8VbiXBY
Rcgidy07KDWLeBhwgNoAzL7t9tVh3v6B9FwY</vt:lpwstr>
  </property>
  <property fmtid="{D5CDD505-2E9C-101B-9397-08002B2CF9AE}" pid="28" name="_2015_ms_pID_7253432">
    <vt:lpwstr>UuW5NzGfQ45DXRl+aCIVV/0=</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