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331" r:id="rId19"/>
    <p:sldId id="1370" r:id="rId20"/>
    <p:sldId id="877" r:id="rId21"/>
    <p:sldId id="1367" r:id="rId22"/>
    <p:sldId id="897" r:id="rId23"/>
    <p:sldId id="1372" r:id="rId24"/>
    <p:sldId id="1377" r:id="rId25"/>
    <p:sldId id="1374" r:id="rId26"/>
    <p:sldId id="905" r:id="rId27"/>
    <p:sldId id="1375" r:id="rId28"/>
    <p:sldId id="1376" r:id="rId29"/>
    <p:sldId id="1378" r:id="rId30"/>
    <p:sldId id="1379" r:id="rId31"/>
    <p:sldId id="1380" r:id="rId32"/>
    <p:sldId id="1381" r:id="rId33"/>
    <p:sldId id="1382" r:id="rId34"/>
    <p:sldId id="842" r:id="rId35"/>
    <p:sldId id="1024" r:id="rId3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1622" autoAdjust="0"/>
  </p:normalViewPr>
  <p:slideViewPr>
    <p:cSldViewPr>
      <p:cViewPr varScale="1">
        <p:scale>
          <a:sx n="87" d="100"/>
          <a:sy n="87" d="100"/>
        </p:scale>
        <p:origin x="91" y="13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D3.0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153</c:v>
                </c:pt>
                <c:pt idx="1">
                  <c:v>15</c:v>
                </c:pt>
                <c:pt idx="2">
                  <c:v>140</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872588320"/>
        <c:axId val="-872598656"/>
      </c:barChart>
      <c:catAx>
        <c:axId val="-87258832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872598656"/>
        <c:crosses val="autoZero"/>
        <c:auto val="1"/>
        <c:lblAlgn val="ctr"/>
        <c:lblOffset val="100"/>
        <c:noMultiLvlLbl val="0"/>
      </c:catAx>
      <c:valAx>
        <c:axId val="-87259865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87258832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0402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08491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30586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81157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87650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894853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030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785770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728675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5638435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zh-CN" sz="1800" b="1" dirty="0" smtClean="0"/>
              <a:t>2169</a:t>
            </a:r>
            <a:r>
              <a:rPr lang="en-US" altLang="en-US" sz="1800" b="1" dirty="0" smtClean="0"/>
              <a:t>r4</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2134-00-00bf-ieee-802-11bf-november-2023-plenary-meeting-minutes.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mentor.ieee.org/802.11/dcn/24/11-24-0058-00-00bf-ieee-802-11bf-teleconference-minutes-january-2024.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a:solidFill>
                  <a:srgbClr val="0000FF"/>
                </a:solidFill>
              </a:rPr>
              <a:t>January Interim </a:t>
            </a:r>
            <a:r>
              <a:rPr lang="en-US" altLang="en-US" sz="3600"/>
              <a:t>2024</a:t>
            </a:r>
            <a:endParaRPr lang="en-US" altLang="en-US" sz="3600" dirty="0"/>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2024-01-16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Jan</a:t>
            </a:r>
            <a:r>
              <a:rPr lang="en-US" altLang="en-US" sz="3200" dirty="0">
                <a:solidFill>
                  <a:srgbClr val="0000FF"/>
                </a:solidFill>
                <a:cs typeface="Times New Roman" panose="02020603050405020304" pitchFamily="18" charset="0"/>
              </a:rPr>
              <a:t> 15 (</a:t>
            </a:r>
            <a:r>
              <a:rPr lang="en-US" altLang="zh-CN" sz="3200" dirty="0">
                <a:solidFill>
                  <a:srgbClr val="0000FF"/>
                </a:solidFill>
                <a:cs typeface="Times New Roman" panose="02020603050405020304" pitchFamily="18" charset="0"/>
              </a:rPr>
              <a:t>A</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721518801"/>
              </p:ext>
            </p:extLst>
          </p:nvPr>
        </p:nvGraphicFramePr>
        <p:xfrm>
          <a:off x="3429000" y="1600200"/>
          <a:ext cx="8305801" cy="279739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LB281 comments assignment</a:t>
                      </a:r>
                      <a:r>
                        <a:rPr lang="en-US" altLang="zh-CN" sz="1200" kern="1200" baseline="0" dirty="0" smtClean="0">
                          <a:solidFill>
                            <a:srgbClr val="00B050"/>
                          </a:solidFill>
                          <a:latin typeface="+mn-lt"/>
                          <a:ea typeface="+mn-ea"/>
                          <a:cs typeface="+mn-cs"/>
                        </a:rPr>
                        <a:t> discussion</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24/0082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(German Aerospace Center (DLR))</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LB281 CR for OST CIDs (11.5.1 Sensing Procedure)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24/0109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Exchange CIDs for LB281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a:t>
                      </a:r>
                      <a:r>
                        <a:rPr lang="en-US" altLang="zh-CN" sz="1200" kern="1200" dirty="0" smtClean="0">
                          <a:solidFill>
                            <a:srgbClr val="0000FF"/>
                          </a:solidFill>
                          <a:latin typeface="+mn-lt"/>
                          <a:ea typeface="+mn-ea"/>
                          <a:cs typeface="+mn-cs"/>
                        </a:rPr>
                        <a:t>0 </a:t>
                      </a:r>
                      <a:r>
                        <a:rPr lang="en-US" altLang="zh-CN" sz="1200" kern="1200" dirty="0" err="1">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24/0111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OST CIDs for LB281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algn="l">
                        <a:spcAft>
                          <a:spcPts val="0"/>
                        </a:spcAft>
                      </a:pPr>
                      <a:r>
                        <a:rPr lang="en-US" altLang="zh-CN" sz="1200" kern="1200" dirty="0" smtClean="0">
                          <a:solidFill>
                            <a:schemeClr val="tx1"/>
                          </a:solidFill>
                          <a:latin typeface="+mn-lt"/>
                          <a:ea typeface="+mn-ea"/>
                          <a:cs typeface="+mn-cs"/>
                        </a:rPr>
                        <a:t>24/0121</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altLang="zh-CN" sz="1200" kern="1200" dirty="0" smtClean="0">
                          <a:solidFill>
                            <a:schemeClr val="tx1"/>
                          </a:solidFill>
                          <a:latin typeface="+mn-lt"/>
                          <a:ea typeface="+mn-ea"/>
                          <a:cs typeface="+mn-cs"/>
                        </a:rPr>
                        <a:t>Ali Raissinia (Qualcomm Inc.)</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altLang="zh-CN" sz="1200" kern="1200" dirty="0" smtClean="0">
                          <a:solidFill>
                            <a:schemeClr val="tx1"/>
                          </a:solidFill>
                          <a:latin typeface="+mn-lt"/>
                          <a:ea typeface="+mn-ea"/>
                          <a:cs typeface="+mn-cs"/>
                        </a:rPr>
                        <a:t>LB281 Comment Resolutions for Exchange bucket CIDs</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smtClean="0">
                          <a:solidFill>
                            <a:schemeClr val="tx1"/>
                          </a:solidFill>
                          <a:latin typeface="+mn-lt"/>
                          <a:ea typeface="+mn-ea"/>
                          <a:cs typeface="+mn-cs"/>
                        </a:rPr>
                        <a:t>20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20"/>
                  </a:ext>
                </a:extLst>
              </a:tr>
              <a:tr h="0">
                <a:tc>
                  <a:txBody>
                    <a:bodyPr/>
                    <a:lstStyle/>
                    <a:p>
                      <a:pPr algn="l">
                        <a:spcAft>
                          <a:spcPts val="0"/>
                        </a:spcAft>
                      </a:pPr>
                      <a:r>
                        <a:rPr lang="en-US" altLang="zh-CN" sz="1200" kern="1200" dirty="0" smtClean="0">
                          <a:solidFill>
                            <a:schemeClr val="tx1"/>
                          </a:solidFill>
                          <a:latin typeface="+mn-lt"/>
                          <a:ea typeface="+mn-ea"/>
                          <a:cs typeface="+mn-cs"/>
                        </a:rPr>
                        <a:t>24/0104</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altLang="zh-CN" sz="1200" kern="1200" dirty="0" err="1" smtClean="0">
                          <a:solidFill>
                            <a:schemeClr val="tx1"/>
                          </a:solidFill>
                          <a:latin typeface="+mn-lt"/>
                          <a:ea typeface="+mn-ea"/>
                          <a:cs typeface="+mn-cs"/>
                        </a:rPr>
                        <a:t>Shuling</a:t>
                      </a:r>
                      <a:r>
                        <a:rPr lang="en-US" altLang="zh-CN" sz="1200" kern="1200" dirty="0" smtClean="0">
                          <a:solidFill>
                            <a:schemeClr val="tx1"/>
                          </a:solidFill>
                          <a:latin typeface="+mn-lt"/>
                          <a:ea typeface="+mn-ea"/>
                          <a:cs typeface="+mn-cs"/>
                        </a:rPr>
                        <a:t> (Julia) Feng (</a:t>
                      </a:r>
                      <a:r>
                        <a:rPr lang="en-US" altLang="zh-CN" sz="1200" kern="1200" dirty="0" err="1" smtClean="0">
                          <a:solidFill>
                            <a:schemeClr val="tx1"/>
                          </a:solidFill>
                          <a:latin typeface="+mn-lt"/>
                          <a:ea typeface="+mn-ea"/>
                          <a:cs typeface="+mn-cs"/>
                        </a:rPr>
                        <a:t>Mediatek</a:t>
                      </a:r>
                      <a:r>
                        <a:rPr lang="en-US" altLang="zh-CN" sz="1200" kern="1200" dirty="0" smtClean="0">
                          <a:solidFill>
                            <a:schemeClr val="tx1"/>
                          </a:solidFill>
                          <a:latin typeface="+mn-lt"/>
                          <a:ea typeface="+mn-ea"/>
                          <a:cs typeface="+mn-cs"/>
                        </a:rPr>
                        <a:t>)</a:t>
                      </a:r>
                      <a:endParaRPr lang="zh-CN" altLang="zh-CN" sz="1200" kern="1200" dirty="0" smtClean="0">
                        <a:solidFill>
                          <a:schemeClr val="tx1"/>
                        </a:solidFill>
                        <a:latin typeface="+mn-lt"/>
                        <a:ea typeface="+mn-ea"/>
                        <a:cs typeface="+mn-cs"/>
                      </a:endParaRPr>
                    </a:p>
                  </a:txBody>
                  <a:tcPr marL="36195" marR="36195" marT="17780" marB="17780" anchor="ctr"/>
                </a:tc>
                <a:tc>
                  <a:txBody>
                    <a:bodyPr/>
                    <a:lstStyle/>
                    <a:p>
                      <a:pPr algn="l">
                        <a:spcAft>
                          <a:spcPts val="0"/>
                        </a:spcAft>
                      </a:pPr>
                      <a:r>
                        <a:rPr lang="en-US" altLang="zh-CN" sz="1200" kern="1200" dirty="0" smtClean="0">
                          <a:solidFill>
                            <a:schemeClr val="tx1"/>
                          </a:solidFill>
                          <a:latin typeface="+mn-lt"/>
                          <a:ea typeface="+mn-ea"/>
                          <a:cs typeface="+mn-cs"/>
                        </a:rPr>
                        <a:t> LB281 CR for CID 4004, 4102, 4144, 4145, 4242, </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30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2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a:t>
                      </a:r>
                      <a:r>
                        <a:rPr lang="en-US" altLang="zh-CN" sz="1200" kern="1200" dirty="0" err="1">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5"/>
                  </a:ext>
                </a:extLst>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16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436065812"/>
              </p:ext>
            </p:extLst>
          </p:nvPr>
        </p:nvGraphicFramePr>
        <p:xfrm>
          <a:off x="3429000" y="1600200"/>
          <a:ext cx="8305801" cy="279739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LB281 comments assignment</a:t>
                      </a:r>
                      <a:r>
                        <a:rPr lang="en-US" altLang="zh-CN" sz="1200" kern="1200" baseline="0" dirty="0" smtClean="0">
                          <a:solidFill>
                            <a:srgbClr val="00B050"/>
                          </a:solidFill>
                          <a:latin typeface="+mn-lt"/>
                          <a:ea typeface="+mn-ea"/>
                          <a:cs typeface="+mn-cs"/>
                        </a:rPr>
                        <a:t> discussion</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24/0082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(German Aerospace Center (DLR))</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LB281 CR for OST CIDs (11.5.1 Sensing Procedure)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24/0109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Exchange CIDs for LB281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a:t>
                      </a:r>
                      <a:r>
                        <a:rPr lang="en-US" altLang="zh-CN" sz="1200" kern="1200" dirty="0" smtClean="0">
                          <a:solidFill>
                            <a:srgbClr val="00B050"/>
                          </a:solidFill>
                          <a:latin typeface="+mn-lt"/>
                          <a:ea typeface="+mn-ea"/>
                          <a:cs typeface="+mn-cs"/>
                        </a:rPr>
                        <a:t>0 </a:t>
                      </a:r>
                      <a:r>
                        <a:rPr lang="en-US" altLang="zh-CN" sz="1200" kern="1200" dirty="0" err="1">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24/0111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OST CIDs for LB281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algn="l">
                        <a:spcAft>
                          <a:spcPts val="0"/>
                        </a:spcAft>
                      </a:pPr>
                      <a:r>
                        <a:rPr lang="en-US" altLang="zh-CN" sz="1200" kern="1200" dirty="0" smtClean="0">
                          <a:solidFill>
                            <a:srgbClr val="00B050"/>
                          </a:solidFill>
                          <a:latin typeface="+mn-lt"/>
                          <a:ea typeface="+mn-ea"/>
                          <a:cs typeface="+mn-cs"/>
                        </a:rPr>
                        <a:t>24/0121</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altLang="zh-CN" sz="1200" kern="1200" dirty="0" smtClean="0">
                          <a:solidFill>
                            <a:srgbClr val="00B050"/>
                          </a:solidFill>
                          <a:latin typeface="+mn-lt"/>
                          <a:ea typeface="+mn-ea"/>
                          <a:cs typeface="+mn-cs"/>
                        </a:rPr>
                        <a:t>Ali Raissinia (Qualcomm Inc.)</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altLang="zh-CN" sz="1200" kern="1200" dirty="0" smtClean="0">
                          <a:solidFill>
                            <a:srgbClr val="00B050"/>
                          </a:solidFill>
                          <a:latin typeface="+mn-lt"/>
                          <a:ea typeface="+mn-ea"/>
                          <a:cs typeface="+mn-cs"/>
                        </a:rPr>
                        <a:t>LB281 Comment Resolutions for Exchange bucket CIDs</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smtClean="0">
                          <a:solidFill>
                            <a:srgbClr val="00B050"/>
                          </a:solidFill>
                          <a:latin typeface="+mn-lt"/>
                          <a:ea typeface="+mn-ea"/>
                          <a:cs typeface="+mn-cs"/>
                        </a:rPr>
                        <a:t>20 </a:t>
                      </a:r>
                      <a:r>
                        <a:rPr lang="en-GB"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20"/>
                  </a:ext>
                </a:extLst>
              </a:tr>
              <a:tr h="0">
                <a:tc>
                  <a:txBody>
                    <a:bodyPr/>
                    <a:lstStyle/>
                    <a:p>
                      <a:pPr algn="l">
                        <a:spcAft>
                          <a:spcPts val="0"/>
                        </a:spcAft>
                      </a:pPr>
                      <a:r>
                        <a:rPr lang="en-US" altLang="zh-CN" sz="1200" kern="1200" dirty="0" smtClean="0">
                          <a:solidFill>
                            <a:srgbClr val="00B050"/>
                          </a:solidFill>
                          <a:latin typeface="+mn-lt"/>
                          <a:ea typeface="+mn-ea"/>
                          <a:cs typeface="+mn-cs"/>
                        </a:rPr>
                        <a:t>24/0104</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altLang="zh-CN" sz="1200" kern="1200" dirty="0" err="1" smtClean="0">
                          <a:solidFill>
                            <a:srgbClr val="00B050"/>
                          </a:solidFill>
                          <a:latin typeface="+mn-lt"/>
                          <a:ea typeface="+mn-ea"/>
                          <a:cs typeface="+mn-cs"/>
                        </a:rPr>
                        <a:t>Shuling</a:t>
                      </a:r>
                      <a:r>
                        <a:rPr lang="en-US" altLang="zh-CN" sz="1200" kern="1200" dirty="0" smtClean="0">
                          <a:solidFill>
                            <a:srgbClr val="00B050"/>
                          </a:solidFill>
                          <a:latin typeface="+mn-lt"/>
                          <a:ea typeface="+mn-ea"/>
                          <a:cs typeface="+mn-cs"/>
                        </a:rPr>
                        <a:t> (Julia) Feng (</a:t>
                      </a:r>
                      <a:r>
                        <a:rPr lang="en-US" altLang="zh-CN" sz="1200" kern="1200" dirty="0" err="1" smtClean="0">
                          <a:solidFill>
                            <a:srgbClr val="00B050"/>
                          </a:solidFill>
                          <a:latin typeface="+mn-lt"/>
                          <a:ea typeface="+mn-ea"/>
                          <a:cs typeface="+mn-cs"/>
                        </a:rPr>
                        <a:t>Mediatek</a:t>
                      </a:r>
                      <a:r>
                        <a:rPr lang="en-US" altLang="zh-CN" sz="1200" kern="1200" dirty="0" smtClean="0">
                          <a:solidFill>
                            <a:srgbClr val="00B050"/>
                          </a:solidFill>
                          <a:latin typeface="+mn-lt"/>
                          <a:ea typeface="+mn-ea"/>
                          <a:cs typeface="+mn-cs"/>
                        </a:rPr>
                        <a:t>)</a:t>
                      </a:r>
                      <a:endParaRPr lang="zh-CN" altLang="zh-CN" sz="1200" kern="1200" dirty="0" smtClean="0">
                        <a:solidFill>
                          <a:srgbClr val="00B050"/>
                        </a:solidFill>
                        <a:latin typeface="+mn-lt"/>
                        <a:ea typeface="+mn-ea"/>
                        <a:cs typeface="+mn-cs"/>
                      </a:endParaRPr>
                    </a:p>
                  </a:txBody>
                  <a:tcPr marL="36195" marR="36195" marT="17780" marB="17780" anchor="ctr"/>
                </a:tc>
                <a:tc>
                  <a:txBody>
                    <a:bodyPr/>
                    <a:lstStyle/>
                    <a:p>
                      <a:pPr algn="l">
                        <a:spcAft>
                          <a:spcPts val="0"/>
                        </a:spcAft>
                      </a:pPr>
                      <a:r>
                        <a:rPr lang="en-US" altLang="zh-CN" sz="1200" kern="1200" dirty="0" smtClean="0">
                          <a:solidFill>
                            <a:srgbClr val="00B050"/>
                          </a:solidFill>
                          <a:latin typeface="+mn-lt"/>
                          <a:ea typeface="+mn-ea"/>
                          <a:cs typeface="+mn-cs"/>
                        </a:rPr>
                        <a:t> LB281 CR for CID 4004, 4102, 4144, 4145, 4242, </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30 </a:t>
                      </a:r>
                      <a:r>
                        <a:rPr lang="en-GB"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2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a:t>
                      </a:r>
                      <a:r>
                        <a:rPr lang="en-US" altLang="zh-CN" sz="1200" kern="1200" dirty="0" err="1">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5"/>
                  </a:ext>
                </a:extLst>
              </a:tr>
            </a:tbl>
          </a:graphicData>
        </a:graphic>
      </p:graphicFrame>
    </p:spTree>
    <p:extLst>
      <p:ext uri="{BB962C8B-B14F-4D97-AF65-F5344CB8AC3E}">
        <p14:creationId xmlns:p14="http://schemas.microsoft.com/office/powerpoint/2010/main" val="33582641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18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493-XXX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294431203"/>
              </p:ext>
            </p:extLst>
          </p:nvPr>
        </p:nvGraphicFramePr>
        <p:xfrm>
          <a:off x="3429000" y="1600200"/>
          <a:ext cx="8305801" cy="192314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LB281 comments assignment</a:t>
                      </a:r>
                      <a:r>
                        <a:rPr lang="en-US" altLang="zh-CN" sz="1200" kern="1200" baseline="0" dirty="0" smtClean="0">
                          <a:solidFill>
                            <a:srgbClr val="00B050"/>
                          </a:solidFill>
                          <a:latin typeface="+mn-lt"/>
                          <a:ea typeface="+mn-ea"/>
                          <a:cs typeface="+mn-cs"/>
                        </a:rPr>
                        <a:t> discussion</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24/0153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(German Aerospace Center (DLR))</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LB281 CR for OST CIDs (11.5.1 Sensing Procedure)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24/0115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CIDs for LB281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a:t>
                      </a:r>
                      <a:r>
                        <a:rPr lang="en-US" altLang="zh-CN" sz="1200" kern="1200" dirty="0" err="1">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24/0169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 </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LB281 CR for OST CIDs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24/0170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 </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LB281 CR for Exchange CIDs </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5"/>
                  </a:ext>
                </a:extLst>
              </a:tr>
            </a:tbl>
          </a:graphicData>
        </a:graphic>
      </p:graphicFrame>
    </p:spTree>
    <p:extLst>
      <p:ext uri="{BB962C8B-B14F-4D97-AF65-F5344CB8AC3E}">
        <p14:creationId xmlns:p14="http://schemas.microsoft.com/office/powerpoint/2010/main" val="31485091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November </a:t>
            </a:r>
            <a:r>
              <a:rPr lang="en-US" altLang="zh-CN" sz="2000" dirty="0"/>
              <a:t>2023 meeting to today:</a:t>
            </a:r>
          </a:p>
          <a:p>
            <a:pPr lvl="1" algn="just">
              <a:buFont typeface="Arial" panose="020B0604020202020204" pitchFamily="34" charset="0"/>
              <a:buChar char="•"/>
            </a:pPr>
            <a:r>
              <a:rPr lang="en-US" altLang="zh-CN" sz="1600" dirty="0"/>
              <a:t>November Plenary: </a:t>
            </a:r>
          </a:p>
          <a:p>
            <a:pPr marL="457200" lvl="1" indent="0" algn="just">
              <a:buNone/>
            </a:pPr>
            <a:r>
              <a:rPr lang="en-US" altLang="zh-CN" sz="1600" dirty="0"/>
              <a:t>	 </a:t>
            </a:r>
            <a:r>
              <a:rPr lang="en-US" altLang="zh-CN" sz="1600" dirty="0">
                <a:hlinkClick r:id="rId3"/>
              </a:rPr>
              <a:t>https://mentor.ieee.org/802.11/dcn/23/11-23-2134-00-00bf-ieee-802-11bf-november-2023-plenary-meeting-minutes.docx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January: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mentor.ieee.org/802.11/dcn/24/11-24-0058-00-00bf-ieee-802-11bf-teleconference-minutes-january-2024.docx</a:t>
            </a:r>
            <a:endParaRPr lang="en-US" altLang="zh-CN" sz="1600" dirty="0" smtClean="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 Sang Kim</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xmlns=""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a:t>
            </a:r>
            <a:r>
              <a:rPr lang="en-US" altLang="zh-CN" sz="1400" i="1" dirty="0">
                <a:solidFill>
                  <a:srgbClr val="00B0F0"/>
                </a:solidFill>
                <a:ea typeface="宋体" panose="02010600030101010101" pitchFamily="2" charset="-122"/>
              </a:rPr>
              <a:t>Apr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SA  Ballot pool formation      		Apr 2024</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May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xmlns=""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xmlns=""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9742827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January Interim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Panama</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ext uri="{D42A27DB-BD31-4B8C-83A1-F6EECF244321}">
                <p14:modId xmlns:p14="http://schemas.microsoft.com/office/powerpoint/2010/main" val="2619323172"/>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dirty="0" err="1">
                          <a:solidFill>
                            <a:schemeClr val="bg1">
                              <a:lumMod val="50000"/>
                            </a:schemeClr>
                          </a:solidFill>
                        </a:rPr>
                        <a:t>TGbf</a:t>
                      </a:r>
                      <a:endParaRPr lang="en-US" altLang="zh-CN" sz="1800" b="0" strike="sngStrike" dirty="0">
                        <a:solidFill>
                          <a:schemeClr val="bg1">
                            <a:lumMod val="50000"/>
                          </a:schemeClr>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27613072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January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25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30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5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6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Feb 	  19	(Monday)	9</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00 - 11:00 ET </a:t>
            </a:r>
            <a:r>
              <a:rPr lang="en-US" altLang="zh-CN" sz="1800" b="1" strike="sngStrike" dirty="0" smtClean="0">
                <a:solidFill>
                  <a:schemeClr val="bg1">
                    <a:lumMod val="50000"/>
                  </a:schemeClr>
                </a:solidFill>
                <a:cs typeface="Times New Roman" panose="02020603050405020304" pitchFamily="18" charset="0"/>
              </a:rPr>
              <a:t>--- Cancel?</a:t>
            </a:r>
            <a:endParaRPr lang="en-US" altLang="zh-CN" sz="1800" b="1" strike="sngStrike" dirty="0">
              <a:solidFill>
                <a:schemeClr val="bg1">
                  <a:lumMod val="50000"/>
                </a:schemeClr>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26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29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4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xmlns=""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6451443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March Plenary 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Denver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22:00-00:00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16:00-18:00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00:30-02:30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18:30-20:30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03:30-05:30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21:30-23:30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12:30-14:30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06:00-08:00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00:00-02:00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09:30-11:30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03:30-05:30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18:30-20:30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6598724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D3.0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D3.0 (802.11bf LB281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00.00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0 /308,</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a16="http://schemas.microsoft.com/office/drawing/2014/main" xmlns="" id="{C0807CB6-20C1-45B5-8F67-26150D548148}"/>
              </a:ext>
            </a:extLst>
          </p:cNvPr>
          <p:cNvGraphicFramePr/>
          <p:nvPr>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nvPr>
        </p:nvGraphicFramePr>
        <p:xfrm>
          <a:off x="457200" y="4185458"/>
          <a:ext cx="5791202" cy="2194560"/>
        </p:xfrm>
        <a:graphic>
          <a:graphicData uri="http://schemas.openxmlformats.org/drawingml/2006/table">
            <a:tbl>
              <a:tblPr firstRow="1" firstCol="1" bandRow="1"/>
              <a:tblGrid>
                <a:gridCol w="778534">
                  <a:extLst>
                    <a:ext uri="{9D8B030D-6E8A-4147-A177-3AD203B41FA5}">
                      <a16:colId xmlns:a16="http://schemas.microsoft.com/office/drawing/2014/main" xmlns="" val="20000"/>
                    </a:ext>
                  </a:extLst>
                </a:gridCol>
                <a:gridCol w="778534">
                  <a:extLst>
                    <a:ext uri="{9D8B030D-6E8A-4147-A177-3AD203B41FA5}">
                      <a16:colId xmlns:a16="http://schemas.microsoft.com/office/drawing/2014/main" xmlns="" val="20001"/>
                    </a:ext>
                  </a:extLst>
                </a:gridCol>
                <a:gridCol w="1324874">
                  <a:extLst>
                    <a:ext uri="{9D8B030D-6E8A-4147-A177-3AD203B41FA5}">
                      <a16:colId xmlns:a16="http://schemas.microsoft.com/office/drawing/2014/main" xmlns="" val="20002"/>
                    </a:ext>
                  </a:extLst>
                </a:gridCol>
                <a:gridCol w="778534">
                  <a:extLst>
                    <a:ext uri="{9D8B030D-6E8A-4147-A177-3AD203B41FA5}">
                      <a16:colId xmlns:a16="http://schemas.microsoft.com/office/drawing/2014/main" xmlns="" val="20003"/>
                    </a:ext>
                  </a:extLst>
                </a:gridCol>
                <a:gridCol w="682925">
                  <a:extLst>
                    <a:ext uri="{9D8B030D-6E8A-4147-A177-3AD203B41FA5}">
                      <a16:colId xmlns:a16="http://schemas.microsoft.com/office/drawing/2014/main" xmlns="" val="20004"/>
                    </a:ext>
                  </a:extLst>
                </a:gridCol>
                <a:gridCol w="682925">
                  <a:extLst>
                    <a:ext uri="{9D8B030D-6E8A-4147-A177-3AD203B41FA5}">
                      <a16:colId xmlns:a16="http://schemas.microsoft.com/office/drawing/2014/main" xmlns="" val="20005"/>
                    </a:ext>
                  </a:extLst>
                </a:gridCol>
                <a:gridCol w="764876">
                  <a:extLst>
                    <a:ext uri="{9D8B030D-6E8A-4147-A177-3AD203B41FA5}">
                      <a16:colId xmlns:a16="http://schemas.microsoft.com/office/drawing/2014/main" xmlns="" val="20006"/>
                    </a:ext>
                  </a:extLst>
                </a:gridCol>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dirty="0">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val="11455996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nvPr>
        </p:nvGraphicFramePr>
        <p:xfrm>
          <a:off x="2209800" y="762000"/>
          <a:ext cx="7772401" cy="5501640"/>
        </p:xfrm>
        <a:graphic>
          <a:graphicData uri="http://schemas.openxmlformats.org/drawingml/2006/table">
            <a:tbl>
              <a:tblPr firstRow="1" firstCol="1" bandRow="1"/>
              <a:tblGrid>
                <a:gridCol w="1157592">
                  <a:extLst>
                    <a:ext uri="{9D8B030D-6E8A-4147-A177-3AD203B41FA5}">
                      <a16:colId xmlns:a16="http://schemas.microsoft.com/office/drawing/2014/main" xmlns="" val="20000"/>
                    </a:ext>
                  </a:extLst>
                </a:gridCol>
                <a:gridCol w="826852">
                  <a:extLst>
                    <a:ext uri="{9D8B030D-6E8A-4147-A177-3AD203B41FA5}">
                      <a16:colId xmlns:a16="http://schemas.microsoft.com/office/drawing/2014/main" xmlns="" val="20001"/>
                    </a:ext>
                  </a:extLst>
                </a:gridCol>
                <a:gridCol w="1736386">
                  <a:extLst>
                    <a:ext uri="{9D8B030D-6E8A-4147-A177-3AD203B41FA5}">
                      <a16:colId xmlns:a16="http://schemas.microsoft.com/office/drawing/2014/main" xmlns="" val="20002"/>
                    </a:ext>
                  </a:extLst>
                </a:gridCol>
                <a:gridCol w="1074905">
                  <a:extLst>
                    <a:ext uri="{9D8B030D-6E8A-4147-A177-3AD203B41FA5}">
                      <a16:colId xmlns:a16="http://schemas.microsoft.com/office/drawing/2014/main" xmlns="" val="20003"/>
                    </a:ext>
                  </a:extLst>
                </a:gridCol>
                <a:gridCol w="1147865">
                  <a:extLst>
                    <a:ext uri="{9D8B030D-6E8A-4147-A177-3AD203B41FA5}">
                      <a16:colId xmlns:a16="http://schemas.microsoft.com/office/drawing/2014/main" xmlns="" val="20004"/>
                    </a:ext>
                  </a:extLst>
                </a:gridCol>
                <a:gridCol w="1828801">
                  <a:extLst>
                    <a:ext uri="{9D8B030D-6E8A-4147-A177-3AD203B41FA5}">
                      <a16:colId xmlns:a16="http://schemas.microsoft.com/office/drawing/2014/main" xmlns="" val="20005"/>
                    </a:ext>
                  </a:extLst>
                </a:gridCol>
              </a:tblGrid>
              <a:tr h="122551">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b="1" dirty="0">
                          <a:solidFill>
                            <a:srgbClr val="0000FF"/>
                          </a:solidFill>
                          <a:effectLst/>
                          <a:latin typeface="Calibri" panose="020F0502020204030204" pitchFamily="34" charset="0"/>
                          <a:ea typeface="宋体" panose="02010600030101010101" pitchFamily="2" charset="-122"/>
                        </a:rPr>
                        <a:t>Confirm to</a:t>
                      </a:r>
                      <a:r>
                        <a:rPr lang="en-US" altLang="zh-CN" sz="1050" b="1" baseline="0" dirty="0">
                          <a:solidFill>
                            <a:srgbClr val="0000FF"/>
                          </a:solidFill>
                          <a:effectLst/>
                          <a:latin typeface="Calibri" panose="020F0502020204030204" pitchFamily="34" charset="0"/>
                          <a:ea typeface="宋体" panose="02010600030101010101" pitchFamily="2" charset="-122"/>
                        </a:rPr>
                        <a:t> resolve all, b</a:t>
                      </a:r>
                      <a:r>
                        <a:rPr lang="en-US" sz="1050" b="1" dirty="0">
                          <a:solidFill>
                            <a:srgbClr val="0000FF"/>
                          </a:solidFill>
                          <a:effectLst/>
                          <a:latin typeface="Calibri" panose="020F0502020204030204" pitchFamily="34" charset="0"/>
                          <a:ea typeface="宋体" panose="02010600030101010101" pitchFamily="2" charset="-122"/>
                        </a:rPr>
                        <a:t>efore/at March</a:t>
                      </a:r>
                      <a:r>
                        <a:rPr lang="en-US" sz="1050" b="1" baseline="0" dirty="0">
                          <a:solidFill>
                            <a:srgbClr val="0000FF"/>
                          </a:solidFill>
                          <a:effectLst/>
                          <a:latin typeface="Calibri" panose="020F0502020204030204" pitchFamily="34" charset="0"/>
                          <a:ea typeface="宋体" panose="02010600030101010101" pitchFamily="2" charset="-122"/>
                        </a:rPr>
                        <a:t> P</a:t>
                      </a:r>
                      <a:r>
                        <a:rPr lang="en-US" sz="1050" b="1" dirty="0">
                          <a:solidFill>
                            <a:srgbClr val="0000FF"/>
                          </a:solidFill>
                          <a:effectLst/>
                          <a:latin typeface="Calibri" panose="020F0502020204030204" pitchFamily="34" charset="0"/>
                          <a:ea typeface="宋体" panose="02010600030101010101" pitchFamily="2" charset="-122"/>
                        </a:rPr>
                        <a:t>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22551">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Alecs</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Atsushi</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Benedikt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Chaoming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Chris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0"/>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Dibakar</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1"/>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3"/>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Ning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Pei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Rojan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0"/>
                  </a:ext>
                </a:extLst>
              </a:tr>
              <a:tr h="137160">
                <a:tc>
                  <a:txBody>
                    <a:bodyPr/>
                    <a:lstStyle/>
                    <a:p>
                      <a:pPr>
                        <a:spcAft>
                          <a:spcPts val="0"/>
                        </a:spcAft>
                      </a:pPr>
                      <a:r>
                        <a:rPr lang="en-US" sz="1100">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Rui Yang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Shuling (Julia)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3"/>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Stephen 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ctr" defTabSz="914400" rtl="0" eaLnBrk="1" latinLnBrk="0" hangingPunct="1">
                        <a:spcAft>
                          <a:spcPts val="0"/>
                        </a:spcAft>
                      </a:pP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6"/>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Zhanjing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9"/>
                  </a:ext>
                </a:extLst>
              </a:tr>
              <a:tr h="1169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0"/>
                  </a:ext>
                </a:extLst>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1"/>
                  </a:ext>
                </a:extLst>
              </a:tr>
              <a:tr h="122551">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2"/>
                  </a:ext>
                </a:extLst>
              </a:tr>
            </a:tbl>
          </a:graphicData>
        </a:graphic>
      </p:graphicFrame>
    </p:spTree>
    <p:extLst>
      <p:ext uri="{BB962C8B-B14F-4D97-AF65-F5344CB8AC3E}">
        <p14:creationId xmlns:p14="http://schemas.microsoft.com/office/powerpoint/2010/main" val="2489429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January Interim</a:t>
            </a:r>
            <a:endParaRPr lang="en-US" altLang="en-US" sz="4000" dirty="0">
              <a:solidFill>
                <a:srgbClr val="0000FF"/>
              </a:solidFill>
            </a:endParaRPr>
          </a:p>
          <a:p>
            <a:pPr algn="ctr">
              <a:buFontTx/>
              <a:buNone/>
            </a:pPr>
            <a:r>
              <a:rPr lang="en-US" altLang="zh-CN" sz="2800" dirty="0" smtClean="0">
                <a:solidFill>
                  <a:srgbClr val="00B0F0"/>
                </a:solidFill>
                <a:cs typeface="Times New Roman" panose="02020603050405020304" pitchFamily="18" charset="0"/>
              </a:rPr>
              <a:t>Jan 18    </a:t>
            </a:r>
            <a:r>
              <a:rPr lang="en-US" altLang="zh-CN" sz="2800" dirty="0">
                <a:solidFill>
                  <a:srgbClr val="00B0F0"/>
                </a:solidFill>
                <a:cs typeface="Times New Roman" panose="02020603050405020304" pitchFamily="18" charset="0"/>
              </a:rPr>
              <a:t>(Thursday </a:t>
            </a:r>
            <a:r>
              <a:rPr lang="en-US" altLang="zh-CN" sz="2800" dirty="0" smtClean="0">
                <a:solidFill>
                  <a:srgbClr val="00B0F0"/>
                </a:solidFill>
                <a:cs typeface="Times New Roman" panose="02020603050405020304" pitchFamily="18" charset="0"/>
              </a:rPr>
              <a:t>AM 2), 10:30-12:30 Panama time</a:t>
            </a:r>
            <a:endParaRPr lang="en-US" altLang="zh-CN" sz="2800" dirty="0">
              <a:solidFill>
                <a:srgbClr val="00B0F0"/>
              </a:solidFill>
              <a:cs typeface="Times New Roman" panose="02020603050405020304" pitchFamily="18" charset="0"/>
            </a:endParaRPr>
          </a:p>
          <a:p>
            <a:pPr lvl="1"/>
            <a:endParaRPr lang="en-US" altLang="en-US" sz="3600" dirty="0"/>
          </a:p>
          <a:p>
            <a:pPr lvl="1"/>
            <a:endParaRPr lang="en-US" altLang="en-US" sz="3600" dirty="0"/>
          </a:p>
        </p:txBody>
      </p:sp>
    </p:spTree>
    <p:extLst>
      <p:ext uri="{BB962C8B-B14F-4D97-AF65-F5344CB8AC3E}">
        <p14:creationId xmlns:p14="http://schemas.microsoft.com/office/powerpoint/2010/main" val="37285237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5" name="Table 6">
            <a:extLst>
              <a:ext uri="{FF2B5EF4-FFF2-40B4-BE49-F238E27FC236}">
                <a16:creationId xmlns:a16="http://schemas.microsoft.com/office/drawing/2014/main" xmlns="" id="{50702059-5215-415F-8BAE-6753F454A39D}"/>
              </a:ext>
            </a:extLst>
          </p:cNvPr>
          <p:cNvGraphicFramePr>
            <a:graphicFrameLocks noGrp="1"/>
          </p:cNvGraphicFramePr>
          <p:nvPr>
            <p:extLst>
              <p:ext uri="{D42A27DB-BD31-4B8C-83A1-F6EECF244321}">
                <p14:modId xmlns:p14="http://schemas.microsoft.com/office/powerpoint/2010/main" val="1755861916"/>
              </p:ext>
            </p:extLst>
          </p:nvPr>
        </p:nvGraphicFramePr>
        <p:xfrm>
          <a:off x="914400" y="29840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4197, 4250, and </a:t>
            </a:r>
            <a:r>
              <a:rPr lang="en-US" altLang="zh-CN" sz="1600" dirty="0"/>
              <a:t>4299</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11-24/0111r2</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11-24/0111r2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792315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4032 4033 4039 4084 4179 4287 4288 4301 4304 </a:t>
            </a:r>
          </a:p>
          <a:p>
            <a:pPr lvl="1" algn="just">
              <a:buFont typeface="Arial" panose="020B0604020202020204" pitchFamily="34" charset="0"/>
              <a:buChar char="–"/>
              <a:defRPr/>
            </a:pPr>
            <a:r>
              <a:rPr lang="en-US" altLang="zh-CN" sz="1600" dirty="0" smtClean="0"/>
              <a:t>as </a:t>
            </a:r>
            <a:r>
              <a:rPr lang="en-US" altLang="zh-CN" sz="1600" dirty="0"/>
              <a:t>specified in doc.: 11-24/0109r2</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11-24/0109r2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176749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4082, 4178, 4181, and 4185</a:t>
            </a:r>
          </a:p>
          <a:p>
            <a:pPr lvl="1" algn="just">
              <a:buFont typeface="Arial" panose="020B0604020202020204" pitchFamily="34" charset="0"/>
              <a:buChar char="–"/>
              <a:defRPr/>
            </a:pPr>
            <a:r>
              <a:rPr lang="en-US" altLang="zh-CN" sz="1600" dirty="0"/>
              <a:t>as specified in doc</a:t>
            </a:r>
            <a:r>
              <a:rPr lang="en-US" altLang="zh-CN" sz="1600" dirty="0" smtClean="0"/>
              <a:t>.: 11-24/0121r1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a:t>
            </a:r>
            <a:r>
              <a:rPr lang="en-US" altLang="zh-CN" sz="1800" b="1" kern="0" dirty="0" smtClean="0"/>
              <a:t>Raissinia</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smtClean="0"/>
              <a:t>11-24/0121r1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9370419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4004, 4102, 4144, 4145, 4242</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11-24/0104r1</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Julia Feng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11-24/0104r1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9238996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7336208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January</a:t>
            </a:r>
            <a:r>
              <a:rPr lang="en-US" altLang="zh-CN" dirty="0"/>
              <a:t> IEEE 802 </a:t>
            </a:r>
            <a:r>
              <a:rPr lang="en-US" altLang="zh-CN" dirty="0">
                <a:solidFill>
                  <a:srgbClr val="0000FF"/>
                </a:solidFill>
              </a:rPr>
              <a:t>wireless interim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January</a:t>
            </a:r>
            <a:r>
              <a:rPr lang="en-US" altLang="zh-CN" dirty="0"/>
              <a:t> IEEE 802 </a:t>
            </a:r>
            <a:r>
              <a:rPr lang="en-US" altLang="zh-CN" dirty="0">
                <a:solidFill>
                  <a:srgbClr val="0000FF"/>
                </a:solidFill>
              </a:rPr>
              <a:t>wireless interim </a:t>
            </a:r>
            <a:r>
              <a:rPr lang="en-US" altLang="zh-CN" dirty="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https://touchpoint.eventsair.com/2024-jan-ieee-802-wireless-interim-session</a:t>
            </a:r>
            <a:r>
              <a:rPr lang="en-US" altLang="zh-CN"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144522</TotalTime>
  <Words>3100</Words>
  <Application>Microsoft Office PowerPoint</Application>
  <PresentationFormat>宽屏</PresentationFormat>
  <Paragraphs>694</Paragraphs>
  <Slides>35</Slides>
  <Notes>34</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35</vt:i4>
      </vt:variant>
    </vt:vector>
  </HeadingPairs>
  <TitlesOfParts>
    <vt:vector size="47"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January Interim 2024</vt:lpstr>
      <vt:lpstr>IEEE 802.11 Task Group bf WLAN Sensing </vt:lpstr>
      <vt:lpstr>PowerPoint 演示文稿</vt:lpstr>
      <vt:lpstr>PowerPoint 演示文稿</vt:lpstr>
      <vt:lpstr>Registration for the January IEEE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PowerPoint 演示文稿</vt:lpstr>
      <vt:lpstr>PowerPoint 演示文稿</vt:lpstr>
      <vt:lpstr>D3.0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419</cp:revision>
  <cp:lastPrinted>2014-11-04T15:04:57Z</cp:lastPrinted>
  <dcterms:created xsi:type="dcterms:W3CDTF">2007-04-17T18:10:23Z</dcterms:created>
  <dcterms:modified xsi:type="dcterms:W3CDTF">2024-01-18T14:51:24Z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(3)8f/Kd7froCqSY43jJ5eQFKH39QFxzBReDdC2hT78mtL1QfDCfmK3ocC+PXh5+M7b6ANDJ97G
5QZppsfs/68MX9GwlCGQcw8nvnqo0TykBpGwhorVukCIbQGzoO+JaIroGOcOEIEVBXupvxWJ
vGOgV+l0K/vQl8sAm9IF9xwvc7MtZs/yPmN/EWTITsD6dtMrSzFvOlwOkTjBZQy1+C5zU/np
uLxyRwAGZAqM41xWDG</vt:lpwstr>
  </property>
  <property fmtid="{D5CDD505-2E9C-101B-9397-08002B2CF9AE}" pid="27" name="_2015_ms_pID_7253431">
    <vt:lpwstr>AknzFj/zkEbwF0NlmpuS5rNhiH4spmWeeeaufxgFsMJ3XYSFAXIFRM
n+1i1oAM0YhvpMQoQ4azMJMT8WMycBesi5wU156LG2vzCWmE/i8rut0BHbGKROaUOeE4Lz2k
JzCs+ZhW1tRrmLdULeGf4ZOGFM9Fzc6qDgsAzFRqWkFkfqkRiAUEl1WY8kE5ng7Ix8VbiXBY
Rcgidy07KDWLeBhwgNoAzL7t9tVh3v6B9FwY</vt:lpwstr>
  </property>
  <property fmtid="{D5CDD505-2E9C-101B-9397-08002B2CF9AE}" pid="28" name="_2015_ms_pID_7253432">
    <vt:lpwstr>UuW5NzGfQ45DXRl+aCIVV/0=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