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31" r:id="rId19"/>
    <p:sldId id="1368" r:id="rId20"/>
    <p:sldId id="1369" r:id="rId21"/>
    <p:sldId id="1370" r:id="rId22"/>
    <p:sldId id="877" r:id="rId23"/>
    <p:sldId id="1367" r:id="rId24"/>
    <p:sldId id="897" r:id="rId25"/>
    <p:sldId id="1372" r:id="rId26"/>
    <p:sldId id="1377" r:id="rId27"/>
    <p:sldId id="1374" r:id="rId28"/>
    <p:sldId id="905" r:id="rId29"/>
    <p:sldId id="1375" r:id="rId30"/>
    <p:sldId id="1376" r:id="rId31"/>
    <p:sldId id="1013" r:id="rId32"/>
    <p:sldId id="842"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33486320"/>
        <c:axId val="1233492304"/>
      </c:barChart>
      <c:catAx>
        <c:axId val="1233486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33492304"/>
        <c:crosses val="autoZero"/>
        <c:auto val="1"/>
        <c:lblAlgn val="ctr"/>
        <c:lblOffset val="100"/>
        <c:noMultiLvlLbl val="0"/>
      </c:catAx>
      <c:valAx>
        <c:axId val="12334923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33486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0577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7717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2169</a:t>
            </a:r>
            <a:r>
              <a:rPr lang="en-US" altLang="en-US" sz="1800" b="1" dirty="0" smtClean="0"/>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134-00-00bf-ieee-802-11bf-november-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058-00-00bf-ieee-802-11bf-teleconference-minutes-january-2024.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a:solidFill>
                  <a:srgbClr val="0000FF"/>
                </a:solidFill>
              </a:rPr>
              <a:t>January Interim </a:t>
            </a:r>
            <a:r>
              <a:rPr lang="en-US" altLang="en-US" sz="3600"/>
              <a:t>2024</a:t>
            </a:r>
            <a:endParaRPr lang="en-US" altLang="en-US" sz="3600" dirty="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2024-01-15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a:t>
            </a:r>
            <a:r>
              <a:rPr lang="en-US" altLang="en-US" sz="3200" dirty="0">
                <a:solidFill>
                  <a:srgbClr val="0000FF"/>
                </a:solidFill>
                <a:cs typeface="Times New Roman" panose="02020603050405020304" pitchFamily="18" charset="0"/>
              </a:rPr>
              <a:t> 15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674292195"/>
              </p:ext>
            </p:extLst>
          </p:nvPr>
        </p:nvGraphicFramePr>
        <p:xfrm>
          <a:off x="3429000" y="1600200"/>
          <a:ext cx="8305801" cy="279739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comments assignment</a:t>
                      </a:r>
                      <a:r>
                        <a:rPr lang="en-US" altLang="zh-CN" sz="1200" kern="1200" baseline="0" dirty="0" smtClean="0">
                          <a:solidFill>
                            <a:schemeClr val="tx1"/>
                          </a:solidFill>
                          <a:latin typeface="+mn-lt"/>
                          <a:ea typeface="+mn-ea"/>
                          <a:cs typeface="+mn-cs"/>
                        </a:rPr>
                        <a:t> discussion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24/0109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CIDs for LB281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a:t>
                      </a:r>
                      <a:r>
                        <a:rPr lang="en-US" altLang="zh-CN" sz="1200" kern="1200" dirty="0" smtClean="0">
                          <a:solidFill>
                            <a:schemeClr val="tx1"/>
                          </a:solidFill>
                          <a:latin typeface="+mn-lt"/>
                          <a:ea typeface="+mn-ea"/>
                          <a:cs typeface="+mn-cs"/>
                        </a:rPr>
                        <a:t>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24/0111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OST CIDs for LB281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9"/>
                  </a:ext>
                </a:extLst>
              </a:tr>
              <a:tr h="89561">
                <a:tc>
                  <a:txBody>
                    <a:bodyPr/>
                    <a:lstStyle/>
                    <a:p>
                      <a:pPr algn="l">
                        <a:spcAft>
                          <a:spcPts val="0"/>
                        </a:spcAft>
                      </a:pPr>
                      <a:r>
                        <a:rPr lang="en-US" altLang="zh-CN" sz="1200" kern="1200" dirty="0" smtClean="0">
                          <a:solidFill>
                            <a:schemeClr val="tx1"/>
                          </a:solidFill>
                          <a:latin typeface="+mn-lt"/>
                          <a:ea typeface="+mn-ea"/>
                          <a:cs typeface="+mn-cs"/>
                        </a:rPr>
                        <a:t>24/0121</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Ali Raissinia (Qualcomm Inc.)</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altLang="zh-CN" sz="1200" kern="1200" dirty="0" smtClean="0">
                          <a:solidFill>
                            <a:schemeClr val="tx1"/>
                          </a:solidFill>
                          <a:latin typeface="+mn-lt"/>
                          <a:ea typeface="+mn-ea"/>
                          <a:cs typeface="+mn-cs"/>
                        </a:rPr>
                        <a:t>LB281 Comment Resolutions for Exchange bucket CIDs</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smtClean="0">
                          <a:solidFill>
                            <a:schemeClr val="tx1"/>
                          </a:solidFill>
                          <a:latin typeface="+mn-lt"/>
                          <a:ea typeface="+mn-ea"/>
                          <a:cs typeface="+mn-cs"/>
                        </a:rPr>
                        <a:t>20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0"/>
                  </a:ext>
                </a:extLst>
              </a:tr>
              <a:tr h="0">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358264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16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43931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17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5664113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18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148509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2023 meeting to today:</a:t>
            </a:r>
          </a:p>
          <a:p>
            <a:pPr lvl="1" algn="just">
              <a:buFont typeface="Arial" panose="020B0604020202020204" pitchFamily="34" charset="0"/>
              <a:buChar char="•"/>
            </a:pPr>
            <a:r>
              <a:rPr lang="en-US" altLang="zh-CN" sz="1600" dirty="0"/>
              <a:t>November Plenary: </a:t>
            </a:r>
          </a:p>
          <a:p>
            <a:pPr marL="457200" lvl="1" indent="0" algn="just">
              <a:buNone/>
            </a:pPr>
            <a:r>
              <a:rPr lang="en-US" altLang="zh-CN" sz="1600" dirty="0"/>
              <a:t>	 </a:t>
            </a:r>
            <a:r>
              <a:rPr lang="en-US" altLang="zh-CN" sz="1600" dirty="0">
                <a:hlinkClick r:id="rId3"/>
              </a:rPr>
              <a:t>https://mentor.ieee.org/802.11/dcn/23/11-23-2134-00-00bf-ieee-802-11bf-november-2023-plenary-meeting-minutes.docx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mentor.ieee.org/802.11/dcn/24/11-24-0058-00-00bf-ieee-802-11bf-teleconference-minutes-january-2024.docx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61307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xmlns="" val="20000"/>
                    </a:ext>
                  </a:extLst>
                </a:gridCol>
                <a:gridCol w="778534">
                  <a:extLst>
                    <a:ext uri="{9D8B030D-6E8A-4147-A177-3AD203B41FA5}">
                      <a16:colId xmlns:a16="http://schemas.microsoft.com/office/drawing/2014/main" xmlns="" val="20001"/>
                    </a:ext>
                  </a:extLst>
                </a:gridCol>
                <a:gridCol w="1324874">
                  <a:extLst>
                    <a:ext uri="{9D8B030D-6E8A-4147-A177-3AD203B41FA5}">
                      <a16:colId xmlns:a16="http://schemas.microsoft.com/office/drawing/2014/main" xmlns="" val="20002"/>
                    </a:ext>
                  </a:extLst>
                </a:gridCol>
                <a:gridCol w="778534">
                  <a:extLst>
                    <a:ext uri="{9D8B030D-6E8A-4147-A177-3AD203B41FA5}">
                      <a16:colId xmlns:a16="http://schemas.microsoft.com/office/drawing/2014/main" xmlns="" val="20003"/>
                    </a:ext>
                  </a:extLst>
                </a:gridCol>
                <a:gridCol w="682925">
                  <a:extLst>
                    <a:ext uri="{9D8B030D-6E8A-4147-A177-3AD203B41FA5}">
                      <a16:colId xmlns:a16="http://schemas.microsoft.com/office/drawing/2014/main" xmlns="" val="20004"/>
                    </a:ext>
                  </a:extLst>
                </a:gridCol>
                <a:gridCol w="682925">
                  <a:extLst>
                    <a:ext uri="{9D8B030D-6E8A-4147-A177-3AD203B41FA5}">
                      <a16:colId xmlns:a16="http://schemas.microsoft.com/office/drawing/2014/main" xmlns="" val="20005"/>
                    </a:ext>
                  </a:extLst>
                </a:gridCol>
                <a:gridCol w="764876">
                  <a:extLst>
                    <a:ext uri="{9D8B030D-6E8A-4147-A177-3AD203B41FA5}">
                      <a16:colId xmlns:a16="http://schemas.microsoft.com/office/drawing/2014/main" xmlns=""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1455996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50702059-5215-415F-8BAE-6753F454A39D}"/>
              </a:ext>
            </a:extLst>
          </p:cNvPr>
          <p:cNvGraphicFramePr>
            <a:graphicFrameLocks noGrp="1"/>
          </p:cNvGraphicFramePr>
          <p:nvPr>
            <p:extLst>
              <p:ext uri="{D42A27DB-BD31-4B8C-83A1-F6EECF244321}">
                <p14:modId xmlns:p14="http://schemas.microsoft.com/office/powerpoint/2010/main" val="1755861916"/>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xmlns="" val="20000"/>
                    </a:ext>
                  </a:extLst>
                </a:gridCol>
                <a:gridCol w="826852">
                  <a:extLst>
                    <a:ext uri="{9D8B030D-6E8A-4147-A177-3AD203B41FA5}">
                      <a16:colId xmlns:a16="http://schemas.microsoft.com/office/drawing/2014/main" xmlns="" val="20001"/>
                    </a:ext>
                  </a:extLst>
                </a:gridCol>
                <a:gridCol w="1736386">
                  <a:extLst>
                    <a:ext uri="{9D8B030D-6E8A-4147-A177-3AD203B41FA5}">
                      <a16:colId xmlns:a16="http://schemas.microsoft.com/office/drawing/2014/main" xmlns="" val="20002"/>
                    </a:ext>
                  </a:extLst>
                </a:gridCol>
                <a:gridCol w="1074905">
                  <a:extLst>
                    <a:ext uri="{9D8B030D-6E8A-4147-A177-3AD203B41FA5}">
                      <a16:colId xmlns:a16="http://schemas.microsoft.com/office/drawing/2014/main" xmlns="" val="20003"/>
                    </a:ext>
                  </a:extLst>
                </a:gridCol>
                <a:gridCol w="1147865">
                  <a:extLst>
                    <a:ext uri="{9D8B030D-6E8A-4147-A177-3AD203B41FA5}">
                      <a16:colId xmlns:a16="http://schemas.microsoft.com/office/drawing/2014/main" xmlns="" val="20004"/>
                    </a:ext>
                  </a:extLst>
                </a:gridCol>
                <a:gridCol w="1828801">
                  <a:extLst>
                    <a:ext uri="{9D8B030D-6E8A-4147-A177-3AD203B41FA5}">
                      <a16:colId xmlns:a16="http://schemas.microsoft.com/office/drawing/2014/main" xmlns=""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32"/>
                  </a:ext>
                </a:extLst>
              </a:tr>
            </a:tbl>
          </a:graphicData>
        </a:graphic>
      </p:graphicFrame>
    </p:spTree>
    <p:extLst>
      <p:ext uri="{BB962C8B-B14F-4D97-AF65-F5344CB8AC3E}">
        <p14:creationId xmlns:p14="http://schemas.microsoft.com/office/powerpoint/2010/main" val="2489429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Jan 16    (Tuesday PM 2), 16:00-18:00 Panama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wireless 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https://touchpoint.eventsair.com/2024-jan-ieee-802-wireless-interim-session</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143981</TotalTime>
  <Words>2844</Words>
  <Application>Microsoft Office PowerPoint</Application>
  <PresentationFormat>宽屏</PresentationFormat>
  <Paragraphs>641</Paragraphs>
  <Slides>33</Slides>
  <Notes>32</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33</vt:i4>
      </vt:variant>
    </vt:vector>
  </HeadingPairs>
  <TitlesOfParts>
    <vt:vector size="45"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Interim 2024</vt:lpstr>
      <vt:lpstr>IEEE 802.11 Task Group bf WLAN Sensing </vt:lpstr>
      <vt:lpstr>PowerPoint 演示文稿</vt:lpstr>
      <vt:lpstr>PowerPoint 演示文稿</vt:lpstr>
      <vt:lpstr>Registration for the January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397</cp:revision>
  <cp:lastPrinted>2014-11-04T15:04:57Z</cp:lastPrinted>
  <dcterms:created xsi:type="dcterms:W3CDTF">2007-04-17T18:10:23Z</dcterms:created>
  <dcterms:modified xsi:type="dcterms:W3CDTF">2024-01-14T23:20:31Z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