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50"/>
  </p:notesMasterIdLst>
  <p:handoutMasterIdLst>
    <p:handoutMasterId r:id="rId251"/>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331" r:id="rId44"/>
    <p:sldId id="2438" r:id="rId45"/>
    <p:sldId id="2611" r:id="rId46"/>
    <p:sldId id="2612" r:id="rId47"/>
    <p:sldId id="2610" r:id="rId48"/>
    <p:sldId id="2648" r:id="rId49"/>
    <p:sldId id="2655" r:id="rId50"/>
    <p:sldId id="2675" r:id="rId51"/>
    <p:sldId id="2676" r:id="rId52"/>
    <p:sldId id="2685" r:id="rId53"/>
    <p:sldId id="2702" r:id="rId54"/>
    <p:sldId id="2682" r:id="rId55"/>
    <p:sldId id="2703" r:id="rId56"/>
    <p:sldId id="2683" r:id="rId57"/>
    <p:sldId id="2684" r:id="rId58"/>
    <p:sldId id="2008" r:id="rId59"/>
    <p:sldId id="2291" r:id="rId60"/>
    <p:sldId id="2552" r:id="rId61"/>
    <p:sldId id="2700" r:id="rId62"/>
    <p:sldId id="2701" r:id="rId63"/>
    <p:sldId id="2293" r:id="rId64"/>
    <p:sldId id="1708" r:id="rId65"/>
    <p:sldId id="2524" r:id="rId66"/>
    <p:sldId id="2548" r:id="rId67"/>
    <p:sldId id="1709" r:id="rId68"/>
    <p:sldId id="1710" r:id="rId69"/>
    <p:sldId id="1790" r:id="rId70"/>
    <p:sldId id="2199" r:id="rId71"/>
    <p:sldId id="2319" r:id="rId72"/>
    <p:sldId id="2320" r:id="rId73"/>
    <p:sldId id="2321" r:id="rId74"/>
    <p:sldId id="2635" r:id="rId75"/>
    <p:sldId id="2665" r:id="rId76"/>
    <p:sldId id="2666" r:id="rId77"/>
    <p:sldId id="2667" r:id="rId78"/>
    <p:sldId id="2668" r:id="rId79"/>
    <p:sldId id="2674" r:id="rId80"/>
    <p:sldId id="2354" r:id="rId81"/>
    <p:sldId id="2628" r:id="rId82"/>
    <p:sldId id="2294" r:id="rId83"/>
    <p:sldId id="2559" r:id="rId84"/>
    <p:sldId id="2623" r:id="rId85"/>
    <p:sldId id="2624" r:id="rId86"/>
    <p:sldId id="2625" r:id="rId87"/>
    <p:sldId id="2626" r:id="rId88"/>
    <p:sldId id="2570" r:id="rId89"/>
    <p:sldId id="2571" r:id="rId90"/>
    <p:sldId id="2572" r:id="rId91"/>
    <p:sldId id="2560" r:id="rId92"/>
    <p:sldId id="2627" r:id="rId93"/>
    <p:sldId id="2562" r:id="rId94"/>
    <p:sldId id="2561" r:id="rId95"/>
    <p:sldId id="2622" r:id="rId96"/>
    <p:sldId id="2564" r:id="rId97"/>
    <p:sldId id="2466" r:id="rId98"/>
    <p:sldId id="2467" r:id="rId99"/>
    <p:sldId id="2670" r:id="rId100"/>
    <p:sldId id="2671" r:id="rId101"/>
    <p:sldId id="2336" r:id="rId102"/>
    <p:sldId id="2677" r:id="rId103"/>
    <p:sldId id="2678" r:id="rId104"/>
    <p:sldId id="2679" r:id="rId105"/>
    <p:sldId id="2680" r:id="rId106"/>
    <p:sldId id="2605" r:id="rId107"/>
    <p:sldId id="2649" r:id="rId108"/>
    <p:sldId id="2663" r:id="rId109"/>
    <p:sldId id="2704" r:id="rId110"/>
    <p:sldId id="2705" r:id="rId111"/>
    <p:sldId id="2324" r:id="rId112"/>
    <p:sldId id="1375" r:id="rId113"/>
    <p:sldId id="1376" r:id="rId114"/>
    <p:sldId id="619" r:id="rId115"/>
    <p:sldId id="621" r:id="rId116"/>
    <p:sldId id="1561" r:id="rId117"/>
    <p:sldId id="1555" r:id="rId118"/>
    <p:sldId id="1601" r:id="rId119"/>
    <p:sldId id="1585" r:id="rId120"/>
    <p:sldId id="1586" r:id="rId121"/>
    <p:sldId id="1587" r:id="rId122"/>
    <p:sldId id="1588" r:id="rId123"/>
    <p:sldId id="1589" r:id="rId124"/>
    <p:sldId id="1590" r:id="rId125"/>
    <p:sldId id="1771" r:id="rId126"/>
    <p:sldId id="1772" r:id="rId127"/>
    <p:sldId id="1591" r:id="rId128"/>
    <p:sldId id="1592" r:id="rId129"/>
    <p:sldId id="1593" r:id="rId130"/>
    <p:sldId id="1594" r:id="rId131"/>
    <p:sldId id="1595" r:id="rId132"/>
    <p:sldId id="1596" r:id="rId133"/>
    <p:sldId id="1597" r:id="rId134"/>
    <p:sldId id="1598" r:id="rId135"/>
    <p:sldId id="1599" r:id="rId136"/>
    <p:sldId id="1600" r:id="rId137"/>
    <p:sldId id="1628" r:id="rId138"/>
    <p:sldId id="1638" r:id="rId139"/>
    <p:sldId id="1725" r:id="rId140"/>
    <p:sldId id="1726" r:id="rId141"/>
    <p:sldId id="1947" r:id="rId142"/>
    <p:sldId id="1975" r:id="rId143"/>
    <p:sldId id="1976" r:id="rId144"/>
    <p:sldId id="1977" r:id="rId145"/>
    <p:sldId id="2039" r:id="rId146"/>
    <p:sldId id="2060" r:id="rId147"/>
    <p:sldId id="2061" r:id="rId148"/>
    <p:sldId id="2097" r:id="rId149"/>
    <p:sldId id="2103" r:id="rId150"/>
    <p:sldId id="2063" r:id="rId151"/>
    <p:sldId id="2064" r:id="rId152"/>
    <p:sldId id="2065" r:id="rId153"/>
    <p:sldId id="2066" r:id="rId154"/>
    <p:sldId id="2067" r:id="rId155"/>
    <p:sldId id="2068" r:id="rId156"/>
    <p:sldId id="2069" r:id="rId157"/>
    <p:sldId id="2146" r:id="rId158"/>
    <p:sldId id="2147" r:id="rId159"/>
    <p:sldId id="2148" r:id="rId160"/>
    <p:sldId id="2158" r:id="rId161"/>
    <p:sldId id="2159" r:id="rId162"/>
    <p:sldId id="2157" r:id="rId163"/>
    <p:sldId id="2160" r:id="rId164"/>
    <p:sldId id="2216" r:id="rId165"/>
    <p:sldId id="2217" r:id="rId166"/>
    <p:sldId id="2219" r:id="rId167"/>
    <p:sldId id="2238" r:id="rId168"/>
    <p:sldId id="2239" r:id="rId169"/>
    <p:sldId id="2240" r:id="rId170"/>
    <p:sldId id="2242" r:id="rId171"/>
    <p:sldId id="2263" r:id="rId172"/>
    <p:sldId id="2276" r:id="rId173"/>
    <p:sldId id="2277" r:id="rId174"/>
    <p:sldId id="2278" r:id="rId175"/>
    <p:sldId id="2281" r:id="rId176"/>
    <p:sldId id="2282" r:id="rId177"/>
    <p:sldId id="2283" r:id="rId178"/>
    <p:sldId id="2284" r:id="rId179"/>
    <p:sldId id="2318" r:id="rId180"/>
    <p:sldId id="2329" r:id="rId181"/>
    <p:sldId id="2356" r:id="rId182"/>
    <p:sldId id="1701" r:id="rId183"/>
    <p:sldId id="1969" r:id="rId184"/>
    <p:sldId id="2112" r:id="rId185"/>
    <p:sldId id="1965" r:id="rId186"/>
    <p:sldId id="2114" r:id="rId187"/>
    <p:sldId id="1705" r:id="rId188"/>
    <p:sldId id="1706" r:id="rId189"/>
    <p:sldId id="1707" r:id="rId190"/>
    <p:sldId id="2113" r:id="rId191"/>
    <p:sldId id="2037" r:id="rId192"/>
    <p:sldId id="2431" r:id="rId193"/>
    <p:sldId id="2429" r:id="rId194"/>
    <p:sldId id="2436" r:id="rId195"/>
    <p:sldId id="1968" r:id="rId196"/>
    <p:sldId id="2104" r:id="rId197"/>
    <p:sldId id="2317" r:id="rId198"/>
    <p:sldId id="1967" r:id="rId199"/>
    <p:sldId id="2167" r:id="rId200"/>
    <p:sldId id="2351" r:id="rId201"/>
    <p:sldId id="2333" r:id="rId202"/>
    <p:sldId id="2335" r:id="rId203"/>
    <p:sldId id="2334" r:id="rId204"/>
    <p:sldId id="2352" r:id="rId205"/>
    <p:sldId id="2218" r:id="rId206"/>
    <p:sldId id="1945" r:id="rId207"/>
    <p:sldId id="2071" r:id="rId208"/>
    <p:sldId id="2036" r:id="rId209"/>
    <p:sldId id="2323" r:id="rId210"/>
    <p:sldId id="2353" r:id="rId211"/>
    <p:sldId id="2332" r:id="rId212"/>
    <p:sldId id="2437" r:id="rId213"/>
    <p:sldId id="2426" r:id="rId214"/>
    <p:sldId id="2427" r:id="rId215"/>
    <p:sldId id="2328" r:id="rId216"/>
    <p:sldId id="2563" r:id="rId217"/>
    <p:sldId id="2355" r:id="rId218"/>
    <p:sldId id="2461" r:id="rId219"/>
    <p:sldId id="2460" r:id="rId220"/>
    <p:sldId id="2463" r:id="rId221"/>
    <p:sldId id="2609" r:id="rId222"/>
    <p:sldId id="2481" r:id="rId223"/>
    <p:sldId id="2482" r:id="rId224"/>
    <p:sldId id="2485" r:id="rId225"/>
    <p:sldId id="2486" r:id="rId226"/>
    <p:sldId id="2644" r:id="rId227"/>
    <p:sldId id="2669" r:id="rId228"/>
    <p:sldId id="2464" r:id="rId229"/>
    <p:sldId id="2483" r:id="rId230"/>
    <p:sldId id="2672" r:id="rId231"/>
    <p:sldId id="2651" r:id="rId232"/>
    <p:sldId id="2489" r:id="rId233"/>
    <p:sldId id="2556" r:id="rId234"/>
    <p:sldId id="2653" r:id="rId235"/>
    <p:sldId id="2647" r:id="rId236"/>
    <p:sldId id="2657" r:id="rId237"/>
    <p:sldId id="2658" r:id="rId238"/>
    <p:sldId id="2660" r:id="rId239"/>
    <p:sldId id="2659" r:id="rId240"/>
    <p:sldId id="2621" r:id="rId241"/>
    <p:sldId id="2637" r:id="rId242"/>
    <p:sldId id="2638" r:id="rId243"/>
    <p:sldId id="2639" r:id="rId244"/>
    <p:sldId id="2640" r:id="rId245"/>
    <p:sldId id="2641" r:id="rId246"/>
    <p:sldId id="2642" r:id="rId247"/>
    <p:sldId id="2643" r:id="rId248"/>
    <p:sldId id="2661" r:id="rId24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65" autoAdjust="0"/>
    <p:restoredTop sz="94660" autoAdjust="0"/>
  </p:normalViewPr>
  <p:slideViewPr>
    <p:cSldViewPr>
      <p:cViewPr varScale="1">
        <p:scale>
          <a:sx n="124" d="100"/>
          <a:sy n="124" d="100"/>
        </p:scale>
        <p:origin x="228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notesMaster" Target="notesMasters/notesMaster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handoutMaster" Target="handoutMasters/handout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theme" Target="theme/theme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tableStyles" Target="tableStyle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802.11-23/2168r01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48"/>
            <a:ext cx="129843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January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542a1ecb0b0a2a7862a97b2527ed000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23/11-23-2113-00-0jtc-minutes-of-mixed-mode-meeting-in-november-2023.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2113-00-0jtc-minutes-of-mixed-mode-meeting-in-november-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16 January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16 January 2024 in the PM2 slot in Panama City, PA</a:t>
            </a:r>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16 January 2024</a:t>
            </a:r>
            <a:br>
              <a:rPr lang="en-US" sz="1600" b="1" dirty="0">
                <a:latin typeface="+mj-lt"/>
              </a:rPr>
            </a:br>
            <a:r>
              <a:rPr lang="en-US" sz="1600" b="1" dirty="0">
                <a:latin typeface="+mj-lt"/>
              </a:rPr>
              <a:t>@ 4:00 pm (Panama)</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b="0" i="0" u="none" strike="noStrike" dirty="0">
                <a:solidFill>
                  <a:srgbClr val="005E7D"/>
                </a:solidFill>
                <a:effectLst/>
                <a:latin typeface="Arial" panose="020B0604020202020204" pitchFamily="34" charset="0"/>
                <a:hlinkClick r:id="rId3" tooltip="https://ieeesa.webex.com/ieeesa/j.php?MTID=m542a1ecb0b0a2a7862a97b2527ed000d"/>
              </a:rPr>
              <a:t>https://ieeesa.webex.com/ieeesa/j.php?MTID=m542a1ecb0b0a2a7862a97b2527ed000d</a:t>
            </a:r>
            <a:endParaRPr lang="en-US" sz="1600" b="0" i="0" u="none" strike="noStrike" dirty="0">
              <a:solidFill>
                <a:srgbClr val="005E7D"/>
              </a:solidFill>
              <a:effectLst/>
              <a:latin typeface="Arial" panose="020B0604020202020204" pitchFamily="34" charset="0"/>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2340 197 9685</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as it was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329155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40150213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a:t>
            </a:r>
            <a:r>
              <a:rPr lang="en-AU" dirty="0" err="1"/>
              <a:t>Mody</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3757968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6902589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10038496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13740312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had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(N18072)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30 Oct 2023: WG1 calling notice</a:t>
            </a:r>
          </a:p>
          <a:p>
            <a:pPr lvl="1"/>
            <a:r>
              <a:rPr lang="en-AU" sz="1800" kern="0" dirty="0"/>
              <a:t>30 Oct 2023: Proposals for new WG1 agenda items / Proposals for the addition of new WG1 work item proposals</a:t>
            </a:r>
          </a:p>
          <a:p>
            <a:pPr lvl="1"/>
            <a:r>
              <a:rPr lang="en-AU" sz="1800" kern="0" dirty="0"/>
              <a:t>27 Nov 2023: Contributions on existing WG1 agenda items and submitted documents</a:t>
            </a:r>
          </a:p>
          <a:p>
            <a:pPr lvl="1"/>
            <a:r>
              <a:rPr lang="en-AU" sz="1800" kern="0" dirty="0"/>
              <a:t>4 Dec 2023: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developed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did so again this time (N</a:t>
            </a:r>
            <a:r>
              <a:rPr lang="en-US" b="0" i="0" u="none" strike="noStrike" dirty="0">
                <a:solidFill>
                  <a:srgbClr val="000000"/>
                </a:solidFill>
                <a:effectLst/>
                <a:latin typeface="Helvetica" pitchFamily="2" charset="0"/>
              </a:rPr>
              <a:t>18134)</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3735417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1317042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5595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November 2023 (</a:t>
            </a:r>
            <a:r>
              <a:rPr lang="en-AU" dirty="0">
                <a:hlinkClick r:id="rId3"/>
              </a:rPr>
              <a:t>11-23/2113r00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2">
              <a:defRPr/>
            </a:pPr>
            <a:r>
              <a:rPr lang="en-AU" dirty="0"/>
              <a:t>December 2023 plenary and AG 4</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4383071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12432047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22850212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9312439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November </a:t>
            </a:r>
            <a:r>
              <a:rPr lang="en-AU" i="1" dirty="0"/>
              <a:t>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3233178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176505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2852344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16 January 2024, as documented on slide 11 of 11-23/2168r01.</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November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November 2023, as documented in </a:t>
            </a:r>
            <a:r>
              <a:rPr lang="en-AU" i="1" dirty="0">
                <a:hlinkClick r:id="rId3"/>
              </a:rPr>
              <a:t>11-23/2113r00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members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members to contribute to liaisons and other documents relevant to the ISO/IEC JTC 1/SC 6 members</a:t>
            </a:r>
          </a:p>
          <a:p>
            <a:pPr lvl="1">
              <a:spcBef>
                <a:spcPts val="600"/>
              </a:spcBef>
            </a:pPr>
            <a:r>
              <a:rPr lang="en-AU" i="1" dirty="0"/>
              <a:t>Membership in the SC is open to all IEEE 802 participants</a:t>
            </a:r>
          </a:p>
          <a:p>
            <a:pPr marL="1588" lvl="1" indent="0">
              <a:buNone/>
            </a:pPr>
            <a:r>
              <a:rPr lang="en-AU" b="1" dirty="0"/>
              <a:t>… that were reaffirmed by the IEEE 802 LMSC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83927055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366322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1689304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739555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28463028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67686202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LMSC Recording Secretary notified (in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8368451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87947344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4268506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201883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2516791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33676144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8 Aug 2023</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77085799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22320007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3405875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4006628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02925854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1530012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13894898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7713177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40662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105 standards through the PSDO adoption process, with 49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896773"/>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50</a:t>
                      </a:r>
                    </a:p>
                  </a:txBody>
                  <a:tcPr/>
                </a:tc>
                <a:tc>
                  <a:txBody>
                    <a:bodyPr/>
                    <a:lstStyle/>
                    <a:p>
                      <a:pPr algn="ctr"/>
                      <a:r>
                        <a:rPr lang="en-US" dirty="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102</a:t>
                      </a:r>
                    </a:p>
                  </a:txBody>
                  <a:tcPr>
                    <a:lnT w="12700" cap="flat" cmpd="sng" algn="ctr">
                      <a:solidFill>
                        <a:schemeClr val="tx1"/>
                      </a:solidFill>
                      <a:prstDash val="solid"/>
                      <a:round/>
                      <a:headEnd type="none" w="med" len="med"/>
                      <a:tailEnd type="none" w="med" len="med"/>
                    </a:lnT>
                  </a:tcPr>
                </a:tc>
                <a:tc>
                  <a:txBody>
                    <a:bodyPr/>
                    <a:lstStyle/>
                    <a:p>
                      <a:pPr algn="ctr"/>
                      <a:r>
                        <a:rPr lang="en-US" b="1" dirty="0"/>
                        <a:t>49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87047836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57531377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2365210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48260552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25217684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15149627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87490177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6329326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27065229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14556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42048370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5498353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83270670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11479235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170742308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52807937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51483189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73529566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401948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January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386434475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20571891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04982112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22248121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146292715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72944023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80038477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05473442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90960923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3999634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92438325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355252743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01100134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42973167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183338930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116926373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424994543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39449517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85747003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846874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38357677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221</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224812210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134313464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33952292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256175289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226</a:t>
            </a:fld>
            <a:endParaRPr lang="en-US"/>
          </a:p>
        </p:txBody>
      </p:sp>
    </p:spTree>
    <p:extLst>
      <p:ext uri="{BB962C8B-B14F-4D97-AF65-F5344CB8AC3E}">
        <p14:creationId xmlns:p14="http://schemas.microsoft.com/office/powerpoint/2010/main" val="325999687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227</a:t>
            </a:fld>
            <a:endParaRPr lang="en-US"/>
          </a:p>
        </p:txBody>
      </p:sp>
    </p:spTree>
    <p:extLst>
      <p:ext uri="{BB962C8B-B14F-4D97-AF65-F5344CB8AC3E}">
        <p14:creationId xmlns:p14="http://schemas.microsoft.com/office/powerpoint/2010/main" val="167923512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375548279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2234238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230</a:t>
            </a:fld>
            <a:endParaRPr lang="en-US"/>
          </a:p>
        </p:txBody>
      </p:sp>
    </p:spTree>
    <p:extLst>
      <p:ext uri="{BB962C8B-B14F-4D97-AF65-F5344CB8AC3E}">
        <p14:creationId xmlns:p14="http://schemas.microsoft.com/office/powerpoint/2010/main" val="18125879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231</a:t>
            </a:fld>
            <a:endParaRPr lang="en-US"/>
          </a:p>
        </p:txBody>
      </p:sp>
    </p:spTree>
    <p:extLst>
      <p:ext uri="{BB962C8B-B14F-4D97-AF65-F5344CB8AC3E}">
        <p14:creationId xmlns:p14="http://schemas.microsoft.com/office/powerpoint/2010/main" val="416592176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232</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233</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234</a:t>
            </a:fld>
            <a:endParaRPr lang="en-US"/>
          </a:p>
        </p:txBody>
      </p:sp>
    </p:spTree>
    <p:extLst>
      <p:ext uri="{BB962C8B-B14F-4D97-AF65-F5344CB8AC3E}">
        <p14:creationId xmlns:p14="http://schemas.microsoft.com/office/powerpoint/2010/main" val="91690267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235</a:t>
            </a:fld>
            <a:endParaRPr lang="en-US"/>
          </a:p>
        </p:txBody>
      </p:sp>
    </p:spTree>
    <p:extLst>
      <p:ext uri="{BB962C8B-B14F-4D97-AF65-F5344CB8AC3E}">
        <p14:creationId xmlns:p14="http://schemas.microsoft.com/office/powerpoint/2010/main" val="61132028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236</a:t>
            </a:fld>
            <a:endParaRPr lang="en-US"/>
          </a:p>
        </p:txBody>
      </p:sp>
    </p:spTree>
    <p:extLst>
      <p:ext uri="{BB962C8B-B14F-4D97-AF65-F5344CB8AC3E}">
        <p14:creationId xmlns:p14="http://schemas.microsoft.com/office/powerpoint/2010/main" val="221712824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237</a:t>
            </a:fld>
            <a:endParaRPr lang="en-US"/>
          </a:p>
        </p:txBody>
      </p:sp>
    </p:spTree>
    <p:extLst>
      <p:ext uri="{BB962C8B-B14F-4D97-AF65-F5344CB8AC3E}">
        <p14:creationId xmlns:p14="http://schemas.microsoft.com/office/powerpoint/2010/main" val="224319498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238</a:t>
            </a:fld>
            <a:endParaRPr lang="en-US"/>
          </a:p>
        </p:txBody>
      </p:sp>
    </p:spTree>
    <p:extLst>
      <p:ext uri="{BB962C8B-B14F-4D97-AF65-F5344CB8AC3E}">
        <p14:creationId xmlns:p14="http://schemas.microsoft.com/office/powerpoint/2010/main" val="318475298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239</a:t>
            </a:fld>
            <a:endParaRPr lang="en-US"/>
          </a:p>
        </p:txBody>
      </p:sp>
    </p:spTree>
    <p:extLst>
      <p:ext uri="{BB962C8B-B14F-4D97-AF65-F5344CB8AC3E}">
        <p14:creationId xmlns:p14="http://schemas.microsoft.com/office/powerpoint/2010/main" val="3172472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240</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246155777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353490340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91990512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341449231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157485499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116221553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138697012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538925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January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651106294"/>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429166589"/>
              </p:ext>
            </p:extLst>
          </p:nvPr>
        </p:nvGraphicFramePr>
        <p:xfrm>
          <a:off x="152399" y="1828800"/>
          <a:ext cx="8839199" cy="1859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802-2014 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43</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passed 60-day pre-ballot in Nov 2023</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passed</a:t>
            </a:r>
          </a:p>
          <a:p>
            <a:pPr lvl="2"/>
            <a:r>
              <a:rPr lang="en-US" dirty="0">
                <a:latin typeface="Arial" panose="020B0604020202020204" pitchFamily="34" charset="0"/>
              </a:rPr>
              <a:t>(Sept 2023) Ballot initiated 14 Sep 2023, closed 12 Nov 2023; 8/0/11; 1 comment from China NB</a:t>
            </a:r>
          </a:p>
          <a:p>
            <a:pPr lvl="2"/>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passed 60-day pre-ballot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chemeClr val="accent2"/>
                </a:solidFill>
              </a:rPr>
              <a:t>passed</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19526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was liaised for information in Feb 2023</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73841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 </a:t>
            </a:r>
            <a:r>
              <a:rPr lang="en-AU" dirty="0">
                <a:solidFill>
                  <a:schemeClr val="accent2"/>
                </a:solidFill>
              </a:rPr>
              <a:t>started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endParaRPr lang="en-AU" b="0"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471756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started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4976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40522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793155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617761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(Jan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301549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495865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076935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617637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Overview and Architecture</a:t>
            </a:r>
            <a:br>
              <a:rPr lang="en-US" dirty="0">
                <a:solidFill>
                  <a:schemeClr val="accent2"/>
                </a:solidFill>
              </a:rPr>
            </a:br>
            <a:r>
              <a:rPr lang="en-AU" dirty="0"/>
              <a:t>IEEE 802-2014 </a:t>
            </a:r>
            <a:r>
              <a:rPr lang="en-AU" dirty="0" err="1"/>
              <a:t>REVc</a:t>
            </a:r>
            <a:r>
              <a:rPr lang="en-AU" dirty="0"/>
              <a:t>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9767501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the Credit-Based Shaper </a:t>
            </a:r>
            <a:br>
              <a:rPr lang="en-US" dirty="0">
                <a:solidFill>
                  <a:schemeClr val="accent2"/>
                </a:solidFill>
              </a:rPr>
            </a:br>
            <a:r>
              <a:rPr lang="en-AU" dirty="0"/>
              <a:t>IEEE 802.1Qdx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3916145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standards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989351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Cancelled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Apr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588508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79530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spcBef>
                <a:spcPts val="600"/>
              </a:spcBef>
              <a:buFont typeface="Arial" panose="020B0604020202020204" pitchFamily="34" charset="0"/>
              <a:buChar char="•"/>
            </a:pPr>
            <a:r>
              <a:rPr lang="en-US" b="0" dirty="0"/>
              <a:t>Pre-ballot had been scheduled for 27 April 2023</a:t>
            </a:r>
          </a:p>
          <a:p>
            <a:pPr>
              <a:spcBef>
                <a:spcPts val="600"/>
              </a:spcBef>
              <a:buFont typeface="Arial" panose="020B0604020202020204" pitchFamily="34" charset="0"/>
              <a:buChar char="•"/>
            </a:pPr>
            <a:r>
              <a:rPr lang="en-US" b="0" dirty="0"/>
              <a:t>Pre-ballot cancelled on 27 April 2023.  The reason stated by the ISO/IEC JTC 1/SC 6 Committee Manager was "due to the discovery of negative Letters of Assurance (</a:t>
            </a:r>
            <a:r>
              <a:rPr lang="en-US" b="0" dirty="0" err="1"/>
              <a:t>LoA</a:t>
            </a:r>
            <a:r>
              <a:rPr lang="en-US" b="0" dirty="0"/>
              <a:t>) associated with this standard, and as a result, the ballot cannot proceed”</a:t>
            </a:r>
          </a:p>
          <a:p>
            <a:pPr>
              <a:spcBef>
                <a:spcPts val="600"/>
              </a:spcBef>
              <a:buFont typeface="Arial" panose="020B0604020202020204" pitchFamily="34" charset="0"/>
              <a:buChar char="•"/>
            </a:pPr>
            <a:r>
              <a:rPr lang="en-US" b="0" dirty="0"/>
              <a:t>Adoption of IEEE 802.3 standards halted until the disagreement about negative </a:t>
            </a:r>
            <a:r>
              <a:rPr lang="en-US" b="0" dirty="0" err="1"/>
              <a:t>LoAs</a:t>
            </a:r>
            <a:r>
              <a:rPr lang="en-US" b="0" dirty="0"/>
              <a:t> is resolved.</a:t>
            </a:r>
          </a:p>
          <a:p>
            <a:pPr>
              <a:spcBef>
                <a:spcPts val="600"/>
              </a:spcBef>
              <a:buFont typeface="Arial" panose="020B0604020202020204" pitchFamily="34" charset="0"/>
              <a:buChar char="•"/>
            </a:pPr>
            <a:r>
              <a:rPr lang="en-US" b="0" dirty="0"/>
              <a:t>(Dec 2023) Some progress on IPR issues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80872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957511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25365905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485050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4207806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7521455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5861090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9906632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4599420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7703779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52280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8991257"/>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392915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6546691"/>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2666122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680289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a:xfrm>
            <a:off x="668676" y="16764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2580874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5059860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(Jan 2023) Staff will send for information when approved by the 802 EC</a:t>
            </a:r>
          </a:p>
          <a:p>
            <a:pPr lvl="2"/>
            <a:r>
              <a:rPr lang="en-US" dirty="0"/>
              <a:t>(Nov 2023) EC approved submission of IEEE 802.15.4y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11836860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4887865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24486911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6954695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156063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37103657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 IEEE 802.15.3 was to be on </a:t>
            </a:r>
            <a:r>
              <a:rPr lang="en-US" dirty="0" err="1"/>
              <a:t>RevCom</a:t>
            </a:r>
            <a:r>
              <a:rPr lang="en-US" dirty="0"/>
              <a:t>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4652629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8439480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27511148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passed</a:t>
            </a: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12301126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9356556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15567559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8068247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6142137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222302262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26148</Words>
  <Application>Microsoft Macintosh PowerPoint</Application>
  <PresentationFormat>On-screen Show (4:3)</PresentationFormat>
  <Paragraphs>3643</Paragraphs>
  <Slides>248</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248</vt:i4>
      </vt:variant>
    </vt:vector>
  </HeadingPairs>
  <TitlesOfParts>
    <vt:vector size="255" baseType="lpstr">
      <vt:lpstr>Arial</vt:lpstr>
      <vt:lpstr>Calibri</vt:lpstr>
      <vt:lpstr>Helvetica</vt:lpstr>
      <vt:lpstr>Times New Roman</vt:lpstr>
      <vt:lpstr>Wingdings</vt:lpstr>
      <vt:lpstr>802-11-Submission</vt:lpstr>
      <vt:lpstr>Acrobat Document</vt:lpstr>
      <vt:lpstr>IEEE 802 JTC1 Standing Committee January 2024 agenda (mixed mode)</vt:lpstr>
      <vt:lpstr>This document will be used to provide information for any IEEE 802 JTC1 SC meetings in January 2024</vt:lpstr>
      <vt:lpstr>Registration is not required for the IEEE 802 JTC1 SC session in January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16 January 2024 in the PM2 slot in Panama City, PA</vt:lpstr>
      <vt:lpstr>The IEEE 802 JTC1 SC regular meeting has a high-level list of agenda items to be considered</vt:lpstr>
      <vt:lpstr>The IEEE 802 JTC1 SC will consider approving its agenda</vt:lpstr>
      <vt:lpstr>The IEEE 802 JTC1 SC will consider approval of the minutes of its November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105 standards through the PSDO adoption process, with 49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13 standards in the pipeline for adoption under the PSDO</vt:lpstr>
      <vt:lpstr>IEEE 802.1 has 13 standards in the pipeline for adoption under the PSDO</vt:lpstr>
      <vt:lpstr>IEEE 802.1 WG has a number of regular participants in IEEE 802 JTC1 SC activities</vt:lpstr>
      <vt:lpstr>Bridges &amp; Bridged Networks IEEE 802.1Q-REV-2022 passed 60-day pre-ballot </vt:lpstr>
      <vt:lpstr>Bridges &amp; Bridged Networks: Congestion Isolation IEEE 802.1Qcz passed 60-day pre-ballot in Nov 2023</vt:lpstr>
      <vt:lpstr>MAC Privacy Protection IEEE 802.1AEdk D2.1 passed 60-day pre-ballot in Nov 2023</vt:lpstr>
      <vt:lpstr>YANG Data Model for Ethertypes IEEE 802f was liaised for information in Feb 2023 </vt:lpstr>
      <vt:lpstr>YANG Data Models for Scheduled Traffic, Frame Preemption, Per-Stream Filtering &amp; Policing IEEE 802.1Qcw was submitted into the PSDO process in Nov 2023</vt:lpstr>
      <vt:lpstr>Automatic Attachment to Provider Backbone Bridging (PBB) services IEEE 802.1Qcj was submitted into the PSDO process in Nov 2023</vt:lpstr>
      <vt:lpstr>Timing and Synchronization for Time-Sensitive Applications Amendment: Inclusive Terminology IEEE 802.1ASdr was liaised for information</vt:lpstr>
      <vt:lpstr>Automatic Attachment to Provider Backbone Bridging (PBB) services IEEE 802.1CS-2020/Cor-1 was liaised for information</vt:lpstr>
      <vt:lpstr>Quality of Service Provision by Network Systems IEEE 802.1DC was liaised for information</vt:lpstr>
      <vt:lpstr>Hot Standby IEEE 802.1ASdm will be liaised when appropriate</vt:lpstr>
      <vt:lpstr>Timing and Synchronization for Time-Sensitive Applications: YANG Data Model IEEE 802.1ASdn will be liaised when appropriate</vt:lpstr>
      <vt:lpstr>Configuration Enhancements for Time-Sensitive Networking IEEE 802.1Qdj will be liaised when appropriate</vt:lpstr>
      <vt:lpstr>YANG Data Models for the Credit-Based Shaper  IEEE 802.1Qdx will be liaised when appropriate</vt:lpstr>
      <vt:lpstr>Overview and Architecture IEEE 802-2014 REVc will be liaised when appropriate</vt:lpstr>
      <vt:lpstr>YANG Data Models for the Credit-Based Shaper  IEEE 802.1Qdx will be liaised when appropriate</vt:lpstr>
      <vt:lpstr>IEEE 802.3 has 1 standards in the pipeline for adoption under the PSDO process and 7 awaiting submission</vt:lpstr>
      <vt:lpstr>IEEE 802.3 WG has a number of regular participants in IEEE 802 JTC1 SC activities</vt:lpstr>
      <vt:lpstr>IEEE 802.3-REV was submitted into the PSDO process in Feb 2023</vt:lpstr>
      <vt:lpstr>IEEE 802.11 has 7 standards in the pipeline for adoption under the PSDO and 7 awaiting submission</vt:lpstr>
      <vt:lpstr>IEEE 802.11 has 7 standards in the pipeline for adoption under the PSDO and 7 awaiting submission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IEEE 802.22 WG had a number of regular participants in IEEE 802 JTC1 SC activities</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SC 6 had a plenary meeting in December 2023 in China</vt:lpstr>
      <vt:lpstr>The JTC1 SC chair developed a liaison report for the SC 6 plenary meeting in December 2023</vt:lpstr>
      <vt:lpstr>Call for Convenor for JTC 1/SC 6/WG 1</vt:lpstr>
      <vt:lpstr>AG 4 – MCS Innovation</vt:lpstr>
      <vt:lpstr>AG 4 – MCS Innovation</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2024-01-16T17:57:47Z</dcterms:modified>
</cp:coreProperties>
</file>