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0" r:id="rId8"/>
    <p:sldId id="2374" r:id="rId9"/>
    <p:sldId id="863" r:id="rId10"/>
    <p:sldId id="848" r:id="rId11"/>
    <p:sldId id="2373"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2374"/>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36BE64-CDCC-4E8F-AD89-918E63CD2C23}" v="7" dt="2024-01-18T22:29:14.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86" autoAdjust="0"/>
    <p:restoredTop sz="96371" autoAdjust="0"/>
  </p:normalViewPr>
  <p:slideViewPr>
    <p:cSldViewPr>
      <p:cViewPr varScale="1">
        <p:scale>
          <a:sx n="65" d="100"/>
          <a:sy n="65" d="100"/>
        </p:scale>
        <p:origin x="578" y="2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6136BE64-CDCC-4E8F-AD89-918E63CD2C23}"/>
    <pc:docChg chg="modSld modMainMaster">
      <pc:chgData name="Mike Montemurro" userId="40c20c913ca7511e" providerId="LiveId" clId="{6136BE64-CDCC-4E8F-AD89-918E63CD2C23}" dt="2024-01-19T00:15:44.786" v="227" actId="20577"/>
      <pc:docMkLst>
        <pc:docMk/>
      </pc:docMkLst>
      <pc:sldChg chg="modSp mod">
        <pc:chgData name="Mike Montemurro" userId="40c20c913ca7511e" providerId="LiveId" clId="{6136BE64-CDCC-4E8F-AD89-918E63CD2C23}" dt="2024-01-18T22:35:44.996" v="147" actId="20577"/>
        <pc:sldMkLst>
          <pc:docMk/>
          <pc:sldMk cId="3056178945" sldId="848"/>
        </pc:sldMkLst>
        <pc:spChg chg="mod">
          <ac:chgData name="Mike Montemurro" userId="40c20c913ca7511e" providerId="LiveId" clId="{6136BE64-CDCC-4E8F-AD89-918E63CD2C23}" dt="2024-01-18T22:35:44.996" v="147" actId="20577"/>
          <ac:spMkLst>
            <pc:docMk/>
            <pc:sldMk cId="3056178945" sldId="848"/>
            <ac:spMk id="5" creationId="{312E63CB-7AA4-47E9-A213-073D8CADFEE1}"/>
          </ac:spMkLst>
        </pc:spChg>
      </pc:sldChg>
      <pc:sldChg chg="modSp mod">
        <pc:chgData name="Mike Montemurro" userId="40c20c913ca7511e" providerId="LiveId" clId="{6136BE64-CDCC-4E8F-AD89-918E63CD2C23}" dt="2024-01-18T22:35:06.051" v="110" actId="207"/>
        <pc:sldMkLst>
          <pc:docMk/>
          <pc:sldMk cId="3276047351" sldId="863"/>
        </pc:sldMkLst>
        <pc:spChg chg="mod">
          <ac:chgData name="Mike Montemurro" userId="40c20c913ca7511e" providerId="LiveId" clId="{6136BE64-CDCC-4E8F-AD89-918E63CD2C23}" dt="2024-01-18T22:35:06.051" v="110" actId="207"/>
          <ac:spMkLst>
            <pc:docMk/>
            <pc:sldMk cId="3276047351" sldId="863"/>
            <ac:spMk id="2" creationId="{6F345F46-AFF6-18FA-4D1E-837DFE5D44B7}"/>
          </ac:spMkLst>
        </pc:spChg>
      </pc:sldChg>
      <pc:sldChg chg="modSp mod">
        <pc:chgData name="Mike Montemurro" userId="40c20c913ca7511e" providerId="LiveId" clId="{6136BE64-CDCC-4E8F-AD89-918E63CD2C23}" dt="2024-01-18T22:38:55.526" v="225" actId="20577"/>
        <pc:sldMkLst>
          <pc:docMk/>
          <pc:sldMk cId="3766763096" sldId="2373"/>
        </pc:sldMkLst>
        <pc:spChg chg="mod">
          <ac:chgData name="Mike Montemurro" userId="40c20c913ca7511e" providerId="LiveId" clId="{6136BE64-CDCC-4E8F-AD89-918E63CD2C23}" dt="2024-01-18T22:38:55.526" v="225" actId="20577"/>
          <ac:spMkLst>
            <pc:docMk/>
            <pc:sldMk cId="3766763096" sldId="2373"/>
            <ac:spMk id="2" creationId="{C6EA7B30-6898-B557-187E-5DBC2CF7F632}"/>
          </ac:spMkLst>
        </pc:spChg>
      </pc:sldChg>
      <pc:sldChg chg="modSp mod">
        <pc:chgData name="Mike Montemurro" userId="40c20c913ca7511e" providerId="LiveId" clId="{6136BE64-CDCC-4E8F-AD89-918E63CD2C23}" dt="2024-01-18T22:34:34.789" v="109" actId="20577"/>
        <pc:sldMkLst>
          <pc:docMk/>
          <pc:sldMk cId="3336687352" sldId="2374"/>
        </pc:sldMkLst>
        <pc:spChg chg="mod">
          <ac:chgData name="Mike Montemurro" userId="40c20c913ca7511e" providerId="LiveId" clId="{6136BE64-CDCC-4E8F-AD89-918E63CD2C23}" dt="2024-01-18T22:34:34.789" v="109" actId="20577"/>
          <ac:spMkLst>
            <pc:docMk/>
            <pc:sldMk cId="3336687352" sldId="2374"/>
            <ac:spMk id="5" creationId="{312E63CB-7AA4-47E9-A213-073D8CADFEE1}"/>
          </ac:spMkLst>
        </pc:spChg>
      </pc:sldChg>
      <pc:sldMasterChg chg="modSp mod">
        <pc:chgData name="Mike Montemurro" userId="40c20c913ca7511e" providerId="LiveId" clId="{6136BE64-CDCC-4E8F-AD89-918E63CD2C23}" dt="2024-01-19T00:15:44.786" v="227" actId="20577"/>
        <pc:sldMasterMkLst>
          <pc:docMk/>
          <pc:sldMasterMk cId="0" sldId="2147483648"/>
        </pc:sldMasterMkLst>
        <pc:spChg chg="mod">
          <ac:chgData name="Mike Montemurro" userId="40c20c913ca7511e" providerId="LiveId" clId="{6136BE64-CDCC-4E8F-AD89-918E63CD2C23}" dt="2024-01-19T00:15:44.786" v="22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48600"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802.11-23/2167r7</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165-01-000m-minutes-for-revme-2023-december-adhoc-piscataway.docx" TargetMode="External"/><Relationship Id="rId7" Type="http://schemas.openxmlformats.org/officeDocument/2006/relationships/hyperlink" Target="https://mentor.ieee.org/802.11/dcn/24/11-24-0026-00-000m-minutes-for-revme-telecon-jan-2024.docx" TargetMode="External"/><Relationship Id="rId2" Type="http://schemas.openxmlformats.org/officeDocument/2006/relationships/hyperlink" Target="https://mentor.ieee.org/802.11/dcn/23/11-23-1923-00-000m-minutes-for-revme-2023-november-802-plenary-honolulu.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2197-00-000m-minutes-for-revme-telecon-dec-15-2023.docx" TargetMode="External"/><Relationship Id="rId5" Type="http://schemas.openxmlformats.org/officeDocument/2006/relationships/hyperlink" Target="https://mentor.ieee.org/802.11/dcn/23/11-23-2151-00-000m-minutes-for-revme-telecon-dec-1-2023.docx" TargetMode="External"/><Relationship Id="rId4" Type="http://schemas.openxmlformats.org/officeDocument/2006/relationships/hyperlink" Target="https://mentor.ieee.org/802.11/dcn/23/11-23-2135-02-000m-minutes-for-revme-telecon-nov-20-2023.docx"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24/11-24-0033-01-000m-revme-motions.pptx" TargetMode="External"/><Relationship Id="rId3" Type="http://schemas.openxmlformats.org/officeDocument/2006/relationships/hyperlink" Target="https://mentor.ieee.org/802.11/dcn/23/11-23-1746-04-000m-revme-sa-ballot-1-ed2-ad-hoc-comments.xlsx" TargetMode="External"/><Relationship Id="rId7" Type="http://schemas.openxmlformats.org/officeDocument/2006/relationships/hyperlink" Target="https://mentor.ieee.org/802.11/dcn/23/11-23-1755-03-000m-revme-sa-0-sec-adhoc-comments.xlsx" TargetMode="External"/><Relationship Id="rId2" Type="http://schemas.openxmlformats.org/officeDocument/2006/relationships/hyperlink" Target="https://mentor.ieee.org/802.11/dcn/23/11-23-1743-04-000m-revme-sb1-ed1-ad-hoc-comments.xlsx" TargetMode="External"/><Relationship Id="rId1" Type="http://schemas.openxmlformats.org/officeDocument/2006/relationships/slideLayout" Target="../slideLayouts/slideLayout1.xml"/><Relationship Id="rId6" Type="http://schemas.openxmlformats.org/officeDocument/2006/relationships/hyperlink" Target="https://mentor.ieee.org/802.11/dcn/21/11-21-0727-28-000m-revme-phy-comments.xls" TargetMode="External"/><Relationship Id="rId5" Type="http://schemas.openxmlformats.org/officeDocument/2006/relationships/hyperlink" Target="https://mentor.ieee.org/802.11/dcn/23/11-23-2032-05-000m-revme-mac-sa-comments.xls" TargetMode="External"/><Relationship Id="rId4" Type="http://schemas.openxmlformats.org/officeDocument/2006/relationships/hyperlink" Target="https://mentor.ieee.org/802.11/dcn/23/11-23-1768-03-000m-revme-gen-ad-hoc-comments-on-sb.xls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2024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2023-01-18</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On 10 days notice</a:t>
            </a:r>
          </a:p>
          <a:p>
            <a:pPr>
              <a:lnSpc>
                <a:spcPct val="80000"/>
              </a:lnSpc>
            </a:pPr>
            <a:r>
              <a:rPr lang="en-US" altLang="en-US" sz="2000" dirty="0" err="1"/>
              <a:t>Adhoc</a:t>
            </a:r>
            <a:r>
              <a:rPr lang="en-US" altLang="en-US" sz="2000" dirty="0"/>
              <a:t>: </a:t>
            </a:r>
          </a:p>
          <a:p>
            <a:pPr lvl="1">
              <a:lnSpc>
                <a:spcPct val="80000"/>
              </a:lnSpc>
            </a:pPr>
            <a:r>
              <a:rPr lang="en-US" altLang="en-US" sz="1600" dirty="0"/>
              <a:t>Reminder: &lt;&gt;</a:t>
            </a:r>
          </a:p>
          <a:p>
            <a:pPr lvl="1">
              <a:lnSpc>
                <a:spcPct val="80000"/>
              </a:lnSpc>
            </a:pPr>
            <a:r>
              <a:rPr lang="en-US" altLang="en-US" sz="1600" dirty="0"/>
              <a:t>Authorize an </a:t>
            </a:r>
            <a:r>
              <a:rPr lang="en-US" altLang="en-US" sz="1600" dirty="0" err="1"/>
              <a:t>adhoc</a:t>
            </a:r>
            <a:r>
              <a:rPr lang="en-US" altLang="en-US" sz="1600" dirty="0"/>
              <a:t> for April?</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April 16-18 </a:t>
            </a:r>
            <a:r>
              <a:rPr lang="en-GB" sz="1800" b="1" dirty="0">
                <a:effectLst/>
                <a:latin typeface="Times New Roman" panose="02020603050405020304" pitchFamily="18" charset="0"/>
                <a:ea typeface="Times New Roman" panose="02020603050405020304" pitchFamily="18" charset="0"/>
              </a:rPr>
              <a:t>with the preferred venue being San Diego,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Stephen McCann</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Jon Rosdahl</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Unanimous</a:t>
            </a:r>
            <a:r>
              <a:rPr lang="en-CA" sz="1800">
                <a:effectLst/>
                <a:latin typeface="Times New Roman" panose="02020603050405020304" pitchFamily="18" charset="0"/>
                <a:ea typeface="Times New Roman" panose="02020603050405020304" pitchFamily="18" charset="0"/>
              </a:rPr>
              <a:t>. Approved.</a:t>
            </a:r>
            <a:endParaRPr lang="en-CA" sz="1800" dirty="0">
              <a:effectLst/>
              <a:latin typeface="Times New Roman" panose="02020603050405020304" pitchFamily="18" charset="0"/>
              <a:ea typeface="Times New Roman" panose="02020603050405020304" pitchFamily="18" charset="0"/>
            </a:endParaRP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11</a:t>
            </a:fld>
            <a:endParaRPr lang="en-US"/>
          </a:p>
        </p:txBody>
      </p:sp>
    </p:spTree>
    <p:extLst>
      <p:ext uri="{BB962C8B-B14F-4D97-AF65-F5344CB8AC3E}">
        <p14:creationId xmlns:p14="http://schemas.microsoft.com/office/powerpoint/2010/main" val="3766763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2024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a:t>
            </a:r>
          </a:p>
          <a:p>
            <a:pPr>
              <a:buFont typeface="Arial" panose="020B0604020202020204" pitchFamily="34" charset="0"/>
              <a:buChar char="•"/>
            </a:pPr>
            <a:r>
              <a:rPr lang="en-US" sz="1800" dirty="0">
                <a:hlinkClick r:id="rId3"/>
              </a:rPr>
              <a:t>https://touchpoint.eventsair.com/2024-jan-ieee-802-wireless-interim-session</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a:t>
            </a:r>
          </a:p>
          <a:p>
            <a:pPr>
              <a:buFont typeface="Arial" panose="020B0604020202020204" pitchFamily="34" charset="0"/>
              <a:buChar char="•"/>
            </a:pPr>
            <a:r>
              <a:rPr lang="en-US" sz="1800" dirty="0"/>
              <a:t>and, if you have logged attendance on IMAT, email the 802.11 chair or vice</a:t>
            </a:r>
          </a:p>
          <a:p>
            <a:pPr>
              <a:buFont typeface="Arial" panose="020B0604020202020204" pitchFamily="34" charset="0"/>
              <a:buChar char="•"/>
            </a:pPr>
            <a:r>
              <a:rPr lang="en-US" sz="1800" dirty="0"/>
              <a:t>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457200" y="1266702"/>
            <a:ext cx="5410199"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January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Editor report</a:t>
            </a:r>
          </a:p>
          <a:p>
            <a:pPr lvl="1"/>
            <a:r>
              <a:rPr lang="en-GB" sz="1400" dirty="0"/>
              <a:t>Comment resolution</a:t>
            </a:r>
          </a:p>
          <a:p>
            <a:pPr lvl="2"/>
            <a:r>
              <a:rPr lang="en-CA" sz="1400" dirty="0">
                <a:effectLst/>
                <a:latin typeface="Times New Roman" panose="02020603050405020304" pitchFamily="18" charset="0"/>
                <a:ea typeface="Times New Roman" panose="02020603050405020304" pitchFamily="18" charset="0"/>
              </a:rPr>
              <a:t>ED2 Review CIDs</a:t>
            </a:r>
          </a:p>
          <a:p>
            <a:pPr lvl="2"/>
            <a:r>
              <a:rPr lang="en-CA" sz="1400" dirty="0">
                <a:ea typeface="Times New Roman" panose="02020603050405020304" pitchFamily="18" charset="0"/>
              </a:rPr>
              <a:t>CID 6140 (GEN) – Montemurro (Huawei)</a:t>
            </a:r>
          </a:p>
          <a:p>
            <a:pPr lvl="2"/>
            <a:r>
              <a:rPr lang="en-CA" sz="1400" dirty="0">
                <a:effectLst/>
                <a:latin typeface="Times New Roman" panose="02020603050405020304" pitchFamily="18" charset="0"/>
                <a:ea typeface="Times New Roman" panose="02020603050405020304" pitchFamily="18" charset="0"/>
              </a:rPr>
              <a:t>CID 6588 (MAC) – Hamilton (Ruckus-</a:t>
            </a:r>
            <a:r>
              <a:rPr lang="en-CA" sz="1400" dirty="0" err="1">
                <a:effectLst/>
                <a:latin typeface="Times New Roman" panose="02020603050405020304" pitchFamily="18" charset="0"/>
                <a:ea typeface="Times New Roman" panose="02020603050405020304" pitchFamily="18" charset="0"/>
              </a:rPr>
              <a:t>Commscope</a:t>
            </a:r>
            <a:r>
              <a:rPr lang="en-CA" sz="1400" dirty="0">
                <a:effectLst/>
                <a:latin typeface="Times New Roman" panose="02020603050405020304" pitchFamily="18" charset="0"/>
                <a:ea typeface="Times New Roman" panose="02020603050405020304" pitchFamily="18" charset="0"/>
              </a:rPr>
              <a:t>)</a:t>
            </a:r>
          </a:p>
          <a:p>
            <a:pPr lvl="2"/>
            <a:r>
              <a:rPr lang="en-CA" sz="1400" dirty="0">
                <a:effectLst/>
                <a:latin typeface="Times New Roman" panose="02020603050405020304" pitchFamily="18" charset="0"/>
                <a:ea typeface="Times New Roman" panose="02020603050405020304" pitchFamily="18" charset="0"/>
              </a:rPr>
              <a:t>CID 6071 (MAC) – Hart (Cisco)</a:t>
            </a:r>
          </a:p>
          <a:p>
            <a:pPr lvl="2"/>
            <a:r>
              <a:rPr lang="en-CA" sz="1400" dirty="0">
                <a:ea typeface="Times New Roman" panose="02020603050405020304" pitchFamily="18" charset="0"/>
              </a:rPr>
              <a:t>CID 6074 (MAC) – Withdrawn?</a:t>
            </a:r>
            <a:endParaRPr lang="en-CA" sz="1400" dirty="0">
              <a:effectLst/>
              <a:latin typeface="Times New Roman" panose="02020603050405020304" pitchFamily="18" charset="0"/>
              <a:ea typeface="Times New Roman" panose="02020603050405020304" pitchFamily="18" charset="0"/>
            </a:endParaRPr>
          </a:p>
          <a:p>
            <a:pPr lvl="2"/>
            <a:r>
              <a:rPr lang="en-CA" sz="1400" dirty="0">
                <a:effectLst/>
                <a:latin typeface="Times New Roman" panose="02020603050405020304" pitchFamily="18" charset="0"/>
                <a:ea typeface="Times New Roman" panose="02020603050405020304" pitchFamily="18" charset="0"/>
              </a:rPr>
              <a:t>CID 6073 (MAC) – Withdrawn?</a:t>
            </a:r>
          </a:p>
          <a:p>
            <a:pPr lvl="2"/>
            <a:r>
              <a:rPr lang="en-US" sz="1400" dirty="0">
                <a:effectLst/>
                <a:latin typeface="Times New Roman" panose="02020603050405020304" pitchFamily="18" charset="0"/>
                <a:ea typeface="Times New Roman" panose="02020603050405020304" pitchFamily="18" charset="0"/>
              </a:rPr>
              <a:t>CIDs 6081-6083 – doc 11-23/2144 – Hart (Cisco)</a:t>
            </a:r>
            <a:endParaRPr lang="en-CA" altLang="en-US" sz="1400" dirty="0"/>
          </a:p>
          <a:p>
            <a:pPr lvl="1"/>
            <a:r>
              <a:rPr lang="es-ES" sz="1400" dirty="0" err="1"/>
              <a:t>Recess</a:t>
            </a:r>
            <a:endParaRPr lang="en-GB" sz="14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5626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10:30am ET</a:t>
            </a:r>
          </a:p>
          <a:p>
            <a:pPr lvl="1"/>
            <a:r>
              <a:rPr lang="en-CA" altLang="en-US" sz="1400" dirty="0"/>
              <a:t>Comment resolution</a:t>
            </a:r>
          </a:p>
          <a:p>
            <a:pPr lvl="2"/>
            <a:r>
              <a:rPr lang="en-CA" altLang="en-US" sz="1400" dirty="0"/>
              <a:t>CID 6599-6603 – doc 11-23/2155 – Asterjadhi (Qualcomm)</a:t>
            </a:r>
          </a:p>
          <a:p>
            <a:pPr lvl="2"/>
            <a:r>
              <a:rPr lang="en-GB" sz="1400" dirty="0">
                <a:effectLst/>
                <a:latin typeface="Times New Roman" panose="02020603050405020304" pitchFamily="18" charset="0"/>
                <a:ea typeface="Times New Roman" panose="02020603050405020304" pitchFamily="18" charset="0"/>
              </a:rPr>
              <a:t>CID 6127, 6128, 6129, 6133, 6135 (MAC) – Hedayat (Apple)</a:t>
            </a:r>
          </a:p>
          <a:p>
            <a:pPr lvl="2"/>
            <a:r>
              <a:rPr lang="en-US" sz="1400" dirty="0">
                <a:effectLst/>
                <a:latin typeface="Times New Roman" panose="02020603050405020304" pitchFamily="18" charset="0"/>
                <a:ea typeface="Times New Roman" panose="02020603050405020304" pitchFamily="18" charset="0"/>
              </a:rPr>
              <a:t>CIDs 6125, 6131, 6132, 6134 (MAC) – Jiang (Apple)</a:t>
            </a:r>
          </a:p>
          <a:p>
            <a:pPr lvl="2"/>
            <a:r>
              <a:rPr lang="en-US" sz="1400" dirty="0">
                <a:effectLst/>
                <a:latin typeface="Times New Roman" panose="02020603050405020304" pitchFamily="18" charset="0"/>
                <a:ea typeface="Times New Roman" panose="02020603050405020304" pitchFamily="18" charset="0"/>
              </a:rPr>
              <a:t>CID 6027, 6</a:t>
            </a:r>
            <a:r>
              <a:rPr lang="en-US" sz="1400" dirty="0">
                <a:ea typeface="Times New Roman" panose="02020603050405020304" pitchFamily="18" charset="0"/>
              </a:rPr>
              <a:t>022 – doc 11-24/99 –  Qi (Intel)</a:t>
            </a:r>
          </a:p>
          <a:p>
            <a:pPr lvl="2"/>
            <a:r>
              <a:rPr lang="en-US" sz="1400" dirty="0">
                <a:ea typeface="Times New Roman" panose="02020603050405020304" pitchFamily="18" charset="0"/>
              </a:rPr>
              <a:t>CID 6016, 6017, 6160 – doc 23/2035 – Qi (Intel)</a:t>
            </a:r>
          </a:p>
          <a:p>
            <a:pPr lvl="2"/>
            <a:r>
              <a:rPr lang="en-GB" sz="1400" dirty="0">
                <a:effectLst/>
                <a:latin typeface="Times New Roman" panose="02020603050405020304" pitchFamily="18" charset="0"/>
                <a:ea typeface="Times New Roman" panose="02020603050405020304" pitchFamily="18" charset="0"/>
              </a:rPr>
              <a:t>Fix for Error in draft - Doc 11-24/21 – Kim (</a:t>
            </a:r>
            <a:r>
              <a:rPr lang="en-GB" sz="1400" dirty="0" err="1">
                <a:effectLst/>
                <a:latin typeface="Times New Roman" panose="02020603050405020304" pitchFamily="18" charset="0"/>
                <a:ea typeface="Times New Roman" panose="02020603050405020304" pitchFamily="18" charset="0"/>
              </a:rPr>
              <a:t>Ofinno</a:t>
            </a:r>
            <a:r>
              <a:rPr lang="en-GB" sz="1400" dirty="0">
                <a:effectLst/>
                <a:latin typeface="Times New Roman" panose="02020603050405020304" pitchFamily="18" charset="0"/>
                <a:ea typeface="Times New Roman" panose="02020603050405020304" pitchFamily="18" charset="0"/>
              </a:rPr>
              <a:t>)</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548422" y="3810000"/>
            <a:ext cx="6567377"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January 16, 4pm ET</a:t>
            </a:r>
          </a:p>
          <a:p>
            <a:pPr lvl="1"/>
            <a:r>
              <a:rPr lang="en-CA" altLang="en-US" sz="1400" dirty="0"/>
              <a:t>Comment resolution</a:t>
            </a:r>
          </a:p>
          <a:p>
            <a:pPr lvl="2"/>
            <a:r>
              <a:rPr lang="en-CA" sz="1400" b="0" i="0" dirty="0">
                <a:solidFill>
                  <a:srgbClr val="222222"/>
                </a:solidFill>
                <a:effectLst/>
                <a:latin typeface="+mn-lt"/>
              </a:rPr>
              <a:t>CID 6135, 6124 and 6028 – Withdrawn </a:t>
            </a:r>
            <a:endParaRPr lang="en-CA" altLang="en-US" sz="1400" dirty="0">
              <a:latin typeface="+mn-lt"/>
            </a:endParaRPr>
          </a:p>
          <a:p>
            <a:pPr lvl="2"/>
            <a:r>
              <a:rPr lang="en-US" sz="1400" dirty="0">
                <a:ea typeface="Times New Roman" panose="02020603050405020304" pitchFamily="18" charset="0"/>
              </a:rPr>
              <a:t>CID 6016, 6017, 6160 – doc 23/2035 – Kim (Qualcomm)</a:t>
            </a:r>
            <a:endParaRPr lang="en-CA" altLang="en-US" sz="1400" dirty="0"/>
          </a:p>
          <a:p>
            <a:pPr lvl="2"/>
            <a:r>
              <a:rPr lang="en-CA" altLang="en-US" sz="1400" dirty="0"/>
              <a:t>CID 6209, 6006, 6467, 6607 – doc 11-24/85 – Kim (Qualcomm)</a:t>
            </a:r>
            <a:endParaRPr lang="en-GB" sz="1400" dirty="0">
              <a:effectLst/>
              <a:latin typeface="Times New Roman" panose="02020603050405020304" pitchFamily="18" charset="0"/>
              <a:ea typeface="Times New Roman" panose="02020603050405020304" pitchFamily="18" charset="0"/>
            </a:endParaRPr>
          </a:p>
          <a:p>
            <a:pPr lvl="2"/>
            <a:r>
              <a:rPr lang="en-US" sz="1400" dirty="0">
                <a:effectLst/>
                <a:latin typeface="Times New Roman" panose="02020603050405020304" pitchFamily="18" charset="0"/>
                <a:ea typeface="Times New Roman" panose="02020603050405020304" pitchFamily="18" charset="0"/>
              </a:rPr>
              <a:t>CID 6332 (GEN) – Rison (Samsung)</a:t>
            </a:r>
          </a:p>
          <a:p>
            <a:pPr lvl="2"/>
            <a:r>
              <a:rPr lang="en-US" sz="1400" dirty="0">
                <a:effectLst/>
                <a:latin typeface="Times New Roman" panose="02020603050405020304" pitchFamily="18" charset="0"/>
                <a:ea typeface="Times New Roman" panose="02020603050405020304" pitchFamily="18" charset="0"/>
              </a:rPr>
              <a:t>CID 6166  and 6150 – Rison (Samsung)</a:t>
            </a:r>
          </a:p>
          <a:p>
            <a:pPr lvl="2"/>
            <a:r>
              <a:rPr lang="en-US" altLang="en-US" sz="1400" dirty="0"/>
              <a:t>CID 6443 (MAC) – Rison (Samsung)</a:t>
            </a:r>
            <a:endParaRPr lang="en-CA" altLang="en-US" sz="1400" dirty="0"/>
          </a:p>
          <a:p>
            <a:pPr lvl="2"/>
            <a:r>
              <a:rPr lang="en-CA" altLang="en-US" sz="1400" dirty="0"/>
              <a:t>CIDs 6048, 6049, 6050 – doc 11-24/45, 17, 15 – </a:t>
            </a:r>
            <a:r>
              <a:rPr lang="en-CA" altLang="en-US" sz="1400" dirty="0" err="1"/>
              <a:t>Halasz</a:t>
            </a:r>
            <a:r>
              <a:rPr lang="en-CA" altLang="en-US" sz="1400" dirty="0"/>
              <a:t> (Morse Micro)</a:t>
            </a:r>
          </a:p>
          <a:p>
            <a:pPr marL="914400" lvl="2" indent="0">
              <a:buNone/>
            </a:pPr>
            <a:endParaRPr lang="en-CA" altLang="en-US" sz="1400" dirty="0"/>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457200" y="3429000"/>
            <a:ext cx="67818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4pm ET</a:t>
            </a:r>
            <a:endParaRPr lang="en-US" altLang="en-US" sz="1800" dirty="0"/>
          </a:p>
          <a:p>
            <a:pPr lvl="1"/>
            <a:r>
              <a:rPr lang="en-CA" altLang="en-US" sz="1400" dirty="0"/>
              <a:t>Presentations</a:t>
            </a:r>
          </a:p>
          <a:p>
            <a:pPr lvl="2"/>
            <a:r>
              <a:rPr lang="en-US" altLang="en-US" sz="1400" dirty="0"/>
              <a:t>CIDs 6047, 6051, 6055, 6056, 6057 (PHY) and 6053 (SEC) – Withdrawn</a:t>
            </a:r>
            <a:endParaRPr lang="en-CA" altLang="en-US" sz="1400" dirty="0"/>
          </a:p>
          <a:p>
            <a:pPr lvl="2"/>
            <a:r>
              <a:rPr lang="en-GB" sz="1400" dirty="0">
                <a:effectLst/>
                <a:latin typeface="Times New Roman" panose="02020603050405020304" pitchFamily="18" charset="0"/>
                <a:ea typeface="Times New Roman" panose="02020603050405020304" pitchFamily="18" charset="0"/>
              </a:rPr>
              <a:t>CID 6420 (ED1) –</a:t>
            </a:r>
            <a:r>
              <a:rPr lang="en-GB" sz="1400" dirty="0">
                <a:ea typeface="Times New Roman" panose="02020603050405020304" pitchFamily="18" charset="0"/>
              </a:rPr>
              <a:t> Rison (Samsung)</a:t>
            </a:r>
          </a:p>
          <a:p>
            <a:pPr lvl="2"/>
            <a:r>
              <a:rPr lang="en-GB" altLang="en-US" sz="1400" dirty="0"/>
              <a:t>CID 6601, 6602, 6603 – doc 11-23/2155 - </a:t>
            </a:r>
            <a:r>
              <a:rPr lang="en-CA" altLang="en-US" sz="1400" dirty="0"/>
              <a:t>Asterjadhi (Qualcomm)</a:t>
            </a:r>
            <a:endParaRPr lang="en-GB" sz="1400" dirty="0">
              <a:effectLst/>
              <a:latin typeface="Times New Roman" panose="02020603050405020304" pitchFamily="18" charset="0"/>
              <a:ea typeface="Times New Roman" panose="02020603050405020304" pitchFamily="18" charset="0"/>
            </a:endParaRPr>
          </a:p>
          <a:p>
            <a:pPr lvl="2"/>
            <a:r>
              <a:rPr lang="en-CA" altLang="en-US" sz="1400" dirty="0"/>
              <a:t>CID 6207 (MAC) – McCann (Huawei)</a:t>
            </a:r>
          </a:p>
          <a:p>
            <a:pPr lvl="2"/>
            <a:r>
              <a:rPr lang="en-CA" altLang="en-US" sz="1400" dirty="0"/>
              <a:t>CID 6288 (MAC) – doc 11-24/54 – McCann (Huawei)</a:t>
            </a:r>
          </a:p>
          <a:p>
            <a:pPr lvl="2"/>
            <a:r>
              <a:rPr lang="en-CA" altLang="en-US" sz="1400" dirty="0"/>
              <a:t>CID 6037 (PHY) – doc 11-23/2048 – Xin (Huawei)</a:t>
            </a:r>
          </a:p>
          <a:p>
            <a:pPr lvl="2"/>
            <a:r>
              <a:rPr lang="en-CA" altLang="en-US" sz="1400" dirty="0"/>
              <a:t>CID 6409 (ED2) – doc -11-23/2218 – Au (Huawei)</a:t>
            </a:r>
          </a:p>
          <a:p>
            <a:pPr lvl="2"/>
            <a:r>
              <a:rPr lang="en-CA" altLang="en-US" sz="1400" dirty="0"/>
              <a:t>CID 6041 – Resolution</a:t>
            </a:r>
          </a:p>
          <a:p>
            <a:pPr lvl="2"/>
            <a:r>
              <a:rPr lang="en-GB" sz="1400" dirty="0">
                <a:effectLst/>
                <a:latin typeface="Times New Roman" panose="02020603050405020304" pitchFamily="18" charset="0"/>
                <a:ea typeface="Times New Roman" panose="02020603050405020304" pitchFamily="18" charset="0"/>
              </a:rPr>
              <a:t>CID 6261 – Hamilton (Ruckus-</a:t>
            </a:r>
            <a:r>
              <a:rPr lang="en-GB" sz="1400" dirty="0" err="1">
                <a:effectLst/>
                <a:latin typeface="Times New Roman" panose="02020603050405020304" pitchFamily="18" charset="0"/>
                <a:ea typeface="Times New Roman" panose="02020603050405020304" pitchFamily="18" charset="0"/>
              </a:rPr>
              <a:t>Commscope</a:t>
            </a:r>
            <a:r>
              <a:rPr lang="en-GB" sz="1400" dirty="0">
                <a:effectLst/>
                <a:latin typeface="Times New Roman" panose="02020603050405020304" pitchFamily="18" charset="0"/>
                <a:ea typeface="Times New Roman" panose="02020603050405020304" pitchFamily="18" charset="0"/>
              </a:rPr>
              <a:t>)</a:t>
            </a:r>
            <a:endParaRPr lang="en-CA" altLang="en-US" sz="1400" dirty="0"/>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295400"/>
            <a:ext cx="582879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January 18, 4pm ET</a:t>
            </a:r>
            <a:endParaRPr lang="en-US" altLang="en-US" sz="1800" dirty="0"/>
          </a:p>
          <a:p>
            <a:pPr lvl="1"/>
            <a:r>
              <a:rPr lang="en-CA" altLang="en-US" sz="1400" dirty="0"/>
              <a:t>Comment Resolution </a:t>
            </a:r>
          </a:p>
          <a:p>
            <a:pPr lvl="2"/>
            <a:r>
              <a:rPr lang="en-GB" altLang="en-US" sz="1400" dirty="0"/>
              <a:t>CID 6601, 6602, 6603 </a:t>
            </a:r>
            <a:r>
              <a:rPr lang="en-GB" altLang="en-US" sz="1400"/>
              <a:t>- Withdrawn</a:t>
            </a:r>
            <a:endParaRPr lang="pt-BR" altLang="en-US" sz="1400" dirty="0"/>
          </a:p>
          <a:p>
            <a:pPr lvl="2"/>
            <a:r>
              <a:rPr lang="pt-BR" altLang="en-US" sz="1400" dirty="0"/>
              <a:t>CIDs 6081-6083 via doc 11-23/2144 – Hart (Cisco) </a:t>
            </a:r>
          </a:p>
          <a:p>
            <a:pPr lvl="1"/>
            <a:r>
              <a:rPr lang="en-CA" altLang="en-US" sz="1400" dirty="0"/>
              <a:t>Motions</a:t>
            </a:r>
            <a:endParaRPr lang="en-CA" sz="1400" dirty="0"/>
          </a:p>
          <a:p>
            <a:pPr lvl="2"/>
            <a:r>
              <a:rPr lang="en-CA" altLang="en-US" sz="1400" dirty="0"/>
              <a:t>Slides 3 to 12 in doc 11-24/33r0</a:t>
            </a:r>
          </a:p>
          <a:p>
            <a:pPr lvl="1"/>
            <a:r>
              <a:rPr lang="en-CA" altLang="en-US" sz="1400" dirty="0"/>
              <a:t>Teleconferences, Plans for March</a:t>
            </a:r>
          </a:p>
          <a:p>
            <a:pPr lvl="1"/>
            <a:r>
              <a:rPr lang="en-CA" altLang="en-US" sz="1400" dirty="0" err="1"/>
              <a:t>AoB</a:t>
            </a:r>
            <a:endParaRPr lang="en-CA" altLang="en-US" sz="1400" dirty="0"/>
          </a:p>
          <a:p>
            <a:pPr lvl="1"/>
            <a:r>
              <a:rPr lang="en-CA" altLang="en-US" sz="1400" dirty="0"/>
              <a:t>Adjourn</a:t>
            </a:r>
          </a:p>
        </p:txBody>
      </p:sp>
      <p:sp>
        <p:nvSpPr>
          <p:cNvPr id="4" name="Rectangle 19">
            <a:extLst>
              <a:ext uri="{FF2B5EF4-FFF2-40B4-BE49-F238E27FC236}">
                <a16:creationId xmlns:a16="http://schemas.microsoft.com/office/drawing/2014/main" id="{8E134A43-EF20-E377-94AD-DE7B642EFE07}"/>
              </a:ext>
            </a:extLst>
          </p:cNvPr>
          <p:cNvSpPr>
            <a:spLocks noChangeArrowheads="1"/>
          </p:cNvSpPr>
          <p:nvPr/>
        </p:nvSpPr>
        <p:spPr bwMode="auto">
          <a:xfrm>
            <a:off x="504093" y="1371600"/>
            <a:ext cx="6049107"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January 17, 8am ET</a:t>
            </a:r>
            <a:endParaRPr lang="en-US" altLang="en-US" sz="1800" dirty="0"/>
          </a:p>
          <a:p>
            <a:pPr lvl="1"/>
            <a:r>
              <a:rPr lang="en-CA" altLang="en-US" sz="1400" dirty="0"/>
              <a:t>Presentations</a:t>
            </a:r>
          </a:p>
          <a:p>
            <a:pPr lvl="2"/>
            <a:r>
              <a:rPr lang="en-CA" altLang="en-US" sz="1400" dirty="0"/>
              <a:t>CID 6030 (PHY), 6031 (MAC) - Withdrawn</a:t>
            </a:r>
          </a:p>
          <a:p>
            <a:pPr lvl="2"/>
            <a:r>
              <a:rPr lang="en-CA" altLang="en-US" sz="1400" dirty="0"/>
              <a:t>IEEE 802.11 errata – doc 11-24/27 – Harkins (HPE)</a:t>
            </a:r>
          </a:p>
          <a:p>
            <a:pPr lvl="2"/>
            <a:r>
              <a:rPr lang="en-CA" altLang="en-US" sz="1400" dirty="0"/>
              <a:t>CID 6087, 6088 – doc 11-23/1856 – Malinen (Qualcomm)</a:t>
            </a:r>
          </a:p>
          <a:p>
            <a:pPr lvl="2"/>
            <a:r>
              <a:rPr lang="en-CA" altLang="en-US" sz="1400" dirty="0"/>
              <a:t>CID 6116, 6117, 6123 – Withdrawn – Levy (</a:t>
            </a:r>
            <a:r>
              <a:rPr lang="en-CA" altLang="en-US" sz="1400" dirty="0" err="1"/>
              <a:t>InterDigital</a:t>
            </a:r>
            <a:r>
              <a:rPr lang="en-CA" altLang="en-US" sz="1400" dirty="0"/>
              <a:t>)</a:t>
            </a:r>
          </a:p>
          <a:p>
            <a:pPr lvl="2"/>
            <a:r>
              <a:rPr lang="en-CA" altLang="en-US" sz="1400" dirty="0"/>
              <a:t>MISC CIDs – 11-23/1750 – Rison (Samsung)</a:t>
            </a:r>
          </a:p>
          <a:p>
            <a:pPr lvl="1"/>
            <a:r>
              <a:rPr lang="en-CA" altLang="en-US" sz="14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November Plenary:</a:t>
            </a:r>
          </a:p>
          <a:p>
            <a:pPr marL="457200" lvl="1" indent="0">
              <a:lnSpc>
                <a:spcPct val="80000"/>
              </a:lnSpc>
              <a:buNone/>
            </a:pPr>
            <a:r>
              <a:rPr lang="en-US" altLang="en-US" sz="1600" dirty="0">
                <a:hlinkClick r:id="rId2"/>
              </a:rPr>
              <a:t>https://mentor.ieee.org/802.11/dcn/23/11-23-1923-00-000m-minutes-for-revme-2023-november-802-plenary-honolulu.docx</a:t>
            </a:r>
            <a:r>
              <a:rPr lang="en-US" altLang="en-US" sz="1600" dirty="0"/>
              <a:t>,</a:t>
            </a:r>
          </a:p>
          <a:p>
            <a:pPr>
              <a:lnSpc>
                <a:spcPct val="80000"/>
              </a:lnSpc>
            </a:pPr>
            <a:r>
              <a:rPr lang="en-US" altLang="en-US" sz="2000" dirty="0"/>
              <a:t>December </a:t>
            </a:r>
            <a:r>
              <a:rPr lang="en-US" altLang="en-US" sz="2000" dirty="0" err="1"/>
              <a:t>Adhoc</a:t>
            </a:r>
            <a:r>
              <a:rPr lang="en-US" altLang="en-US" sz="2000" dirty="0"/>
              <a:t>:</a:t>
            </a:r>
          </a:p>
          <a:p>
            <a:pPr marL="457200" lvl="1" indent="0">
              <a:lnSpc>
                <a:spcPct val="80000"/>
              </a:lnSpc>
              <a:buNone/>
            </a:pPr>
            <a:r>
              <a:rPr lang="en-US" sz="1600" dirty="0">
                <a:hlinkClick r:id="rId3"/>
              </a:rPr>
              <a:t>https://mentor.ieee.org/802.11/dcn/23/11-23-2165-01-000m-minutes-for-revme-2023-december-adhoc-piscataway.docx</a:t>
            </a:r>
            <a:r>
              <a:rPr lang="en-US" sz="1600" dirty="0"/>
              <a:t> </a:t>
            </a:r>
          </a:p>
          <a:p>
            <a:pPr>
              <a:lnSpc>
                <a:spcPct val="80000"/>
              </a:lnSpc>
            </a:pPr>
            <a:r>
              <a:rPr lang="en-US" altLang="en-US" sz="2000" dirty="0"/>
              <a:t>Teleconferences:</a:t>
            </a:r>
            <a:endParaRPr lang="en-US" sz="2000" dirty="0"/>
          </a:p>
          <a:p>
            <a:pPr marL="457200" lvl="1" indent="0">
              <a:lnSpc>
                <a:spcPct val="80000"/>
              </a:lnSpc>
              <a:buNone/>
            </a:pPr>
            <a:r>
              <a:rPr lang="en-US" sz="1600" dirty="0">
                <a:hlinkClick r:id="rId4"/>
              </a:rPr>
              <a:t>https://mentor.ieee.org/802.11/dcn/23/11-23-2135-02-000m-minutes-for-revme-telecon-nov-20-2023.docx</a:t>
            </a:r>
            <a:endParaRPr lang="en-US" sz="1600" dirty="0"/>
          </a:p>
          <a:p>
            <a:pPr marL="457200" lvl="1" indent="0">
              <a:lnSpc>
                <a:spcPct val="80000"/>
              </a:lnSpc>
              <a:buNone/>
            </a:pPr>
            <a:r>
              <a:rPr lang="en-US" sz="1600" dirty="0">
                <a:hlinkClick r:id="rId5"/>
              </a:rPr>
              <a:t>https://mentor.ieee.org/802.11/dcn/23/11-23-2151-00-000m-minutes-for-revme-telecon-dec-1-2023.docx</a:t>
            </a:r>
            <a:r>
              <a:rPr lang="en-US" sz="1600" dirty="0"/>
              <a:t> </a:t>
            </a:r>
          </a:p>
          <a:p>
            <a:pPr marL="457200" lvl="1" indent="0">
              <a:lnSpc>
                <a:spcPct val="80000"/>
              </a:lnSpc>
              <a:buNone/>
            </a:pPr>
            <a:r>
              <a:rPr lang="en-US" sz="1600" dirty="0">
                <a:hlinkClick r:id="rId6"/>
              </a:rPr>
              <a:t>https://mentor.ieee.org/802.11/dcn/23/11-23-2197-00-000m-minutes-for-revme-telecon-dec-15-2023.docx</a:t>
            </a:r>
            <a:r>
              <a:rPr lang="en-US" sz="1600" dirty="0"/>
              <a:t> </a:t>
            </a:r>
          </a:p>
          <a:p>
            <a:pPr marL="457200" lvl="1" indent="0">
              <a:lnSpc>
                <a:spcPct val="80000"/>
              </a:lnSpc>
              <a:buNone/>
            </a:pPr>
            <a:r>
              <a:rPr lang="en-US" sz="1600" dirty="0">
                <a:hlinkClick r:id="rId7"/>
              </a:rPr>
              <a:t>https://mentor.ieee.org/802.11/dcn/24/11-24-0026-00-000m-minutes-for-revme-telecon-jan-2024.docx</a:t>
            </a:r>
            <a:r>
              <a:rPr lang="en-US" sz="1600" dirty="0"/>
              <a:t> </a:t>
            </a:r>
          </a:p>
          <a:p>
            <a:pPr marL="457200" lvl="1" indent="0">
              <a:lnSpc>
                <a:spcPct val="80000"/>
              </a:lnSpc>
              <a:buNone/>
            </a:pPr>
            <a:endParaRPr lang="en-CA" dirty="0"/>
          </a:p>
          <a:p>
            <a:pPr marL="0" indent="0">
              <a:lnSpc>
                <a:spcPct val="80000"/>
              </a:lnSpc>
              <a:buNone/>
            </a:pPr>
            <a:r>
              <a:rPr lang="en-CA" dirty="0"/>
              <a:t>Moved: Stephen McCann</a:t>
            </a:r>
          </a:p>
          <a:p>
            <a:pPr marL="0" indent="0">
              <a:buNone/>
            </a:pPr>
            <a:r>
              <a:rPr lang="en-CA" dirty="0"/>
              <a:t>Seconded: Mark Hamilton</a:t>
            </a:r>
          </a:p>
          <a:p>
            <a:pPr marL="0" indent="0">
              <a:buNone/>
            </a:pPr>
            <a:r>
              <a:rPr lang="en-CA" dirty="0"/>
              <a:t>Results</a:t>
            </a:r>
            <a:r>
              <a:rPr lang="en-CA"/>
              <a:t>: Unanimous. </a:t>
            </a:r>
            <a:r>
              <a:rPr lang="en-CA" dirty="0"/>
              <a:t>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546032"/>
            <a:ext cx="10477501" cy="4702368"/>
          </a:xfrm>
        </p:spPr>
        <p:txBody>
          <a:bodyPr/>
          <a:lstStyle/>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Having approved comment resolutions for all of the comments received from the initial SA Ballot on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D4.0 as contained in documents </a:t>
            </a:r>
          </a:p>
          <a:p>
            <a:pPr marL="0" lvl="0" indent="0">
              <a:buNone/>
              <a:tabLst>
                <a:tab pos="457200" algn="l"/>
              </a:tabLst>
            </a:pPr>
            <a:r>
              <a:rPr lang="en-US" altLang="en-US" sz="1600" dirty="0">
                <a:hlinkClick r:id="rId2"/>
              </a:rPr>
              <a:t>https://mentor.ieee.org/802.11/dcn/23/11-23-1743-04-000m-revme-sb1-ed1-ad-hoc-comments.xlsx</a:t>
            </a:r>
            <a:r>
              <a:rPr lang="en-US" altLang="en-US" sz="1600" dirty="0"/>
              <a:t>,</a:t>
            </a:r>
          </a:p>
          <a:p>
            <a:pPr marL="0" lvl="0" indent="0">
              <a:buNone/>
              <a:tabLst>
                <a:tab pos="457200" algn="l"/>
              </a:tabLst>
            </a:pPr>
            <a:r>
              <a:rPr lang="en-US" altLang="en-US" sz="1600" dirty="0">
                <a:hlinkClick r:id="rId3"/>
              </a:rPr>
              <a:t>https://mentor.ieee.org/802.11/dcn/23/11-23-1746-07-000m-revme-sa-ballot-1-ed2-ad-hoc-comments.xlsx</a:t>
            </a:r>
            <a:r>
              <a:rPr lang="en-US" altLang="en-US" sz="1600" dirty="0"/>
              <a:t>,</a:t>
            </a:r>
          </a:p>
          <a:p>
            <a:pPr marL="0" lvl="0" indent="0">
              <a:buNone/>
              <a:tabLst>
                <a:tab pos="457200" algn="l"/>
              </a:tabLst>
            </a:pPr>
            <a:r>
              <a:rPr lang="en-US" altLang="en-US" sz="1600" dirty="0">
                <a:hlinkClick r:id="rId4"/>
              </a:rPr>
              <a:t>https://mentor.ieee.org/802.11/dcn/23/11-23-1768-04-000m-revme-gen-ad-hoc-comments-on-sb.xlsx</a:t>
            </a:r>
            <a:r>
              <a:rPr lang="en-US" altLang="en-US" sz="1600" dirty="0"/>
              <a:t>,</a:t>
            </a:r>
          </a:p>
          <a:p>
            <a:pPr marL="0" indent="0">
              <a:buNone/>
              <a:tabLst>
                <a:tab pos="457200" algn="l"/>
              </a:tabLst>
            </a:pPr>
            <a:r>
              <a:rPr lang="en-US" altLang="en-US" sz="1600" dirty="0">
                <a:hlinkClick r:id="rId5"/>
              </a:rPr>
              <a:t>https://mentor.ieee.org/802.11/dcn/23/11-23-2032-05-000m-revme-mac-sa-comments.xls</a:t>
            </a:r>
            <a:r>
              <a:rPr lang="en-US" altLang="en-US" sz="1600" dirty="0"/>
              <a:t>, </a:t>
            </a:r>
          </a:p>
          <a:p>
            <a:pPr marL="0" indent="0">
              <a:buNone/>
              <a:tabLst>
                <a:tab pos="457200" algn="l"/>
              </a:tabLst>
            </a:pPr>
            <a:r>
              <a:rPr lang="en-US" altLang="en-US" sz="1600" dirty="0">
                <a:hlinkClick r:id="rId6"/>
              </a:rPr>
              <a:t>https://mentor.ieee.org/802.11/dcn/21/11-21-0727-29-000m-revme-phy-comments.xls</a:t>
            </a:r>
            <a:r>
              <a:rPr lang="en-US" altLang="en-US" sz="1600" dirty="0"/>
              <a:t>,</a:t>
            </a:r>
          </a:p>
          <a:p>
            <a:pPr marL="0" indent="0">
              <a:buNone/>
              <a:tabLst>
                <a:tab pos="457200" algn="l"/>
              </a:tabLst>
            </a:pPr>
            <a:r>
              <a:rPr lang="en-US" altLang="en-US" sz="1600" dirty="0">
                <a:hlinkClick r:id="rId7"/>
              </a:rPr>
              <a:t>https://mentor.ieee.org/802.11/dcn/23/11-23-1755-03-000m-revme-sa-0-sec-adhoc-comments.xlsx</a:t>
            </a:r>
            <a:r>
              <a:rPr lang="en-US" altLang="en-US" sz="1600" dirty="0"/>
              <a:t>,</a:t>
            </a:r>
          </a:p>
          <a:p>
            <a:pPr marL="0" indent="0">
              <a:buNone/>
              <a:tabLst>
                <a:tab pos="457200" algn="l"/>
              </a:tabLst>
            </a:pPr>
            <a:r>
              <a:rPr lang="en-US" altLang="en-US" sz="1600" dirty="0">
                <a:hlinkClick r:id="rId8"/>
              </a:rPr>
              <a:t>https://mentor.ieee.org/802.11/dcn/24/11-24-0033-01-000m-revme-motions.pptx</a:t>
            </a:r>
            <a:r>
              <a:rPr lang="en-US" altLang="en-US" sz="1600" dirty="0"/>
              <a:t> slides 5-8, and 12-14,</a:t>
            </a:r>
          </a:p>
          <a:p>
            <a:pPr marL="0" indent="0">
              <a:buNone/>
              <a:tabLst>
                <a:tab pos="457200" algn="l"/>
              </a:tabLst>
            </a:pPr>
            <a:endParaRPr lang="en-US" sz="1600" b="1"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Instruct the editor to prepare Draft 5.0 incorporating these resolutions </a:t>
            </a:r>
          </a:p>
          <a:p>
            <a:pPr marL="0" lvl="0" indent="0">
              <a:buNone/>
              <a:tabLst>
                <a:tab pos="457200" algn="l"/>
              </a:tabLst>
            </a:pPr>
            <a:r>
              <a:rPr lang="en-US" sz="1600" b="1" dirty="0">
                <a:effectLst/>
                <a:latin typeface="Times New Roman" panose="02020603050405020304" pitchFamily="18" charset="0"/>
                <a:ea typeface="Times New Roman" panose="02020603050405020304" pitchFamily="18" charset="0"/>
              </a:rPr>
              <a:t>and</a:t>
            </a:r>
            <a:r>
              <a:rPr lang="en-CA"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Approve a 30 day SA Ballot Recirculation asking the question “Should </a:t>
            </a:r>
            <a:r>
              <a:rPr lang="en-US" sz="1600" b="1" dirty="0" err="1">
                <a:effectLst/>
                <a:latin typeface="Times New Roman" panose="02020603050405020304" pitchFamily="18" charset="0"/>
                <a:ea typeface="Times New Roman" panose="02020603050405020304" pitchFamily="18" charset="0"/>
              </a:rPr>
              <a:t>REVme</a:t>
            </a:r>
            <a:r>
              <a:rPr lang="en-US" sz="1600" b="1" dirty="0">
                <a:effectLst/>
                <a:latin typeface="Times New Roman" panose="02020603050405020304" pitchFamily="18" charset="0"/>
                <a:ea typeface="Times New Roman" panose="02020603050405020304" pitchFamily="18" charset="0"/>
              </a:rPr>
              <a:t> D5.0 be forwarded to RevCom?”</a:t>
            </a:r>
            <a:endParaRPr lang="en-CA" sz="1600" dirty="0">
              <a:effectLst/>
              <a:latin typeface="Times New Roman" panose="02020603050405020304" pitchFamily="18" charset="0"/>
              <a:ea typeface="Times New Roman" panose="02020603050405020304" pitchFamily="18" charset="0"/>
            </a:endParaRPr>
          </a:p>
          <a:p>
            <a:pPr marL="0" lvl="0" indent="0">
              <a:buNone/>
              <a:tabLst>
                <a:tab pos="457200" algn="l"/>
              </a:tabLst>
            </a:pPr>
            <a:endParaRPr lang="en-CA" sz="1400" dirty="0"/>
          </a:p>
          <a:p>
            <a:pPr marL="0" indent="0">
              <a:lnSpc>
                <a:spcPct val="80000"/>
              </a:lnSpc>
              <a:buNone/>
            </a:pPr>
            <a:r>
              <a:rPr lang="en-CA" sz="1600" dirty="0"/>
              <a:t>Moved: Jon Rosdahl</a:t>
            </a:r>
          </a:p>
          <a:p>
            <a:pPr marL="0" indent="0">
              <a:buNone/>
            </a:pPr>
            <a:r>
              <a:rPr lang="en-CA" sz="1600" dirty="0"/>
              <a:t>Seconded: Stephen McCann</a:t>
            </a:r>
          </a:p>
          <a:p>
            <a:pPr marL="0" indent="0">
              <a:buNone/>
            </a:pPr>
            <a:r>
              <a:rPr lang="en-CA" sz="1600" dirty="0"/>
              <a:t>Results: Unanimous. Approved.</a:t>
            </a:r>
            <a:endParaRPr lang="en-US" altLang="en-US" sz="1600" dirty="0"/>
          </a:p>
          <a:p>
            <a:pPr lvl="1">
              <a:lnSpc>
                <a:spcPct val="80000"/>
              </a:lnSpc>
            </a:pPr>
            <a:endParaRPr lang="en-US" altLang="en-US" sz="1800"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SA Ballot Recirculation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336687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a:xfrm>
            <a:off x="914400" y="1981200"/>
            <a:ext cx="10820400" cy="4114800"/>
          </a:xfrm>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5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115576</TotalTime>
  <Words>2777</Words>
  <Application>Microsoft Office PowerPoint</Application>
  <PresentationFormat>Widescreen</PresentationFormat>
  <Paragraphs>303</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interim session</vt:lpstr>
      <vt:lpstr>Chair’s welcome and Patent Reminder</vt:lpstr>
      <vt:lpstr>REVme Agenda</vt:lpstr>
      <vt:lpstr>REVme Agenda</vt:lpstr>
      <vt:lpstr>REVme minutes approval</vt:lpstr>
      <vt:lpstr>SA Ballot Recirculation</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11-23/2167</dc:title>
  <dc:subject>Task Group AY November 2015 Meeting Agenda</dc:subject>
  <dc:creator>montemurro.michael@gmail.com</dc:creator>
  <cp:keywords>January 2024</cp:keywords>
  <dc:description/>
  <cp:lastModifiedBy>Mike Montemurro</cp:lastModifiedBy>
  <cp:revision>4628</cp:revision>
  <cp:lastPrinted>2014-11-04T15:04:57Z</cp:lastPrinted>
  <dcterms:created xsi:type="dcterms:W3CDTF">2007-04-17T18:10:23Z</dcterms:created>
  <dcterms:modified xsi:type="dcterms:W3CDTF">2024-01-19T00:15:53Z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