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2367" r:id="rId4"/>
    <p:sldId id="423" r:id="rId5"/>
    <p:sldId id="2369" r:id="rId6"/>
    <p:sldId id="2368" r:id="rId7"/>
    <p:sldId id="2370" r:id="rId8"/>
    <p:sldId id="2374" r:id="rId9"/>
    <p:sldId id="863" r:id="rId10"/>
    <p:sldId id="848" r:id="rId11"/>
    <p:sldId id="2373"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2374"/>
            <p14:sldId id="863"/>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65" d="100"/>
          <a:sy n="65" d="100"/>
        </p:scale>
        <p:origin x="264" y="2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D4D59B28-B1FF-4C2A-9C8A-97FBB637B8AA}"/>
    <pc:docChg chg="custSel modSld modMainMaster">
      <pc:chgData name="Mike Montemurro" userId="40c20c913ca7511e" providerId="LiveId" clId="{D4D59B28-B1FF-4C2A-9C8A-97FBB637B8AA}" dt="2024-01-15T21:59:59.097" v="306" actId="20577"/>
      <pc:docMkLst>
        <pc:docMk/>
      </pc:docMkLst>
      <pc:sldChg chg="modSp mod">
        <pc:chgData name="Mike Montemurro" userId="40c20c913ca7511e" providerId="LiveId" clId="{D4D59B28-B1FF-4C2A-9C8A-97FBB637B8AA}" dt="2024-01-15T14:09:05.735" v="3" actId="20577"/>
        <pc:sldMkLst>
          <pc:docMk/>
          <pc:sldMk cId="2822743645" sldId="850"/>
        </pc:sldMkLst>
        <pc:spChg chg="mod">
          <ac:chgData name="Mike Montemurro" userId="40c20c913ca7511e" providerId="LiveId" clId="{D4D59B28-B1FF-4C2A-9C8A-97FBB637B8AA}" dt="2024-01-15T14:09:05.735" v="3" actId="20577"/>
          <ac:spMkLst>
            <pc:docMk/>
            <pc:sldMk cId="2822743645" sldId="850"/>
            <ac:spMk id="5" creationId="{5C289E12-1085-4168-A398-0F7249308ABA}"/>
          </ac:spMkLst>
        </pc:spChg>
      </pc:sldChg>
      <pc:sldChg chg="modSp mod">
        <pc:chgData name="Mike Montemurro" userId="40c20c913ca7511e" providerId="LiveId" clId="{D4D59B28-B1FF-4C2A-9C8A-97FBB637B8AA}" dt="2024-01-15T21:59:59.097" v="306" actId="20577"/>
        <pc:sldMkLst>
          <pc:docMk/>
          <pc:sldMk cId="3028779059" sldId="2368"/>
        </pc:sldMkLst>
        <pc:spChg chg="mod">
          <ac:chgData name="Mike Montemurro" userId="40c20c913ca7511e" providerId="LiveId" clId="{D4D59B28-B1FF-4C2A-9C8A-97FBB637B8AA}" dt="2024-01-15T21:59:59.097" v="306" actId="20577"/>
          <ac:spMkLst>
            <pc:docMk/>
            <pc:sldMk cId="3028779059" sldId="2368"/>
            <ac:spMk id="3" creationId="{5B8DD137-6145-B9BE-7DF1-F35ABF1216E8}"/>
          </ac:spMkLst>
        </pc:spChg>
      </pc:sldChg>
      <pc:sldChg chg="modSp mod">
        <pc:chgData name="Mike Montemurro" userId="40c20c913ca7511e" providerId="LiveId" clId="{D4D59B28-B1FF-4C2A-9C8A-97FBB637B8AA}" dt="2024-01-15T16:07:43.761" v="188" actId="5793"/>
        <pc:sldMkLst>
          <pc:docMk/>
          <pc:sldMk cId="2478274848" sldId="2369"/>
        </pc:sldMkLst>
        <pc:spChg chg="mod">
          <ac:chgData name="Mike Montemurro" userId="40c20c913ca7511e" providerId="LiveId" clId="{D4D59B28-B1FF-4C2A-9C8A-97FBB637B8AA}" dt="2024-01-15T14:55:14.922" v="86" actId="20577"/>
          <ac:spMkLst>
            <pc:docMk/>
            <pc:sldMk cId="2478274848" sldId="2369"/>
            <ac:spMk id="10" creationId="{CC2AB40D-EE73-4F6E-AF6C-5BB8815A67AA}"/>
          </ac:spMkLst>
        </pc:spChg>
        <pc:spChg chg="mod">
          <ac:chgData name="Mike Montemurro" userId="40c20c913ca7511e" providerId="LiveId" clId="{D4D59B28-B1FF-4C2A-9C8A-97FBB637B8AA}" dt="2024-01-15T16:07:43.761" v="188" actId="5793"/>
          <ac:spMkLst>
            <pc:docMk/>
            <pc:sldMk cId="2478274848" sldId="2369"/>
            <ac:spMk id="4103" creationId="{00000000-0000-0000-0000-000000000000}"/>
          </ac:spMkLst>
        </pc:spChg>
      </pc:sldChg>
      <pc:sldChg chg="modSp mod">
        <pc:chgData name="Mike Montemurro" userId="40c20c913ca7511e" providerId="LiveId" clId="{D4D59B28-B1FF-4C2A-9C8A-97FBB637B8AA}" dt="2024-01-15T21:11:38.953" v="236" actId="20577"/>
        <pc:sldMkLst>
          <pc:docMk/>
          <pc:sldMk cId="3638405448" sldId="2370"/>
        </pc:sldMkLst>
        <pc:spChg chg="mod">
          <ac:chgData name="Mike Montemurro" userId="40c20c913ca7511e" providerId="LiveId" clId="{D4D59B28-B1FF-4C2A-9C8A-97FBB637B8AA}" dt="2024-01-15T21:11:38.953" v="236" actId="20577"/>
          <ac:spMkLst>
            <pc:docMk/>
            <pc:sldMk cId="3638405448" sldId="2370"/>
            <ac:spMk id="5" creationId="{312E63CB-7AA4-47E9-A213-073D8CADFEE1}"/>
          </ac:spMkLst>
        </pc:spChg>
      </pc:sldChg>
      <pc:sldMasterChg chg="modSp mod">
        <pc:chgData name="Mike Montemurro" userId="40c20c913ca7511e" providerId="LiveId" clId="{D4D59B28-B1FF-4C2A-9C8A-97FBB637B8AA}" dt="2024-01-15T14:08:53.287" v="1" actId="20577"/>
        <pc:sldMasterMkLst>
          <pc:docMk/>
          <pc:sldMasterMk cId="0" sldId="2147483648"/>
        </pc:sldMasterMkLst>
        <pc:spChg chg="mod">
          <ac:chgData name="Mike Montemurro" userId="40c20c913ca7511e" providerId="LiveId" clId="{D4D59B28-B1FF-4C2A-9C8A-97FBB637B8AA}" dt="2024-01-15T14:08:53.287"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802.11-23/2167r3</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2024</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ouchpoint.eventsair.com/2024-jan-ieee-802-wireless-interim-sessio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2165-01-000m-minutes-for-revme-2023-december-adhoc-piscataway.docx" TargetMode="External"/><Relationship Id="rId7" Type="http://schemas.openxmlformats.org/officeDocument/2006/relationships/hyperlink" Target="https://mentor.ieee.org/802.11/dcn/24/11-24-0026-00-000m-minutes-for-revme-telecon-jan-2024.docx" TargetMode="External"/><Relationship Id="rId2" Type="http://schemas.openxmlformats.org/officeDocument/2006/relationships/hyperlink" Target="https://mentor.ieee.org/802.11/dcn/23/11-23-1923-00-000m-minutes-for-revme-2023-november-802-plenary-honolulu.docx" TargetMode="External"/><Relationship Id="rId1" Type="http://schemas.openxmlformats.org/officeDocument/2006/relationships/slideLayout" Target="../slideLayouts/slideLayout1.xml"/><Relationship Id="rId6" Type="http://schemas.openxmlformats.org/officeDocument/2006/relationships/hyperlink" Target="https://mentor.ieee.org/802.11/dcn/23/11-23-2197-00-000m-minutes-for-revme-telecon-dec-15-2023.docx" TargetMode="External"/><Relationship Id="rId5" Type="http://schemas.openxmlformats.org/officeDocument/2006/relationships/hyperlink" Target="https://mentor.ieee.org/802.11/dcn/23/11-23-2151-00-000m-minutes-for-revme-telecon-dec-1-2023.docx" TargetMode="External"/><Relationship Id="rId4" Type="http://schemas.openxmlformats.org/officeDocument/2006/relationships/hyperlink" Target="https://mentor.ieee.org/802.11/dcn/23/11-23-2135-02-000m-minutes-for-revme-telecon-nov-20-2023.doc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3/11-23-1746-04-000m-revme-sa-ballot-1-ed2-ad-hoc-comments.xlsx" TargetMode="External"/><Relationship Id="rId7" Type="http://schemas.openxmlformats.org/officeDocument/2006/relationships/hyperlink" Target="https://mentor.ieee.org/802.11/dcn/23/11-23-1755-03-000m-revme-sa-0-sec-adhoc-comments.xlsx" TargetMode="External"/><Relationship Id="rId2" Type="http://schemas.openxmlformats.org/officeDocument/2006/relationships/hyperlink" Target="https://mentor.ieee.org/802.11/dcn/23/11-23-1743-04-000m-revme-sb1-ed1-ad-hoc-comments.xlsx" TargetMode="External"/><Relationship Id="rId1" Type="http://schemas.openxmlformats.org/officeDocument/2006/relationships/slideLayout" Target="../slideLayouts/slideLayout1.xml"/><Relationship Id="rId6" Type="http://schemas.openxmlformats.org/officeDocument/2006/relationships/hyperlink" Target="https://mentor.ieee.org/802.11/dcn/21/11-21-0727-28-000m-revme-phy-comments.xls" TargetMode="External"/><Relationship Id="rId5" Type="http://schemas.openxmlformats.org/officeDocument/2006/relationships/hyperlink" Target="https://mentor.ieee.org/802.11/dcn/23/11-23-2032-03-000m-revme-mac-sa-comments.xls" TargetMode="External"/><Relationship Id="rId4" Type="http://schemas.openxmlformats.org/officeDocument/2006/relationships/hyperlink" Target="https://mentor.ieee.org/802.11/dcn/23/11-23-1768-03-000m-revme-gen-ad-hoc-comments-on-sb.xls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January 2024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2023-01-15</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&lt;&gt;</a:t>
            </a:r>
          </a:p>
          <a:p>
            <a:pPr>
              <a:lnSpc>
                <a:spcPct val="80000"/>
              </a:lnSpc>
            </a:pPr>
            <a:r>
              <a:rPr lang="en-US" altLang="en-US" sz="2000" dirty="0" err="1"/>
              <a:t>Adhoc</a:t>
            </a:r>
            <a:r>
              <a:rPr lang="en-US" altLang="en-US" sz="2000" dirty="0"/>
              <a:t>: </a:t>
            </a:r>
          </a:p>
          <a:p>
            <a:pPr lvl="1">
              <a:lnSpc>
                <a:spcPct val="80000"/>
              </a:lnSpc>
            </a:pPr>
            <a:r>
              <a:rPr lang="en-US" altLang="en-US" sz="1600" dirty="0"/>
              <a:t>Reminder: &lt;&gt;</a:t>
            </a:r>
          </a:p>
          <a:p>
            <a:pPr lvl="1">
              <a:lnSpc>
                <a:spcPct val="80000"/>
              </a:lnSpc>
            </a:pPr>
            <a:r>
              <a:rPr lang="en-US" altLang="en-US" sz="1600" dirty="0"/>
              <a:t>Authorize an </a:t>
            </a:r>
            <a:r>
              <a:rPr lang="en-US" altLang="en-US" sz="1600" dirty="0" err="1"/>
              <a:t>adhoc</a:t>
            </a:r>
            <a:r>
              <a:rPr lang="en-US" altLang="en-US" sz="1600" dirty="0"/>
              <a:t> for April?</a:t>
            </a:r>
          </a:p>
          <a:p>
            <a:pPr>
              <a:lnSpc>
                <a:spcPct val="80000"/>
              </a:lnSpc>
            </a:pPr>
            <a:r>
              <a:rPr lang="en-US" altLang="en-US" sz="2000" dirty="0"/>
              <a:t>For the March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Authorize </a:t>
            </a:r>
            <a:r>
              <a:rPr lang="en-GB"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to hold an ad-hoc meeting on </a:t>
            </a:r>
            <a:r>
              <a:rPr lang="en-GB" sz="1800" dirty="0">
                <a:latin typeface="Times New Roman" panose="02020603050405020304" pitchFamily="18" charset="0"/>
                <a:ea typeface="Times New Roman" panose="02020603050405020304" pitchFamily="18" charset="0"/>
              </a:rPr>
              <a:t>&lt;&gt; </a:t>
            </a:r>
            <a:r>
              <a:rPr lang="en-GB" sz="1800" b="1" dirty="0">
                <a:effectLst/>
                <a:latin typeface="Times New Roman" panose="02020603050405020304" pitchFamily="18" charset="0"/>
                <a:ea typeface="Times New Roman" panose="02020603050405020304" pitchFamily="18" charset="0"/>
              </a:rPr>
              <a:t>with the preferred venue being &lt;&gt;, for the purpose of SA Ballot comment resolution.</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&lt;&gt;</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&lt;&gt;</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err="1"/>
              <a:t>Adhoc</a:t>
            </a:r>
            <a:r>
              <a:rPr lang="en-CA" dirty="0"/>
              <a:t>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11</a:t>
            </a:fld>
            <a:endParaRPr lang="en-US"/>
          </a:p>
        </p:txBody>
      </p:sp>
    </p:spTree>
    <p:extLst>
      <p:ext uri="{BB962C8B-B14F-4D97-AF65-F5344CB8AC3E}">
        <p14:creationId xmlns:p14="http://schemas.microsoft.com/office/powerpoint/2010/main" val="3766763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January 2024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January interim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January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hlinkClick r:id="rId3"/>
              </a:rPr>
              <a:t>https://touchpoint.eventsair.com/2024-jan-ieee-802-wireless-interim-session</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a:t>
            </a:r>
          </a:p>
          <a:p>
            <a:pPr>
              <a:buFont typeface="Arial" panose="020B0604020202020204" pitchFamily="34" charset="0"/>
              <a:buChar char="•"/>
            </a:pPr>
            <a:r>
              <a:rPr lang="en-US" sz="1800" dirty="0"/>
              <a:t>and, if you have logged attendance on IMAT, email the 802.11 chair or vice</a:t>
            </a:r>
          </a:p>
          <a:p>
            <a:pPr>
              <a:buFont typeface="Arial" panose="020B0604020202020204" pitchFamily="34" charset="0"/>
              <a:buChar char="•"/>
            </a:pPr>
            <a:r>
              <a:rPr lang="en-US" sz="1800" dirty="0"/>
              <a:t>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0" y="1266702"/>
            <a:ext cx="5410199"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January 15, 4pm  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 Minutes (Slide 7)</a:t>
            </a:r>
          </a:p>
          <a:p>
            <a:pPr lvl="1"/>
            <a:r>
              <a:rPr lang="en-GB" sz="1400" dirty="0"/>
              <a:t>Editor report</a:t>
            </a:r>
          </a:p>
          <a:p>
            <a:pPr lvl="1"/>
            <a:r>
              <a:rPr lang="en-GB" sz="1400" dirty="0"/>
              <a:t>Comment resolution</a:t>
            </a:r>
          </a:p>
          <a:p>
            <a:pPr lvl="2"/>
            <a:r>
              <a:rPr lang="en-CA" sz="1400" dirty="0">
                <a:effectLst/>
                <a:latin typeface="Times New Roman" panose="02020603050405020304" pitchFamily="18" charset="0"/>
                <a:ea typeface="Times New Roman" panose="02020603050405020304" pitchFamily="18" charset="0"/>
              </a:rPr>
              <a:t>ED2 Review CIDs</a:t>
            </a:r>
          </a:p>
          <a:p>
            <a:pPr lvl="2"/>
            <a:r>
              <a:rPr lang="en-CA" sz="1400" dirty="0">
                <a:ea typeface="Times New Roman" panose="02020603050405020304" pitchFamily="18" charset="0"/>
              </a:rPr>
              <a:t>CID 6140 (GEN) – Montemurro (Huawei)</a:t>
            </a:r>
          </a:p>
          <a:p>
            <a:pPr lvl="2"/>
            <a:r>
              <a:rPr lang="en-CA" sz="1400" dirty="0">
                <a:effectLst/>
                <a:latin typeface="Times New Roman" panose="02020603050405020304" pitchFamily="18" charset="0"/>
                <a:ea typeface="Times New Roman" panose="02020603050405020304" pitchFamily="18" charset="0"/>
              </a:rPr>
              <a:t>CID 6588 (MAC) – Hamilton (Ruckus-</a:t>
            </a:r>
            <a:r>
              <a:rPr lang="en-CA" sz="1400" dirty="0" err="1">
                <a:effectLst/>
                <a:latin typeface="Times New Roman" panose="02020603050405020304" pitchFamily="18" charset="0"/>
                <a:ea typeface="Times New Roman" panose="02020603050405020304" pitchFamily="18" charset="0"/>
              </a:rPr>
              <a:t>Commscope</a:t>
            </a:r>
            <a:r>
              <a:rPr lang="en-CA" sz="1400" dirty="0">
                <a:effectLst/>
                <a:latin typeface="Times New Roman" panose="02020603050405020304" pitchFamily="18" charset="0"/>
                <a:ea typeface="Times New Roman" panose="02020603050405020304" pitchFamily="18" charset="0"/>
              </a:rPr>
              <a:t>)</a:t>
            </a:r>
          </a:p>
          <a:p>
            <a:pPr lvl="2"/>
            <a:r>
              <a:rPr lang="en-CA" sz="1400" dirty="0">
                <a:effectLst/>
                <a:latin typeface="Times New Roman" panose="02020603050405020304" pitchFamily="18" charset="0"/>
                <a:ea typeface="Times New Roman" panose="02020603050405020304" pitchFamily="18" charset="0"/>
              </a:rPr>
              <a:t>CID 6071 (MAC) – Hart (Cisco)</a:t>
            </a:r>
          </a:p>
          <a:p>
            <a:pPr lvl="2"/>
            <a:r>
              <a:rPr lang="en-CA" sz="1400" dirty="0">
                <a:ea typeface="Times New Roman" panose="02020603050405020304" pitchFamily="18" charset="0"/>
              </a:rPr>
              <a:t>CID 6074 (MAC) – Withdrawn?</a:t>
            </a:r>
            <a:endParaRPr lang="en-CA" sz="1400" dirty="0">
              <a:effectLst/>
              <a:latin typeface="Times New Roman" panose="02020603050405020304" pitchFamily="18" charset="0"/>
              <a:ea typeface="Times New Roman" panose="02020603050405020304" pitchFamily="18" charset="0"/>
            </a:endParaRPr>
          </a:p>
          <a:p>
            <a:pPr lvl="2"/>
            <a:r>
              <a:rPr lang="en-CA" sz="1400" dirty="0">
                <a:effectLst/>
                <a:latin typeface="Times New Roman" panose="02020603050405020304" pitchFamily="18" charset="0"/>
                <a:ea typeface="Times New Roman" panose="02020603050405020304" pitchFamily="18" charset="0"/>
              </a:rPr>
              <a:t>CID 6073 (MAC) – Withdrawn?</a:t>
            </a:r>
          </a:p>
          <a:p>
            <a:pPr lvl="2"/>
            <a:r>
              <a:rPr lang="en-US" sz="1400" dirty="0">
                <a:effectLst/>
                <a:latin typeface="Times New Roman" panose="02020603050405020304" pitchFamily="18" charset="0"/>
                <a:ea typeface="Times New Roman" panose="02020603050405020304" pitchFamily="18" charset="0"/>
              </a:rPr>
              <a:t>CIDs 6081-6083 – doc 11-23/2144 – Hart (Cisco)</a:t>
            </a:r>
            <a:endParaRPr lang="en-CA" altLang="en-US" sz="1400" dirty="0"/>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562600" y="12326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January 16, 10:30am ET</a:t>
            </a:r>
          </a:p>
          <a:p>
            <a:pPr lvl="1"/>
            <a:r>
              <a:rPr lang="en-CA" altLang="en-US" sz="1400" dirty="0"/>
              <a:t>Comment resolution</a:t>
            </a:r>
          </a:p>
          <a:p>
            <a:pPr lvl="2"/>
            <a:r>
              <a:rPr lang="en-CA" altLang="en-US" sz="1400" dirty="0"/>
              <a:t>CID 6599-6603 – doc 11-23/2155 – Asterjadhi (Qualcomm)</a:t>
            </a:r>
          </a:p>
          <a:p>
            <a:pPr lvl="2"/>
            <a:r>
              <a:rPr lang="en-GB" sz="1400" dirty="0">
                <a:effectLst/>
                <a:latin typeface="Times New Roman" panose="02020603050405020304" pitchFamily="18" charset="0"/>
                <a:ea typeface="Times New Roman" panose="02020603050405020304" pitchFamily="18" charset="0"/>
              </a:rPr>
              <a:t>CID 6127, 6128, 6129, 6133, 6135 (MAC) – Hedayat (Apple)</a:t>
            </a:r>
          </a:p>
          <a:p>
            <a:pPr lvl="2"/>
            <a:r>
              <a:rPr lang="en-US" sz="1400" dirty="0">
                <a:effectLst/>
                <a:latin typeface="Times New Roman" panose="02020603050405020304" pitchFamily="18" charset="0"/>
                <a:ea typeface="Times New Roman" panose="02020603050405020304" pitchFamily="18" charset="0"/>
              </a:rPr>
              <a:t>CIDs 6125, 6131, 6132, 6134 (MAC) – Jiang (Apple)</a:t>
            </a:r>
          </a:p>
          <a:p>
            <a:pPr lvl="2"/>
            <a:r>
              <a:rPr lang="en-US" sz="1400" dirty="0">
                <a:effectLst/>
                <a:latin typeface="Times New Roman" panose="02020603050405020304" pitchFamily="18" charset="0"/>
                <a:ea typeface="Times New Roman" panose="02020603050405020304" pitchFamily="18" charset="0"/>
              </a:rPr>
              <a:t>CID 6027, 6</a:t>
            </a:r>
            <a:r>
              <a:rPr lang="en-US" sz="1400" dirty="0">
                <a:ea typeface="Times New Roman" panose="02020603050405020304" pitchFamily="18" charset="0"/>
              </a:rPr>
              <a:t>022 – Qi (Intel)</a:t>
            </a:r>
          </a:p>
          <a:p>
            <a:pPr lvl="2"/>
            <a:r>
              <a:rPr lang="en-US" sz="1400" dirty="0">
                <a:ea typeface="Times New Roman" panose="02020603050405020304" pitchFamily="18" charset="0"/>
              </a:rPr>
              <a:t>CID 6016, 6017, 6160 – doc 23/2035 – </a:t>
            </a:r>
            <a:r>
              <a:rPr lang="en-US" sz="1400">
                <a:ea typeface="Times New Roman" panose="02020603050405020304" pitchFamily="18" charset="0"/>
              </a:rPr>
              <a:t>Qi (Intel)</a:t>
            </a:r>
            <a:endParaRPr lang="en-US" sz="1400" dirty="0">
              <a:ea typeface="Times New Roman" panose="02020603050405020304" pitchFamily="18" charset="0"/>
            </a:endParaRPr>
          </a:p>
          <a:p>
            <a:pPr lvl="2"/>
            <a:r>
              <a:rPr lang="en-GB" sz="1400" dirty="0">
                <a:effectLst/>
                <a:latin typeface="Times New Roman" panose="02020603050405020304" pitchFamily="18" charset="0"/>
                <a:ea typeface="Times New Roman" panose="02020603050405020304" pitchFamily="18" charset="0"/>
              </a:rPr>
              <a:t>Fix for Error in draft - Doc 11-24/21 – Kim (</a:t>
            </a:r>
            <a:r>
              <a:rPr lang="en-GB" sz="1400" dirty="0" err="1">
                <a:effectLst/>
                <a:latin typeface="Times New Roman" panose="02020603050405020304" pitchFamily="18" charset="0"/>
                <a:ea typeface="Times New Roman" panose="02020603050405020304" pitchFamily="18" charset="0"/>
              </a:rPr>
              <a:t>Ofinno</a:t>
            </a:r>
            <a:r>
              <a:rPr lang="en-GB" sz="1400" dirty="0">
                <a:effectLst/>
                <a:latin typeface="Times New Roman" panose="02020603050405020304" pitchFamily="18" charset="0"/>
                <a:ea typeface="Times New Roman" panose="02020603050405020304" pitchFamily="18" charset="0"/>
              </a:rPr>
              <a:t>)</a:t>
            </a:r>
          </a:p>
          <a:p>
            <a:pPr lvl="1"/>
            <a:r>
              <a:rPr lang="en-CA" altLang="en-US" sz="1400" dirty="0"/>
              <a:t>Recess</a:t>
            </a:r>
          </a:p>
          <a:p>
            <a:pPr marL="914400" lvl="2" indent="0">
              <a:buNone/>
            </a:pPr>
            <a:endParaRPr lang="en-CA" altLang="en-US" sz="1100" dirty="0"/>
          </a:p>
        </p:txBody>
      </p:sp>
      <p:sp>
        <p:nvSpPr>
          <p:cNvPr id="2" name="Rectangle 19">
            <a:extLst>
              <a:ext uri="{FF2B5EF4-FFF2-40B4-BE49-F238E27FC236}">
                <a16:creationId xmlns:a16="http://schemas.microsoft.com/office/drawing/2014/main" id="{4E41AAE1-F249-0848-05B8-5526A4350794}"/>
              </a:ext>
            </a:extLst>
          </p:cNvPr>
          <p:cNvSpPr>
            <a:spLocks noChangeArrowheads="1"/>
          </p:cNvSpPr>
          <p:nvPr/>
        </p:nvSpPr>
        <p:spPr bwMode="auto">
          <a:xfrm>
            <a:off x="5548422" y="3810000"/>
            <a:ext cx="6567377"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January 16, 4pm ET</a:t>
            </a:r>
          </a:p>
          <a:p>
            <a:pPr lvl="1"/>
            <a:r>
              <a:rPr lang="en-CA" altLang="en-US" sz="1400" dirty="0"/>
              <a:t>Comment resolution</a:t>
            </a:r>
          </a:p>
          <a:p>
            <a:pPr lvl="2"/>
            <a:r>
              <a:rPr lang="en-CA" altLang="en-US" sz="1400" dirty="0"/>
              <a:t>CID 6209, 6006, 6467, 6607 – doc 11-24/85 – Kim (Qualcomm)</a:t>
            </a:r>
            <a:endParaRPr lang="en-GB" sz="1400" dirty="0">
              <a:effectLst/>
              <a:latin typeface="Times New Roman" panose="02020603050405020304" pitchFamily="18" charset="0"/>
              <a:ea typeface="Times New Roman" panose="02020603050405020304" pitchFamily="18" charset="0"/>
            </a:endParaRPr>
          </a:p>
          <a:p>
            <a:pPr lvl="2"/>
            <a:r>
              <a:rPr lang="en-GB" sz="1400" dirty="0">
                <a:effectLst/>
                <a:latin typeface="Times New Roman" panose="02020603050405020304" pitchFamily="18" charset="0"/>
                <a:ea typeface="Times New Roman" panose="02020603050405020304" pitchFamily="18" charset="0"/>
              </a:rPr>
              <a:t>CID 6261, 6509, 6588, 6289 – Rison (Samsung)</a:t>
            </a:r>
          </a:p>
          <a:p>
            <a:pPr lvl="2"/>
            <a:r>
              <a:rPr lang="en-US" sz="1400" dirty="0">
                <a:effectLst/>
                <a:latin typeface="Times New Roman" panose="02020603050405020304" pitchFamily="18" charset="0"/>
                <a:ea typeface="Times New Roman" panose="02020603050405020304" pitchFamily="18" charset="0"/>
              </a:rPr>
              <a:t>CID 6332 (GEN) – Rison (Samsung)</a:t>
            </a:r>
          </a:p>
          <a:p>
            <a:pPr lvl="2"/>
            <a:r>
              <a:rPr lang="en-US" sz="1400" dirty="0">
                <a:effectLst/>
                <a:latin typeface="Times New Roman" panose="02020603050405020304" pitchFamily="18" charset="0"/>
                <a:ea typeface="Times New Roman" panose="02020603050405020304" pitchFamily="18" charset="0"/>
              </a:rPr>
              <a:t>CID 6166  and 6150 – Rison (Samsung)</a:t>
            </a:r>
          </a:p>
          <a:p>
            <a:pPr lvl="2"/>
            <a:r>
              <a:rPr lang="en-US" altLang="en-US" sz="1400" dirty="0"/>
              <a:t>CID 6443 (MAC) – Rison (Samsung)</a:t>
            </a:r>
            <a:endParaRPr lang="en-CA" altLang="en-US" sz="1400" dirty="0"/>
          </a:p>
          <a:p>
            <a:pPr lvl="2"/>
            <a:r>
              <a:rPr lang="en-CA" altLang="en-US" sz="1400" dirty="0"/>
              <a:t>CIDs 6048, 6049, 6050 – doc 11-24/45, 17, 15 – </a:t>
            </a:r>
            <a:r>
              <a:rPr lang="en-CA" altLang="en-US" sz="1400" dirty="0" err="1"/>
              <a:t>Halasz</a:t>
            </a:r>
            <a:r>
              <a:rPr lang="en-CA" altLang="en-US" sz="1400" dirty="0"/>
              <a:t> (Morse Micro)</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457200" y="35052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January 17, 4pm ET</a:t>
            </a:r>
            <a:endParaRPr lang="en-US" altLang="en-US" sz="1800" dirty="0"/>
          </a:p>
          <a:p>
            <a:pPr lvl="1"/>
            <a:r>
              <a:rPr lang="en-CA" altLang="en-US" sz="1400" dirty="0"/>
              <a:t>Presentations</a:t>
            </a:r>
          </a:p>
          <a:p>
            <a:pPr lvl="2"/>
            <a:r>
              <a:rPr lang="en-CA" altLang="en-US" sz="1400" dirty="0"/>
              <a:t>CID 6409 (ED2) – doc -11-23/2218 – Au </a:t>
            </a:r>
            <a:r>
              <a:rPr lang="en-CA" altLang="en-US" sz="1400"/>
              <a:t>(Huawei)</a:t>
            </a:r>
          </a:p>
          <a:p>
            <a:pPr lvl="2"/>
            <a:r>
              <a:rPr lang="en-CA" altLang="en-US" sz="1400" dirty="0"/>
              <a:t>CID 6174 – Hamilton (Ruckus-</a:t>
            </a:r>
            <a:r>
              <a:rPr lang="en-CA" altLang="en-US" sz="1400" dirty="0" err="1"/>
              <a:t>Commscope</a:t>
            </a:r>
            <a:r>
              <a:rPr lang="en-CA" altLang="en-US" sz="1400" dirty="0"/>
              <a:t>)</a:t>
            </a:r>
          </a:p>
          <a:p>
            <a:pPr lvl="2"/>
            <a:r>
              <a:rPr lang="en-GB" sz="1400" dirty="0">
                <a:effectLst/>
                <a:latin typeface="Times New Roman" panose="02020603050405020304" pitchFamily="18" charset="0"/>
                <a:ea typeface="Times New Roman" panose="02020603050405020304" pitchFamily="18" charset="0"/>
              </a:rPr>
              <a:t>CID 6420 (ED1) –Hamilton (Ruckus-</a:t>
            </a:r>
            <a:r>
              <a:rPr lang="en-GB" sz="1400" dirty="0" err="1">
                <a:effectLst/>
                <a:latin typeface="Times New Roman" panose="02020603050405020304" pitchFamily="18" charset="0"/>
                <a:ea typeface="Times New Roman" panose="02020603050405020304" pitchFamily="18" charset="0"/>
              </a:rPr>
              <a:t>Commscope</a:t>
            </a:r>
            <a:r>
              <a:rPr lang="en-GB" sz="1400" dirty="0">
                <a:effectLst/>
                <a:latin typeface="Times New Roman" panose="02020603050405020304" pitchFamily="18" charset="0"/>
                <a:ea typeface="Times New Roman" panose="02020603050405020304" pitchFamily="18" charset="0"/>
              </a:rPr>
              <a:t>)</a:t>
            </a:r>
            <a:endParaRPr lang="en-CA" altLang="en-US" sz="1400" dirty="0"/>
          </a:p>
          <a:p>
            <a:pPr lvl="2"/>
            <a:r>
              <a:rPr lang="en-CA" altLang="en-US" sz="1400" dirty="0"/>
              <a:t>CID 6037 (PHY) – doc 11-23/2048 – Xin (Huawei)</a:t>
            </a:r>
          </a:p>
          <a:p>
            <a:pPr lvl="2"/>
            <a:r>
              <a:rPr lang="en-CA" altLang="en-US" sz="1400" dirty="0"/>
              <a:t>CID 6207 (MAC) – McCann (Huawei)</a:t>
            </a:r>
          </a:p>
          <a:p>
            <a:pPr lvl="2"/>
            <a:r>
              <a:rPr lang="en-CA" altLang="en-US" sz="1400" dirty="0"/>
              <a:t>CID 6288 (MAC) – doc 11-23/54 – McCann (Huawei)</a:t>
            </a:r>
          </a:p>
          <a:p>
            <a:pPr lvl="2"/>
            <a:r>
              <a:rPr lang="en-CA" altLang="en-US" sz="1400" dirty="0"/>
              <a:t>CID 6041 – doc 11-23/2058 – </a:t>
            </a:r>
            <a:r>
              <a:rPr lang="en-CA" altLang="en-US" sz="1400" dirty="0" err="1"/>
              <a:t>Gidvani</a:t>
            </a:r>
            <a:r>
              <a:rPr lang="en-CA" altLang="en-US" sz="1400" dirty="0"/>
              <a:t> (Samsung)</a:t>
            </a:r>
          </a:p>
          <a:p>
            <a:pPr lvl="1"/>
            <a:r>
              <a:rPr lang="en-CA" altLang="en-US" sz="1400" dirty="0"/>
              <a:t>Recess</a:t>
            </a:r>
          </a:p>
        </p:txBody>
      </p:sp>
      <p:sp>
        <p:nvSpPr>
          <p:cNvPr id="2" name="Rectangle 19">
            <a:extLst>
              <a:ext uri="{FF2B5EF4-FFF2-40B4-BE49-F238E27FC236}">
                <a16:creationId xmlns:a16="http://schemas.microsoft.com/office/drawing/2014/main" id="{7D79007B-AF56-597C-C6F8-BB87C87B9569}"/>
              </a:ext>
            </a:extLst>
          </p:cNvPr>
          <p:cNvSpPr>
            <a:spLocks noChangeArrowheads="1"/>
          </p:cNvSpPr>
          <p:nvPr/>
        </p:nvSpPr>
        <p:spPr bwMode="auto">
          <a:xfrm>
            <a:off x="6363207" y="1371600"/>
            <a:ext cx="5828793"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January 18, 4pm ET</a:t>
            </a:r>
            <a:endParaRPr lang="en-US" altLang="en-US" sz="1800" dirty="0"/>
          </a:p>
          <a:p>
            <a:pPr lvl="1"/>
            <a:r>
              <a:rPr lang="en-CA" altLang="en-US" sz="1400" dirty="0"/>
              <a:t>Comment Resolution </a:t>
            </a:r>
          </a:p>
          <a:p>
            <a:pPr lvl="2"/>
            <a:r>
              <a:rPr lang="en-CA" altLang="en-US" sz="1400" dirty="0"/>
              <a:t>&lt;&gt;</a:t>
            </a:r>
          </a:p>
          <a:p>
            <a:pPr lvl="1"/>
            <a:r>
              <a:rPr lang="en-CA" altLang="en-US" sz="1400" dirty="0"/>
              <a:t>Motions</a:t>
            </a:r>
            <a:endParaRPr lang="en-CA" sz="1400" dirty="0"/>
          </a:p>
          <a:p>
            <a:pPr lvl="2"/>
            <a:r>
              <a:rPr lang="en-CA" altLang="en-US" sz="1400" dirty="0"/>
              <a:t>Slides </a:t>
            </a:r>
            <a:r>
              <a:rPr lang="en-CA" altLang="en-US" sz="1400" i="1" dirty="0"/>
              <a:t>x</a:t>
            </a:r>
            <a:r>
              <a:rPr lang="en-CA" altLang="en-US" sz="1400" dirty="0"/>
              <a:t> to </a:t>
            </a:r>
            <a:r>
              <a:rPr lang="en-CA" altLang="en-US" sz="1400" i="1" dirty="0"/>
              <a:t>y</a:t>
            </a:r>
            <a:r>
              <a:rPr lang="en-CA" altLang="en-US" sz="1400" dirty="0"/>
              <a:t> in doc 11-24/33 </a:t>
            </a:r>
          </a:p>
          <a:p>
            <a:pPr lvl="1"/>
            <a:r>
              <a:rPr lang="en-CA" altLang="en-US" sz="1600" dirty="0"/>
              <a:t>Teleconferences, Plans for March</a:t>
            </a:r>
          </a:p>
          <a:p>
            <a:pPr lvl="1"/>
            <a:r>
              <a:rPr lang="en-CA" altLang="en-US" sz="1400" dirty="0" err="1"/>
              <a:t>AoB</a:t>
            </a:r>
            <a:endParaRPr lang="en-CA" altLang="en-US" sz="1400" dirty="0"/>
          </a:p>
          <a:p>
            <a:pPr lvl="1"/>
            <a:r>
              <a:rPr lang="en-CA" altLang="en-US" sz="1400" dirty="0"/>
              <a:t>Adjourn</a:t>
            </a:r>
          </a:p>
        </p:txBody>
      </p:sp>
      <p:sp>
        <p:nvSpPr>
          <p:cNvPr id="4" name="Rectangle 19">
            <a:extLst>
              <a:ext uri="{FF2B5EF4-FFF2-40B4-BE49-F238E27FC236}">
                <a16:creationId xmlns:a16="http://schemas.microsoft.com/office/drawing/2014/main" id="{8E134A43-EF20-E377-94AD-DE7B642EFE07}"/>
              </a:ext>
            </a:extLst>
          </p:cNvPr>
          <p:cNvSpPr>
            <a:spLocks noChangeArrowheads="1"/>
          </p:cNvSpPr>
          <p:nvPr/>
        </p:nvSpPr>
        <p:spPr bwMode="auto">
          <a:xfrm>
            <a:off x="504093" y="1446213"/>
            <a:ext cx="6049107" cy="1601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January 17, 8am ET</a:t>
            </a:r>
            <a:endParaRPr lang="en-US" altLang="en-US" sz="1800" dirty="0"/>
          </a:p>
          <a:p>
            <a:pPr lvl="1"/>
            <a:r>
              <a:rPr lang="en-CA" altLang="en-US" sz="1400" dirty="0"/>
              <a:t>Presentations</a:t>
            </a:r>
          </a:p>
          <a:p>
            <a:pPr lvl="2"/>
            <a:r>
              <a:rPr lang="en-CA" altLang="en-US" sz="1400" dirty="0"/>
              <a:t>IEEE 802.11 errata – doc 11-24/27 – Harkins (HPE)</a:t>
            </a:r>
          </a:p>
          <a:p>
            <a:pPr lvl="2"/>
            <a:r>
              <a:rPr lang="en-CA" altLang="en-US" sz="1400" dirty="0"/>
              <a:t>CID 6087, 6088 – doc 11-23/1856 – Malinen (Qualcomm)</a:t>
            </a:r>
          </a:p>
          <a:p>
            <a:pPr lvl="2"/>
            <a:r>
              <a:rPr lang="en-CA" altLang="en-US" sz="1400" dirty="0"/>
              <a:t>CID 6116, 6117, 6123 – doc 11-23/2090 – Levy (</a:t>
            </a:r>
            <a:r>
              <a:rPr lang="en-CA" altLang="en-US" sz="1400" dirty="0" err="1"/>
              <a:t>InterDigital</a:t>
            </a:r>
            <a:r>
              <a:rPr lang="en-CA" altLang="en-US" sz="1400" dirty="0"/>
              <a:t>)</a:t>
            </a:r>
          </a:p>
          <a:p>
            <a:pPr lvl="2"/>
            <a:r>
              <a:rPr lang="en-CA" altLang="en-US" sz="1400" dirty="0"/>
              <a:t>&lt;&gt;</a:t>
            </a:r>
          </a:p>
          <a:p>
            <a:pPr lvl="1"/>
            <a:r>
              <a:rPr lang="en-CA" altLang="en-US" sz="14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November Plenary:</a:t>
            </a:r>
          </a:p>
          <a:p>
            <a:pPr marL="457200" lvl="1" indent="0">
              <a:lnSpc>
                <a:spcPct val="80000"/>
              </a:lnSpc>
              <a:buNone/>
            </a:pPr>
            <a:r>
              <a:rPr lang="en-US" altLang="en-US" sz="1600" dirty="0">
                <a:hlinkClick r:id="rId2"/>
              </a:rPr>
              <a:t>https://mentor.ieee.org/802.11/dcn/23/11-23-1923-00-000m-minutes-for-revme-2023-november-802-plenary-honolulu.docx</a:t>
            </a:r>
            <a:r>
              <a:rPr lang="en-US" altLang="en-US" sz="1600" dirty="0"/>
              <a:t>,</a:t>
            </a:r>
          </a:p>
          <a:p>
            <a:pPr>
              <a:lnSpc>
                <a:spcPct val="80000"/>
              </a:lnSpc>
            </a:pPr>
            <a:r>
              <a:rPr lang="en-US" altLang="en-US" sz="2000" dirty="0"/>
              <a:t>December </a:t>
            </a:r>
            <a:r>
              <a:rPr lang="en-US" altLang="en-US" sz="2000" dirty="0" err="1"/>
              <a:t>Adhoc</a:t>
            </a:r>
            <a:r>
              <a:rPr lang="en-US" altLang="en-US" sz="2000" dirty="0"/>
              <a:t>:</a:t>
            </a:r>
          </a:p>
          <a:p>
            <a:pPr marL="457200" lvl="1" indent="0">
              <a:lnSpc>
                <a:spcPct val="80000"/>
              </a:lnSpc>
              <a:buNone/>
            </a:pPr>
            <a:r>
              <a:rPr lang="en-US" sz="1600" dirty="0">
                <a:hlinkClick r:id="rId3"/>
              </a:rPr>
              <a:t>https://mentor.ieee.org/802.11/dcn/23/11-23-2165-01-000m-minutes-for-revme-2023-december-adhoc-piscataway.docx</a:t>
            </a:r>
            <a:r>
              <a:rPr lang="en-US" sz="1600" dirty="0"/>
              <a:t> </a:t>
            </a:r>
          </a:p>
          <a:p>
            <a:pPr>
              <a:lnSpc>
                <a:spcPct val="80000"/>
              </a:lnSpc>
            </a:pPr>
            <a:r>
              <a:rPr lang="en-US" altLang="en-US" sz="2000" dirty="0"/>
              <a:t>Teleconferences:</a:t>
            </a:r>
            <a:endParaRPr lang="en-US" sz="2000" dirty="0"/>
          </a:p>
          <a:p>
            <a:pPr marL="457200" lvl="1" indent="0">
              <a:lnSpc>
                <a:spcPct val="80000"/>
              </a:lnSpc>
              <a:buNone/>
            </a:pPr>
            <a:r>
              <a:rPr lang="en-US" sz="1600" dirty="0">
                <a:hlinkClick r:id="rId4"/>
              </a:rPr>
              <a:t>https://mentor.ieee.org/802.11/dcn/23/11-23-2135-02-000m-minutes-for-revme-telecon-nov-20-2023.docx</a:t>
            </a:r>
            <a:endParaRPr lang="en-US" sz="1600" dirty="0"/>
          </a:p>
          <a:p>
            <a:pPr marL="457200" lvl="1" indent="0">
              <a:lnSpc>
                <a:spcPct val="80000"/>
              </a:lnSpc>
              <a:buNone/>
            </a:pPr>
            <a:r>
              <a:rPr lang="en-US" sz="1600" dirty="0">
                <a:hlinkClick r:id="rId5"/>
              </a:rPr>
              <a:t>https://mentor.ieee.org/802.11/dcn/23/11-23-2151-00-000m-minutes-for-revme-telecon-dec-1-2023.docx</a:t>
            </a:r>
            <a:r>
              <a:rPr lang="en-US" sz="1600" dirty="0"/>
              <a:t> </a:t>
            </a:r>
          </a:p>
          <a:p>
            <a:pPr marL="457200" lvl="1" indent="0">
              <a:lnSpc>
                <a:spcPct val="80000"/>
              </a:lnSpc>
              <a:buNone/>
            </a:pPr>
            <a:r>
              <a:rPr lang="en-US" sz="1600" dirty="0">
                <a:hlinkClick r:id="rId6"/>
              </a:rPr>
              <a:t>https://mentor.ieee.org/802.11/dcn/23/11-23-2197-00-000m-minutes-for-revme-telecon-dec-15-2023.docx</a:t>
            </a:r>
            <a:r>
              <a:rPr lang="en-US" sz="1600" dirty="0"/>
              <a:t> </a:t>
            </a:r>
          </a:p>
          <a:p>
            <a:pPr marL="457200" lvl="1" indent="0">
              <a:lnSpc>
                <a:spcPct val="80000"/>
              </a:lnSpc>
              <a:buNone/>
            </a:pPr>
            <a:r>
              <a:rPr lang="en-US" sz="1600" dirty="0">
                <a:hlinkClick r:id="rId7"/>
              </a:rPr>
              <a:t>https://mentor.ieee.org/802.11/dcn/24/11-24-0026-00-000m-minutes-for-revme-telecon-jan-2024.docx</a:t>
            </a:r>
            <a:r>
              <a:rPr lang="en-US" sz="1600" dirty="0"/>
              <a:t> </a:t>
            </a:r>
          </a:p>
          <a:p>
            <a:pPr marL="457200" lvl="1" indent="0">
              <a:lnSpc>
                <a:spcPct val="80000"/>
              </a:lnSpc>
              <a:buNone/>
            </a:pPr>
            <a:endParaRPr lang="en-CA" dirty="0"/>
          </a:p>
          <a:p>
            <a:pPr marL="0" indent="0">
              <a:lnSpc>
                <a:spcPct val="80000"/>
              </a:lnSpc>
              <a:buNone/>
            </a:pPr>
            <a:r>
              <a:rPr lang="en-CA" dirty="0"/>
              <a:t>Moved: Stephen McCann</a:t>
            </a:r>
          </a:p>
          <a:p>
            <a:pPr marL="0" indent="0">
              <a:buNone/>
            </a:pPr>
            <a:r>
              <a:rPr lang="en-CA" dirty="0"/>
              <a:t>Seconded: Mark Hamilton</a:t>
            </a:r>
          </a:p>
          <a:p>
            <a:pPr marL="0" indent="0">
              <a:buNone/>
            </a:pPr>
            <a:r>
              <a:rPr lang="en-CA" dirty="0"/>
              <a:t>Results: Passes. 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546032"/>
            <a:ext cx="10477501" cy="4702368"/>
          </a:xfrm>
        </p:spPr>
        <p:txBody>
          <a:bodyPr/>
          <a:lstStyle/>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Having approved comment resolutions for all of the comments received from initial SA Ballot on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D4.0 as contained in documents </a:t>
            </a:r>
          </a:p>
          <a:p>
            <a:pPr marL="0" lvl="0" indent="0">
              <a:buNone/>
              <a:tabLst>
                <a:tab pos="457200" algn="l"/>
              </a:tabLst>
            </a:pPr>
            <a:r>
              <a:rPr lang="en-US" altLang="en-US" sz="1800" dirty="0">
                <a:hlinkClick r:id="rId2"/>
              </a:rPr>
              <a:t>https://mentor.ieee.org/802.11/dcn/23/11-23-1743-04-000m-revme-sb1-ed1-ad-hoc-comments.xlsx</a:t>
            </a:r>
            <a:r>
              <a:rPr lang="en-US" altLang="en-US" sz="1800" dirty="0"/>
              <a:t>,</a:t>
            </a:r>
          </a:p>
          <a:p>
            <a:pPr marL="0" lvl="0" indent="0">
              <a:buNone/>
              <a:tabLst>
                <a:tab pos="457200" algn="l"/>
              </a:tabLst>
            </a:pPr>
            <a:r>
              <a:rPr lang="en-US" altLang="en-US" sz="1800" dirty="0">
                <a:hlinkClick r:id="rId3"/>
              </a:rPr>
              <a:t>https://mentor.ieee.org/802.11/dcn/23/11-23-1746-04-000m-revme-sa-ballot-1-ed2-ad-hoc-comments.xlsx</a:t>
            </a:r>
            <a:r>
              <a:rPr lang="en-US" altLang="en-US" sz="1800" dirty="0"/>
              <a:t>,</a:t>
            </a:r>
          </a:p>
          <a:p>
            <a:pPr marL="0" lvl="0" indent="0">
              <a:buNone/>
              <a:tabLst>
                <a:tab pos="457200" algn="l"/>
              </a:tabLst>
            </a:pPr>
            <a:r>
              <a:rPr lang="en-US" altLang="en-US" sz="1800" dirty="0">
                <a:hlinkClick r:id="rId4"/>
              </a:rPr>
              <a:t>https://mentor.ieee.org/802.11/dcn/23/11-23-1768-04-000m-revme-gen-ad-hoc-comments-on-sb.xlsx</a:t>
            </a:r>
            <a:r>
              <a:rPr lang="en-US" altLang="en-US" sz="1800" dirty="0"/>
              <a:t>,</a:t>
            </a:r>
          </a:p>
          <a:p>
            <a:pPr marL="0" indent="0">
              <a:buNone/>
              <a:tabLst>
                <a:tab pos="457200" algn="l"/>
              </a:tabLst>
            </a:pPr>
            <a:r>
              <a:rPr lang="en-US" altLang="en-US" sz="1800" dirty="0">
                <a:hlinkClick r:id="rId5"/>
              </a:rPr>
              <a:t>https://mentor.ieee.org/802.11/dcn/23/11-23-2032-04-000m-revme-mac-sa-comments.xls</a:t>
            </a:r>
            <a:r>
              <a:rPr lang="en-US" altLang="en-US" sz="1800" dirty="0"/>
              <a:t>, </a:t>
            </a:r>
          </a:p>
          <a:p>
            <a:pPr marL="0" indent="0">
              <a:buNone/>
              <a:tabLst>
                <a:tab pos="457200" algn="l"/>
              </a:tabLst>
            </a:pPr>
            <a:r>
              <a:rPr lang="en-US" altLang="en-US" sz="1800" dirty="0">
                <a:hlinkClick r:id="rId6"/>
              </a:rPr>
              <a:t>https://mentor.ieee.org/802.11/dcn/21/11-21-0727-29-000m-revme-phy-comments.xls</a:t>
            </a:r>
            <a:r>
              <a:rPr lang="en-US" altLang="en-US" sz="1800" dirty="0"/>
              <a:t>,</a:t>
            </a:r>
          </a:p>
          <a:p>
            <a:pPr marL="0" indent="0">
              <a:buNone/>
              <a:tabLst>
                <a:tab pos="457200" algn="l"/>
              </a:tabLst>
            </a:pPr>
            <a:r>
              <a:rPr lang="en-US" altLang="en-US" sz="1800" dirty="0">
                <a:hlinkClick r:id="rId7"/>
              </a:rPr>
              <a:t>https://mentor.ieee.org/802.11/dcn/23/11-23-1755-03-000m-revme-sa-0-sec-adhoc-comments.xlsx</a:t>
            </a:r>
            <a:r>
              <a:rPr lang="en-US" altLang="en-US" sz="1800" dirty="0"/>
              <a:t>,</a:t>
            </a:r>
            <a:endParaRPr lang="en-US" sz="1800" b="1"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Instruct the editor to prepare Draft 5.0 incorporating these resolutions </a:t>
            </a: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and</a:t>
            </a:r>
            <a:r>
              <a:rPr lang="en-CA" sz="1800" dirty="0">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Approve a 20 day SA </a:t>
            </a:r>
            <a:r>
              <a:rPr lang="en-US" sz="1800" b="1">
                <a:effectLst/>
                <a:latin typeface="Times New Roman" panose="02020603050405020304" pitchFamily="18" charset="0"/>
                <a:ea typeface="Times New Roman" panose="02020603050405020304" pitchFamily="18" charset="0"/>
              </a:rPr>
              <a:t>Ballot Recirculation </a:t>
            </a:r>
            <a:r>
              <a:rPr lang="en-US" sz="1800" b="1" dirty="0">
                <a:effectLst/>
                <a:latin typeface="Times New Roman" panose="02020603050405020304" pitchFamily="18" charset="0"/>
                <a:ea typeface="Times New Roman" panose="02020603050405020304" pitchFamily="18" charset="0"/>
              </a:rPr>
              <a:t>asking the question “Should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D5.0 be forwarded to RevCom?”</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endParaRPr lang="en-CA" sz="1600" dirty="0"/>
          </a:p>
          <a:p>
            <a:pPr marL="0" indent="0">
              <a:lnSpc>
                <a:spcPct val="80000"/>
              </a:lnSpc>
              <a:buNone/>
            </a:pPr>
            <a:r>
              <a:rPr lang="en-CA" sz="1800" dirty="0"/>
              <a:t>Moved: &lt;&gt;</a:t>
            </a:r>
          </a:p>
          <a:p>
            <a:pPr marL="0" indent="0">
              <a:buNone/>
            </a:pPr>
            <a:r>
              <a:rPr lang="en-CA" sz="1800" dirty="0"/>
              <a:t>Seconded: &lt;&gt;</a:t>
            </a:r>
          </a:p>
          <a:p>
            <a:pPr marL="0" indent="0">
              <a:buNone/>
            </a:pPr>
            <a:r>
              <a:rPr lang="en-CA" sz="1800" dirty="0"/>
              <a:t>Results: &lt;&gt;. &lt;&gt;</a:t>
            </a:r>
            <a:endParaRPr lang="en-US" altLang="en-US" sz="1800" dirty="0"/>
          </a:p>
          <a:p>
            <a:pPr lvl="1">
              <a:lnSpc>
                <a:spcPct val="80000"/>
              </a:lnSpc>
            </a:pPr>
            <a:endParaRPr lang="en-US" altLang="en-US" sz="18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SA Ballot Recirculation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336687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a:xfrm>
            <a:off x="914400" y="1981200"/>
            <a:ext cx="10820400" cy="4114800"/>
          </a:xfrm>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F0"/>
                </a:solidFill>
              </a:rPr>
              <a:t>Feb 2024 – D5.0 Recirculation SA Ballot (roll-in of published amendment 11az, 11bd, 11bc, 11bb)</a:t>
            </a:r>
          </a:p>
          <a:p>
            <a:pPr>
              <a:lnSpc>
                <a:spcPct val="80000"/>
              </a:lnSpc>
            </a:pPr>
            <a:r>
              <a:rPr lang="en-US" altLang="en-US" sz="1800" dirty="0">
                <a:solidFill>
                  <a:srgbClr val="00B0F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114745</TotalTime>
  <Words>2666</Words>
  <Application>Microsoft Office PowerPoint</Application>
  <PresentationFormat>Widescreen</PresentationFormat>
  <Paragraphs>295</Paragraphs>
  <Slides>21</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January interim session</vt:lpstr>
      <vt:lpstr>Chair’s welcome and Patent Reminder</vt:lpstr>
      <vt:lpstr>REVme Agenda</vt:lpstr>
      <vt:lpstr>REVme Agenda</vt:lpstr>
      <vt:lpstr>REVme minutes approval</vt:lpstr>
      <vt:lpstr>SA Ballot Recirculation</vt:lpstr>
      <vt:lpstr>TGme Timeline</vt:lpstr>
      <vt:lpstr>Teleconference/Meeting plan</vt:lpstr>
      <vt:lpstr>Adhoc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11-23/2167</dc:title>
  <dc:subject>Task Group AY November 2015 Meeting Agenda</dc:subject>
  <dc:creator>montemurro.michael@gmail.com</dc:creator>
  <cp:keywords>January 2024</cp:keywords>
  <dc:description/>
  <cp:lastModifiedBy>Mike Montemurro</cp:lastModifiedBy>
  <cp:revision>4624</cp:revision>
  <cp:lastPrinted>2014-11-04T15:04:57Z</cp:lastPrinted>
  <dcterms:created xsi:type="dcterms:W3CDTF">2007-04-17T18:10:23Z</dcterms:created>
  <dcterms:modified xsi:type="dcterms:W3CDTF">2024-01-15T22:00:01Z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